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2" r:id="rId5"/>
    <p:sldId id="273" r:id="rId6"/>
    <p:sldId id="274" r:id="rId7"/>
    <p:sldId id="275" r:id="rId8"/>
    <p:sldId id="276" r:id="rId9"/>
    <p:sldId id="277" r:id="rId10"/>
    <p:sldId id="278" r:id="rId11"/>
    <p:sldId id="27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37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txBody>
            <a:bodyPr/>
            <a:lstStyle/>
            <a:p>
              <a:endParaRPr 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Avenir LT Std 55 Roman" panose="020B05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cplusplus/cpp_passing_arrays_to_function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2491-3B76-4A1B-A773-B630A7452C19}"/>
              </a:ext>
            </a:extLst>
          </p:cNvPr>
          <p:cNvSpPr>
            <a:spLocks noGrp="1"/>
          </p:cNvSpPr>
          <p:nvPr>
            <p:ph type="ctrTitle"/>
          </p:nvPr>
        </p:nvSpPr>
        <p:spPr>
          <a:xfrm>
            <a:off x="2680163" y="1965960"/>
            <a:ext cx="6831673" cy="1257780"/>
          </a:xfrm>
          <a:solidFill>
            <a:schemeClr val="tx1">
              <a:alpha val="75000"/>
            </a:schemeClr>
          </a:solidFill>
        </p:spPr>
        <p:txBody>
          <a:bodyPr/>
          <a:lstStyle/>
          <a:p>
            <a:r>
              <a:rPr lang="en-US" cap="none" dirty="0">
                <a:solidFill>
                  <a:schemeClr val="bg1"/>
                </a:solidFill>
              </a:rPr>
              <a:t>Pointers</a:t>
            </a:r>
          </a:p>
        </p:txBody>
      </p:sp>
      <p:sp>
        <p:nvSpPr>
          <p:cNvPr id="3" name="Subtitle 2">
            <a:extLst>
              <a:ext uri="{FF2B5EF4-FFF2-40B4-BE49-F238E27FC236}">
                <a16:creationId xmlns:a16="http://schemas.microsoft.com/office/drawing/2014/main" id="{A4806557-C775-4D33-941D-7682341417C5}"/>
              </a:ext>
            </a:extLst>
          </p:cNvPr>
          <p:cNvSpPr>
            <a:spLocks noGrp="1"/>
          </p:cNvSpPr>
          <p:nvPr>
            <p:ph type="subTitle" idx="1"/>
          </p:nvPr>
        </p:nvSpPr>
        <p:spPr>
          <a:xfrm>
            <a:off x="2680163" y="3223740"/>
            <a:ext cx="6831673" cy="1496850"/>
          </a:xfrm>
          <a:solidFill>
            <a:schemeClr val="tx1">
              <a:alpha val="75000"/>
            </a:schemeClr>
          </a:solidFill>
        </p:spPr>
        <p:txBody>
          <a:bodyPr/>
          <a:lstStyle/>
          <a:p>
            <a:r>
              <a:rPr lang="en-US" sz="2000" dirty="0">
                <a:solidFill>
                  <a:schemeClr val="bg1"/>
                </a:solidFill>
              </a:rPr>
              <a:t>If only they pointed you in the right direction</a:t>
            </a:r>
          </a:p>
          <a:p>
            <a:endParaRPr lang="en-US" sz="2000" dirty="0">
              <a:solidFill>
                <a:schemeClr val="bg1"/>
              </a:solidFill>
            </a:endParaRPr>
          </a:p>
          <a:p>
            <a:r>
              <a:rPr lang="en-US" dirty="0">
                <a:solidFill>
                  <a:schemeClr val="bg1"/>
                </a:solidFill>
              </a:rPr>
              <a:t>Prepared by Simeon Ramjit</a:t>
            </a:r>
          </a:p>
        </p:txBody>
      </p:sp>
    </p:spTree>
    <p:extLst>
      <p:ext uri="{BB962C8B-B14F-4D97-AF65-F5344CB8AC3E}">
        <p14:creationId xmlns:p14="http://schemas.microsoft.com/office/powerpoint/2010/main" val="993668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Pointers in C++</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Sometimes we need to initialize a pointer but we don’t have use for it yet. In that case there exists </a:t>
            </a:r>
            <a:r>
              <a:rPr lang="en-US" dirty="0" err="1">
                <a:latin typeface="Consolas" panose="020B0609020204030204" pitchFamily="49" charset="0"/>
              </a:rPr>
              <a:t>nullptr</a:t>
            </a:r>
            <a:endParaRPr lang="en-US" dirty="0">
              <a:latin typeface="Consolas" panose="020B0609020204030204" pitchFamily="49" charset="0"/>
            </a:endParaRPr>
          </a:p>
          <a:p>
            <a:pPr>
              <a:lnSpc>
                <a:spcPct val="150000"/>
              </a:lnSpc>
            </a:pPr>
            <a:endParaRPr lang="en-US" dirty="0"/>
          </a:p>
          <a:p>
            <a:pPr>
              <a:lnSpc>
                <a:spcPct val="150000"/>
              </a:lnSpc>
            </a:pPr>
            <a:r>
              <a:rPr lang="en-US" dirty="0"/>
              <a:t>Do not use a pointer that has been initialized with </a:t>
            </a:r>
            <a:r>
              <a:rPr lang="en-US" dirty="0" err="1">
                <a:solidFill>
                  <a:srgbClr val="0000FF"/>
                </a:solidFill>
                <a:latin typeface="Consolas" panose="020B0609020204030204" pitchFamily="49" charset="0"/>
              </a:rPr>
              <a:t>nullptr</a:t>
            </a:r>
            <a:r>
              <a:rPr lang="en-US" dirty="0"/>
              <a:t> unless a valid value have been written to it. That will result in undefined behaviour</a:t>
            </a:r>
          </a:p>
          <a:p>
            <a:pPr>
              <a:lnSpc>
                <a:spcPct val="150000"/>
              </a:lnSpc>
            </a:pPr>
            <a:endParaRPr lang="en-US" dirty="0"/>
          </a:p>
        </p:txBody>
      </p:sp>
      <p:sp>
        <p:nvSpPr>
          <p:cNvPr id="4" name="Rectangle 1">
            <a:extLst>
              <a:ext uri="{FF2B5EF4-FFF2-40B4-BE49-F238E27FC236}">
                <a16:creationId xmlns:a16="http://schemas.microsoft.com/office/drawing/2014/main" id="{E05D0DAC-40AC-4E8A-B73A-3D4ED0612085}"/>
              </a:ext>
            </a:extLst>
          </p:cNvPr>
          <p:cNvSpPr>
            <a:spLocks noChangeArrowheads="1"/>
          </p:cNvSpPr>
          <p:nvPr/>
        </p:nvSpPr>
        <p:spPr bwMode="auto">
          <a:xfrm>
            <a:off x="4310896" y="2724090"/>
            <a:ext cx="357020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myintptr</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err="1">
                <a:ln>
                  <a:noFill/>
                </a:ln>
                <a:solidFill>
                  <a:srgbClr val="0000FF"/>
                </a:solidFill>
                <a:effectLst/>
                <a:latin typeface="Consolas" panose="020B0609020204030204" pitchFamily="49" charset="0"/>
              </a:rPr>
              <a:t>nullptr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72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That’s a wrap!</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Challenge for you</a:t>
            </a:r>
          </a:p>
          <a:p>
            <a:pPr lvl="1">
              <a:lnSpc>
                <a:spcPct val="150000"/>
              </a:lnSpc>
            </a:pPr>
            <a:r>
              <a:rPr lang="en-US" i="0" dirty="0"/>
              <a:t>Create a function that adds two numbers but the arguments are passed via reference</a:t>
            </a:r>
          </a:p>
          <a:p>
            <a:pPr lvl="1">
              <a:lnSpc>
                <a:spcPct val="150000"/>
              </a:lnSpc>
            </a:pPr>
            <a:r>
              <a:rPr lang="en-US" i="0" dirty="0"/>
              <a:t>Create a function that takes in array of 5 integers, increments each value by 1 and returns the modified array to main. Print the array before and after modification</a:t>
            </a:r>
            <a:br>
              <a:rPr lang="en-US" i="0" dirty="0"/>
            </a:br>
            <a:r>
              <a:rPr lang="en-US" dirty="0">
                <a:hlinkClick r:id="rId2"/>
              </a:rPr>
              <a:t>https://www.tutorialspoint.com/cplusplus/cpp_passing_arrays_to_functions.htm</a:t>
            </a:r>
            <a:endParaRPr lang="en-US" i="0" dirty="0"/>
          </a:p>
          <a:p>
            <a:pPr>
              <a:lnSpc>
                <a:spcPct val="150000"/>
              </a:lnSpc>
            </a:pPr>
            <a:endParaRPr lang="en-US" dirty="0"/>
          </a:p>
        </p:txBody>
      </p:sp>
    </p:spTree>
    <p:extLst>
      <p:ext uri="{BB962C8B-B14F-4D97-AF65-F5344CB8AC3E}">
        <p14:creationId xmlns:p14="http://schemas.microsoft.com/office/powerpoint/2010/main" val="356709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What is a pointer? </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We’ll get there soon, we first need to evaluate how we’ve been handling variables all this time</a:t>
            </a:r>
          </a:p>
          <a:p>
            <a:pPr>
              <a:lnSpc>
                <a:spcPct val="150000"/>
              </a:lnSpc>
            </a:pPr>
            <a:r>
              <a:rPr lang="en-US" dirty="0"/>
              <a:t>It was done by declaring a datatype, variable name and then an assignment to some value</a:t>
            </a:r>
          </a:p>
          <a:p>
            <a:pPr>
              <a:lnSpc>
                <a:spcPct val="150000"/>
              </a:lnSpc>
            </a:pPr>
            <a:r>
              <a:rPr lang="en-US" dirty="0"/>
              <a:t>The operating system decides where in memory (RAM) that variable will live</a:t>
            </a:r>
          </a:p>
          <a:p>
            <a:pPr>
              <a:lnSpc>
                <a:spcPct val="150000"/>
              </a:lnSpc>
            </a:pPr>
            <a:r>
              <a:rPr lang="en-US" dirty="0"/>
              <a:t>That place also has a memory </a:t>
            </a:r>
            <a:r>
              <a:rPr lang="en-US" b="1" dirty="0"/>
              <a:t>address. </a:t>
            </a:r>
            <a:r>
              <a:rPr lang="en-US" dirty="0"/>
              <a:t>Normally, to use the variable we use the variable name, however it may be useful to use the address of the variable instead.</a:t>
            </a:r>
            <a:endParaRPr lang="en-US" b="1" dirty="0"/>
          </a:p>
        </p:txBody>
      </p:sp>
    </p:spTree>
    <p:extLst>
      <p:ext uri="{BB962C8B-B14F-4D97-AF65-F5344CB8AC3E}">
        <p14:creationId xmlns:p14="http://schemas.microsoft.com/office/powerpoint/2010/main" val="184258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Variable Address</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To get the address of a variable, we need to use the address-of operator, </a:t>
            </a:r>
            <a:r>
              <a:rPr lang="en-US" dirty="0">
                <a:latin typeface="Consolas" panose="020B0609020204030204" pitchFamily="49" charset="0"/>
              </a:rPr>
              <a:t>&amp;</a:t>
            </a:r>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r>
              <a:rPr lang="en-US" dirty="0"/>
              <a:t>Run this program again, note the different address on every run but the same value</a:t>
            </a:r>
          </a:p>
          <a:p>
            <a:pPr>
              <a:lnSpc>
                <a:spcPct val="150000"/>
              </a:lnSpc>
            </a:pPr>
            <a:r>
              <a:rPr lang="en-US" dirty="0"/>
              <a:t>The OS will usually place it in a different place in memory every time.</a:t>
            </a:r>
          </a:p>
        </p:txBody>
      </p:sp>
      <p:sp>
        <p:nvSpPr>
          <p:cNvPr id="4" name="Rectangle 1">
            <a:extLst>
              <a:ext uri="{FF2B5EF4-FFF2-40B4-BE49-F238E27FC236}">
                <a16:creationId xmlns:a16="http://schemas.microsoft.com/office/drawing/2014/main" id="{DB57F842-1CFA-418D-9821-AF1209681316}"/>
              </a:ext>
            </a:extLst>
          </p:cNvPr>
          <p:cNvSpPr>
            <a:spLocks noChangeArrowheads="1"/>
          </p:cNvSpPr>
          <p:nvPr/>
        </p:nvSpPr>
        <p:spPr bwMode="auto">
          <a:xfrm>
            <a:off x="1737360" y="2305615"/>
            <a:ext cx="977703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lvl="0" defTabSz="914400" eaLnBrk="0" fontAlgn="base" hangingPunct="0">
              <a:spcBef>
                <a:spcPct val="0"/>
              </a:spcBef>
              <a:spcAft>
                <a:spcPct val="0"/>
              </a:spcAft>
            </a:pPr>
            <a:r>
              <a:rPr kumimoji="0" lang="en-US" altLang="en-US" sz="2000" b="0" i="0" u="none" strike="noStrike" cap="none" normalizeH="0" baseline="0" dirty="0">
                <a:ln>
                  <a:noFill/>
                </a:ln>
                <a:solidFill>
                  <a:srgbClr val="0000FF"/>
                </a:solidFill>
                <a:effectLst/>
                <a:latin typeface="Consolas" panose="020B0609020204030204" pitchFamily="49" charset="0"/>
              </a:rPr>
              <a:t>  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myvariable</a:t>
            </a:r>
            <a:r>
              <a:rPr kumimoji="0" lang="en-US" altLang="en-US" sz="2000" b="0" i="0" u="none" strike="noStrike" cap="none" normalizeH="0" baseline="0" dirty="0">
                <a:ln>
                  <a:noFill/>
                </a:ln>
                <a:solidFill>
                  <a:srgbClr val="000000"/>
                </a:solidFill>
                <a:effectLst/>
                <a:latin typeface="Consolas" panose="020B0609020204030204" pitchFamily="49" charset="0"/>
              </a:rPr>
              <a:t> = 90; </a:t>
            </a:r>
            <a:r>
              <a:rPr lang="en-US" altLang="en-US" sz="2000" dirty="0">
                <a:solidFill>
                  <a:srgbClr val="008000"/>
                </a:solidFill>
                <a:latin typeface="Consolas" panose="020B0609020204030204" pitchFamily="49" charset="0"/>
              </a:rPr>
              <a:t>//declare and </a:t>
            </a:r>
            <a:r>
              <a:rPr lang="en-US" altLang="en-US" sz="2000" dirty="0" err="1">
                <a:solidFill>
                  <a:srgbClr val="008000"/>
                </a:solidFill>
                <a:latin typeface="Consolas" panose="020B0609020204030204" pitchFamily="49" charset="0"/>
              </a:rPr>
              <a:t>init</a:t>
            </a:r>
            <a:r>
              <a:rPr lang="en-US" altLang="en-US" sz="2000" dirty="0">
                <a:solidFill>
                  <a:srgbClr val="008000"/>
                </a:solidFill>
                <a:latin typeface="Consolas" panose="020B0609020204030204" pitchFamily="49" charset="0"/>
              </a:rPr>
              <a:t> variable</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defTabSz="914400" eaLnBrk="0" fontAlgn="base" hangingPunct="0">
              <a:spcBef>
                <a:spcPct val="0"/>
              </a:spcBef>
              <a:spcAft>
                <a:spcPct val="0"/>
              </a:spcAf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&amp;</a:t>
            </a:r>
            <a:r>
              <a:rPr kumimoji="0" lang="en-US" altLang="en-US" sz="2000" b="0" i="0" u="none" strike="noStrike" cap="none" normalizeH="0" baseline="0" dirty="0" err="1">
                <a:ln>
                  <a:noFill/>
                </a:ln>
                <a:solidFill>
                  <a:srgbClr val="1F377F"/>
                </a:solidFill>
                <a:effectLst/>
                <a:latin typeface="Consolas" panose="020B0609020204030204" pitchFamily="49" charset="0"/>
              </a:rPr>
              <a:t>myvariable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8000"/>
                </a:solidFill>
                <a:latin typeface="Consolas" panose="020B0609020204030204" pitchFamily="49" charset="0"/>
              </a:rPr>
              <a:t>//print address of variable</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rPr>
              <a:t>  std::cout </a:t>
            </a:r>
            <a:r>
              <a:rPr lang="en-US" altLang="en-US" sz="2000" dirty="0">
                <a:solidFill>
                  <a:srgbClr val="008080"/>
                </a:solidFill>
                <a:latin typeface="Consolas" panose="020B0609020204030204" pitchFamily="49" charset="0"/>
              </a:rPr>
              <a:t>&lt;&lt;</a:t>
            </a:r>
            <a:r>
              <a:rPr lang="en-US" altLang="en-US" sz="2000" dirty="0">
                <a:solidFill>
                  <a:srgbClr val="000000"/>
                </a:solidFill>
                <a:latin typeface="Consolas" panose="020B0609020204030204" pitchFamily="49" charset="0"/>
              </a:rPr>
              <a:t> </a:t>
            </a:r>
            <a:r>
              <a:rPr lang="en-US" altLang="en-US" sz="2000" dirty="0" err="1">
                <a:solidFill>
                  <a:srgbClr val="1F377F"/>
                </a:solidFill>
                <a:latin typeface="Consolas" panose="020B0609020204030204" pitchFamily="49" charset="0"/>
              </a:rPr>
              <a:t>myvariable</a:t>
            </a:r>
            <a:r>
              <a:rPr lang="en-US" altLang="en-US" sz="2000" dirty="0">
                <a:solidFill>
                  <a:srgbClr val="000000"/>
                </a:solidFill>
                <a:latin typeface="Consolas" panose="020B0609020204030204" pitchFamily="49" charset="0"/>
              </a:rPr>
              <a:t> </a:t>
            </a:r>
            <a:r>
              <a:rPr lang="en-US" altLang="en-US" sz="2000" dirty="0">
                <a:solidFill>
                  <a:srgbClr val="008080"/>
                </a:solidFill>
                <a:latin typeface="Consolas" panose="020B0609020204030204" pitchFamily="49" charset="0"/>
              </a:rPr>
              <a:t>&lt;&lt;</a:t>
            </a:r>
            <a:r>
              <a:rPr lang="en-US" altLang="en-US" sz="2000" dirty="0">
                <a:solidFill>
                  <a:srgbClr val="000000"/>
                </a:solidFill>
                <a:latin typeface="Consolas" panose="020B0609020204030204" pitchFamily="49" charset="0"/>
              </a:rPr>
              <a:t> std::</a:t>
            </a:r>
            <a:r>
              <a:rPr lang="en-US" altLang="en-US" sz="2000" dirty="0">
                <a:solidFill>
                  <a:srgbClr val="74531F"/>
                </a:solidFill>
                <a:latin typeface="Consolas" panose="020B0609020204030204" pitchFamily="49" charset="0"/>
              </a:rPr>
              <a:t>endl</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8000"/>
                </a:solidFill>
                <a:latin typeface="Consolas" panose="020B0609020204030204" pitchFamily="49" charset="0"/>
              </a:rPr>
              <a:t>//print value of variable</a:t>
            </a:r>
          </a:p>
          <a:p>
            <a:pPr defTabSz="914400" eaLnBrk="0" fontAlgn="base" hangingPunct="0">
              <a:spcBef>
                <a:spcPct val="0"/>
              </a:spcBef>
              <a:spcAft>
                <a:spcPct val="0"/>
              </a:spcAf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941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Variable Address</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The ability to access the address of a variable means we can use the address of variable in calculations or pass them into functions for a performance boost</a:t>
            </a:r>
          </a:p>
          <a:p>
            <a:pPr>
              <a:lnSpc>
                <a:spcPct val="150000"/>
              </a:lnSpc>
            </a:pPr>
            <a:r>
              <a:rPr lang="en-US" dirty="0"/>
              <a:t>When you use the variable name, you pass a copy of the variable which is slow. Using the address will help especially when your variables are large as in the case of arrays and vectors (pass by reference vs pass by value)</a:t>
            </a:r>
          </a:p>
          <a:p>
            <a:pPr>
              <a:lnSpc>
                <a:spcPct val="150000"/>
              </a:lnSpc>
            </a:pPr>
            <a:endParaRPr lang="en-US" dirty="0"/>
          </a:p>
        </p:txBody>
      </p:sp>
    </p:spTree>
    <p:extLst>
      <p:ext uri="{BB962C8B-B14F-4D97-AF65-F5344CB8AC3E}">
        <p14:creationId xmlns:p14="http://schemas.microsoft.com/office/powerpoint/2010/main" val="26613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So, what is a pointer?</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It’s a </a:t>
            </a:r>
            <a:r>
              <a:rPr lang="en-US" b="1" dirty="0"/>
              <a:t>variable</a:t>
            </a:r>
            <a:r>
              <a:rPr lang="en-US" dirty="0"/>
              <a:t> that </a:t>
            </a:r>
            <a:r>
              <a:rPr lang="en-US" b="1" dirty="0"/>
              <a:t>stores the address </a:t>
            </a:r>
            <a:r>
              <a:rPr lang="en-US" dirty="0"/>
              <a:t>of another variable. </a:t>
            </a:r>
          </a:p>
          <a:p>
            <a:pPr>
              <a:lnSpc>
                <a:spcPct val="150000"/>
              </a:lnSpc>
            </a:pPr>
            <a:r>
              <a:rPr lang="en-US" dirty="0"/>
              <a:t>They have the name pointer since they ‘point to’ the variable who’s address they store</a:t>
            </a:r>
          </a:p>
          <a:p>
            <a:pPr>
              <a:lnSpc>
                <a:spcPct val="150000"/>
              </a:lnSpc>
            </a:pPr>
            <a:r>
              <a:rPr lang="en-US" dirty="0"/>
              <a:t>Let’s assume we have ‘</a:t>
            </a:r>
            <a:r>
              <a:rPr lang="en-US" dirty="0" err="1"/>
              <a:t>myvariable</a:t>
            </a:r>
            <a:r>
              <a:rPr lang="en-US" dirty="0"/>
              <a:t>’ and then ‘</a:t>
            </a:r>
            <a:r>
              <a:rPr lang="en-US" dirty="0" err="1"/>
              <a:t>mypointer</a:t>
            </a:r>
            <a:r>
              <a:rPr lang="en-US" dirty="0"/>
              <a:t>’ has the address of ‘</a:t>
            </a:r>
            <a:r>
              <a:rPr lang="en-US" dirty="0" err="1"/>
              <a:t>myvariable</a:t>
            </a:r>
            <a:r>
              <a:rPr lang="en-US" dirty="0"/>
              <a:t>’</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91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So, what is a pointer?</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dirty="0"/>
              <a:t>The </a:t>
            </a:r>
            <a:r>
              <a:rPr lang="en-US" b="1" dirty="0"/>
              <a:t>value </a:t>
            </a:r>
            <a:r>
              <a:rPr lang="en-US" dirty="0"/>
              <a:t>that a pointer has is the </a:t>
            </a:r>
            <a:r>
              <a:rPr lang="en-US" b="1" dirty="0"/>
              <a:t>address</a:t>
            </a:r>
            <a:r>
              <a:rPr lang="en-US" dirty="0"/>
              <a:t> of the variable it points to </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graphicFrame>
        <p:nvGraphicFramePr>
          <p:cNvPr id="6" name="Table 6">
            <a:extLst>
              <a:ext uri="{FF2B5EF4-FFF2-40B4-BE49-F238E27FC236}">
                <a16:creationId xmlns:a16="http://schemas.microsoft.com/office/drawing/2014/main" id="{DB02E47F-6A7B-4A16-B1FD-5113243AAD4C}"/>
              </a:ext>
            </a:extLst>
          </p:cNvPr>
          <p:cNvGraphicFramePr>
            <a:graphicFrameLocks noGrp="1"/>
          </p:cNvGraphicFramePr>
          <p:nvPr>
            <p:extLst>
              <p:ext uri="{D42A27DB-BD31-4B8C-83A1-F6EECF244321}">
                <p14:modId xmlns:p14="http://schemas.microsoft.com/office/powerpoint/2010/main" val="624439871"/>
              </p:ext>
            </p:extLst>
          </p:nvPr>
        </p:nvGraphicFramePr>
        <p:xfrm>
          <a:off x="2032000" y="2654935"/>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59214635"/>
                    </a:ext>
                  </a:extLst>
                </a:gridCol>
                <a:gridCol w="2709333">
                  <a:extLst>
                    <a:ext uri="{9D8B030D-6E8A-4147-A177-3AD203B41FA5}">
                      <a16:colId xmlns:a16="http://schemas.microsoft.com/office/drawing/2014/main" val="3604912846"/>
                    </a:ext>
                  </a:extLst>
                </a:gridCol>
                <a:gridCol w="2709333">
                  <a:extLst>
                    <a:ext uri="{9D8B030D-6E8A-4147-A177-3AD203B41FA5}">
                      <a16:colId xmlns:a16="http://schemas.microsoft.com/office/drawing/2014/main" val="3957247685"/>
                    </a:ext>
                  </a:extLst>
                </a:gridCol>
              </a:tblGrid>
              <a:tr h="370840">
                <a:tc>
                  <a:txBody>
                    <a:bodyPr/>
                    <a:lstStyle/>
                    <a:p>
                      <a:pPr algn="ctr"/>
                      <a:r>
                        <a:rPr lang="en-US" dirty="0">
                          <a:latin typeface="Consolas" panose="020B0609020204030204" pitchFamily="49" charset="0"/>
                        </a:rPr>
                        <a:t>Variable Name</a:t>
                      </a:r>
                    </a:p>
                  </a:txBody>
                  <a:tcPr/>
                </a:tc>
                <a:tc>
                  <a:txBody>
                    <a:bodyPr/>
                    <a:lstStyle/>
                    <a:p>
                      <a:pPr algn="ctr"/>
                      <a:r>
                        <a:rPr lang="en-US" dirty="0">
                          <a:latin typeface="Consolas" panose="020B0609020204030204" pitchFamily="49" charset="0"/>
                        </a:rPr>
                        <a:t>Value</a:t>
                      </a:r>
                    </a:p>
                  </a:txBody>
                  <a:tcPr/>
                </a:tc>
                <a:tc>
                  <a:txBody>
                    <a:bodyPr/>
                    <a:lstStyle/>
                    <a:p>
                      <a:pPr algn="ctr"/>
                      <a:r>
                        <a:rPr lang="en-US" dirty="0">
                          <a:latin typeface="Consolas" panose="020B0609020204030204" pitchFamily="49" charset="0"/>
                        </a:rPr>
                        <a:t>Address</a:t>
                      </a:r>
                    </a:p>
                  </a:txBody>
                  <a:tcPr/>
                </a:tc>
                <a:extLst>
                  <a:ext uri="{0D108BD9-81ED-4DB2-BD59-A6C34878D82A}">
                    <a16:rowId xmlns:a16="http://schemas.microsoft.com/office/drawing/2014/main" val="3355338914"/>
                  </a:ext>
                </a:extLst>
              </a:tr>
              <a:tr h="370840">
                <a:tc>
                  <a:txBody>
                    <a:bodyPr/>
                    <a:lstStyle/>
                    <a:p>
                      <a:pPr algn="ctr"/>
                      <a:r>
                        <a:rPr lang="en-US" dirty="0" err="1">
                          <a:latin typeface="Consolas" panose="020B0609020204030204" pitchFamily="49" charset="0"/>
                        </a:rPr>
                        <a:t>myvariable</a:t>
                      </a:r>
                      <a:endParaRPr lang="en-US" dirty="0">
                        <a:latin typeface="Consolas" panose="020B0609020204030204" pitchFamily="49" charset="0"/>
                      </a:endParaRPr>
                    </a:p>
                  </a:txBody>
                  <a:tcPr/>
                </a:tc>
                <a:tc>
                  <a:txBody>
                    <a:bodyPr/>
                    <a:lstStyle/>
                    <a:p>
                      <a:pPr algn="ctr"/>
                      <a:r>
                        <a:rPr lang="en-US" dirty="0">
                          <a:latin typeface="Consolas" panose="020B0609020204030204" pitchFamily="49" charset="0"/>
                        </a:rPr>
                        <a:t>90</a:t>
                      </a:r>
                    </a:p>
                  </a:txBody>
                  <a:tcPr/>
                </a:tc>
                <a:tc>
                  <a:txBody>
                    <a:bodyPr/>
                    <a:lstStyle/>
                    <a:p>
                      <a:pPr algn="ctr"/>
                      <a:r>
                        <a:rPr lang="en-US" dirty="0">
                          <a:latin typeface="Consolas" panose="020B0609020204030204" pitchFamily="49" charset="0"/>
                        </a:rPr>
                        <a:t>0x80808080</a:t>
                      </a:r>
                    </a:p>
                  </a:txBody>
                  <a:tcPr/>
                </a:tc>
                <a:extLst>
                  <a:ext uri="{0D108BD9-81ED-4DB2-BD59-A6C34878D82A}">
                    <a16:rowId xmlns:a16="http://schemas.microsoft.com/office/drawing/2014/main" val="2104464815"/>
                  </a:ext>
                </a:extLst>
              </a:tr>
              <a:tr h="370840">
                <a:tc>
                  <a:txBody>
                    <a:bodyPr/>
                    <a:lstStyle/>
                    <a:p>
                      <a:pPr algn="ctr"/>
                      <a:r>
                        <a:rPr lang="en-US" dirty="0" err="1">
                          <a:latin typeface="Consolas" panose="020B0609020204030204" pitchFamily="49" charset="0"/>
                        </a:rPr>
                        <a:t>mypointer</a:t>
                      </a:r>
                      <a:endParaRPr lang="en-US" dirty="0">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0x80808080 = </a:t>
                      </a:r>
                    </a:p>
                    <a:p>
                      <a:pPr algn="ctr"/>
                      <a:r>
                        <a:rPr lang="en-US" dirty="0">
                          <a:latin typeface="Consolas" panose="020B0609020204030204" pitchFamily="49" charset="0"/>
                        </a:rPr>
                        <a:t>‭2,155,905,152‬</a:t>
                      </a:r>
                    </a:p>
                  </a:txBody>
                  <a:tcPr/>
                </a:tc>
                <a:tc>
                  <a:txBody>
                    <a:bodyPr/>
                    <a:lstStyle/>
                    <a:p>
                      <a:pPr algn="ctr"/>
                      <a:r>
                        <a:rPr lang="en-US" dirty="0">
                          <a:latin typeface="Consolas" panose="020B0609020204030204" pitchFamily="49" charset="0"/>
                        </a:rPr>
                        <a:t>0x11110000</a:t>
                      </a:r>
                    </a:p>
                  </a:txBody>
                  <a:tcPr/>
                </a:tc>
                <a:extLst>
                  <a:ext uri="{0D108BD9-81ED-4DB2-BD59-A6C34878D82A}">
                    <a16:rowId xmlns:a16="http://schemas.microsoft.com/office/drawing/2014/main" val="2765885749"/>
                  </a:ext>
                </a:extLst>
              </a:tr>
            </a:tbl>
          </a:graphicData>
        </a:graphic>
      </p:graphicFrame>
    </p:spTree>
    <p:extLst>
      <p:ext uri="{BB962C8B-B14F-4D97-AF65-F5344CB8AC3E}">
        <p14:creationId xmlns:p14="http://schemas.microsoft.com/office/powerpoint/2010/main" val="83754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Pointers in C++</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932670" cy="4796790"/>
          </a:xfrm>
        </p:spPr>
        <p:txBody>
          <a:bodyPr>
            <a:normAutofit/>
          </a:bodyPr>
          <a:lstStyle/>
          <a:p>
            <a:pPr>
              <a:lnSpc>
                <a:spcPct val="150000"/>
              </a:lnSpc>
            </a:pPr>
            <a:r>
              <a:rPr lang="en-US" dirty="0"/>
              <a:t>Pointers themselves have to match the datatype of the variable they’re pointing to</a:t>
            </a:r>
          </a:p>
          <a:p>
            <a:pPr>
              <a:lnSpc>
                <a:spcPct val="150000"/>
              </a:lnSpc>
            </a:pPr>
            <a:r>
              <a:rPr lang="en-US" dirty="0"/>
              <a:t>Pointers have a special declaration in C++</a:t>
            </a:r>
          </a:p>
          <a:p>
            <a:pPr>
              <a:lnSpc>
                <a:spcPct val="150000"/>
              </a:lnSpc>
            </a:pPr>
            <a:r>
              <a:rPr lang="en-US" dirty="0"/>
              <a:t>To get the value of the variable that’s being pointed to from the pointer, the pointer has to be dereferenced</a:t>
            </a:r>
          </a:p>
          <a:p>
            <a:pPr>
              <a:lnSpc>
                <a:spcPct val="150000"/>
              </a:lnSpc>
            </a:pPr>
            <a:r>
              <a:rPr lang="en-US" dirty="0"/>
              <a:t>E.g. if we wanted the value of ‘</a:t>
            </a:r>
            <a:r>
              <a:rPr lang="en-US" dirty="0" err="1"/>
              <a:t>myvariable</a:t>
            </a:r>
            <a:r>
              <a:rPr lang="en-US" dirty="0"/>
              <a:t>’ from ‘</a:t>
            </a:r>
            <a:r>
              <a:rPr lang="en-US" dirty="0" err="1"/>
              <a:t>mypointer</a:t>
            </a:r>
            <a:r>
              <a:rPr lang="en-US" dirty="0"/>
              <a:t>’ we’d have to dereference ‘</a:t>
            </a:r>
            <a:r>
              <a:rPr lang="en-US" dirty="0" err="1"/>
              <a:t>mypointer</a:t>
            </a:r>
            <a:r>
              <a:rPr lang="en-US" dirty="0"/>
              <a:t>’</a:t>
            </a:r>
          </a:p>
          <a:p>
            <a:pPr>
              <a:lnSpc>
                <a:spcPct val="150000"/>
              </a:lnSpc>
            </a:pPr>
            <a:r>
              <a:rPr lang="en-US" dirty="0"/>
              <a:t>The dereference operator in C++ is </a:t>
            </a:r>
            <a:r>
              <a:rPr lang="en-US" dirty="0">
                <a:latin typeface="Consolas" panose="020B0609020204030204" pitchFamily="49" charset="0"/>
              </a:rPr>
              <a:t>*</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pic>
        <p:nvPicPr>
          <p:cNvPr id="3074" name="Picture 2" descr="Exploding Head on WhatsApp 2.19.352">
            <a:extLst>
              <a:ext uri="{FF2B5EF4-FFF2-40B4-BE49-F238E27FC236}">
                <a16:creationId xmlns:a16="http://schemas.microsoft.com/office/drawing/2014/main" id="{9291C4D6-0517-40C0-A93E-0ED1C7CBC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630" y="3303270"/>
            <a:ext cx="51435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0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Pointers in C++</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4" name="Rectangle 1">
            <a:extLst>
              <a:ext uri="{FF2B5EF4-FFF2-40B4-BE49-F238E27FC236}">
                <a16:creationId xmlns:a16="http://schemas.microsoft.com/office/drawing/2014/main" id="{2782700F-7F1D-4BD4-A137-EBF41D82C307}"/>
              </a:ext>
            </a:extLst>
          </p:cNvPr>
          <p:cNvSpPr>
            <a:spLocks noChangeArrowheads="1"/>
          </p:cNvSpPr>
          <p:nvPr/>
        </p:nvSpPr>
        <p:spPr bwMode="auto">
          <a:xfrm>
            <a:off x="1587252" y="1374427"/>
            <a:ext cx="9494907"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defTabSz="914400" eaLnBrk="0" fontAlgn="base" hangingPunct="0">
              <a:spcBef>
                <a:spcPct val="0"/>
              </a:spcBef>
              <a:spcAft>
                <a:spcPct val="0"/>
              </a:spcAft>
            </a:pPr>
            <a:r>
              <a:rPr kumimoji="0" lang="en-US" altLang="en-US" sz="2000" b="0" i="0" u="none" strike="noStrike" cap="none" normalizeH="0" baseline="0" dirty="0">
                <a:ln>
                  <a:noFill/>
                </a:ln>
                <a:solidFill>
                  <a:srgbClr val="0000FF"/>
                </a:solidFill>
                <a:effectLst/>
                <a:latin typeface="Consolas" panose="020B0609020204030204" pitchFamily="49" charset="0"/>
              </a:rPr>
              <a:t> char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mychar</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defTabSz="914400" eaLnBrk="0" fontAlgn="base" hangingPunct="0">
              <a:spcBef>
                <a:spcPct val="0"/>
              </a:spcBef>
              <a:spcAft>
                <a:spcPct val="0"/>
              </a:spcAf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myint</a:t>
            </a:r>
            <a:r>
              <a:rPr kumimoji="0" lang="en-US" altLang="en-US" sz="2000" b="0" i="0" u="none" strike="noStrike" cap="none" normalizeH="0" baseline="0" dirty="0">
                <a:ln>
                  <a:noFill/>
                </a:ln>
                <a:solidFill>
                  <a:srgbClr val="000000"/>
                </a:solidFill>
                <a:effectLst/>
                <a:latin typeface="Consolas" panose="020B0609020204030204" pitchFamily="49" charset="0"/>
              </a:rPr>
              <a:t> = 90; </a:t>
            </a:r>
          </a:p>
          <a:p>
            <a:pPr defTabSz="914400" eaLnBrk="0" fontAlgn="base" hangingPunct="0">
              <a:spcBef>
                <a:spcPct val="0"/>
              </a:spcBef>
              <a:spcAft>
                <a:spcPct val="0"/>
              </a:spcAft>
            </a:pPr>
            <a:r>
              <a:rPr lang="en-US" altLang="en-US" sz="2000" dirty="0">
                <a:solidFill>
                  <a:srgbClr val="008000"/>
                </a:solidFill>
                <a:latin typeface="Consolas" panose="020B0609020204030204" pitchFamily="49" charset="0"/>
              </a:rPr>
              <a:t> //declare a character </a:t>
            </a:r>
            <a:r>
              <a:rPr lang="en-US" altLang="en-US" sz="2000" dirty="0" err="1">
                <a:solidFill>
                  <a:srgbClr val="008000"/>
                </a:solidFill>
                <a:latin typeface="Consolas" panose="020B0609020204030204" pitchFamily="49" charset="0"/>
              </a:rPr>
              <a:t>ptr</a:t>
            </a:r>
            <a:r>
              <a:rPr lang="en-US" altLang="en-US" sz="2000" dirty="0">
                <a:solidFill>
                  <a:srgbClr val="008000"/>
                </a:solidFill>
                <a:latin typeface="Consolas" panose="020B0609020204030204" pitchFamily="49" charset="0"/>
              </a:rPr>
              <a:t> and </a:t>
            </a:r>
            <a:r>
              <a:rPr lang="en-US" altLang="en-US" sz="2000" dirty="0" err="1">
                <a:solidFill>
                  <a:srgbClr val="008000"/>
                </a:solidFill>
                <a:latin typeface="Consolas" panose="020B0609020204030204" pitchFamily="49" charset="0"/>
              </a:rPr>
              <a:t>init</a:t>
            </a:r>
            <a:r>
              <a:rPr lang="en-US" altLang="en-US" sz="2000" dirty="0">
                <a:solidFill>
                  <a:srgbClr val="008000"/>
                </a:solidFill>
                <a:latin typeface="Consolas" panose="020B0609020204030204" pitchFamily="49" charset="0"/>
              </a:rPr>
              <a:t> with address of char variable</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defTabSz="914400" eaLnBrk="0" fontAlgn="base" hangingPunct="0">
              <a:spcBef>
                <a:spcPct val="0"/>
              </a:spcBef>
              <a:spcAft>
                <a:spcPct val="0"/>
              </a:spcAft>
            </a:pPr>
            <a:r>
              <a:rPr kumimoji="0" lang="en-US" altLang="en-US" sz="2000" b="0" i="0" u="none" strike="noStrike" cap="none" normalizeH="0" baseline="0" dirty="0">
                <a:ln>
                  <a:noFill/>
                </a:ln>
                <a:solidFill>
                  <a:srgbClr val="0000FF"/>
                </a:solidFill>
                <a:effectLst/>
                <a:latin typeface="Consolas" panose="020B0609020204030204" pitchFamily="49" charset="0"/>
              </a:rPr>
              <a:t> char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mycharptr</a:t>
            </a:r>
            <a:r>
              <a:rPr kumimoji="0" lang="en-US" altLang="en-US" sz="2000" b="0" i="0" u="none" strike="noStrike" cap="none" normalizeH="0" baseline="0" dirty="0">
                <a:ln>
                  <a:noFill/>
                </a:ln>
                <a:solidFill>
                  <a:srgbClr val="000000"/>
                </a:solidFill>
                <a:effectLst/>
                <a:latin typeface="Consolas" panose="020B0609020204030204" pitchFamily="49" charset="0"/>
              </a:rPr>
              <a:t> = &amp;</a:t>
            </a:r>
            <a:r>
              <a:rPr kumimoji="0" lang="en-US" altLang="en-US" sz="2000" b="0" i="0" u="none" strike="noStrike" cap="none" normalizeH="0" baseline="0" dirty="0" err="1">
                <a:ln>
                  <a:noFill/>
                </a:ln>
                <a:solidFill>
                  <a:srgbClr val="1F377F"/>
                </a:solidFill>
                <a:effectLst/>
                <a:latin typeface="Consolas" panose="020B0609020204030204" pitchFamily="49" charset="0"/>
              </a:rPr>
              <a:t>mychar</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defTabSz="914400" eaLnBrk="0" fontAlgn="base" hangingPunct="0">
              <a:spcBef>
                <a:spcPct val="0"/>
              </a:spcBef>
              <a:spcAft>
                <a:spcPct val="0"/>
              </a:spcAft>
            </a:pPr>
            <a:r>
              <a:rPr lang="en-US" altLang="en-US" sz="2000" dirty="0">
                <a:solidFill>
                  <a:srgbClr val="008000"/>
                </a:solidFill>
                <a:latin typeface="Consolas" panose="020B0609020204030204" pitchFamily="49" charset="0"/>
              </a:rPr>
              <a:t> //declare an int </a:t>
            </a:r>
            <a:r>
              <a:rPr lang="en-US" altLang="en-US" sz="2000" dirty="0" err="1">
                <a:solidFill>
                  <a:srgbClr val="008000"/>
                </a:solidFill>
                <a:latin typeface="Consolas" panose="020B0609020204030204" pitchFamily="49" charset="0"/>
              </a:rPr>
              <a:t>ptr</a:t>
            </a:r>
            <a:r>
              <a:rPr lang="en-US" altLang="en-US" sz="2000" dirty="0">
                <a:solidFill>
                  <a:srgbClr val="008000"/>
                </a:solidFill>
                <a:latin typeface="Consolas" panose="020B0609020204030204" pitchFamily="49" charset="0"/>
              </a:rPr>
              <a:t> and </a:t>
            </a:r>
            <a:r>
              <a:rPr lang="en-US" altLang="en-US" sz="2000" dirty="0" err="1">
                <a:solidFill>
                  <a:srgbClr val="008000"/>
                </a:solidFill>
                <a:latin typeface="Consolas" panose="020B0609020204030204" pitchFamily="49" charset="0"/>
              </a:rPr>
              <a:t>init</a:t>
            </a:r>
            <a:r>
              <a:rPr lang="en-US" altLang="en-US" sz="2000" dirty="0">
                <a:solidFill>
                  <a:srgbClr val="008000"/>
                </a:solidFill>
                <a:latin typeface="Consolas" panose="020B0609020204030204" pitchFamily="49" charset="0"/>
              </a:rPr>
              <a:t> with address of int variable</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 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myintptr</a:t>
            </a:r>
            <a:r>
              <a:rPr kumimoji="0" lang="en-US" altLang="en-US" sz="2000" b="0" i="0" u="none" strike="noStrike" cap="none" normalizeH="0" baseline="0" dirty="0">
                <a:ln>
                  <a:noFill/>
                </a:ln>
                <a:solidFill>
                  <a:srgbClr val="000000"/>
                </a:solidFill>
                <a:effectLst/>
                <a:latin typeface="Consolas" panose="020B0609020204030204" pitchFamily="49" charset="0"/>
              </a:rPr>
              <a:t> = &amp;</a:t>
            </a:r>
            <a:r>
              <a:rPr kumimoji="0" lang="en-US" altLang="en-US" sz="2000" b="0" i="0" u="none" strike="noStrike" cap="none" normalizeH="0" baseline="0" dirty="0" err="1">
                <a:ln>
                  <a:noFill/>
                </a:ln>
                <a:solidFill>
                  <a:srgbClr val="1F377F"/>
                </a:solidFill>
                <a:effectLst/>
                <a:latin typeface="Consolas" panose="020B0609020204030204" pitchFamily="49" charset="0"/>
              </a:rPr>
              <a:t>myint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The character value is: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mycharptr</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The address is: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FF"/>
                </a:solidFill>
                <a:effectLst/>
                <a:latin typeface="Consolas" panose="020B0609020204030204" pitchFamily="49" charset="0"/>
              </a:rPr>
              <a:t>static_cast</a:t>
            </a:r>
            <a:r>
              <a:rPr kumimoji="0" lang="en-US" altLang="en-US" sz="2000" b="0" i="0" u="none" strike="noStrike" cap="none" normalizeH="0" baseline="0" dirty="0">
                <a:ln>
                  <a:noFill/>
                </a:ln>
                <a:solidFill>
                  <a:srgbClr val="000000"/>
                </a:solidFill>
                <a:effectLst/>
                <a:latin typeface="Consolas" panose="020B0609020204030204" pitchFamily="49" charset="0"/>
              </a:rPr>
              <a:t>&lt;</a:t>
            </a:r>
            <a:r>
              <a:rPr kumimoji="0" lang="en-US" altLang="en-US" sz="2000" b="0" i="0" u="none" strike="noStrike" cap="none" normalizeH="0" baseline="0" dirty="0">
                <a:ln>
                  <a:noFill/>
                </a:ln>
                <a:solidFill>
                  <a:srgbClr val="0000FF"/>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*&gt;(</a:t>
            </a:r>
            <a:r>
              <a:rPr kumimoji="0" lang="en-US" altLang="en-US" sz="2000" b="0" i="0" u="none" strike="noStrike" cap="none" normalizeH="0" baseline="0" dirty="0" err="1">
                <a:ln>
                  <a:noFill/>
                </a:ln>
                <a:solidFill>
                  <a:srgbClr val="1F377F"/>
                </a:solidFill>
                <a:effectLst/>
                <a:latin typeface="Consolas" panose="020B0609020204030204" pitchFamily="49" charset="0"/>
              </a:rPr>
              <a:t>mycharptr</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The integer value is: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myintptr</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The address is: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myintptr</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58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12F9-281C-46C8-AE2C-15D1910958B0}"/>
              </a:ext>
            </a:extLst>
          </p:cNvPr>
          <p:cNvSpPr>
            <a:spLocks noGrp="1"/>
          </p:cNvSpPr>
          <p:nvPr>
            <p:ph type="title"/>
          </p:nvPr>
        </p:nvSpPr>
        <p:spPr/>
        <p:txBody>
          <a:bodyPr/>
          <a:lstStyle/>
          <a:p>
            <a:r>
              <a:rPr lang="en-US" dirty="0"/>
              <a:t>Pointers in C++</a:t>
            </a:r>
          </a:p>
        </p:txBody>
      </p:sp>
      <p:sp>
        <p:nvSpPr>
          <p:cNvPr id="3" name="Content Placeholder 2">
            <a:extLst>
              <a:ext uri="{FF2B5EF4-FFF2-40B4-BE49-F238E27FC236}">
                <a16:creationId xmlns:a16="http://schemas.microsoft.com/office/drawing/2014/main" id="{2C06C73B-97C8-4203-B063-FF8DC01B180D}"/>
              </a:ext>
            </a:extLst>
          </p:cNvPr>
          <p:cNvSpPr>
            <a:spLocks noGrp="1"/>
          </p:cNvSpPr>
          <p:nvPr>
            <p:ph idx="1"/>
          </p:nvPr>
        </p:nvSpPr>
        <p:spPr>
          <a:xfrm>
            <a:off x="1371600" y="1638300"/>
            <a:ext cx="9601200" cy="4796790"/>
          </a:xfrm>
        </p:spPr>
        <p:txBody>
          <a:bodyPr>
            <a:normAutofit/>
          </a:bodyPr>
          <a:lstStyle/>
          <a:p>
            <a:pPr>
              <a:lnSpc>
                <a:spcPct val="150000"/>
              </a:lnSpc>
            </a:pPr>
            <a:r>
              <a:rPr lang="en-US" altLang="en-US" dirty="0">
                <a:solidFill>
                  <a:schemeClr val="tx1"/>
                </a:solidFill>
              </a:rPr>
              <a:t>What is </a:t>
            </a:r>
            <a:r>
              <a:rPr lang="en-US" altLang="en-US" dirty="0" err="1">
                <a:solidFill>
                  <a:srgbClr val="0000FF"/>
                </a:solidFill>
                <a:latin typeface="Consolas" panose="020B0609020204030204" pitchFamily="49" charset="0"/>
              </a:rPr>
              <a:t>static_cast</a:t>
            </a:r>
            <a:r>
              <a:rPr lang="en-US" altLang="en-US" dirty="0">
                <a:solidFill>
                  <a:srgbClr val="000000"/>
                </a:solidFill>
                <a:latin typeface="Consolas" panose="020B0609020204030204" pitchFamily="49" charset="0"/>
              </a:rPr>
              <a:t>&lt;</a:t>
            </a:r>
            <a:r>
              <a:rPr lang="en-US" altLang="en-US" dirty="0">
                <a:solidFill>
                  <a:srgbClr val="0000FF"/>
                </a:solidFill>
                <a:latin typeface="Consolas" panose="020B0609020204030204" pitchFamily="49" charset="0"/>
              </a:rPr>
              <a:t>void</a:t>
            </a:r>
            <a:r>
              <a:rPr lang="en-US" altLang="en-US" dirty="0">
                <a:solidFill>
                  <a:srgbClr val="000000"/>
                </a:solidFill>
                <a:latin typeface="Consolas" panose="020B0609020204030204" pitchFamily="49" charset="0"/>
              </a:rPr>
              <a:t>*&gt;(</a:t>
            </a:r>
            <a:r>
              <a:rPr lang="en-US" altLang="en-US" dirty="0" err="1">
                <a:solidFill>
                  <a:srgbClr val="1F377F"/>
                </a:solidFill>
                <a:latin typeface="Consolas" panose="020B0609020204030204" pitchFamily="49" charset="0"/>
              </a:rPr>
              <a:t>mycharptr</a:t>
            </a:r>
            <a:r>
              <a:rPr lang="en-US" altLang="en-US" dirty="0">
                <a:solidFill>
                  <a:srgbClr val="000000"/>
                </a:solidFill>
                <a:latin typeface="Consolas" panose="020B0609020204030204" pitchFamily="49" charset="0"/>
              </a:rPr>
              <a:t>)</a:t>
            </a:r>
            <a:r>
              <a:rPr lang="en-US" altLang="en-US" dirty="0">
                <a:solidFill>
                  <a:srgbClr val="000000"/>
                </a:solidFill>
              </a:rPr>
              <a:t>?</a:t>
            </a:r>
          </a:p>
          <a:p>
            <a:pPr>
              <a:lnSpc>
                <a:spcPct val="150000"/>
              </a:lnSpc>
            </a:pPr>
            <a:r>
              <a:rPr lang="en-US" dirty="0"/>
              <a:t>When taking the address of </a:t>
            </a:r>
            <a:r>
              <a:rPr lang="en-US" dirty="0" err="1">
                <a:latin typeface="Consolas" panose="020B0609020204030204" pitchFamily="49" charset="0"/>
              </a:rPr>
              <a:t>mycharptr</a:t>
            </a:r>
            <a:r>
              <a:rPr lang="en-US" dirty="0"/>
              <a:t> , you get </a:t>
            </a:r>
            <a:r>
              <a:rPr lang="en-US" dirty="0">
                <a:latin typeface="Consolas" panose="020B0609020204030204" pitchFamily="49" charset="0"/>
              </a:rPr>
              <a:t>char*. </a:t>
            </a:r>
            <a:r>
              <a:rPr lang="en-US" dirty="0"/>
              <a:t>The operator </a:t>
            </a:r>
            <a:r>
              <a:rPr lang="en-US" dirty="0">
                <a:latin typeface="Consolas" panose="020B0609020204030204" pitchFamily="49" charset="0"/>
              </a:rPr>
              <a:t>&lt;&lt;</a:t>
            </a:r>
            <a:r>
              <a:rPr lang="en-US" dirty="0"/>
              <a:t> interprets that as a C string, and attempts to display a character sequence instead of the address</a:t>
            </a:r>
          </a:p>
          <a:p>
            <a:pPr>
              <a:lnSpc>
                <a:spcPct val="150000"/>
              </a:lnSpc>
            </a:pPr>
            <a:r>
              <a:rPr lang="en-US" altLang="en-US" dirty="0">
                <a:solidFill>
                  <a:srgbClr val="000000"/>
                </a:solidFill>
              </a:rPr>
              <a:t>That was needed only to display the address correctly but the underlying address is there to be used as normal </a:t>
            </a:r>
          </a:p>
          <a:p>
            <a:pPr>
              <a:lnSpc>
                <a:spcPct val="150000"/>
              </a:lnSpc>
            </a:pPr>
            <a:r>
              <a:rPr lang="en-US" dirty="0"/>
              <a:t>Unlikely you’ll need this knowledge soon so don’t get bogged down with it</a:t>
            </a:r>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3256140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767</TotalTime>
  <Words>825</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LT Std 35 Light</vt:lpstr>
      <vt:lpstr>Avenir LT Std 55 Roman</vt:lpstr>
      <vt:lpstr>Consolas</vt:lpstr>
      <vt:lpstr>Franklin Gothic Book</vt:lpstr>
      <vt:lpstr>Crop</vt:lpstr>
      <vt:lpstr>Pointers</vt:lpstr>
      <vt:lpstr>What is a pointer? </vt:lpstr>
      <vt:lpstr>Variable Address</vt:lpstr>
      <vt:lpstr>Variable Address</vt:lpstr>
      <vt:lpstr>So, what is a pointer?</vt:lpstr>
      <vt:lpstr>So, what is a pointer?</vt:lpstr>
      <vt:lpstr>Pointers in C++</vt:lpstr>
      <vt:lpstr>Pointers in C++</vt:lpstr>
      <vt:lpstr>Pointers in C++</vt:lpstr>
      <vt:lpstr>Pointers in C++</vt:lpstr>
      <vt:lpstr>That’s a wrap!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Simeon Ramjit</dc:creator>
  <cp:lastModifiedBy>Simeon Ramjit</cp:lastModifiedBy>
  <cp:revision>16</cp:revision>
  <dcterms:created xsi:type="dcterms:W3CDTF">2020-01-22T23:47:08Z</dcterms:created>
  <dcterms:modified xsi:type="dcterms:W3CDTF">2020-01-23T14:58:28Z</dcterms:modified>
</cp:coreProperties>
</file>