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258" r:id="rId4"/>
    <p:sldId id="272" r:id="rId5"/>
    <p:sldId id="259" r:id="rId6"/>
    <p:sldId id="260" r:id="rId7"/>
    <p:sldId id="261" r:id="rId8"/>
    <p:sldId id="262" r:id="rId9"/>
    <p:sldId id="263" r:id="rId10"/>
    <p:sldId id="264" r:id="rId11"/>
    <p:sldId id="271" r:id="rId12"/>
    <p:sldId id="273" r:id="rId13"/>
    <p:sldId id="27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5F772-A678-4DDC-AAD7-A3CFF74BE068}" type="datetimeFigureOut">
              <a:rPr lang="en-US" smtClean="0"/>
              <a:t>2020-01-23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D8116-1F3C-442E-BCA1-20AE237FA42B}" type="slidenum">
              <a:rPr lang="en-US" smtClean="0"/>
              <a:t>‹#›</a:t>
            </a:fld>
            <a:endParaRPr lang="en-US"/>
          </a:p>
        </p:txBody>
      </p:sp>
    </p:spTree>
    <p:extLst>
      <p:ext uri="{BB962C8B-B14F-4D97-AF65-F5344CB8AC3E}">
        <p14:creationId xmlns:p14="http://schemas.microsoft.com/office/powerpoint/2010/main" val="94215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8BC67F3-AD3E-4FAB-B9B6-A93A43409EF8}" type="datetime1">
              <a:rPr lang="en-US" smtClean="0"/>
              <a:t>2020-01-23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1"/>
            </a:solidFill>
            <a:ln w="0">
              <a:noFill/>
              <a:prstDash val="solid"/>
              <a:round/>
              <a:headEnd/>
              <a:tailEnd/>
            </a:ln>
          </p:spPr>
          <p:txBody>
            <a:bodyPr/>
            <a:lstStyle/>
            <a:p>
              <a:endParaRPr lang="en-US" dirty="0"/>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1"/>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437011-32F9-49F5-824E-AE4AF93E0237}" type="datetime1">
              <a:rPr lang="en-US" smtClean="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B7748-817F-4F81-937C-08E43DE7E70C}" type="datetime1">
              <a:rPr lang="en-US" smtClean="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DE741-DFCD-443B-AAD2-B180D2046C37}" type="datetime1">
              <a:rPr lang="en-US" smtClean="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38DDF32-175E-4558-9BB8-D8512DF4B842}" type="datetime1">
              <a:rPr lang="en-US" smtClean="0"/>
              <a:t>2020-01-23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801C1B-3FD8-4BAC-837D-9FB5AC3A6102}" type="datetime1">
              <a:rPr lang="en-US" smtClean="0"/>
              <a:t>2020-01-23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16085-F6D0-4857-8D6B-AC8CDAA3244B}" type="datetime1">
              <a:rPr lang="en-US" smtClean="0"/>
              <a:t>2020-01-23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4C4919-36CE-4756-9E36-629627B00DD9}" type="datetime1">
              <a:rPr lang="en-US" smtClean="0"/>
              <a:t>2020-01-23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03A4C-38C3-4CB0-AF49-9D188FF1DFE7}" type="datetime1">
              <a:rPr lang="en-US" smtClean="0"/>
              <a:t>2020-01-23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09B0BFF-7A7B-471D-A57B-961872AF1F49}" type="datetime1">
              <a:rPr lang="en-US" smtClean="0"/>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3B690A-6931-4696-AACD-1669D175C044}" type="datetime1">
              <a:rPr lang="en-US" smtClean="0"/>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0C59791-29DA-475D-A634-52525F3A77EE}" type="datetime1">
              <a:rPr lang="en-US" smtClean="0"/>
              <a:t>2020-01-23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Avenir LT Std 55 Roman" panose="020B0503020203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venir LT Std 35 Light" panose="020B0402020203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venir LT Std 35 Light" panose="020B0402020203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venir LT Std 35 Light" panose="020B0402020203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venir LT Std 35 Light" panose="020B0402020203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venir LT Std 35 Light" panose="020B0402020203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uring_machi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336-DA2A-45AE-9654-B53547B0785F}"/>
              </a:ext>
            </a:extLst>
          </p:cNvPr>
          <p:cNvSpPr>
            <a:spLocks noGrp="1"/>
          </p:cNvSpPr>
          <p:nvPr>
            <p:ph type="ctrTitle"/>
          </p:nvPr>
        </p:nvSpPr>
        <p:spPr>
          <a:xfrm>
            <a:off x="2192261" y="1582714"/>
            <a:ext cx="7807477" cy="2098226"/>
          </a:xfrm>
          <a:solidFill>
            <a:schemeClr val="tx1">
              <a:alpha val="65000"/>
            </a:schemeClr>
          </a:solidFill>
        </p:spPr>
        <p:txBody>
          <a:bodyPr/>
          <a:lstStyle/>
          <a:p>
            <a:r>
              <a:rPr lang="en-US" cap="none" dirty="0">
                <a:solidFill>
                  <a:schemeClr val="bg1"/>
                </a:solidFill>
              </a:rPr>
              <a:t>Introduction To Computers</a:t>
            </a:r>
          </a:p>
        </p:txBody>
      </p:sp>
      <p:sp>
        <p:nvSpPr>
          <p:cNvPr id="3" name="Subtitle 2">
            <a:extLst>
              <a:ext uri="{FF2B5EF4-FFF2-40B4-BE49-F238E27FC236}">
                <a16:creationId xmlns:a16="http://schemas.microsoft.com/office/drawing/2014/main" id="{0C4E8A6D-D6B1-4722-9AFE-D1B35B6D340A}"/>
              </a:ext>
            </a:extLst>
          </p:cNvPr>
          <p:cNvSpPr>
            <a:spLocks noGrp="1"/>
          </p:cNvSpPr>
          <p:nvPr>
            <p:ph type="subTitle" idx="1"/>
          </p:nvPr>
        </p:nvSpPr>
        <p:spPr>
          <a:xfrm>
            <a:off x="2192261" y="3680940"/>
            <a:ext cx="7807476" cy="1519710"/>
          </a:xfrm>
          <a:solidFill>
            <a:schemeClr val="tx1">
              <a:alpha val="65000"/>
            </a:schemeClr>
          </a:solidFill>
        </p:spPr>
        <p:txBody>
          <a:bodyPr>
            <a:normAutofit/>
          </a:bodyPr>
          <a:lstStyle/>
          <a:p>
            <a:r>
              <a:rPr lang="en-US" sz="2000" dirty="0">
                <a:solidFill>
                  <a:schemeClr val="bg1"/>
                </a:solidFill>
              </a:rPr>
              <a:t>Just, stay with me on this one</a:t>
            </a:r>
          </a:p>
          <a:p>
            <a:br>
              <a:rPr lang="en-US" dirty="0">
                <a:solidFill>
                  <a:schemeClr val="bg1"/>
                </a:solidFill>
              </a:rPr>
            </a:br>
            <a:r>
              <a:rPr lang="en-US" dirty="0">
                <a:solidFill>
                  <a:schemeClr val="bg1"/>
                </a:solidFill>
              </a:rPr>
              <a:t>Prepared by Simeon Ramjit</a:t>
            </a:r>
          </a:p>
        </p:txBody>
      </p:sp>
    </p:spTree>
    <p:extLst>
      <p:ext uri="{BB962C8B-B14F-4D97-AF65-F5344CB8AC3E}">
        <p14:creationId xmlns:p14="http://schemas.microsoft.com/office/powerpoint/2010/main" val="233772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fontScale="92500"/>
          </a:bodyPr>
          <a:lstStyle/>
          <a:p>
            <a:pPr>
              <a:lnSpc>
                <a:spcPct val="150000"/>
              </a:lnSpc>
            </a:pPr>
            <a:r>
              <a:rPr lang="en-US" dirty="0"/>
              <a:t>Storage is measured in Gigabytes (GB) nowadays so the higher the number of GB the better. It should be noted that 1TB(Terabyte) = 1000GB. </a:t>
            </a:r>
          </a:p>
          <a:p>
            <a:pPr>
              <a:lnSpc>
                <a:spcPct val="150000"/>
              </a:lnSpc>
            </a:pPr>
            <a:r>
              <a:rPr lang="en-US" dirty="0"/>
              <a:t>SSD is the fastest and HDD is the slowest. </a:t>
            </a:r>
          </a:p>
          <a:p>
            <a:pPr>
              <a:lnSpc>
                <a:spcPct val="150000"/>
              </a:lnSpc>
            </a:pPr>
            <a:r>
              <a:rPr lang="en-US" dirty="0"/>
              <a:t>Why is this? SSDs have no moving parts but HDDs do. Those moving parts introduce a considerable amount of time into reading and writing data. </a:t>
            </a:r>
          </a:p>
          <a:p>
            <a:pPr>
              <a:lnSpc>
                <a:spcPct val="150000"/>
              </a:lnSpc>
            </a:pPr>
            <a:r>
              <a:rPr lang="en-US" dirty="0"/>
              <a:t>SSHDs have moving parts but they also have a bit of ‘SSD or flash’ memory in them hence the ‘hybrid’. </a:t>
            </a:r>
          </a:p>
          <a:p>
            <a:pPr>
              <a:lnSpc>
                <a:spcPct val="150000"/>
              </a:lnSpc>
            </a:pPr>
            <a:r>
              <a:rPr lang="en-US" dirty="0"/>
              <a:t>HDDs also come in speeds of 5400RPM and 7200RPM, the latter being the better</a:t>
            </a:r>
          </a:p>
        </p:txBody>
      </p:sp>
      <p:sp>
        <p:nvSpPr>
          <p:cNvPr id="3" name="Slide Number Placeholder 2">
            <a:extLst>
              <a:ext uri="{FF2B5EF4-FFF2-40B4-BE49-F238E27FC236}">
                <a16:creationId xmlns:a16="http://schemas.microsoft.com/office/drawing/2014/main" id="{ECF3D928-20B8-4BAF-BF69-D898EBC009C5}"/>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68098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I/O</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a:bodyPr>
          <a:lstStyle/>
          <a:p>
            <a:pPr>
              <a:lnSpc>
                <a:spcPct val="150000"/>
              </a:lnSpc>
            </a:pPr>
            <a:r>
              <a:rPr lang="en-US" dirty="0" err="1"/>
              <a:t>Input/Output</a:t>
            </a:r>
            <a:endParaRPr lang="en-US" dirty="0"/>
          </a:p>
          <a:p>
            <a:pPr>
              <a:lnSpc>
                <a:spcPct val="150000"/>
              </a:lnSpc>
            </a:pPr>
            <a:r>
              <a:rPr lang="en-US" dirty="0"/>
              <a:t>This refers to the ability of your computer to interface with another components through standard interfaces like:</a:t>
            </a:r>
          </a:p>
          <a:p>
            <a:pPr marL="987552" lvl="2" indent="0">
              <a:lnSpc>
                <a:spcPct val="100000"/>
              </a:lnSpc>
              <a:buNone/>
            </a:pPr>
            <a:r>
              <a:rPr lang="en-US" dirty="0"/>
              <a:t>- Ethernet</a:t>
            </a:r>
          </a:p>
          <a:p>
            <a:pPr marL="987552" lvl="2" indent="0">
              <a:lnSpc>
                <a:spcPct val="100000"/>
              </a:lnSpc>
              <a:buNone/>
            </a:pPr>
            <a:r>
              <a:rPr lang="en-US" dirty="0"/>
              <a:t>- USB 3.x , 2.x and C</a:t>
            </a:r>
          </a:p>
          <a:p>
            <a:pPr marL="987552" lvl="2" indent="0">
              <a:lnSpc>
                <a:spcPct val="100000"/>
              </a:lnSpc>
              <a:buNone/>
            </a:pPr>
            <a:r>
              <a:rPr lang="en-US" dirty="0"/>
              <a:t>- Thunderbolt</a:t>
            </a:r>
          </a:p>
          <a:p>
            <a:pPr marL="987552" lvl="2" indent="0">
              <a:lnSpc>
                <a:spcPct val="100000"/>
              </a:lnSpc>
              <a:buNone/>
            </a:pPr>
            <a:r>
              <a:rPr lang="en-US" dirty="0"/>
              <a:t>- </a:t>
            </a:r>
            <a:r>
              <a:rPr lang="en-US" dirty="0" err="1"/>
              <a:t>WiFi</a:t>
            </a:r>
            <a:r>
              <a:rPr lang="en-US" dirty="0"/>
              <a:t> </a:t>
            </a:r>
          </a:p>
          <a:p>
            <a:pPr marL="987552" lvl="2" indent="0">
              <a:lnSpc>
                <a:spcPct val="100000"/>
              </a:lnSpc>
              <a:buNone/>
            </a:pPr>
            <a:r>
              <a:rPr lang="en-US" dirty="0"/>
              <a:t>- Bluetooth</a:t>
            </a:r>
          </a:p>
          <a:p>
            <a:pPr lvl="2">
              <a:lnSpc>
                <a:spcPct val="100000"/>
              </a:lnSpc>
              <a:buFontTx/>
              <a:buChar char="-"/>
            </a:pPr>
            <a:endParaRPr lang="en-US" dirty="0"/>
          </a:p>
          <a:p>
            <a:pPr lvl="2">
              <a:lnSpc>
                <a:spcPct val="100000"/>
              </a:lnSpc>
              <a:buFontTx/>
              <a:buChar char="-"/>
            </a:pPr>
            <a:endParaRPr lang="en-US" dirty="0"/>
          </a:p>
        </p:txBody>
      </p:sp>
      <p:sp>
        <p:nvSpPr>
          <p:cNvPr id="3" name="Slide Number Placeholder 2">
            <a:extLst>
              <a:ext uri="{FF2B5EF4-FFF2-40B4-BE49-F238E27FC236}">
                <a16:creationId xmlns:a16="http://schemas.microsoft.com/office/drawing/2014/main" id="{B02CB9B8-6EB2-4BB0-9AD5-B81C6B55B7AC}"/>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113218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Operating Systems</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a:bodyPr>
          <a:lstStyle/>
          <a:p>
            <a:pPr>
              <a:lnSpc>
                <a:spcPct val="150000"/>
              </a:lnSpc>
            </a:pPr>
            <a:r>
              <a:rPr lang="en-US" dirty="0"/>
              <a:t>There a wide variety of OSs available:</a:t>
            </a:r>
          </a:p>
          <a:p>
            <a:pPr lvl="1">
              <a:lnSpc>
                <a:spcPct val="150000"/>
              </a:lnSpc>
            </a:pPr>
            <a:r>
              <a:rPr lang="en-US" dirty="0"/>
              <a:t>Windows 10, 8.1, 8, 7, Server, XP</a:t>
            </a:r>
          </a:p>
          <a:p>
            <a:pPr lvl="1">
              <a:lnSpc>
                <a:spcPct val="150000"/>
              </a:lnSpc>
            </a:pPr>
            <a:r>
              <a:rPr lang="en-US" dirty="0"/>
              <a:t>MacOS Catalina, High Sierra</a:t>
            </a:r>
          </a:p>
          <a:p>
            <a:pPr lvl="1">
              <a:lnSpc>
                <a:spcPct val="150000"/>
              </a:lnSpc>
            </a:pPr>
            <a:r>
              <a:rPr lang="en-US" dirty="0"/>
              <a:t>Ubuntu</a:t>
            </a:r>
          </a:p>
          <a:p>
            <a:pPr lvl="1">
              <a:lnSpc>
                <a:spcPct val="150000"/>
              </a:lnSpc>
            </a:pPr>
            <a:r>
              <a:rPr lang="en-US" dirty="0"/>
              <a:t>Linux </a:t>
            </a:r>
          </a:p>
          <a:p>
            <a:pPr lvl="1">
              <a:lnSpc>
                <a:spcPct val="150000"/>
              </a:lnSpc>
            </a:pPr>
            <a:r>
              <a:rPr lang="en-US" dirty="0"/>
              <a:t>And much more</a:t>
            </a:r>
          </a:p>
          <a:p>
            <a:pPr lvl="2">
              <a:lnSpc>
                <a:spcPct val="100000"/>
              </a:lnSpc>
              <a:buFontTx/>
              <a:buChar char="-"/>
            </a:pPr>
            <a:endParaRPr lang="en-US" dirty="0"/>
          </a:p>
          <a:p>
            <a:pPr lvl="2">
              <a:lnSpc>
                <a:spcPct val="100000"/>
              </a:lnSpc>
              <a:buFontTx/>
              <a:buChar char="-"/>
            </a:pPr>
            <a:endParaRPr lang="en-US" dirty="0"/>
          </a:p>
        </p:txBody>
      </p:sp>
      <p:sp>
        <p:nvSpPr>
          <p:cNvPr id="3" name="Slide Number Placeholder 2">
            <a:extLst>
              <a:ext uri="{FF2B5EF4-FFF2-40B4-BE49-F238E27FC236}">
                <a16:creationId xmlns:a16="http://schemas.microsoft.com/office/drawing/2014/main" id="{B02CB9B8-6EB2-4BB0-9AD5-B81C6B55B7AC}"/>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65400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Operating Systems</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a:bodyPr>
          <a:lstStyle/>
          <a:p>
            <a:pPr>
              <a:lnSpc>
                <a:spcPct val="150000"/>
              </a:lnSpc>
            </a:pPr>
            <a:r>
              <a:rPr lang="en-US" dirty="0"/>
              <a:t>They all provide an interface, a layer of abstraction, between a specific machine and the software and firmware that’s run on it</a:t>
            </a:r>
          </a:p>
          <a:p>
            <a:pPr>
              <a:lnSpc>
                <a:spcPct val="150000"/>
              </a:lnSpc>
            </a:pPr>
            <a:r>
              <a:rPr lang="en-US" dirty="0"/>
              <a:t>Think about the millions of different computer hardware setups that exist, but most of the time if it runs an OS you’re familiar with, you can use that hardware setup</a:t>
            </a:r>
          </a:p>
          <a:p>
            <a:pPr>
              <a:lnSpc>
                <a:spcPct val="150000"/>
              </a:lnSpc>
            </a:pPr>
            <a:r>
              <a:rPr lang="en-US" dirty="0"/>
              <a:t>OSs handle everything on your computer, but even more important than that is your BIOS, which is, for further reading</a:t>
            </a:r>
          </a:p>
          <a:p>
            <a:pPr lvl="2">
              <a:lnSpc>
                <a:spcPct val="100000"/>
              </a:lnSpc>
              <a:buFontTx/>
              <a:buChar char="-"/>
            </a:pPr>
            <a:endParaRPr lang="en-US" dirty="0"/>
          </a:p>
          <a:p>
            <a:pPr lvl="2">
              <a:lnSpc>
                <a:spcPct val="100000"/>
              </a:lnSpc>
              <a:buFontTx/>
              <a:buChar char="-"/>
            </a:pPr>
            <a:endParaRPr lang="en-US" dirty="0"/>
          </a:p>
        </p:txBody>
      </p:sp>
      <p:sp>
        <p:nvSpPr>
          <p:cNvPr id="3" name="Slide Number Placeholder 2">
            <a:extLst>
              <a:ext uri="{FF2B5EF4-FFF2-40B4-BE49-F238E27FC236}">
                <a16:creationId xmlns:a16="http://schemas.microsoft.com/office/drawing/2014/main" id="{B02CB9B8-6EB2-4BB0-9AD5-B81C6B55B7AC}"/>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67459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86D5-9C46-4298-8DD1-685B59298C69}"/>
              </a:ext>
            </a:extLst>
          </p:cNvPr>
          <p:cNvSpPr>
            <a:spLocks noGrp="1"/>
          </p:cNvSpPr>
          <p:nvPr>
            <p:ph type="title"/>
          </p:nvPr>
        </p:nvSpPr>
        <p:spPr>
          <a:xfrm>
            <a:off x="1295400" y="2284622"/>
            <a:ext cx="9601200" cy="694592"/>
          </a:xfrm>
        </p:spPr>
        <p:txBody>
          <a:bodyPr>
            <a:normAutofit/>
          </a:bodyPr>
          <a:lstStyle/>
          <a:p>
            <a:pPr algn="ctr"/>
            <a:r>
              <a:rPr lang="en-TT" dirty="0"/>
              <a:t>Questions?</a:t>
            </a:r>
          </a:p>
        </p:txBody>
      </p:sp>
      <p:pic>
        <p:nvPicPr>
          <p:cNvPr id="5" name="Content Placeholder 4" descr="Envelope">
            <a:extLst>
              <a:ext uri="{FF2B5EF4-FFF2-40B4-BE49-F238E27FC236}">
                <a16:creationId xmlns:a16="http://schemas.microsoft.com/office/drawing/2014/main" id="{8F04317B-AC85-436E-980C-FB1BF17EC9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73195" y="3400564"/>
            <a:ext cx="469900" cy="469900"/>
          </a:xfrm>
        </p:spPr>
      </p:pic>
      <p:grpSp>
        <p:nvGrpSpPr>
          <p:cNvPr id="11" name="Group 10">
            <a:extLst>
              <a:ext uri="{FF2B5EF4-FFF2-40B4-BE49-F238E27FC236}">
                <a16:creationId xmlns:a16="http://schemas.microsoft.com/office/drawing/2014/main" id="{FD72AAD1-1AB7-4C19-B72B-29E91180299E}"/>
              </a:ext>
            </a:extLst>
          </p:cNvPr>
          <p:cNvGrpSpPr/>
          <p:nvPr/>
        </p:nvGrpSpPr>
        <p:grpSpPr>
          <a:xfrm>
            <a:off x="3331991" y="3455408"/>
            <a:ext cx="6904822" cy="984211"/>
            <a:chOff x="3013975" y="2775171"/>
            <a:chExt cx="6904822" cy="984211"/>
          </a:xfrm>
        </p:grpSpPr>
        <p:sp>
          <p:nvSpPr>
            <p:cNvPr id="8" name="TextBox 7">
              <a:extLst>
                <a:ext uri="{FF2B5EF4-FFF2-40B4-BE49-F238E27FC236}">
                  <a16:creationId xmlns:a16="http://schemas.microsoft.com/office/drawing/2014/main" id="{BC9D207D-CF63-4362-AED7-241142869A58}"/>
                </a:ext>
              </a:extLst>
            </p:cNvPr>
            <p:cNvSpPr txBox="1"/>
            <p:nvPr/>
          </p:nvSpPr>
          <p:spPr>
            <a:xfrm>
              <a:off x="3383307" y="2775171"/>
              <a:ext cx="6485206" cy="646331"/>
            </a:xfrm>
            <a:prstGeom prst="rect">
              <a:avLst/>
            </a:prstGeom>
            <a:noFill/>
          </p:spPr>
          <p:txBody>
            <a:bodyPr wrap="square" rtlCol="0">
              <a:spAutoFit/>
            </a:bodyPr>
            <a:lstStyle/>
            <a:p>
              <a:r>
                <a:rPr lang="en-TT" dirty="0">
                  <a:latin typeface="Avenir LT Std 35 Light" panose="020B0402020203020204" pitchFamily="34" charset="0"/>
                </a:rPr>
                <a:t>simeon.ramjit@sta.uwi.edu</a:t>
              </a:r>
              <a:br>
                <a:rPr lang="en-TT" dirty="0">
                  <a:latin typeface="Avenir LT Std 35 Light" panose="020B0402020203020204" pitchFamily="34" charset="0"/>
                </a:rPr>
              </a:br>
              <a:endParaRPr lang="en-TT" dirty="0">
                <a:latin typeface="Avenir LT Std 35 Light" panose="020B0402020203020204" pitchFamily="34" charset="0"/>
              </a:endParaRPr>
            </a:p>
          </p:txBody>
        </p:sp>
        <p:grpSp>
          <p:nvGrpSpPr>
            <p:cNvPr id="10" name="Group 9">
              <a:extLst>
                <a:ext uri="{FF2B5EF4-FFF2-40B4-BE49-F238E27FC236}">
                  <a16:creationId xmlns:a16="http://schemas.microsoft.com/office/drawing/2014/main" id="{B1528EF1-7749-4B39-A843-0C85DDD5FC66}"/>
                </a:ext>
              </a:extLst>
            </p:cNvPr>
            <p:cNvGrpSpPr/>
            <p:nvPr/>
          </p:nvGrpSpPr>
          <p:grpSpPr>
            <a:xfrm>
              <a:off x="3013975" y="3390050"/>
              <a:ext cx="6904822" cy="369332"/>
              <a:chOff x="3013975" y="3853058"/>
              <a:chExt cx="6904822" cy="369332"/>
            </a:xfrm>
          </p:grpSpPr>
          <p:pic>
            <p:nvPicPr>
              <p:cNvPr id="7" name="Graphic 6">
                <a:extLst>
                  <a:ext uri="{FF2B5EF4-FFF2-40B4-BE49-F238E27FC236}">
                    <a16:creationId xmlns:a16="http://schemas.microsoft.com/office/drawing/2014/main" id="{0ACE3A61-2832-43E4-AA7B-86488A0B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3975" y="3853058"/>
                <a:ext cx="369332" cy="369332"/>
              </a:xfrm>
              <a:prstGeom prst="rect">
                <a:avLst/>
              </a:prstGeom>
            </p:spPr>
          </p:pic>
          <p:sp>
            <p:nvSpPr>
              <p:cNvPr id="9" name="TextBox 8">
                <a:extLst>
                  <a:ext uri="{FF2B5EF4-FFF2-40B4-BE49-F238E27FC236}">
                    <a16:creationId xmlns:a16="http://schemas.microsoft.com/office/drawing/2014/main" id="{BF839DEA-B22B-400C-ADBB-EB835428EC3A}"/>
                  </a:ext>
                </a:extLst>
              </p:cNvPr>
              <p:cNvSpPr txBox="1"/>
              <p:nvPr/>
            </p:nvSpPr>
            <p:spPr>
              <a:xfrm>
                <a:off x="3433591" y="3853058"/>
                <a:ext cx="6485206" cy="369332"/>
              </a:xfrm>
              <a:prstGeom prst="rect">
                <a:avLst/>
              </a:prstGeom>
              <a:noFill/>
            </p:spPr>
            <p:txBody>
              <a:bodyPr wrap="square" rtlCol="0">
                <a:spAutoFit/>
              </a:bodyPr>
              <a:lstStyle/>
              <a:p>
                <a:r>
                  <a:rPr lang="en-TT" dirty="0">
                    <a:latin typeface="Avenir LT Std 35 Light" panose="020B0402020203020204" pitchFamily="34" charset="0"/>
                  </a:rPr>
                  <a:t>github.com/simeon9696/programmingworkshop</a:t>
                </a:r>
              </a:p>
            </p:txBody>
          </p:sp>
        </p:grpSp>
      </p:grpSp>
      <p:sp>
        <p:nvSpPr>
          <p:cNvPr id="3" name="Slide Number Placeholder 2">
            <a:extLst>
              <a:ext uri="{FF2B5EF4-FFF2-40B4-BE49-F238E27FC236}">
                <a16:creationId xmlns:a16="http://schemas.microsoft.com/office/drawing/2014/main" id="{0F495189-46AB-45F8-AA2A-2A633A345D5B}"/>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20609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What is a computer?</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537710"/>
          </a:xfrm>
        </p:spPr>
        <p:txBody>
          <a:bodyPr>
            <a:normAutofit/>
          </a:bodyPr>
          <a:lstStyle/>
          <a:p>
            <a:pPr>
              <a:lnSpc>
                <a:spcPct val="150000"/>
              </a:lnSpc>
              <a:buFont typeface="Wingdings" panose="05000000000000000000" pitchFamily="2" charset="2"/>
              <a:buChar char="§"/>
            </a:pPr>
            <a:r>
              <a:rPr lang="en-US" dirty="0"/>
              <a:t>It is a programmable electronic device or machine that can store, retrieve and process data. The instructions carried out usually build on simple arithmetic and logical operations to perform complex tasks</a:t>
            </a:r>
          </a:p>
          <a:p>
            <a:pPr>
              <a:lnSpc>
                <a:spcPct val="150000"/>
              </a:lnSpc>
              <a:buFont typeface="Wingdings" panose="05000000000000000000" pitchFamily="2" charset="2"/>
              <a:buChar char="§"/>
            </a:pPr>
            <a:r>
              <a:rPr lang="en-US" dirty="0"/>
              <a:t>The main component is a CPU – Central Processing Unit. It is made up of transistors that only understand binary i.e. 1’s and 0’s, Logic High’s and Logic Low’s</a:t>
            </a:r>
          </a:p>
          <a:p>
            <a:pPr>
              <a:lnSpc>
                <a:spcPct val="150000"/>
              </a:lnSpc>
              <a:buFont typeface="Wingdings" panose="05000000000000000000" pitchFamily="2" charset="2"/>
              <a:buChar char="§"/>
            </a:pPr>
            <a:r>
              <a:rPr lang="en-US" dirty="0"/>
              <a:t>Today’s CPUs are an example of the </a:t>
            </a:r>
            <a:r>
              <a:rPr lang="en-US" dirty="0">
                <a:hlinkClick r:id="rId2"/>
              </a:rPr>
              <a:t>Turing Machine</a:t>
            </a:r>
            <a:endParaRPr lang="en-US" dirty="0"/>
          </a:p>
          <a:p>
            <a:pPr>
              <a:lnSpc>
                <a:spcPct val="150000"/>
              </a:lnSpc>
              <a:buFont typeface="Wingdings" panose="05000000000000000000" pitchFamily="2" charset="2"/>
              <a:buChar char="§"/>
            </a:pPr>
            <a:r>
              <a:rPr lang="en-US" dirty="0"/>
              <a:t>Uses peripherals (mouse, touchpad, keypad) for interface</a:t>
            </a:r>
          </a:p>
        </p:txBody>
      </p:sp>
      <p:sp>
        <p:nvSpPr>
          <p:cNvPr id="4" name="Slide Number Placeholder 3">
            <a:extLst>
              <a:ext uri="{FF2B5EF4-FFF2-40B4-BE49-F238E27FC236}">
                <a16:creationId xmlns:a16="http://schemas.microsoft.com/office/drawing/2014/main" id="{83C875ED-D8F8-4E0C-BA8E-AAC3C6531F4F}"/>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70150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CPU</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fontScale="92500" lnSpcReduction="20000"/>
          </a:bodyPr>
          <a:lstStyle/>
          <a:p>
            <a:pPr>
              <a:lnSpc>
                <a:spcPct val="150000"/>
              </a:lnSpc>
              <a:buFont typeface="Wingdings" panose="05000000000000000000" pitchFamily="2" charset="2"/>
              <a:buChar char="§"/>
            </a:pPr>
            <a:r>
              <a:rPr lang="en-US" dirty="0"/>
              <a:t>The CPU is the main part of a computer. It’s responsible for everything that happens from boot up to shut down. It runs all your programs and decodes all the series you binge. That’s why the speed of it is important. </a:t>
            </a:r>
          </a:p>
          <a:p>
            <a:pPr>
              <a:lnSpc>
                <a:spcPct val="150000"/>
              </a:lnSpc>
              <a:buFont typeface="Wingdings" panose="05000000000000000000" pitchFamily="2" charset="2"/>
              <a:buChar char="§"/>
            </a:pPr>
            <a:r>
              <a:rPr lang="en-US" dirty="0"/>
              <a:t>CPU’s are generally ranked by their speed measured (nowadays) in GHz i.e. the number of operations it can do in one second, for example: </a:t>
            </a:r>
          </a:p>
          <a:p>
            <a:pPr lvl="1">
              <a:lnSpc>
                <a:spcPct val="150000"/>
              </a:lnSpc>
              <a:buFontTx/>
              <a:buChar char="-"/>
            </a:pPr>
            <a:r>
              <a:rPr lang="en-US" i="0" dirty="0"/>
              <a:t>3GHz - 3 × 10</a:t>
            </a:r>
            <a:r>
              <a:rPr lang="en-US" i="0" baseline="30000" dirty="0"/>
              <a:t>9</a:t>
            </a:r>
            <a:r>
              <a:rPr lang="en-US" i="0" dirty="0"/>
              <a:t> processor cycles per second</a:t>
            </a:r>
          </a:p>
          <a:p>
            <a:pPr>
              <a:lnSpc>
                <a:spcPct val="150000"/>
              </a:lnSpc>
              <a:buFont typeface="Wingdings" panose="05000000000000000000" pitchFamily="2" charset="2"/>
              <a:buChar char="§"/>
            </a:pPr>
            <a:r>
              <a:rPr lang="en-US" dirty="0"/>
              <a:t>Multi-core designs. A core, for simplicity, is another processor on the same chip. </a:t>
            </a:r>
          </a:p>
          <a:p>
            <a:pPr>
              <a:lnSpc>
                <a:spcPct val="150000"/>
              </a:lnSpc>
              <a:buFont typeface="Wingdings" panose="05000000000000000000" pitchFamily="2" charset="2"/>
              <a:buChar char="§"/>
            </a:pPr>
            <a:r>
              <a:rPr lang="en-US" dirty="0"/>
              <a:t>The average user runs different programs at the same time and these cores enable a processor to multitask. </a:t>
            </a:r>
          </a:p>
          <a:p>
            <a:pPr>
              <a:lnSpc>
                <a:spcPct val="150000"/>
              </a:lnSpc>
              <a:buFont typeface="Wingdings" panose="05000000000000000000" pitchFamily="2" charset="2"/>
              <a:buChar char="§"/>
            </a:pPr>
            <a:r>
              <a:rPr lang="en-US" dirty="0"/>
              <a:t>‘Hyper Threading’ by Intel allows one core to runs two threads (loosely translated to programs) simultaneously. The only two processor manufacturers are Intel and AMD</a:t>
            </a:r>
            <a:endParaRPr lang="en-US" i="0" dirty="0"/>
          </a:p>
          <a:p>
            <a:pPr>
              <a:lnSpc>
                <a:spcPct val="150000"/>
              </a:lnSpc>
              <a:buFontTx/>
              <a:buChar char="-"/>
            </a:pPr>
            <a:endParaRPr lang="en-US" i="0" dirty="0"/>
          </a:p>
        </p:txBody>
      </p:sp>
      <p:sp>
        <p:nvSpPr>
          <p:cNvPr id="4" name="Slide Number Placeholder 3">
            <a:extLst>
              <a:ext uri="{FF2B5EF4-FFF2-40B4-BE49-F238E27FC236}">
                <a16:creationId xmlns:a16="http://schemas.microsoft.com/office/drawing/2014/main" id="{D860E36E-8154-44FA-A58B-B0BE8257B03F}"/>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23971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CPU</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fontScale="92500" lnSpcReduction="20000"/>
          </a:bodyPr>
          <a:lstStyle/>
          <a:p>
            <a:pPr>
              <a:lnSpc>
                <a:spcPct val="150000"/>
              </a:lnSpc>
              <a:buFont typeface="Wingdings" panose="05000000000000000000" pitchFamily="2" charset="2"/>
              <a:buChar char="§"/>
            </a:pPr>
            <a:r>
              <a:rPr lang="en-US" sz="2200" dirty="0"/>
              <a:t>CPUs come in one of two architectures 32-bit (x86) or 64-bit. You’ll rarely see 32-bit machines these days however</a:t>
            </a:r>
          </a:p>
          <a:p>
            <a:pPr>
              <a:lnSpc>
                <a:spcPct val="150000"/>
              </a:lnSpc>
              <a:buFont typeface="Wingdings" panose="05000000000000000000" pitchFamily="2" charset="2"/>
              <a:buChar char="§"/>
            </a:pPr>
            <a:r>
              <a:rPr lang="en-US" sz="2200" dirty="0"/>
              <a:t>32-bit applications can work on 64-bit systems but 64-bit apps can’t run on 32-bit platforms</a:t>
            </a:r>
          </a:p>
          <a:p>
            <a:pPr>
              <a:lnSpc>
                <a:spcPct val="150000"/>
              </a:lnSpc>
              <a:buFont typeface="Wingdings" panose="05000000000000000000" pitchFamily="2" charset="2"/>
              <a:buChar char="§"/>
            </a:pPr>
            <a:r>
              <a:rPr lang="en-US" sz="2200" dirty="0"/>
              <a:t>A</a:t>
            </a:r>
            <a:r>
              <a:rPr lang="en-US" sz="2200" i="0" dirty="0"/>
              <a:t>rchite</a:t>
            </a:r>
            <a:r>
              <a:rPr lang="en-US" sz="2200" dirty="0"/>
              <a:t>cture determines the amount of address lines to memory (RAM) and by extension how a program is written to use the address lines</a:t>
            </a:r>
          </a:p>
          <a:p>
            <a:pPr>
              <a:lnSpc>
                <a:spcPct val="150000"/>
              </a:lnSpc>
              <a:buFont typeface="Wingdings" panose="05000000000000000000" pitchFamily="2" charset="2"/>
              <a:buChar char="§"/>
            </a:pPr>
            <a:r>
              <a:rPr lang="en-US" sz="2200" i="0" dirty="0"/>
              <a:t>A 32 bit processor can only address 2</a:t>
            </a:r>
            <a:r>
              <a:rPr lang="en-US" sz="2200" baseline="30000" dirty="0"/>
              <a:t>32 </a:t>
            </a:r>
            <a:r>
              <a:rPr lang="en-US" sz="2200" dirty="0"/>
              <a:t>=4,294,967,296 bits = 4,294,967,296 /1024 bytes = ~4 Gigabytes of RAM</a:t>
            </a:r>
            <a:endParaRPr lang="en-US" sz="2200" i="0" dirty="0"/>
          </a:p>
          <a:p>
            <a:pPr>
              <a:lnSpc>
                <a:spcPct val="150000"/>
              </a:lnSpc>
            </a:pPr>
            <a:r>
              <a:rPr lang="en-US" sz="2200" dirty="0"/>
              <a:t>A 64 bit processor can address 2</a:t>
            </a:r>
            <a:r>
              <a:rPr lang="en-US" sz="2200" baseline="30000" dirty="0"/>
              <a:t>64 </a:t>
            </a:r>
            <a:r>
              <a:rPr lang="en-US" sz="2200" dirty="0"/>
              <a:t>=18,446,744,073,709,551,616 bits = 18,014,398,509,481,984‬ /1024 bytes = ~18 Terabytes of RAM </a:t>
            </a:r>
          </a:p>
          <a:p>
            <a:pPr>
              <a:lnSpc>
                <a:spcPct val="150000"/>
              </a:lnSpc>
              <a:buFontTx/>
              <a:buChar char="-"/>
            </a:pPr>
            <a:endParaRPr lang="en-US" i="0" dirty="0"/>
          </a:p>
        </p:txBody>
      </p:sp>
      <p:pic>
        <p:nvPicPr>
          <p:cNvPr id="1026" name="Picture 2" descr="Flushed Face on Apple iOS 13.3">
            <a:extLst>
              <a:ext uri="{FF2B5EF4-FFF2-40B4-BE49-F238E27FC236}">
                <a16:creationId xmlns:a16="http://schemas.microsoft.com/office/drawing/2014/main" id="{0F841ED0-FE39-4990-A75F-BA231C6FF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940" y="5733607"/>
            <a:ext cx="497072" cy="49707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421E8C4-D46B-43A4-8DFD-01F7F61AE8AB}"/>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254095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GPU</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a:bodyPr>
          <a:lstStyle/>
          <a:p>
            <a:pPr>
              <a:lnSpc>
                <a:spcPct val="150000"/>
              </a:lnSpc>
              <a:buFont typeface="Wingdings" panose="05000000000000000000" pitchFamily="2" charset="2"/>
              <a:buChar char="§"/>
            </a:pPr>
            <a:r>
              <a:rPr lang="en-US" dirty="0"/>
              <a:t>GPU – Graphics Processing Unit</a:t>
            </a:r>
          </a:p>
          <a:p>
            <a:pPr>
              <a:lnSpc>
                <a:spcPct val="150000"/>
              </a:lnSpc>
              <a:buFont typeface="Wingdings" panose="05000000000000000000" pitchFamily="2" charset="2"/>
              <a:buChar char="§"/>
            </a:pPr>
            <a:r>
              <a:rPr lang="en-US" dirty="0"/>
              <a:t>If the CPU is the brain and is so powerful, why do we need a GPU?</a:t>
            </a:r>
          </a:p>
          <a:p>
            <a:pPr>
              <a:lnSpc>
                <a:spcPct val="150000"/>
              </a:lnSpc>
              <a:buFont typeface="Wingdings" panose="05000000000000000000" pitchFamily="2" charset="2"/>
              <a:buChar char="§"/>
            </a:pPr>
            <a:r>
              <a:rPr lang="en-US" dirty="0"/>
              <a:t>CPUs are good at processing a instructions in </a:t>
            </a:r>
            <a:r>
              <a:rPr lang="en-US" b="1" dirty="0"/>
              <a:t>sequence</a:t>
            </a:r>
            <a:r>
              <a:rPr lang="en-US" dirty="0"/>
              <a:t>. GPUs are good at processing instructions in </a:t>
            </a:r>
            <a:r>
              <a:rPr lang="en-US" b="1" dirty="0"/>
              <a:t>parallel</a:t>
            </a:r>
          </a:p>
          <a:p>
            <a:pPr>
              <a:lnSpc>
                <a:spcPct val="150000"/>
              </a:lnSpc>
              <a:buFont typeface="Wingdings" panose="05000000000000000000" pitchFamily="2" charset="2"/>
              <a:buChar char="§"/>
            </a:pPr>
            <a:r>
              <a:rPr lang="en-US" dirty="0"/>
              <a:t>A GPU has to output one image (frame) to your screen at a point in time and every pixel of that image needs to be rendered (drawn, computed) at the same time</a:t>
            </a:r>
          </a:p>
          <a:p>
            <a:pPr>
              <a:lnSpc>
                <a:spcPct val="150000"/>
              </a:lnSpc>
              <a:buFont typeface="Wingdings" panose="05000000000000000000" pitchFamily="2" charset="2"/>
              <a:buChar char="§"/>
            </a:pPr>
            <a:r>
              <a:rPr lang="en-US" dirty="0"/>
              <a:t>Each GPU comes with a memory rating 1,2,4,6,8GB and the type of memory it uses GDDR4/5/6. So the higher both of those ratings are the better.</a:t>
            </a:r>
            <a:endParaRPr lang="en-US" i="0" dirty="0"/>
          </a:p>
        </p:txBody>
      </p:sp>
      <p:sp>
        <p:nvSpPr>
          <p:cNvPr id="4" name="Slide Number Placeholder 3">
            <a:extLst>
              <a:ext uri="{FF2B5EF4-FFF2-40B4-BE49-F238E27FC236}">
                <a16:creationId xmlns:a16="http://schemas.microsoft.com/office/drawing/2014/main" id="{EB15FACF-4A86-4205-9D51-A4245A441B8C}"/>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97722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RAM</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a:bodyPr>
          <a:lstStyle/>
          <a:p>
            <a:pPr>
              <a:lnSpc>
                <a:spcPct val="150000"/>
              </a:lnSpc>
              <a:buFont typeface="Wingdings" panose="05000000000000000000" pitchFamily="2" charset="2"/>
              <a:buChar char="§"/>
            </a:pPr>
            <a:r>
              <a:rPr lang="en-US" dirty="0"/>
              <a:t>RAM – Random Access Memory (referred to as memory from here)</a:t>
            </a:r>
          </a:p>
          <a:p>
            <a:pPr>
              <a:lnSpc>
                <a:spcPct val="150000"/>
              </a:lnSpc>
              <a:buFont typeface="Wingdings" panose="05000000000000000000" pitchFamily="2" charset="2"/>
              <a:buChar char="§"/>
            </a:pPr>
            <a:r>
              <a:rPr lang="en-US" dirty="0"/>
              <a:t>It’s measured in GB (gigabytes) and its speed is measured in MHz (Megahertz)</a:t>
            </a:r>
          </a:p>
          <a:p>
            <a:pPr>
              <a:lnSpc>
                <a:spcPct val="150000"/>
              </a:lnSpc>
              <a:buFont typeface="Wingdings" panose="05000000000000000000" pitchFamily="2" charset="2"/>
              <a:buChar char="§"/>
            </a:pPr>
            <a:r>
              <a:rPr lang="en-US" dirty="0"/>
              <a:t>RAM keeps the instructions of the programs you’re running at the ready for your beck and call. RAM is volatile, only keeps state if power is applied</a:t>
            </a:r>
          </a:p>
          <a:p>
            <a:pPr>
              <a:lnSpc>
                <a:spcPct val="150000"/>
              </a:lnSpc>
              <a:buFont typeface="Wingdings" panose="05000000000000000000" pitchFamily="2" charset="2"/>
              <a:buChar char="§"/>
            </a:pPr>
            <a:r>
              <a:rPr lang="en-US" dirty="0"/>
              <a:t>It needs to be fast and randomly accessible because there’s no way to tell what a user is going to do or open.</a:t>
            </a:r>
          </a:p>
          <a:p>
            <a:pPr>
              <a:lnSpc>
                <a:spcPct val="150000"/>
              </a:lnSpc>
              <a:buFont typeface="Wingdings" panose="05000000000000000000" pitchFamily="2" charset="2"/>
              <a:buChar char="§"/>
            </a:pPr>
            <a:r>
              <a:rPr lang="en-US" dirty="0"/>
              <a:t>Today’s consumer grade machines run on Double Data Rate v4 (DDR4) RAM and usually start out around 4GB of RAM and the highest speed is around 3200MHz</a:t>
            </a:r>
            <a:endParaRPr lang="en-US" i="0" dirty="0"/>
          </a:p>
        </p:txBody>
      </p:sp>
      <p:sp>
        <p:nvSpPr>
          <p:cNvPr id="4" name="Slide Number Placeholder 3">
            <a:extLst>
              <a:ext uri="{FF2B5EF4-FFF2-40B4-BE49-F238E27FC236}">
                <a16:creationId xmlns:a16="http://schemas.microsoft.com/office/drawing/2014/main" id="{A39B6485-6823-4C57-B9E9-7F1A8CAACCDF}"/>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52030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3695700"/>
          </a:xfrm>
        </p:spPr>
        <p:txBody>
          <a:bodyPr/>
          <a:lstStyle/>
          <a:p>
            <a:pPr>
              <a:lnSpc>
                <a:spcPct val="150000"/>
              </a:lnSpc>
            </a:pPr>
            <a:r>
              <a:rPr lang="en-US" dirty="0"/>
              <a:t>Okay, what? It seems like the people who design these things just like to make abbreviations no? In any case here’s what each one means: </a:t>
            </a:r>
          </a:p>
          <a:p>
            <a:pPr marL="987552" lvl="2" indent="0">
              <a:lnSpc>
                <a:spcPct val="150000"/>
              </a:lnSpc>
              <a:buNone/>
            </a:pPr>
            <a:r>
              <a:rPr lang="en-US" dirty="0"/>
              <a:t>- HDD – Hard Disk Drive </a:t>
            </a:r>
          </a:p>
          <a:p>
            <a:pPr marL="987552" lvl="2" indent="0">
              <a:lnSpc>
                <a:spcPct val="150000"/>
              </a:lnSpc>
              <a:buNone/>
            </a:pPr>
            <a:r>
              <a:rPr lang="en-US" dirty="0"/>
              <a:t>- SSHD – Solid State Hybrid Drive </a:t>
            </a:r>
          </a:p>
          <a:p>
            <a:pPr marL="987552" lvl="2" indent="0">
              <a:lnSpc>
                <a:spcPct val="150000"/>
              </a:lnSpc>
              <a:buNone/>
            </a:pPr>
            <a:r>
              <a:rPr lang="en-US" dirty="0"/>
              <a:t>- SSD – Solid State Drive </a:t>
            </a:r>
          </a:p>
          <a:p>
            <a:pPr>
              <a:lnSpc>
                <a:spcPct val="150000"/>
              </a:lnSpc>
              <a:buFont typeface="Wingdings" panose="05000000000000000000" pitchFamily="2" charset="2"/>
              <a:buChar char="§"/>
            </a:pPr>
            <a:r>
              <a:rPr lang="en-US" dirty="0"/>
              <a:t>That probably didn’t do much in terms of clearing it up. Before we go deeper, let’s explore what storage is and how it’s measured.</a:t>
            </a:r>
          </a:p>
        </p:txBody>
      </p:sp>
      <p:sp>
        <p:nvSpPr>
          <p:cNvPr id="3" name="Slide Number Placeholder 2">
            <a:extLst>
              <a:ext uri="{FF2B5EF4-FFF2-40B4-BE49-F238E27FC236}">
                <a16:creationId xmlns:a16="http://schemas.microsoft.com/office/drawing/2014/main" id="{ACA0CBD3-F7AF-4F0F-9A5C-D827A2B1D50A}"/>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56970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3695700"/>
          </a:xfrm>
        </p:spPr>
        <p:txBody>
          <a:bodyPr/>
          <a:lstStyle/>
          <a:p>
            <a:pPr>
              <a:lnSpc>
                <a:spcPct val="150000"/>
              </a:lnSpc>
            </a:pPr>
            <a:r>
              <a:rPr lang="en-US" dirty="0"/>
              <a:t>The previous section mentioned RAM which is memory and this section talks about storage which essentially memory as well. </a:t>
            </a:r>
          </a:p>
          <a:p>
            <a:pPr>
              <a:lnSpc>
                <a:spcPct val="150000"/>
              </a:lnSpc>
            </a:pPr>
            <a:r>
              <a:rPr lang="en-US" dirty="0"/>
              <a:t>Machines need long term, non-volatile  (HDD, SSHD, SSD) and short term (RAM) memory. RAM only contains things when the machine is powered up and running or in sleep. Storage keeps things when you turn your system off. </a:t>
            </a:r>
          </a:p>
        </p:txBody>
      </p:sp>
      <p:sp>
        <p:nvSpPr>
          <p:cNvPr id="3" name="Slide Number Placeholder 2">
            <a:extLst>
              <a:ext uri="{FF2B5EF4-FFF2-40B4-BE49-F238E27FC236}">
                <a16:creationId xmlns:a16="http://schemas.microsoft.com/office/drawing/2014/main" id="{302EDF43-FCD9-4147-82FA-FE98410DD763}"/>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24791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fontScale="92500"/>
          </a:bodyPr>
          <a:lstStyle/>
          <a:p>
            <a:pPr>
              <a:lnSpc>
                <a:spcPct val="150000"/>
              </a:lnSpc>
            </a:pPr>
            <a:r>
              <a:rPr lang="en-US" dirty="0"/>
              <a:t>Storage is measured in Gigabytes (GB) nowadays so the higher the number of GB the better. It should be noted that 1TB(Terabyte) = 1000GB. </a:t>
            </a:r>
          </a:p>
          <a:p>
            <a:pPr>
              <a:lnSpc>
                <a:spcPct val="150000"/>
              </a:lnSpc>
            </a:pPr>
            <a:r>
              <a:rPr lang="en-US" dirty="0"/>
              <a:t>SSD is the fastest and HDD is the slowest. </a:t>
            </a:r>
          </a:p>
          <a:p>
            <a:pPr>
              <a:lnSpc>
                <a:spcPct val="150000"/>
              </a:lnSpc>
            </a:pPr>
            <a:r>
              <a:rPr lang="en-US" dirty="0"/>
              <a:t>SSDs have no moving parts but HDDs do. Those moving parts introduce a considerable amount of time into reading and writing data. </a:t>
            </a:r>
          </a:p>
          <a:p>
            <a:pPr>
              <a:lnSpc>
                <a:spcPct val="150000"/>
              </a:lnSpc>
            </a:pPr>
            <a:r>
              <a:rPr lang="en-US" dirty="0"/>
              <a:t>SSHDs have moving parts but they also have a bit of ‘SSD or flash’ memory in them hence the ‘hybrid’. </a:t>
            </a:r>
          </a:p>
          <a:p>
            <a:pPr>
              <a:lnSpc>
                <a:spcPct val="150000"/>
              </a:lnSpc>
            </a:pPr>
            <a:r>
              <a:rPr lang="en-US" dirty="0"/>
              <a:t>HDDs also come in speeds of 5400RPM and 7200RPM, the latter being the better</a:t>
            </a:r>
          </a:p>
        </p:txBody>
      </p:sp>
      <p:sp>
        <p:nvSpPr>
          <p:cNvPr id="3" name="Slide Number Placeholder 2">
            <a:extLst>
              <a:ext uri="{FF2B5EF4-FFF2-40B4-BE49-F238E27FC236}">
                <a16:creationId xmlns:a16="http://schemas.microsoft.com/office/drawing/2014/main" id="{211C3523-B3E2-4EF3-B785-CB2B4C42B97E}"/>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8406636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52</TotalTime>
  <Words>1176</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Avenir LT Std 35 Light</vt:lpstr>
      <vt:lpstr>Avenir LT Std 55 Roman</vt:lpstr>
      <vt:lpstr>Calibri</vt:lpstr>
      <vt:lpstr>Franklin Gothic Book</vt:lpstr>
      <vt:lpstr>Wingdings</vt:lpstr>
      <vt:lpstr>Crop</vt:lpstr>
      <vt:lpstr>Introduction To Computers</vt:lpstr>
      <vt:lpstr>What is a computer?</vt:lpstr>
      <vt:lpstr>Computer Components - CPU</vt:lpstr>
      <vt:lpstr>Computer Components - CPU</vt:lpstr>
      <vt:lpstr>Computer Components - GPU</vt:lpstr>
      <vt:lpstr>Computer Components – RAM</vt:lpstr>
      <vt:lpstr>Computer Components – HDD, SSHD, SSD </vt:lpstr>
      <vt:lpstr>Computer Components – HDD, SSHD, SSD </vt:lpstr>
      <vt:lpstr>Computer Components – HDD, SSHD, SSD </vt:lpstr>
      <vt:lpstr>Computer Components – HDD, SSHD, SSD </vt:lpstr>
      <vt:lpstr>Computer Components – I/O</vt:lpstr>
      <vt:lpstr>Operating Systems</vt:lpstr>
      <vt:lpstr>Operating Systems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Simeon Ramjit</dc:creator>
  <cp:lastModifiedBy>Simeon Ramjit</cp:lastModifiedBy>
  <cp:revision>9</cp:revision>
  <dcterms:created xsi:type="dcterms:W3CDTF">2020-01-23T03:01:44Z</dcterms:created>
  <dcterms:modified xsi:type="dcterms:W3CDTF">2020-01-23T13:41:00Z</dcterms:modified>
</cp:coreProperties>
</file>