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RecSys Challenge 2015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task One - Will a certain session end up with a purchase?</a:t>
            </a:r>
          </a:p>
        </p:txBody>
      </p:sp>
      <p:sp>
        <p:nvSpPr>
          <p:cNvPr id="42" name="Shape 42"/>
          <p:cNvSpPr/>
          <p:nvPr/>
        </p:nvSpPr>
        <p:spPr>
          <a:xfrm rot="1249097">
            <a:off x="6378054" y="254652"/>
            <a:ext cx="2263049" cy="2151004"/>
          </a:xfrm>
          <a:prstGeom prst="star5">
            <a:avLst>
              <a:gd fmla="val 18983" name="adj"/>
              <a:gd fmla="val 105146" name="hf"/>
              <a:gd fmla="val 110557" name="vf"/>
            </a:avLst>
          </a:prstGeom>
          <a:solidFill>
            <a:srgbClr val="FFD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/>
              <a:t>By Simo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still </a:t>
            </a:r>
            <a:r>
              <a:rPr lang="en">
                <a:solidFill>
                  <a:srgbClr val="00FFFF"/>
                </a:solidFill>
              </a:rPr>
              <a:t>building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E6427A"/>
                </a:solidFill>
              </a:rPr>
              <a:t>int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m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E6427A"/>
                </a:solidFill>
              </a:rPr>
              <a:t>int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00A2CE"/>
                </a:solidFill>
              </a:rPr>
              <a:t>Math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	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floor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00A2CE"/>
                </a:solidFill>
              </a:rPr>
              <a:t>Maths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log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7AA8C7"/>
                </a:solidFill>
              </a:rPr>
              <a:t>2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8BBBFF"/>
                </a:solidFill>
              </a:rPr>
              <a:t>data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getDataset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nbAttributes</a:t>
            </a:r>
            <a:r>
              <a:rPr lang="en" sz="1800">
                <a:solidFill>
                  <a:srgbClr val="FAFBF6"/>
                </a:solidFill>
              </a:rPr>
              <a:t>())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+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7AA8C7"/>
                </a:solidFill>
              </a:rPr>
              <a:t>1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BECF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DefaultTreeBuilder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treeBuilder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6427A"/>
                </a:solidFill>
              </a:rPr>
              <a:t>new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B4EB2A"/>
                </a:solidFill>
              </a:rPr>
              <a:t>DefaultTreeBuilder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FFC930"/>
                </a:solidFill>
              </a:rPr>
              <a:t>treeBuilder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setM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FFC930"/>
                </a:solidFill>
              </a:rPr>
              <a:t>m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BECF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E6427A"/>
                </a:solidFill>
              </a:rPr>
              <a:t>return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6427A"/>
                </a:solidFill>
              </a:rPr>
              <a:t>new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B4EB2A"/>
                </a:solidFill>
              </a:rPr>
              <a:t>SequentialBuilder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00A2CE"/>
                </a:solidFill>
              </a:rPr>
              <a:t>RandomUtils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getRandom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treeBuilder</a:t>
            </a:r>
            <a:r>
              <a:rPr lang="en" sz="1800">
                <a:solidFill>
                  <a:srgbClr val="EBECFB"/>
                </a:solidFill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	</a:t>
            </a:r>
            <a:r>
              <a:rPr lang="en" sz="1800">
                <a:solidFill>
                  <a:srgbClr val="8BBBFF"/>
                </a:solidFill>
              </a:rPr>
              <a:t>data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clone</a:t>
            </a:r>
            <a:r>
              <a:rPr lang="en" sz="1800">
                <a:solidFill>
                  <a:srgbClr val="FAFBF6"/>
                </a:solidFill>
              </a:rPr>
              <a:t>())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build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8BBBFF"/>
                </a:solidFill>
              </a:rPr>
              <a:t>numberOfTrees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Classification</a:t>
            </a:r>
            <a:r>
              <a:rPr lang="en"/>
              <a:t>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E6427A"/>
                </a:solidFill>
              </a:rPr>
              <a:t>for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E6427A"/>
                </a:solidFill>
              </a:rPr>
              <a:t>int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i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7AA8C7"/>
                </a:solidFill>
              </a:rPr>
              <a:t>0</a:t>
            </a:r>
            <a:r>
              <a:rPr lang="en" sz="1800">
                <a:solidFill>
                  <a:srgbClr val="EBECFB"/>
                </a:solidFill>
              </a:rPr>
              <a:t>;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i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&lt;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test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size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;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i</a:t>
            </a:r>
            <a:r>
              <a:rPr lang="en" sz="1800">
                <a:solidFill>
                  <a:srgbClr val="EBECFB"/>
                </a:solidFill>
              </a:rPr>
              <a:t>++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AFBF6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</a:t>
            </a:r>
            <a:r>
              <a:rPr lang="en" sz="1800">
                <a:solidFill>
                  <a:srgbClr val="00A2CE"/>
                </a:solidFill>
              </a:rPr>
              <a:t>Instance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oneSample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test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get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FFC930"/>
                </a:solidFill>
              </a:rPr>
              <a:t>i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BECF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</a:t>
            </a:r>
            <a:r>
              <a:rPr lang="en" sz="1800">
                <a:solidFill>
                  <a:srgbClr val="E6427A"/>
                </a:solidFill>
              </a:rPr>
              <a:t>double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classify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forest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		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classify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FFC930"/>
                </a:solidFill>
              </a:rPr>
              <a:t>test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getDataset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rng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oneSample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</a:t>
            </a:r>
            <a:r>
              <a:rPr lang="en" sz="1800">
                <a:solidFill>
                  <a:srgbClr val="E6427A"/>
                </a:solidFill>
              </a:rPr>
              <a:t>int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label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data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getDataset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valueOf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7AA8C7"/>
                </a:solidFill>
              </a:rPr>
              <a:t>0</a:t>
            </a:r>
            <a:r>
              <a:rPr lang="en" sz="1800">
                <a:solidFill>
                  <a:srgbClr val="EBECFB"/>
                </a:solidFill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		</a:t>
            </a:r>
            <a:r>
              <a:rPr lang="en" sz="1800">
                <a:solidFill>
                  <a:srgbClr val="00A2CE"/>
                </a:solidFill>
              </a:rPr>
              <a:t>String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valueOf</a:t>
            </a:r>
            <a:r>
              <a:rPr lang="en" sz="1800">
                <a:solidFill>
                  <a:srgbClr val="FAFBF6"/>
                </a:solidFill>
              </a:rPr>
              <a:t>((</a:t>
            </a:r>
            <a:r>
              <a:rPr lang="en" sz="1800">
                <a:solidFill>
                  <a:srgbClr val="E6427A"/>
                </a:solidFill>
              </a:rPr>
              <a:t>int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classify</a:t>
            </a:r>
            <a:r>
              <a:rPr lang="en" sz="1800">
                <a:solidFill>
                  <a:srgbClr val="FAFBF6"/>
                </a:solidFill>
              </a:rPr>
              <a:t>))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BECF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</a:t>
            </a:r>
            <a:r>
              <a:rPr lang="en" sz="1800">
                <a:solidFill>
                  <a:srgbClr val="00A2CE"/>
                </a:solidFill>
              </a:rPr>
              <a:t>System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9CE1FA"/>
                </a:solidFill>
              </a:rPr>
              <a:t>out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println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00CEB2"/>
                </a:solidFill>
              </a:rPr>
              <a:t>"label: "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+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label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E0EDF9"/>
                </a:solidFill>
              </a:rPr>
              <a:t>		</a:t>
            </a:r>
            <a:r>
              <a:rPr lang="en" sz="800">
                <a:solidFill>
                  <a:srgbClr val="FAFBF6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 (</a:t>
            </a:r>
            <a:r>
              <a:rPr lang="en">
                <a:solidFill>
                  <a:srgbClr val="00FFFF"/>
                </a:solidFill>
              </a:rPr>
              <a:t>better</a:t>
            </a:r>
            <a:r>
              <a:rPr lang="en"/>
              <a:t> not very difficult)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62" y="1121549"/>
            <a:ext cx="7220475" cy="3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sz="3000"/>
              <a:t>Preprocessing of </a:t>
            </a:r>
            <a:r>
              <a:rPr b="0" lang="en" sz="3000">
                <a:solidFill>
                  <a:srgbClr val="FF9900"/>
                </a:solidFill>
              </a:rPr>
              <a:t>data</a:t>
            </a:r>
            <a:r>
              <a:rPr b="0" lang="en" sz="3000"/>
              <a:t> 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Starting with yoochoose-clicks.dat, yoochoose-buys.dat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Importing to mongoDB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9F914"/>
                </a:solidFill>
              </a:rPr>
              <a:t>mongoimport -d challenge -c buys --type csv --file yoochoose-buys.dat --fields sessionId,timestamp,itemId,price,quantity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9F914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29F914"/>
                </a:solidFill>
              </a:rPr>
              <a:t>mongoimport -d challenge -c clicks --type csv --file yoochoose-clicks.dat --fields sessionId,timestamp,itemId,categor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29F91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Aggregating clicks by </a:t>
            </a:r>
            <a:r>
              <a:rPr lang="en">
                <a:solidFill>
                  <a:srgbClr val="CC0000"/>
                </a:solidFill>
              </a:rPr>
              <a:t>session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Want to observe whether session attributes result in a purchase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$group 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{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_id : "$sessionId",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clicks: {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    $push: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        timestamp: "$timestamp",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        itemId: "$itemId",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        category: "$category"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    }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clicksCount: {$sum: 1},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distinctItems: {$addToSet: "$itemId"},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distinctCategories: {$addToSet: "$category"},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timestampArray: {$push: "$timestamp"},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sessionStart: {$min: "$timestamp"},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    sessionEnd: {$max: "$timestamp"}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9F914"/>
                </a:solidFill>
              </a:rPr>
              <a:t>                    }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Adding more </a:t>
            </a:r>
            <a:r>
              <a:rPr lang="en">
                <a:solidFill>
                  <a:srgbClr val="6AA84F"/>
                </a:solidFill>
              </a:rPr>
              <a:t>fields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$project: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clicks: 1,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clicksCount: 1,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distinctItems: 1,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distinctCategories: 1,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timestampArray: 1,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sessionStart: 1,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sessionEnd: 1,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numCat: {$size: "$distinctCategories"},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    numItems: {$size: "$distinctItems"},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9F914"/>
                </a:solidFill>
              </a:rPr>
              <a:t>            },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29F91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Time to leave </a:t>
            </a:r>
            <a:r>
              <a:rPr lang="en">
                <a:solidFill>
                  <a:srgbClr val="9900FF"/>
                </a:solidFill>
              </a:rPr>
              <a:t>mongoDB</a:t>
            </a:r>
            <a:r>
              <a:rPr lang="en"/>
              <a:t>( it is bad)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Final attributes, yay :P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29F914"/>
                </a:solidFill>
              </a:rPr>
              <a:t>_id,clicksCount,sessionStart,sessionEnd,distinctCategories,numCat,numItems,bought,boughtNumber,duration,dayOfWeek,month,hour,isWeekend,isDuringWork,isAfterWork,isAtNight,hasNoCat,hasGroupCat,hasSpecificCat,hasPromoCat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24000" l="0" r="0" t="0"/>
          <a:stretch/>
        </p:blipFill>
        <p:spPr>
          <a:xfrm>
            <a:off x="295550" y="27637"/>
            <a:ext cx="8552900" cy="50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40954" l="0" r="0" t="0"/>
          <a:stretch/>
        </p:blipFill>
        <p:spPr>
          <a:xfrm>
            <a:off x="0" y="458512"/>
            <a:ext cx="9144000" cy="422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Loading the train set to </a:t>
            </a:r>
            <a:r>
              <a:rPr lang="en">
                <a:solidFill>
                  <a:srgbClr val="FFFF00"/>
                </a:solidFill>
              </a:rPr>
              <a:t>Mahout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String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descriptor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00CEB2"/>
                </a:solidFill>
              </a:rPr>
              <a:t>"I N I I I N N L I N N N N C C C C C C C C"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String</a:t>
            </a:r>
            <a:r>
              <a:rPr lang="en" sz="1800">
                <a:solidFill>
                  <a:srgbClr val="FAFBF6"/>
                </a:solidFill>
              </a:rPr>
              <a:t>[]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trainDataValues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A4EC4F"/>
                </a:solidFill>
              </a:rPr>
              <a:t>fileAsStringArray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00CEB2"/>
                </a:solidFill>
              </a:rPr>
              <a:t>"/Users/monkeybusiness/Documents/RecSys/workspace/testNotBroken.csv"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BECF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Data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data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00A2CE"/>
                </a:solidFill>
              </a:rPr>
              <a:t>DataLoader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loadData</a:t>
            </a:r>
            <a:r>
              <a:rPr lang="en" sz="1800">
                <a:solidFill>
                  <a:srgbClr val="FAFBF6"/>
                </a:solidFill>
              </a:rPr>
              <a:t>(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	</a:t>
            </a:r>
            <a:r>
              <a:rPr lang="en" sz="1800">
                <a:solidFill>
                  <a:srgbClr val="00A2CE"/>
                </a:solidFill>
              </a:rPr>
              <a:t>DataLoader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generateDataset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FFC930"/>
                </a:solidFill>
              </a:rPr>
              <a:t>descriptor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6427A"/>
                </a:solidFill>
              </a:rPr>
              <a:t>false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trainDataValues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		</a:t>
            </a:r>
            <a:r>
              <a:rPr lang="en" sz="1800">
                <a:solidFill>
                  <a:srgbClr val="FFC930"/>
                </a:solidFill>
              </a:rPr>
              <a:t>trainDataValues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 </a:t>
            </a:r>
            <a:r>
              <a:rPr lang="en">
                <a:solidFill>
                  <a:srgbClr val="00FF00"/>
                </a:solidFill>
              </a:rPr>
              <a:t>trees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E6427A"/>
                </a:solidFill>
              </a:rPr>
              <a:t>int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numberOfTrees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7AA8C7"/>
                </a:solidFill>
              </a:rPr>
              <a:t>100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DecisionForest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forest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A4EC4F"/>
                </a:solidFill>
              </a:rPr>
              <a:t>buildForest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FFC930"/>
                </a:solidFill>
              </a:rPr>
              <a:t>numberOfTrees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data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BECFB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String</a:t>
            </a:r>
            <a:r>
              <a:rPr lang="en" sz="1800">
                <a:solidFill>
                  <a:srgbClr val="FAFBF6"/>
                </a:solidFill>
              </a:rPr>
              <a:t>[]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testDataValues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A4EC4F"/>
                </a:solidFill>
              </a:rPr>
              <a:t>testFileAsStringArray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00CEB2"/>
                </a:solidFill>
              </a:rPr>
              <a:t>"data/test.csv"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Data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test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00A2CE"/>
                </a:solidFill>
              </a:rPr>
              <a:t>DataLoader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loadData</a:t>
            </a:r>
            <a:r>
              <a:rPr lang="en" sz="1800">
                <a:solidFill>
                  <a:srgbClr val="FAFBF6"/>
                </a:solidFill>
              </a:rPr>
              <a:t>(</a:t>
            </a:r>
            <a:r>
              <a:rPr lang="en" sz="1800">
                <a:solidFill>
                  <a:srgbClr val="FFC930"/>
                </a:solidFill>
              </a:rPr>
              <a:t>data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B4EB2A"/>
                </a:solidFill>
              </a:rPr>
              <a:t>getDataset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,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FC930"/>
                </a:solidFill>
              </a:rPr>
              <a:t>testDataValues</a:t>
            </a:r>
            <a:r>
              <a:rPr lang="en" sz="1800">
                <a:solidFill>
                  <a:srgbClr val="FAFBF6"/>
                </a:solidFill>
              </a:rPr>
              <a:t>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0EDF9"/>
                </a:solidFill>
              </a:rPr>
              <a:t>		</a:t>
            </a:r>
            <a:r>
              <a:rPr lang="en" sz="1800">
                <a:solidFill>
                  <a:srgbClr val="00A2CE"/>
                </a:solidFill>
              </a:rPr>
              <a:t>Random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F29359"/>
                </a:solidFill>
              </a:rPr>
              <a:t>rng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EBECFB"/>
                </a:solidFill>
              </a:rPr>
              <a:t>=</a:t>
            </a:r>
            <a:r>
              <a:rPr lang="en" sz="1800">
                <a:solidFill>
                  <a:srgbClr val="E0EDF9"/>
                </a:solidFill>
              </a:rPr>
              <a:t> </a:t>
            </a:r>
            <a:r>
              <a:rPr lang="en" sz="1800">
                <a:solidFill>
                  <a:srgbClr val="00A2CE"/>
                </a:solidFill>
              </a:rPr>
              <a:t>RandomUtils</a:t>
            </a:r>
            <a:r>
              <a:rPr lang="en" sz="1800">
                <a:solidFill>
                  <a:srgbClr val="EBECFB"/>
                </a:solidFill>
              </a:rPr>
              <a:t>.</a:t>
            </a:r>
            <a:r>
              <a:rPr lang="en" sz="1800">
                <a:solidFill>
                  <a:srgbClr val="A4EC4F"/>
                </a:solidFill>
              </a:rPr>
              <a:t>getRandom</a:t>
            </a:r>
            <a:r>
              <a:rPr lang="en" sz="1800">
                <a:solidFill>
                  <a:srgbClr val="FAFBF6"/>
                </a:solidFill>
              </a:rPr>
              <a:t>()</a:t>
            </a:r>
            <a:r>
              <a:rPr lang="en" sz="1800">
                <a:solidFill>
                  <a:srgbClr val="EBECFB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