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968" r:id="rId1"/>
  </p:sldMasterIdLst>
  <p:notesMasterIdLst>
    <p:notesMasterId r:id="rId21"/>
  </p:notesMasterIdLst>
  <p:handoutMasterIdLst>
    <p:handoutMasterId r:id="rId22"/>
  </p:handoutMasterIdLst>
  <p:sldIdLst>
    <p:sldId id="849" r:id="rId2"/>
    <p:sldId id="826" r:id="rId3"/>
    <p:sldId id="827" r:id="rId4"/>
    <p:sldId id="842" r:id="rId5"/>
    <p:sldId id="843" r:id="rId6"/>
    <p:sldId id="829" r:id="rId7"/>
    <p:sldId id="854" r:id="rId8"/>
    <p:sldId id="845" r:id="rId9"/>
    <p:sldId id="853" r:id="rId10"/>
    <p:sldId id="844" r:id="rId11"/>
    <p:sldId id="833" r:id="rId12"/>
    <p:sldId id="834" r:id="rId13"/>
    <p:sldId id="848" r:id="rId14"/>
    <p:sldId id="847" r:id="rId15"/>
    <p:sldId id="830" r:id="rId16"/>
    <p:sldId id="850" r:id="rId17"/>
    <p:sldId id="855" r:id="rId18"/>
    <p:sldId id="831" r:id="rId19"/>
    <p:sldId id="856" r:id="rId20"/>
  </p:sldIdLst>
  <p:sldSz cx="9144000" cy="5143500" type="screen16x9"/>
  <p:notesSz cx="6797675" cy="9926638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605A481-7FB3-D94A-AC8B-18463B309F80}">
          <p14:sldIdLst>
            <p14:sldId id="849"/>
            <p14:sldId id="826"/>
            <p14:sldId id="827"/>
            <p14:sldId id="842"/>
            <p14:sldId id="843"/>
            <p14:sldId id="829"/>
            <p14:sldId id="854"/>
            <p14:sldId id="845"/>
            <p14:sldId id="853"/>
            <p14:sldId id="844"/>
            <p14:sldId id="833"/>
            <p14:sldId id="834"/>
            <p14:sldId id="848"/>
            <p14:sldId id="847"/>
            <p14:sldId id="830"/>
            <p14:sldId id="850"/>
            <p14:sldId id="855"/>
            <p14:sldId id="831"/>
            <p14:sldId id="85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094">
          <p15:clr>
            <a:srgbClr val="A4A3A4"/>
          </p15:clr>
        </p15:guide>
        <p15:guide id="5" orient="horz" pos="3151">
          <p15:clr>
            <a:srgbClr val="A4A3A4"/>
          </p15:clr>
        </p15:guide>
        <p15:guide id="11" pos="782">
          <p15:clr>
            <a:srgbClr val="A4A3A4"/>
          </p15:clr>
        </p15:guide>
        <p15:guide id="12" pos="204" userDrawn="1">
          <p15:clr>
            <a:srgbClr val="A4A3A4"/>
          </p15:clr>
        </p15:guide>
        <p15:guide id="13" pos="2823">
          <p15:clr>
            <a:srgbClr val="A4A3A4"/>
          </p15:clr>
        </p15:guide>
        <p15:guide id="14" pos="2937">
          <p15:clr>
            <a:srgbClr val="A4A3A4"/>
          </p15:clr>
        </p15:guide>
        <p15:guide id="15" pos="2143">
          <p15:clr>
            <a:srgbClr val="A4A3A4"/>
          </p15:clr>
        </p15:guide>
        <p15:guide id="16" pos="2256">
          <p15:clr>
            <a:srgbClr val="A4A3A4"/>
          </p15:clr>
        </p15:guide>
        <p15:guide id="17" pos="1576">
          <p15:clr>
            <a:srgbClr val="A4A3A4"/>
          </p15:clr>
        </p15:guide>
        <p15:guide id="18" pos="1463">
          <p15:clr>
            <a:srgbClr val="A4A3A4"/>
          </p15:clr>
        </p15:guide>
        <p15:guide id="19" pos="896">
          <p15:clr>
            <a:srgbClr val="A4A3A4"/>
          </p15:clr>
        </p15:guide>
        <p15:guide id="20" pos="3504">
          <p15:clr>
            <a:srgbClr val="A4A3A4"/>
          </p15:clr>
        </p15:guide>
        <p15:guide id="21" pos="3617">
          <p15:clr>
            <a:srgbClr val="A4A3A4"/>
          </p15:clr>
        </p15:guide>
        <p15:guide id="22" pos="4184">
          <p15:clr>
            <a:srgbClr val="A4A3A4"/>
          </p15:clr>
        </p15:guide>
        <p15:guide id="23" pos="4297">
          <p15:clr>
            <a:srgbClr val="A4A3A4"/>
          </p15:clr>
        </p15:guide>
        <p15:guide id="24" pos="4864">
          <p15:clr>
            <a:srgbClr val="A4A3A4"/>
          </p15:clr>
        </p15:guide>
        <p15:guide id="25" pos="4978">
          <p15:clr>
            <a:srgbClr val="A4A3A4"/>
          </p15:clr>
        </p15:guide>
        <p15:guide id="26" pos="5545">
          <p15:clr>
            <a:srgbClr val="A4A3A4"/>
          </p15:clr>
        </p15:guide>
        <p15:guide id="27" orient="horz" pos="31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aa El-Azzami" initials="HEl" lastIdx="1" clrIdx="0"/>
  <p:cmAuthor id="7" name="Carolyn Belcher" initials="CB" lastIdx="21" clrIdx="7"/>
  <p:cmAuthor id="1" name="Deniz Oppolzer" initials="DOp" lastIdx="6" clrIdx="1"/>
  <p:cmAuthor id="8" name="Andrew Verderame" initials="AV" lastIdx="4" clrIdx="8"/>
  <p:cmAuthor id="2" name="Matthias Hoffmann" initials="MH" lastIdx="1" clrIdx="2"/>
  <p:cmAuthor id="9" name="Olaf Schickling" initials="OS" lastIdx="2" clrIdx="9"/>
  <p:cmAuthor id="3" name="Ursula Schickel" initials="UrS" lastIdx="3" clrIdx="3"/>
  <p:cmAuthor id="4" name="j.onell" initials="j" lastIdx="3" clrIdx="4"/>
  <p:cmAuthor id="5" name="Adair Turner" initials="AT" lastIdx="2" clrIdx="5"/>
  <p:cmAuthor id="6" name="Cassandra" initials="C" lastIdx="3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AA6"/>
    <a:srgbClr val="233C4C"/>
    <a:srgbClr val="0000FF"/>
    <a:srgbClr val="00FF00"/>
    <a:srgbClr val="FF00FF"/>
    <a:srgbClr val="FFFF00"/>
    <a:srgbClr val="0DFF0D"/>
    <a:srgbClr val="006400"/>
    <a:srgbClr val="E6E6E6"/>
    <a:srgbClr val="00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72830" autoAdjust="0"/>
  </p:normalViewPr>
  <p:slideViewPr>
    <p:cSldViewPr snapToObjects="1" showGuides="1">
      <p:cViewPr varScale="1">
        <p:scale>
          <a:sx n="115" d="100"/>
          <a:sy n="115" d="100"/>
        </p:scale>
        <p:origin x="763" y="67"/>
      </p:cViewPr>
      <p:guideLst>
        <p:guide orient="horz" pos="3094"/>
        <p:guide orient="horz" pos="3151"/>
        <p:guide pos="782"/>
        <p:guide pos="204"/>
        <p:guide pos="2823"/>
        <p:guide pos="2937"/>
        <p:guide pos="2143"/>
        <p:guide pos="2256"/>
        <p:guide pos="1576"/>
        <p:guide pos="1463"/>
        <p:guide pos="896"/>
        <p:guide pos="3504"/>
        <p:guide pos="3617"/>
        <p:guide pos="4184"/>
        <p:guide pos="4297"/>
        <p:guide pos="4864"/>
        <p:guide pos="4978"/>
        <p:guide pos="5545"/>
        <p:guide orient="horz" pos="3123"/>
      </p:guideLst>
    </p:cSldViewPr>
  </p:slideViewPr>
  <p:outlineViewPr>
    <p:cViewPr>
      <p:scale>
        <a:sx n="33" d="100"/>
        <a:sy n="33" d="100"/>
      </p:scale>
      <p:origin x="0" y="-108343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1138"/>
    </p:cViewPr>
  </p:sorterViewPr>
  <p:notesViewPr>
    <p:cSldViewPr snapToObjects="1">
      <p:cViewPr>
        <p:scale>
          <a:sx n="70" d="100"/>
          <a:sy n="70" d="100"/>
        </p:scale>
        <p:origin x="-2621" y="86"/>
      </p:cViewPr>
      <p:guideLst>
        <p:guide orient="horz" pos="3126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3B96-BB2F-48D0-8F3C-C5881CD8A996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3FE0-A0A4-46DF-A71A-173496DB9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4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70F65-E8F5-493E-B815-5084A3398DD2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D3B0-ED51-4139-AEAB-8458A2BA6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0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r="182"/>
          <a:stretch/>
        </p:blipFill>
        <p:spPr>
          <a:xfrm>
            <a:off x="0" y="0"/>
            <a:ext cx="9144000" cy="48219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1356615"/>
            <a:ext cx="9145587" cy="274530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341313" y="735013"/>
            <a:ext cx="4051300" cy="3816350"/>
          </a:xfrm>
        </p:spPr>
        <p:txBody>
          <a:bodyPr lIns="0" tIns="72000"/>
          <a:lstStyle/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12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4751388" y="735013"/>
            <a:ext cx="4051300" cy="3816350"/>
          </a:xfrm>
        </p:spPr>
        <p:txBody>
          <a:bodyPr lIns="0" tIns="72000"/>
          <a:lstStyle/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93">
          <p15:clr>
            <a:srgbClr val="FBAE40"/>
          </p15:clr>
        </p15:guide>
        <p15:guide id="3" pos="276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341313" y="735013"/>
            <a:ext cx="4051300" cy="38163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 tIns="72000"/>
          <a:lstStyle/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751388" y="735013"/>
            <a:ext cx="4048127" cy="38163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 tIns="72000"/>
          <a:lstStyle/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/>
              <a:t>Fourth Level</a:t>
            </a:r>
            <a:endParaRPr lang="en-US" noProof="0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93">
          <p15:clr>
            <a:srgbClr val="FBAE40"/>
          </p15:clr>
        </p15:guide>
        <p15:guide id="3" pos="276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1830" y="732598"/>
            <a:ext cx="2700000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5" hasCustomPrompt="1"/>
          </p:nvPr>
        </p:nvSpPr>
        <p:spPr>
          <a:xfrm>
            <a:off x="3222000" y="732598"/>
            <a:ext cx="2700000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6" hasCustomPrompt="1"/>
          </p:nvPr>
        </p:nvSpPr>
        <p:spPr>
          <a:xfrm>
            <a:off x="6099515" y="732598"/>
            <a:ext cx="2700000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9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1830" y="732598"/>
            <a:ext cx="2700000" cy="381876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5" hasCustomPrompt="1"/>
          </p:nvPr>
        </p:nvSpPr>
        <p:spPr>
          <a:xfrm>
            <a:off x="3222000" y="732598"/>
            <a:ext cx="2700000" cy="3818765"/>
          </a:xfrm>
          <a:ln w="6350">
            <a:solidFill>
              <a:schemeClr val="tx2"/>
            </a:solidFill>
          </a:ln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6" hasCustomPrompt="1"/>
          </p:nvPr>
        </p:nvSpPr>
        <p:spPr>
          <a:xfrm>
            <a:off x="6099515" y="732598"/>
            <a:ext cx="2700000" cy="381876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9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6" hasCustomPrompt="1"/>
          </p:nvPr>
        </p:nvSpPr>
        <p:spPr>
          <a:xfrm>
            <a:off x="3222000" y="1009406"/>
            <a:ext cx="2700000" cy="3546000"/>
          </a:xfrm>
          <a:noFill/>
          <a:ln w="6350">
            <a:solidFill>
              <a:schemeClr val="accent1"/>
            </a:solidFill>
          </a:ln>
        </p:spPr>
        <p:txBody>
          <a:bodyPr lIns="72000" tIns="72000" rIns="72000" b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2000" y="1009406"/>
            <a:ext cx="2700000" cy="3546000"/>
          </a:xfr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lIns="72000" tIns="72000" rIns="72000" b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5" hasCustomPrompt="1"/>
          </p:nvPr>
        </p:nvSpPr>
        <p:spPr>
          <a:xfrm>
            <a:off x="6109200" y="1009406"/>
            <a:ext cx="2700000" cy="3546000"/>
          </a:xfr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lIns="72000" tIns="72000" rIns="72000" b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42000" y="738000"/>
            <a:ext cx="2700000" cy="288000"/>
          </a:xfrm>
          <a:solidFill>
            <a:schemeClr val="bg2"/>
          </a:solidFill>
          <a:ln w="6350">
            <a:solidFill>
              <a:schemeClr val="bg2"/>
            </a:solidFill>
          </a:ln>
        </p:spPr>
        <p:txBody>
          <a:bodyPr lIns="72000" tIns="0" anchor="ctr" anchorCtr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23675" y="738188"/>
            <a:ext cx="2700000" cy="288000"/>
          </a:xfrm>
          <a:solidFill>
            <a:schemeClr val="bg2"/>
          </a:solidFill>
          <a:ln w="6350">
            <a:solidFill>
              <a:schemeClr val="bg2"/>
            </a:solidFill>
          </a:ln>
        </p:spPr>
        <p:txBody>
          <a:bodyPr lIns="72000" tIns="0" anchor="ctr" anchorCtr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08237" y="738188"/>
            <a:ext cx="2700000" cy="288000"/>
          </a:xfrm>
          <a:solidFill>
            <a:schemeClr val="bg2"/>
          </a:solidFill>
          <a:ln w="6350">
            <a:solidFill>
              <a:schemeClr val="bg2"/>
            </a:solidFill>
          </a:ln>
        </p:spPr>
        <p:txBody>
          <a:bodyPr lIns="72000" tIns="0" anchor="ctr" anchorCtr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423013" y="-1"/>
            <a:ext cx="1720987" cy="288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CASE STUDY </a:t>
            </a:r>
          </a:p>
        </p:txBody>
      </p:sp>
      <p:sp>
        <p:nvSpPr>
          <p:cNvPr id="16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1830" y="732598"/>
            <a:ext cx="1980683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6" hasCustomPrompt="1"/>
          </p:nvPr>
        </p:nvSpPr>
        <p:spPr>
          <a:xfrm>
            <a:off x="2502417" y="732598"/>
            <a:ext cx="1980683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7" hasCustomPrompt="1"/>
          </p:nvPr>
        </p:nvSpPr>
        <p:spPr>
          <a:xfrm>
            <a:off x="6818832" y="732598"/>
            <a:ext cx="1980683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662010" y="732598"/>
            <a:ext cx="1980683" cy="381876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1830" y="732598"/>
            <a:ext cx="1980683" cy="381876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6" hasCustomPrompt="1"/>
          </p:nvPr>
        </p:nvSpPr>
        <p:spPr>
          <a:xfrm>
            <a:off x="2502417" y="732598"/>
            <a:ext cx="1980683" cy="381876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7" hasCustomPrompt="1"/>
          </p:nvPr>
        </p:nvSpPr>
        <p:spPr>
          <a:xfrm>
            <a:off x="6818832" y="732598"/>
            <a:ext cx="1980683" cy="381876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662010" y="732598"/>
            <a:ext cx="1980683" cy="381876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/>
          <a:lstStyle>
            <a:lvl1pPr>
              <a:spcBef>
                <a:spcPts val="600"/>
              </a:spcBef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 marL="447675" indent="-180975">
              <a:spcBef>
                <a:spcPts val="600"/>
              </a:spcBef>
              <a:spcAft>
                <a:spcPts val="0"/>
              </a:spcAft>
              <a:tabLst>
                <a:tab pos="450850" algn="l"/>
              </a:tabLst>
              <a:defRPr sz="1400">
                <a:solidFill>
                  <a:schemeClr val="tx1"/>
                </a:solidFill>
              </a:defRPr>
            </a:lvl2pPr>
            <a:lvl3pPr marL="715963" indent="-180975"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3pPr>
            <a:lvl4pPr marL="900000" indent="-172800">
              <a:spcBef>
                <a:spcPts val="60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340000"/>
            <a:ext cx="2276785" cy="366133"/>
          </a:xfrm>
        </p:spPr>
        <p:txBody>
          <a:bodyPr wrap="square" lIns="0" tIns="0" anchor="t" anchorCtr="0">
            <a:normAutofit/>
          </a:bodyPr>
          <a:lstStyle>
            <a:lvl1pPr>
              <a:defRPr sz="2000"/>
            </a:lvl1pPr>
          </a:lstStyle>
          <a:p>
            <a:r>
              <a:rPr lang="en-US" noProof="0" dirty="0"/>
              <a:t>Contact:</a:t>
            </a:r>
          </a:p>
        </p:txBody>
      </p:sp>
      <p:sp>
        <p:nvSpPr>
          <p:cNvPr id="7" name="Rechteck 6"/>
          <p:cNvSpPr/>
          <p:nvPr/>
        </p:nvSpPr>
        <p:spPr>
          <a:xfrm>
            <a:off x="360000" y="4273200"/>
            <a:ext cx="846519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All content is based on the current science and best practices and is subject to change.This document is property of the PharmaLex Group and is intended for the client only. </a:t>
            </a:r>
            <a:br>
              <a:rPr lang="en-US" sz="8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Unauthorized use, disclosure, or copying of the information contained in this document is prohibited.</a:t>
            </a:r>
            <a:br>
              <a:rPr lang="en-US" sz="800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sz="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2700000"/>
            <a:ext cx="2276785" cy="1341138"/>
          </a:xfr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add your contact details</a:t>
            </a:r>
          </a:p>
        </p:txBody>
      </p:sp>
      <p:sp>
        <p:nvSpPr>
          <p:cNvPr id="9" name="Bildplatzhalter 19"/>
          <p:cNvSpPr>
            <a:spLocks noGrp="1"/>
          </p:cNvSpPr>
          <p:nvPr>
            <p:ph type="pic" sz="quarter" idx="13" hasCustomPrompt="1"/>
          </p:nvPr>
        </p:nvSpPr>
        <p:spPr>
          <a:xfrm>
            <a:off x="2700000" y="2699999"/>
            <a:ext cx="1043108" cy="1341139"/>
          </a:xfrm>
        </p:spPr>
        <p:txBody>
          <a:bodyPr wrap="square"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000"/>
            </a:lvl1pPr>
          </a:lstStyle>
          <a:p>
            <a:pPr lvl="0"/>
            <a:r>
              <a:rPr lang="en-US" noProof="0" dirty="0"/>
              <a:t>Insert Picture</a:t>
            </a:r>
          </a:p>
          <a:p>
            <a:endParaRPr lang="en-US" dirty="0"/>
          </a:p>
        </p:txBody>
      </p:sp>
      <p:sp>
        <p:nvSpPr>
          <p:cNvPr id="10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(no waterm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4822000"/>
            <a:ext cx="9144000" cy="0"/>
          </a:xfrm>
          <a:prstGeom prst="line">
            <a:avLst/>
          </a:prstGeom>
          <a:ln w="6350">
            <a:solidFill>
              <a:srgbClr val="1F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0" y="4822000"/>
            <a:ext cx="9144000" cy="0"/>
          </a:xfrm>
          <a:prstGeom prst="line">
            <a:avLst/>
          </a:prstGeom>
          <a:ln w="6350">
            <a:solidFill>
              <a:srgbClr val="1F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41830" y="54776"/>
            <a:ext cx="8461376" cy="592137"/>
          </a:xfrm>
        </p:spPr>
        <p:txBody>
          <a:bodyPr lIns="0" tIns="180000" rIns="0" bIns="0" anchor="t"/>
          <a:lstStyle>
            <a:lvl1pPr>
              <a:defRPr baseline="0"/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507">
          <p15:clr>
            <a:srgbClr val="FBAE40"/>
          </p15:clr>
        </p15:guide>
        <p15:guide id="4" orient="horz" pos="28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0E2-293B-2B4E-94F1-B3C5541CB77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</p:spPr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6" b="25801"/>
          <a:stretch/>
        </p:blipFill>
        <p:spPr>
          <a:xfrm>
            <a:off x="0" y="1"/>
            <a:ext cx="9144000" cy="4822000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881590" y="603178"/>
            <a:ext cx="7380820" cy="36454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38140" y="725150"/>
            <a:ext cx="8461375" cy="3826001"/>
          </a:xfrm>
        </p:spPr>
        <p:txBody>
          <a:bodyPr lIns="0" tIns="0" rIns="0" bIns="0"/>
          <a:lstStyle>
            <a:lvl1pPr marL="266700" indent="-266700">
              <a:buFontTx/>
              <a:buBlip>
                <a:blip r:embed="rId2"/>
              </a:buBlip>
              <a:defRPr>
                <a:solidFill>
                  <a:srgbClr val="1F32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F32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F32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F32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F32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0" y="4822000"/>
            <a:ext cx="9144000" cy="0"/>
          </a:xfrm>
          <a:prstGeom prst="line">
            <a:avLst/>
          </a:prstGeom>
          <a:ln w="6350">
            <a:solidFill>
              <a:srgbClr val="1F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4822000"/>
            <a:ext cx="9144000" cy="0"/>
          </a:xfrm>
          <a:prstGeom prst="line">
            <a:avLst/>
          </a:prstGeom>
          <a:ln w="6350">
            <a:solidFill>
              <a:srgbClr val="1F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1830" y="50800"/>
            <a:ext cx="8461376" cy="592137"/>
          </a:xfrm>
        </p:spPr>
        <p:txBody>
          <a:bodyPr lIns="0" tIns="180000" rIns="0" bIns="0" anchor="t"/>
          <a:lstStyle>
            <a:lvl1pPr>
              <a:defRPr baseline="0"/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</p:spPr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41314" y="188918"/>
            <a:ext cx="8461374" cy="381098"/>
          </a:xfrm>
        </p:spPr>
        <p:txBody>
          <a:bodyPr lIns="0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24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" y="1247001"/>
            <a:ext cx="298165" cy="279399"/>
          </a:xfrm>
          <a:prstGeom prst="rect">
            <a:avLst/>
          </a:prstGeom>
        </p:spPr>
      </p:pic>
      <p:sp>
        <p:nvSpPr>
          <p:cNvPr id="2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1663" y="1218433"/>
            <a:ext cx="3600000" cy="360000"/>
          </a:xfrm>
          <a:prstGeom prst="rect">
            <a:avLst/>
          </a:prstGeom>
          <a:solidFill>
            <a:srgbClr val="1F323C"/>
          </a:solidFill>
        </p:spPr>
        <p:txBody>
          <a:bodyPr lIns="72000" anchor="t" anchorCtr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edit: Point number one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21663" y="1813019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two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21663" y="2407605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three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1663" y="3002191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</a:t>
            </a:r>
            <a:r>
              <a:rPr lang="de-DE" dirty="0" err="1"/>
              <a:t>four</a:t>
            </a:r>
            <a:endParaRPr lang="en-US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21663" y="3596777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five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1663" y="419136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six</a:t>
            </a:r>
          </a:p>
        </p:txBody>
      </p:sp>
      <p:pic>
        <p:nvPicPr>
          <p:cNvPr id="14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8" y="996575"/>
            <a:ext cx="3600000" cy="360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41314" y="188918"/>
            <a:ext cx="8461374" cy="381098"/>
          </a:xfrm>
        </p:spPr>
        <p:txBody>
          <a:bodyPr lIns="0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24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" y="1842300"/>
            <a:ext cx="298165" cy="279400"/>
          </a:xfrm>
          <a:prstGeom prst="rect">
            <a:avLst/>
          </a:prstGeom>
        </p:spPr>
      </p:pic>
      <p:sp>
        <p:nvSpPr>
          <p:cNvPr id="2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1663" y="121843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one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21663" y="1813019"/>
            <a:ext cx="3600000" cy="360000"/>
          </a:xfrm>
          <a:prstGeom prst="rect">
            <a:avLst/>
          </a:prstGeom>
          <a:solidFill>
            <a:schemeClr val="tx2"/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edit: Point number two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21663" y="2407605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three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1663" y="3002191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</a:t>
            </a:r>
            <a:r>
              <a:rPr lang="de-DE" dirty="0" err="1"/>
              <a:t>four</a:t>
            </a:r>
            <a:endParaRPr lang="en-US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21663" y="3596777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five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1663" y="419136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six</a:t>
            </a:r>
          </a:p>
        </p:txBody>
      </p:sp>
      <p:pic>
        <p:nvPicPr>
          <p:cNvPr id="14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8" y="996575"/>
            <a:ext cx="3600000" cy="360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41314" y="188918"/>
            <a:ext cx="8461374" cy="381098"/>
          </a:xfrm>
        </p:spPr>
        <p:txBody>
          <a:bodyPr lIns="0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31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" y="2438502"/>
            <a:ext cx="298165" cy="279400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1663" y="121843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one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21663" y="1813019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two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21663" y="2407605"/>
            <a:ext cx="3600000" cy="360000"/>
          </a:xfrm>
          <a:prstGeom prst="rect">
            <a:avLst/>
          </a:prstGeom>
          <a:solidFill>
            <a:schemeClr val="tx2"/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edit: Point number three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1663" y="3002191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</a:t>
            </a:r>
            <a:r>
              <a:rPr lang="de-DE" dirty="0" err="1"/>
              <a:t>four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21663" y="3596777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five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1663" y="419136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six</a:t>
            </a:r>
          </a:p>
        </p:txBody>
      </p:sp>
      <p:pic>
        <p:nvPicPr>
          <p:cNvPr id="23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8" y="996575"/>
            <a:ext cx="3600000" cy="360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41314" y="188918"/>
            <a:ext cx="8461374" cy="381098"/>
          </a:xfrm>
        </p:spPr>
        <p:txBody>
          <a:bodyPr lIns="0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24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" y="3048968"/>
            <a:ext cx="298165" cy="279400"/>
          </a:xfrm>
          <a:prstGeom prst="rect">
            <a:avLst/>
          </a:prstGeom>
        </p:spPr>
      </p:pic>
      <p:sp>
        <p:nvSpPr>
          <p:cNvPr id="2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1663" y="121843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one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21663" y="1813019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two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21663" y="2407605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three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1663" y="3002191"/>
            <a:ext cx="3600000" cy="360000"/>
          </a:xfrm>
          <a:prstGeom prst="rect">
            <a:avLst/>
          </a:prstGeom>
          <a:solidFill>
            <a:schemeClr val="tx2"/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</a:t>
            </a:r>
            <a:r>
              <a:rPr lang="de-DE" dirty="0" err="1"/>
              <a:t>four</a:t>
            </a:r>
            <a:endParaRPr lang="en-US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21663" y="3596777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five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1663" y="419136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six</a:t>
            </a:r>
          </a:p>
        </p:txBody>
      </p:sp>
      <p:pic>
        <p:nvPicPr>
          <p:cNvPr id="14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8" y="996575"/>
            <a:ext cx="3600000" cy="360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41314" y="188918"/>
            <a:ext cx="8461374" cy="381098"/>
          </a:xfrm>
        </p:spPr>
        <p:txBody>
          <a:bodyPr lIns="0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24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" y="3642500"/>
            <a:ext cx="298165" cy="279400"/>
          </a:xfrm>
          <a:prstGeom prst="rect">
            <a:avLst/>
          </a:prstGeom>
        </p:spPr>
      </p:pic>
      <p:sp>
        <p:nvSpPr>
          <p:cNvPr id="2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1663" y="121843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one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21663" y="1813019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two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21663" y="2407605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three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1663" y="3002191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</a:t>
            </a:r>
            <a:r>
              <a:rPr lang="de-DE" dirty="0" err="1"/>
              <a:t>four</a:t>
            </a:r>
            <a:endParaRPr lang="en-US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21663" y="3596777"/>
            <a:ext cx="3600000" cy="360000"/>
          </a:xfrm>
          <a:prstGeom prst="rect">
            <a:avLst/>
          </a:prstGeom>
          <a:solidFill>
            <a:schemeClr val="tx2"/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five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1663" y="419136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six</a:t>
            </a:r>
          </a:p>
        </p:txBody>
      </p:sp>
      <p:pic>
        <p:nvPicPr>
          <p:cNvPr id="14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8" y="996575"/>
            <a:ext cx="3600000" cy="360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41314" y="188918"/>
            <a:ext cx="8461374" cy="381098"/>
          </a:xfrm>
        </p:spPr>
        <p:txBody>
          <a:bodyPr lIns="0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24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5" y="4227565"/>
            <a:ext cx="298165" cy="279400"/>
          </a:xfrm>
          <a:prstGeom prst="rect">
            <a:avLst/>
          </a:prstGeom>
        </p:spPr>
      </p:pic>
      <p:sp>
        <p:nvSpPr>
          <p:cNvPr id="2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21663" y="1218433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one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21663" y="1813019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two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21663" y="2407605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indent="0">
              <a:buFontTx/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edit: Point number three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1663" y="3002191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</a:t>
            </a:r>
            <a:r>
              <a:rPr lang="de-DE" dirty="0" err="1"/>
              <a:t>four</a:t>
            </a:r>
            <a:endParaRPr lang="en-US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821663" y="3596777"/>
            <a:ext cx="360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five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1663" y="4191363"/>
            <a:ext cx="3600000" cy="360000"/>
          </a:xfrm>
          <a:prstGeom prst="rect">
            <a:avLst/>
          </a:prstGeom>
          <a:solidFill>
            <a:schemeClr val="tx2"/>
          </a:solidFill>
        </p:spPr>
        <p:txBody>
          <a:bodyPr lIns="7200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noProof="0" dirty="0"/>
              <a:t>Click to edit: Point number six</a:t>
            </a:r>
          </a:p>
        </p:txBody>
      </p:sp>
      <p:pic>
        <p:nvPicPr>
          <p:cNvPr id="14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8" y="996575"/>
            <a:ext cx="3600000" cy="3600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587334" y="4827789"/>
            <a:ext cx="1212181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2D3D47"/>
                </a:solidFill>
              </a:defRPr>
            </a:lvl1pPr>
          </a:lstStyle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341313" y="735013"/>
            <a:ext cx="8458202" cy="3816350"/>
          </a:xfrm>
        </p:spPr>
        <p:txBody>
          <a:bodyPr lIns="0" tIns="72000"/>
          <a:lstStyle/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slide title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341314" y="188918"/>
            <a:ext cx="8461374" cy="381098"/>
          </a:xfrm>
          <a:prstGeom prst="rect">
            <a:avLst/>
          </a:prstGeom>
        </p:spPr>
        <p:txBody>
          <a:bodyPr vert="horz" lIns="0" tIns="72000" rIns="0" bIns="0" rtlCol="0" anchor="t" anchorCtr="0">
            <a:normAutofit/>
          </a:bodyPr>
          <a:lstStyle/>
          <a:p>
            <a:r>
              <a:rPr lang="en-US" noProof="0" dirty="0"/>
              <a:t>Click to edit slide 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41314" y="735012"/>
            <a:ext cx="8461374" cy="3808845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/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0" y="4822000"/>
            <a:ext cx="9144000" cy="0"/>
          </a:xfrm>
          <a:prstGeom prst="line">
            <a:avLst/>
          </a:prstGeom>
          <a:ln w="6350">
            <a:solidFill>
              <a:srgbClr val="1F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587334" y="4827789"/>
            <a:ext cx="1212181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2D3D47"/>
                </a:solidFill>
              </a:defRPr>
            </a:lvl1pPr>
          </a:lstStyle>
          <a:p>
            <a:fld id="{705C708A-339A-6D40-BE88-E49369F31C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0" y="4822000"/>
            <a:ext cx="9144000" cy="0"/>
          </a:xfrm>
          <a:prstGeom prst="line">
            <a:avLst/>
          </a:prstGeom>
          <a:ln w="6350">
            <a:solidFill>
              <a:srgbClr val="1F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719316" y="4822000"/>
            <a:ext cx="947687" cy="27463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" dirty="0">
                <a:solidFill>
                  <a:srgbClr val="2D3D47"/>
                </a:solidFill>
              </a:rPr>
              <a:t>© </a:t>
            </a:r>
            <a:r>
              <a:rPr lang="en-US" sz="600" dirty="0" err="1">
                <a:solidFill>
                  <a:srgbClr val="2D3D47"/>
                </a:solidFill>
              </a:rPr>
              <a:t>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5" y="4892625"/>
            <a:ext cx="1042334" cy="1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3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  <p:sldLayoutId id="2147484011" r:id="rId19"/>
    <p:sldLayoutId id="2147484012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400" indent="-266400" algn="l" defTabSz="685800" rtl="0" eaLnBrk="1" latinLnBrk="0" hangingPunct="1">
        <a:lnSpc>
          <a:spcPct val="100000"/>
        </a:lnSpc>
        <a:spcBef>
          <a:spcPts val="384"/>
        </a:spcBef>
        <a:buFontTx/>
        <a:buBlip>
          <a:blip r:embed="rId23"/>
        </a:buBlip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741600" indent="-284400" algn="l" defTabSz="685800" rtl="0" eaLnBrk="1" latinLnBrk="0" hangingPunct="1">
        <a:lnSpc>
          <a:spcPct val="100000"/>
        </a:lnSpc>
        <a:spcBef>
          <a:spcPts val="336"/>
        </a:spcBef>
        <a:buClr>
          <a:schemeClr val="bg2"/>
        </a:buClr>
        <a:buFont typeface=".HelveticaNeueDeskInterface-Regular" charset="-120"/>
        <a:buChar char="−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4800" indent="-230400" algn="l" defTabSz="685800" rtl="0" eaLnBrk="1" latinLnBrk="0" hangingPunct="1">
        <a:lnSpc>
          <a:spcPct val="100000"/>
        </a:lnSpc>
        <a:spcBef>
          <a:spcPts val="266"/>
        </a:spcBef>
        <a:buClr>
          <a:schemeClr val="bg2"/>
        </a:buClr>
        <a:buFont typeface="Arial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598400" indent="-230400" algn="l" defTabSz="685800" rtl="0" eaLnBrk="1" latinLnBrk="0" hangingPunct="1">
        <a:lnSpc>
          <a:spcPct val="100000"/>
        </a:lnSpc>
        <a:spcBef>
          <a:spcPts val="240"/>
        </a:spcBef>
        <a:buClr>
          <a:schemeClr val="bg2"/>
        </a:buClr>
        <a:buFont typeface=".HelveticaNeueDeskInterface-Regular" charset="-12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">
          <p15:clr>
            <a:srgbClr val="F26B43"/>
          </p15:clr>
        </p15:guide>
        <p15:guide id="4" orient="horz" pos="2867">
          <p15:clr>
            <a:srgbClr val="F26B43"/>
          </p15:clr>
        </p15:guide>
        <p15:guide id="5" orient="horz" pos="3149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orient="horz" pos="4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stla.github.io/stlapblog/posts/StanLKJprior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D0C1E-F991-4A08-817A-9FC92AA55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29" y="2256715"/>
            <a:ext cx="2713811" cy="1841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23746-3008-4DC5-8F8C-36EE0B53B452}"/>
              </a:ext>
            </a:extLst>
          </p:cNvPr>
          <p:cNvSpPr txBox="1"/>
          <p:nvPr/>
        </p:nvSpPr>
        <p:spPr>
          <a:xfrm>
            <a:off x="0" y="13566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of </a:t>
            </a:r>
            <a:r>
              <a:rPr lang="en-US" sz="2400" b="1" dirty="0" err="1"/>
              <a:t>repated</a:t>
            </a:r>
            <a:r>
              <a:rPr lang="en-US" sz="2400" b="1" dirty="0"/>
              <a:t> measures data in </a:t>
            </a:r>
            <a:r>
              <a:rPr lang="en-US" sz="2400" b="1" dirty="0" err="1"/>
              <a:t>RStan</a:t>
            </a:r>
            <a:endParaRPr lang="en-US" sz="2400" b="1" dirty="0"/>
          </a:p>
          <a:p>
            <a:r>
              <a:rPr lang="fr-BE" dirty="0">
                <a:solidFill>
                  <a:schemeClr val="bg1"/>
                </a:solidFill>
              </a:rPr>
              <a:t>Marco Munda </a:t>
            </a:r>
            <a:r>
              <a:rPr lang="fr-BE" sz="1050" dirty="0"/>
              <a:t>[marco.munda@pharmalex.com]</a:t>
            </a:r>
            <a:br>
              <a:rPr lang="fr-BE" dirty="0">
                <a:solidFill>
                  <a:schemeClr val="bg1"/>
                </a:solidFill>
              </a:rPr>
            </a:br>
            <a:r>
              <a:rPr lang="fr-BE" b="1" dirty="0" err="1">
                <a:solidFill>
                  <a:srgbClr val="039AA6"/>
                </a:solidFill>
              </a:rPr>
              <a:t>Pharmalex</a:t>
            </a:r>
            <a:r>
              <a:rPr lang="fr-BE" sz="1400" dirty="0">
                <a:solidFill>
                  <a:srgbClr val="039AA6"/>
                </a:solidFill>
              </a:rPr>
              <a:t> </a:t>
            </a:r>
            <a:r>
              <a:rPr lang="fr-BE" sz="1400" dirty="0"/>
              <a:t>[</a:t>
            </a:r>
            <a:r>
              <a:rPr lang="fr-BE" sz="1400" dirty="0" err="1"/>
              <a:t>formerly</a:t>
            </a:r>
            <a:r>
              <a:rPr lang="fr-BE" sz="1400" dirty="0"/>
              <a:t>                               ]</a:t>
            </a:r>
            <a:endParaRPr lang="fr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E926B-C0BC-48F0-BCC1-32A46AD39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18" y="1446625"/>
            <a:ext cx="1507333" cy="15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29E3-8777-47A5-ABE7-3C1DF20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Stan model: ‘data’ block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757BB-446C-404F-95A6-3AE03C4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527B-B052-4F85-8BD1-1ECCAB701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464" y="1050655"/>
            <a:ext cx="4231586" cy="3816350"/>
          </a:xfrm>
        </p:spPr>
        <p:txBody>
          <a:bodyPr>
            <a:normAutofit/>
          </a:bodyPr>
          <a:lstStyle/>
          <a:p>
            <a:r>
              <a:rPr lang="fr-BE" sz="1400" dirty="0">
                <a:solidFill>
                  <a:srgbClr val="039AA6"/>
                </a:solidFill>
              </a:rPr>
              <a:t>N</a:t>
            </a:r>
            <a:r>
              <a:rPr lang="fr-BE" sz="1400" dirty="0"/>
              <a:t> </a:t>
            </a:r>
            <a:r>
              <a:rPr lang="fr-BE" sz="1200" dirty="0"/>
              <a:t>= total </a:t>
            </a:r>
            <a:r>
              <a:rPr lang="fr-BE" sz="1200" dirty="0" err="1"/>
              <a:t>number</a:t>
            </a:r>
            <a:r>
              <a:rPr lang="fr-BE" sz="1200" dirty="0"/>
              <a:t> of observations</a:t>
            </a:r>
            <a:endParaRPr lang="fr-BE" sz="1400" dirty="0"/>
          </a:p>
          <a:p>
            <a:r>
              <a:rPr lang="fr-BE" sz="1400" dirty="0" err="1">
                <a:solidFill>
                  <a:srgbClr val="039AA6"/>
                </a:solidFill>
              </a:rPr>
              <a:t>Npat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number</a:t>
            </a:r>
            <a:r>
              <a:rPr lang="fr-BE" sz="1200" dirty="0"/>
              <a:t> of patients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p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number</a:t>
            </a:r>
            <a:r>
              <a:rPr lang="fr-BE" sz="1200" dirty="0"/>
              <a:t> of </a:t>
            </a:r>
            <a:r>
              <a:rPr lang="fr-BE" sz="1200" dirty="0" err="1"/>
              <a:t>regression</a:t>
            </a:r>
            <a:r>
              <a:rPr lang="fr-BE" sz="1200" dirty="0"/>
              <a:t> </a:t>
            </a:r>
            <a:r>
              <a:rPr lang="fr-BE" sz="1200" dirty="0" err="1"/>
              <a:t>parameters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X</a:t>
            </a:r>
            <a:r>
              <a:rPr lang="fr-BE" sz="1400" dirty="0"/>
              <a:t> </a:t>
            </a:r>
            <a:r>
              <a:rPr lang="fr-BE" sz="1200" dirty="0"/>
              <a:t>= design matrix of the </a:t>
            </a:r>
            <a:r>
              <a:rPr lang="fr-BE" sz="1200" dirty="0" err="1"/>
              <a:t>explanatory</a:t>
            </a:r>
            <a:r>
              <a:rPr lang="fr-BE" sz="1200" dirty="0"/>
              <a:t> variables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Z</a:t>
            </a:r>
            <a:r>
              <a:rPr lang="fr-BE" sz="1400" dirty="0"/>
              <a:t> </a:t>
            </a:r>
            <a:r>
              <a:rPr lang="fr-BE" sz="1200" dirty="0"/>
              <a:t>= design matrix of the patient </a:t>
            </a:r>
            <a:r>
              <a:rPr lang="fr-BE" sz="1200" dirty="0" err="1"/>
              <a:t>effects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y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response</a:t>
            </a:r>
            <a:r>
              <a:rPr lang="fr-BE" sz="1200" dirty="0"/>
              <a:t> variable</a:t>
            </a:r>
            <a:endParaRPr lang="fr-BE" sz="1400" dirty="0"/>
          </a:p>
          <a:p>
            <a:r>
              <a:rPr lang="fr-BE" sz="1400" dirty="0" err="1">
                <a:solidFill>
                  <a:srgbClr val="039AA6"/>
                </a:solidFill>
              </a:rPr>
              <a:t>Nblocks</a:t>
            </a:r>
            <a:r>
              <a:rPr lang="fr-BE" sz="1400" dirty="0"/>
              <a:t> </a:t>
            </a:r>
            <a:r>
              <a:rPr lang="fr-BE" sz="1200" dirty="0"/>
              <a:t>= nb of blocks of </a:t>
            </a:r>
            <a:r>
              <a:rPr lang="fr-BE" sz="1200" dirty="0" err="1"/>
              <a:t>temporally</a:t>
            </a:r>
            <a:r>
              <a:rPr lang="fr-BE" sz="1200" dirty="0"/>
              <a:t> </a:t>
            </a:r>
            <a:r>
              <a:rPr lang="fr-BE" sz="1200" dirty="0" err="1"/>
              <a:t>correlated</a:t>
            </a:r>
            <a:r>
              <a:rPr lang="fr-BE" sz="1200" dirty="0"/>
              <a:t> data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first</a:t>
            </a:r>
            <a:r>
              <a:rPr lang="fr-BE" sz="1400" dirty="0"/>
              <a:t> </a:t>
            </a:r>
            <a:r>
              <a:rPr lang="fr-BE" sz="1200" dirty="0"/>
              <a:t>= index of the first record per block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last</a:t>
            </a:r>
            <a:r>
              <a:rPr lang="fr-BE" sz="1400" dirty="0"/>
              <a:t> </a:t>
            </a:r>
            <a:r>
              <a:rPr lang="fr-BE" sz="1200" dirty="0"/>
              <a:t>= index of the last record per block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n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number</a:t>
            </a:r>
            <a:r>
              <a:rPr lang="fr-BE" sz="1200" dirty="0"/>
              <a:t> of records per block</a:t>
            </a:r>
            <a:endParaRPr lang="fr-BE" sz="1400" dirty="0"/>
          </a:p>
          <a:p>
            <a:r>
              <a:rPr lang="fr-BE" sz="1400" dirty="0" err="1">
                <a:solidFill>
                  <a:srgbClr val="039AA6"/>
                </a:solidFill>
              </a:rPr>
              <a:t>maxn</a:t>
            </a:r>
            <a:r>
              <a:rPr lang="fr-BE" sz="1400" dirty="0"/>
              <a:t> </a:t>
            </a:r>
            <a:r>
              <a:rPr lang="fr-BE" sz="1200" dirty="0"/>
              <a:t>= maximum </a:t>
            </a:r>
            <a:r>
              <a:rPr lang="fr-BE" sz="1200" dirty="0" err="1"/>
              <a:t>number</a:t>
            </a:r>
            <a:r>
              <a:rPr lang="fr-BE" sz="1200" dirty="0"/>
              <a:t> of records in a block</a:t>
            </a:r>
            <a:endParaRPr lang="en-BE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9DD1-33B8-4DA8-B0A5-1A3256874DB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08D06F-EF71-4430-94EA-EAA64017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15" y="1050655"/>
            <a:ext cx="2450455" cy="31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0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E7C3-39C8-4DE1-A656-F1A2C88B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</a:t>
            </a:r>
            <a:r>
              <a:rPr lang="fr-BE" dirty="0" err="1"/>
              <a:t>preparation</a:t>
            </a:r>
            <a:r>
              <a:rPr lang="fr-BE" dirty="0"/>
              <a:t> for Stan (1)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E3BEE-23B5-4023-BF56-9C3D0B3B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8F5D-5218-4BA1-8A02-641AE8C09B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403300-EDAE-4049-A17C-21E7E810D3D7}"/>
              </a:ext>
            </a:extLst>
          </p:cNvPr>
          <p:cNvSpPr txBox="1">
            <a:spLocks/>
          </p:cNvSpPr>
          <p:nvPr/>
        </p:nvSpPr>
        <p:spPr>
          <a:xfrm>
            <a:off x="493713" y="1509015"/>
            <a:ext cx="4051300" cy="3194748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2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E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8F5A8F2-D478-4C96-A691-0BF83B018DBB}"/>
              </a:ext>
            </a:extLst>
          </p:cNvPr>
          <p:cNvSpPr txBox="1">
            <a:spLocks/>
          </p:cNvSpPr>
          <p:nvPr/>
        </p:nvSpPr>
        <p:spPr>
          <a:xfrm>
            <a:off x="4703777" y="1298441"/>
            <a:ext cx="4051300" cy="3194748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2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CF4DE18-935C-481D-8F8A-1B15D901F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265773"/>
                  </p:ext>
                </p:extLst>
              </p:nvPr>
            </p:nvGraphicFramePr>
            <p:xfrm>
              <a:off x="493713" y="1906574"/>
              <a:ext cx="5026380" cy="2317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0763">
                      <a:extLst>
                        <a:ext uri="{9D8B030D-6E8A-4147-A177-3AD203B41FA5}">
                          <a16:colId xmlns:a16="http://schemas.microsoft.com/office/drawing/2014/main" val="1139188403"/>
                        </a:ext>
                      </a:extLst>
                    </a:gridCol>
                    <a:gridCol w="463745">
                      <a:extLst>
                        <a:ext uri="{9D8B030D-6E8A-4147-A177-3AD203B41FA5}">
                          <a16:colId xmlns:a16="http://schemas.microsoft.com/office/drawing/2014/main" val="1291216166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497311519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1271766582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1087866387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2181218670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606334788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1740591548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592749017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265256964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3532755583"/>
                        </a:ext>
                      </a:extLst>
                    </a:gridCol>
                  </a:tblGrid>
                  <a:tr h="45059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/>
                            <a:t>patient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 err="1"/>
                            <a:t>drug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/>
                            <a:t>basefev1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/>
                            <a:t>fev1_1h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fev1_2h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fev1_3h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fev1_4h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fev1_5h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fev1_6h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fev1_7h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fev1_8h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748481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a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2.46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2.50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2.40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2.20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535001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c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3.33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3.20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3.07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4306960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p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2.14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2.28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2.12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2.42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5707482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a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3.50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3.95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3.65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2.93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2.53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3.37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3664592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c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2.91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3.92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4.02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4.04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3.64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3.29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4757300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p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3.37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2.98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2.84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4113019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5285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CF4DE18-935C-481D-8F8A-1B15D901F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3265773"/>
                  </p:ext>
                </p:extLst>
              </p:nvPr>
            </p:nvGraphicFramePr>
            <p:xfrm>
              <a:off x="493713" y="1906574"/>
              <a:ext cx="5026380" cy="2317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0763">
                      <a:extLst>
                        <a:ext uri="{9D8B030D-6E8A-4147-A177-3AD203B41FA5}">
                          <a16:colId xmlns:a16="http://schemas.microsoft.com/office/drawing/2014/main" val="1139188403"/>
                        </a:ext>
                      </a:extLst>
                    </a:gridCol>
                    <a:gridCol w="463745">
                      <a:extLst>
                        <a:ext uri="{9D8B030D-6E8A-4147-A177-3AD203B41FA5}">
                          <a16:colId xmlns:a16="http://schemas.microsoft.com/office/drawing/2014/main" val="1291216166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497311519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1271766582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1087866387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2181218670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606334788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1740591548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592749017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265256964"/>
                        </a:ext>
                      </a:extLst>
                    </a:gridCol>
                    <a:gridCol w="440484">
                      <a:extLst>
                        <a:ext uri="{9D8B030D-6E8A-4147-A177-3AD203B41FA5}">
                          <a16:colId xmlns:a16="http://schemas.microsoft.com/office/drawing/2014/main" val="3532755583"/>
                        </a:ext>
                      </a:extLst>
                    </a:gridCol>
                  </a:tblGrid>
                  <a:tr h="45059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/>
                            <a:t>patient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 err="1"/>
                            <a:t>drug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/>
                            <a:t>basefev1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sz="900" dirty="0"/>
                            <a:t>fev1_1h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fev1_2h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fev1_3h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fev1_4h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fev1_5h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fev1_6h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fev1_7h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BE" sz="900" dirty="0"/>
                            <a:t>fev1_8h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748481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a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2.46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2.50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2.40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2.20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535001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c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3.49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3.33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3.20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3.07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4306960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1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p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2.14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2.36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2.28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2.31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2.12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2.42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5707482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a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3.50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3.95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3.65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2.93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2.53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3.37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3664592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c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2.91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3.92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4.02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4.04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3.64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3.29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2.69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4757300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</a:t>
                          </a:r>
                          <a:endParaRPr lang="en-BE" sz="90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p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3.37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3.03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3.02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3.19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2.98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3.01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2.75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2.70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dirty="0"/>
                            <a:t>2.84</a:t>
                          </a:r>
                          <a:endParaRPr lang="en-BE" sz="9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4113019"/>
                      </a:ext>
                    </a:extLst>
                  </a:tr>
                  <a:tr h="266726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64" t="-768182" r="-780851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00" t="-768182" r="-865789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2078" t="-768182" r="-754545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4444" t="-768182" r="-706944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8356" t="-768182" r="-597260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5833" t="-768182" r="-505556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45833" t="-768182" r="-405556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35616" t="-768182" r="-300000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7222" t="-768182" r="-204167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34247" t="-768182" r="-101370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48611" t="-768182" r="-2778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2857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EE427B9-0240-4AFD-9F6A-6DBDA17B7E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303866"/>
                  </p:ext>
                </p:extLst>
              </p:nvPr>
            </p:nvGraphicFramePr>
            <p:xfrm>
              <a:off x="6033105" y="570016"/>
              <a:ext cx="2617182" cy="33868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557067103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748569176"/>
                        </a:ext>
                      </a:extLst>
                    </a:gridCol>
                    <a:gridCol w="673182">
                      <a:extLst>
                        <a:ext uri="{9D8B030D-6E8A-4147-A177-3AD203B41FA5}">
                          <a16:colId xmlns:a16="http://schemas.microsoft.com/office/drawing/2014/main" val="311636546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790177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170109497"/>
                        </a:ext>
                      </a:extLst>
                    </a:gridCol>
                  </a:tblGrid>
                  <a:tr h="307893"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patient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drug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basefev1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fev1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766937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2.68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5443721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855406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261303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048767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54035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179148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2.33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068577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0984103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3.41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9465218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BE" sz="9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900" b="0" dirty="0"/>
                            <a:t> 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13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EE427B9-0240-4AFD-9F6A-6DBDA17B7E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303866"/>
                  </p:ext>
                </p:extLst>
              </p:nvPr>
            </p:nvGraphicFramePr>
            <p:xfrm>
              <a:off x="6033105" y="570016"/>
              <a:ext cx="2617182" cy="33868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557067103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748569176"/>
                        </a:ext>
                      </a:extLst>
                    </a:gridCol>
                    <a:gridCol w="673182">
                      <a:extLst>
                        <a:ext uri="{9D8B030D-6E8A-4147-A177-3AD203B41FA5}">
                          <a16:colId xmlns:a16="http://schemas.microsoft.com/office/drawing/2014/main" val="311636546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7901770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170109497"/>
                        </a:ext>
                      </a:extLst>
                    </a:gridCol>
                  </a:tblGrid>
                  <a:tr h="307893"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patient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drug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basefev1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fev1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766937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2.68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5443721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855406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2.50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261303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048767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54035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179148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2.33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068577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2.46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2.20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0984103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2.30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1h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9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3.41</a:t>
                          </a:r>
                          <a:endParaRPr lang="en-BE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9465218"/>
                      </a:ext>
                    </a:extLst>
                  </a:tr>
                  <a:tr h="307893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994118" r="-355789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675" t="-994118" r="-338961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856" t="-994118" r="-135135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t="-994118" r="-111268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1039" t="-994118" r="-2597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13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DB04CA4-B1EC-4D2C-BD3A-B36F740DAF04}"/>
              </a:ext>
            </a:extLst>
          </p:cNvPr>
          <p:cNvSpPr/>
          <p:nvPr/>
        </p:nvSpPr>
        <p:spPr>
          <a:xfrm rot="17267090">
            <a:off x="4586868" y="976498"/>
            <a:ext cx="1944269" cy="1556989"/>
          </a:xfrm>
          <a:prstGeom prst="arc">
            <a:avLst>
              <a:gd name="adj1" fmla="val 15532840"/>
              <a:gd name="adj2" fmla="val 21468616"/>
            </a:avLst>
          </a:prstGeom>
          <a:ln w="25400" cmpd="sng">
            <a:solidFill>
              <a:srgbClr val="039AA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A8252-DD5E-43B8-921A-F763D0D58417}"/>
              </a:ext>
            </a:extLst>
          </p:cNvPr>
          <p:cNvSpPr txBox="1"/>
          <p:nvPr/>
        </p:nvSpPr>
        <p:spPr>
          <a:xfrm>
            <a:off x="3748261" y="605314"/>
            <a:ext cx="16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/>
              <a:t>from</a:t>
            </a:r>
            <a:r>
              <a:rPr lang="fr-BE" sz="1400" dirty="0"/>
              <a:t> </a:t>
            </a:r>
            <a:r>
              <a:rPr lang="fr-BE" sz="1400" dirty="0" err="1"/>
              <a:t>wide</a:t>
            </a:r>
            <a:br>
              <a:rPr lang="fr-BE" sz="1400" dirty="0"/>
            </a:br>
            <a:r>
              <a:rPr lang="fr-BE" sz="1400" dirty="0"/>
              <a:t>to long</a:t>
            </a:r>
            <a:endParaRPr lang="en-BE" sz="1400" dirty="0"/>
          </a:p>
        </p:txBody>
      </p:sp>
    </p:spTree>
    <p:extLst>
      <p:ext uri="{BB962C8B-B14F-4D97-AF65-F5344CB8AC3E}">
        <p14:creationId xmlns:p14="http://schemas.microsoft.com/office/powerpoint/2010/main" val="306464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29E3-8777-47A5-ABE7-3C1DF20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</a:t>
            </a:r>
            <a:r>
              <a:rPr lang="fr-BE" dirty="0" err="1"/>
              <a:t>preparation</a:t>
            </a:r>
            <a:r>
              <a:rPr lang="fr-BE" dirty="0"/>
              <a:t> for Stan (2)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757BB-446C-404F-95A6-3AE03C4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527B-B052-4F85-8BD1-1ECCAB701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399" y="1131590"/>
            <a:ext cx="4231586" cy="3816350"/>
          </a:xfrm>
        </p:spPr>
        <p:txBody>
          <a:bodyPr>
            <a:normAutofit/>
          </a:bodyPr>
          <a:lstStyle/>
          <a:p>
            <a:r>
              <a:rPr lang="fr-BE" sz="1400" dirty="0">
                <a:solidFill>
                  <a:srgbClr val="039AA6"/>
                </a:solidFill>
              </a:rPr>
              <a:t>N</a:t>
            </a:r>
            <a:r>
              <a:rPr lang="fr-BE" sz="1400" dirty="0"/>
              <a:t> </a:t>
            </a:r>
            <a:r>
              <a:rPr lang="fr-BE" sz="1200" dirty="0"/>
              <a:t>= total </a:t>
            </a:r>
            <a:r>
              <a:rPr lang="fr-BE" sz="1200" dirty="0" err="1"/>
              <a:t>number</a:t>
            </a:r>
            <a:r>
              <a:rPr lang="fr-BE" sz="1200" dirty="0"/>
              <a:t> of observations</a:t>
            </a:r>
            <a:endParaRPr lang="fr-BE" sz="1400" dirty="0"/>
          </a:p>
          <a:p>
            <a:r>
              <a:rPr lang="fr-BE" sz="1400" dirty="0" err="1">
                <a:solidFill>
                  <a:srgbClr val="039AA6"/>
                </a:solidFill>
              </a:rPr>
              <a:t>Npat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number</a:t>
            </a:r>
            <a:r>
              <a:rPr lang="fr-BE" sz="1200" dirty="0"/>
              <a:t> of patients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p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number</a:t>
            </a:r>
            <a:r>
              <a:rPr lang="fr-BE" sz="1200" dirty="0"/>
              <a:t> of </a:t>
            </a:r>
            <a:r>
              <a:rPr lang="fr-BE" sz="1200" dirty="0" err="1"/>
              <a:t>regression</a:t>
            </a:r>
            <a:r>
              <a:rPr lang="fr-BE" sz="1200" dirty="0"/>
              <a:t> </a:t>
            </a:r>
            <a:r>
              <a:rPr lang="fr-BE" sz="1200" dirty="0" err="1"/>
              <a:t>parameters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X</a:t>
            </a:r>
            <a:r>
              <a:rPr lang="fr-BE" sz="1400" dirty="0"/>
              <a:t> </a:t>
            </a:r>
            <a:r>
              <a:rPr lang="fr-BE" sz="1200" dirty="0"/>
              <a:t>= design matrix of the </a:t>
            </a:r>
            <a:r>
              <a:rPr lang="fr-BE" sz="1200" dirty="0" err="1"/>
              <a:t>explanatory</a:t>
            </a:r>
            <a:r>
              <a:rPr lang="fr-BE" sz="1200" dirty="0"/>
              <a:t> variables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Z</a:t>
            </a:r>
            <a:r>
              <a:rPr lang="fr-BE" sz="1400" dirty="0"/>
              <a:t> </a:t>
            </a:r>
            <a:r>
              <a:rPr lang="fr-BE" sz="1200" dirty="0"/>
              <a:t>= design matrix of the patient </a:t>
            </a:r>
            <a:r>
              <a:rPr lang="fr-BE" sz="1200" dirty="0" err="1"/>
              <a:t>effects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y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response</a:t>
            </a:r>
            <a:r>
              <a:rPr lang="fr-BE" sz="1200" dirty="0"/>
              <a:t> variable</a:t>
            </a:r>
            <a:endParaRPr lang="fr-BE" sz="1400" dirty="0"/>
          </a:p>
          <a:p>
            <a:r>
              <a:rPr lang="fr-BE" sz="1400" dirty="0" err="1">
                <a:solidFill>
                  <a:srgbClr val="039AA6"/>
                </a:solidFill>
              </a:rPr>
              <a:t>Nblocks</a:t>
            </a:r>
            <a:r>
              <a:rPr lang="fr-BE" sz="1400" dirty="0"/>
              <a:t> </a:t>
            </a:r>
            <a:r>
              <a:rPr lang="fr-BE" sz="1200" dirty="0"/>
              <a:t>= nb of blocks of </a:t>
            </a:r>
            <a:r>
              <a:rPr lang="fr-BE" sz="1200" dirty="0" err="1"/>
              <a:t>temporally</a:t>
            </a:r>
            <a:r>
              <a:rPr lang="fr-BE" sz="1200" dirty="0"/>
              <a:t> </a:t>
            </a:r>
            <a:r>
              <a:rPr lang="fr-BE" sz="1200" dirty="0" err="1"/>
              <a:t>correlated</a:t>
            </a:r>
            <a:r>
              <a:rPr lang="fr-BE" sz="1200" dirty="0"/>
              <a:t> data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first</a:t>
            </a:r>
            <a:r>
              <a:rPr lang="fr-BE" sz="1400" dirty="0"/>
              <a:t> </a:t>
            </a:r>
            <a:r>
              <a:rPr lang="fr-BE" sz="1200" dirty="0"/>
              <a:t>= index of the first record per block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last</a:t>
            </a:r>
            <a:r>
              <a:rPr lang="fr-BE" sz="1400" dirty="0"/>
              <a:t> </a:t>
            </a:r>
            <a:r>
              <a:rPr lang="fr-BE" sz="1200" dirty="0"/>
              <a:t>= index of the last record per block</a:t>
            </a:r>
            <a:endParaRPr lang="fr-BE" sz="1400" dirty="0"/>
          </a:p>
          <a:p>
            <a:r>
              <a:rPr lang="fr-BE" sz="1400" dirty="0">
                <a:solidFill>
                  <a:srgbClr val="039AA6"/>
                </a:solidFill>
              </a:rPr>
              <a:t>n</a:t>
            </a:r>
            <a:r>
              <a:rPr lang="fr-BE" sz="1400" dirty="0"/>
              <a:t> </a:t>
            </a:r>
            <a:r>
              <a:rPr lang="fr-BE" sz="1200" dirty="0"/>
              <a:t>= </a:t>
            </a:r>
            <a:r>
              <a:rPr lang="fr-BE" sz="1200" dirty="0" err="1"/>
              <a:t>number</a:t>
            </a:r>
            <a:r>
              <a:rPr lang="fr-BE" sz="1200" dirty="0"/>
              <a:t> of records per block</a:t>
            </a:r>
            <a:endParaRPr lang="fr-BE" sz="1400" dirty="0"/>
          </a:p>
          <a:p>
            <a:r>
              <a:rPr lang="fr-BE" sz="1400" dirty="0" err="1">
                <a:solidFill>
                  <a:srgbClr val="039AA6"/>
                </a:solidFill>
              </a:rPr>
              <a:t>maxn</a:t>
            </a:r>
            <a:r>
              <a:rPr lang="fr-BE" sz="1400" dirty="0"/>
              <a:t> </a:t>
            </a:r>
            <a:r>
              <a:rPr lang="fr-BE" sz="1200" dirty="0"/>
              <a:t>= maximum </a:t>
            </a:r>
            <a:r>
              <a:rPr lang="fr-BE" sz="1200" dirty="0" err="1"/>
              <a:t>number</a:t>
            </a:r>
            <a:r>
              <a:rPr lang="fr-BE" sz="1200" dirty="0"/>
              <a:t> of records in a block</a:t>
            </a:r>
            <a:endParaRPr lang="en-BE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9DD1-33B8-4DA8-B0A5-1A3256874DB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F7A68-2424-497F-A71C-F00200DBD01C}"/>
              </a:ext>
            </a:extLst>
          </p:cNvPr>
          <p:cNvSpPr txBox="1"/>
          <p:nvPr/>
        </p:nvSpPr>
        <p:spPr>
          <a:xfrm>
            <a:off x="251520" y="667134"/>
            <a:ext cx="50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chemeClr val="tx2"/>
                </a:solidFill>
              </a:rPr>
              <a:t>To </a:t>
            </a:r>
            <a:r>
              <a:rPr lang="fr-BE" sz="1400" dirty="0" err="1">
                <a:solidFill>
                  <a:schemeClr val="tx2"/>
                </a:solidFill>
              </a:rPr>
              <a:t>feed</a:t>
            </a:r>
            <a:r>
              <a:rPr lang="fr-BE" sz="1400" dirty="0">
                <a:solidFill>
                  <a:schemeClr val="tx2"/>
                </a:solidFill>
              </a:rPr>
              <a:t> </a:t>
            </a:r>
            <a:r>
              <a:rPr lang="fr-BE" sz="1400" dirty="0" err="1">
                <a:solidFill>
                  <a:schemeClr val="tx2"/>
                </a:solidFill>
              </a:rPr>
              <a:t>stan</a:t>
            </a:r>
            <a:r>
              <a:rPr lang="fr-BE" sz="1400" dirty="0">
                <a:solidFill>
                  <a:schemeClr val="tx2"/>
                </a:solidFill>
              </a:rPr>
              <a:t>, data must </a:t>
            </a:r>
            <a:r>
              <a:rPr lang="fr-BE" sz="1400" dirty="0" err="1">
                <a:solidFill>
                  <a:schemeClr val="tx2"/>
                </a:solidFill>
              </a:rPr>
              <a:t>be</a:t>
            </a:r>
            <a:r>
              <a:rPr lang="fr-BE" sz="1400" dirty="0">
                <a:solidFill>
                  <a:schemeClr val="tx2"/>
                </a:solidFill>
              </a:rPr>
              <a:t> </a:t>
            </a:r>
            <a:r>
              <a:rPr lang="fr-BE" sz="1400" dirty="0" err="1">
                <a:solidFill>
                  <a:schemeClr val="tx2"/>
                </a:solidFill>
              </a:rPr>
              <a:t>arranged</a:t>
            </a:r>
            <a:r>
              <a:rPr lang="fr-BE" sz="1400" dirty="0">
                <a:solidFill>
                  <a:schemeClr val="tx2"/>
                </a:solidFill>
              </a:rPr>
              <a:t> in a </a:t>
            </a:r>
            <a:r>
              <a:rPr lang="fr-BE" sz="1400" dirty="0" err="1">
                <a:solidFill>
                  <a:schemeClr val="tx2"/>
                </a:solidFill>
              </a:rPr>
              <a:t>list</a:t>
            </a:r>
            <a:r>
              <a:rPr lang="fr-BE" sz="1400" dirty="0">
                <a:solidFill>
                  <a:schemeClr val="tx2"/>
                </a:solidFill>
              </a:rPr>
              <a:t>:</a:t>
            </a:r>
            <a:endParaRPr lang="en-BE" sz="1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CE4E88-9050-493B-AB2E-47C30218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79" y="1072029"/>
            <a:ext cx="4839250" cy="31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60DDC-ABC0-4330-BFC2-C41A77DA4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A84CA-D8DB-4D97-A9DA-39FD3F2767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01670" y="628942"/>
            <a:ext cx="6170486" cy="41480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921780-DD8F-42B0-86C4-3EBC1B25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Posterior</a:t>
            </a:r>
            <a:r>
              <a:rPr lang="fr-BE" dirty="0"/>
              <a:t> distributions: trace plots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2A86-6043-4901-A03B-C87B0BD3E5E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E88ACF-748C-4DFD-8A40-EB3CC60A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34D894-1891-49A1-A0ED-07D44E56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Posterior</a:t>
            </a:r>
            <a:r>
              <a:rPr lang="fr-BE" dirty="0"/>
              <a:t> distributions: </a:t>
            </a:r>
            <a:r>
              <a:rPr lang="fr-BE" dirty="0" err="1"/>
              <a:t>densities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9BFE-C02D-47FF-8A3F-D00D0424F4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27472-5F06-48C2-B5B1-D88240D0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634077"/>
            <a:ext cx="6390710" cy="4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2821-D1D5-4290-94BC-F4A19A10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Outline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C92EB-8AC1-499A-B220-7809587B80E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FB73-1072-439B-8DF5-2DA3F703FE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0C21E-D392-4CC4-903B-38B4117A2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BE" dirty="0" err="1"/>
              <a:t>modelling</a:t>
            </a:r>
            <a:r>
              <a:rPr lang="fr-BE" dirty="0"/>
              <a:t> in </a:t>
            </a:r>
            <a:r>
              <a:rPr lang="fr-BE" dirty="0" err="1"/>
              <a:t>RStan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4FF0C-481E-4703-8828-C2D6EC0871C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 err="1"/>
              <a:t>inference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probability</a:t>
            </a:r>
            <a:r>
              <a:rPr lang="fr-BE" dirty="0"/>
              <a:t> of </a:t>
            </a:r>
            <a:r>
              <a:rPr lang="fr-BE" dirty="0" err="1"/>
              <a:t>success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DD2F6-36E1-46B7-8E11-83854569EF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BE" dirty="0" err="1"/>
              <a:t>prediction</a:t>
            </a:r>
            <a:r>
              <a:rPr lang="fr-BE" dirty="0"/>
              <a:t> of a longitudinal profile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3247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70649-134E-4AEA-9543-A01E1AACD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5E93-EBCC-4208-95F0-B95B090868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1313" y="712575"/>
            <a:ext cx="8371147" cy="174672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39AA6"/>
                </a:solidFill>
              </a:rPr>
              <a:t>main interest</a:t>
            </a:r>
            <a:endParaRPr lang="en-US" dirty="0"/>
          </a:p>
          <a:p>
            <a:pPr lvl="1"/>
            <a:r>
              <a:rPr lang="en-US" sz="1600" dirty="0"/>
              <a:t>how differences between treatment means change over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rgbClr val="039AA6"/>
                </a:solidFill>
              </a:rPr>
              <a:t>quantities of interest</a:t>
            </a:r>
            <a:endParaRPr lang="en-US" dirty="0"/>
          </a:p>
          <a:p>
            <a:pPr lvl="1"/>
            <a:r>
              <a:rPr lang="en-US" sz="1600" dirty="0"/>
              <a:t>estimated marginal means (EMMs) for each drug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29967-BA3C-4B10-94EF-6CCC44F4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marginal means (EMMs)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1DF3-CE68-4A46-B5AA-1D1A7D98D2C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F81A961-0293-4276-AFE5-8A8FA5DF4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06734"/>
                  </p:ext>
                </p:extLst>
              </p:nvPr>
            </p:nvGraphicFramePr>
            <p:xfrm>
              <a:off x="5832140" y="2481740"/>
              <a:ext cx="2052000" cy="2065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557067103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311636546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170109497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491431881"/>
                        </a:ext>
                      </a:extLst>
                    </a:gridCol>
                  </a:tblGrid>
                  <a:tr h="305301"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basefev1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drug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EMM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766937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2.65</a:t>
                          </a:r>
                          <a:endParaRPr lang="en-BE" sz="1050" dirty="0"/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p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1h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5443721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a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1h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855406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c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1h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261303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p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048767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a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54035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c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179148"/>
                      </a:ext>
                    </a:extLst>
                  </a:tr>
                  <a:tr h="223495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sz="105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1050" b="0" dirty="0"/>
                            <a:t> </a:t>
                          </a:r>
                          <a:endParaRPr lang="en-BE" sz="1050" dirty="0"/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sz="105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1050" b="0" dirty="0"/>
                            <a:t> 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sz="105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fr-BE" sz="1050" b="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BE" sz="105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13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F81A961-0293-4276-AFE5-8A8FA5DF4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06734"/>
                  </p:ext>
                </p:extLst>
              </p:nvPr>
            </p:nvGraphicFramePr>
            <p:xfrm>
              <a:off x="5832140" y="2481740"/>
              <a:ext cx="2052000" cy="2065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557067103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311636546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170109497"/>
                        </a:ext>
                      </a:extLst>
                    </a:gridCol>
                    <a:gridCol w="468000">
                      <a:extLst>
                        <a:ext uri="{9D8B030D-6E8A-4147-A177-3AD203B41FA5}">
                          <a16:colId xmlns:a16="http://schemas.microsoft.com/office/drawing/2014/main" val="2491431881"/>
                        </a:ext>
                      </a:extLst>
                    </a:gridCol>
                  </a:tblGrid>
                  <a:tr h="305301"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basefev1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drug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/>
                          <a:r>
                            <a:rPr lang="fr-BE" sz="9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EMM</a:t>
                          </a:r>
                          <a:endParaRPr lang="en-BE" sz="9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76693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2.65</a:t>
                          </a:r>
                          <a:endParaRPr lang="en-BE" sz="1050" dirty="0"/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p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1h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544372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a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1h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8554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c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1h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2613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p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04876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a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5403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B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+mn-ea"/>
                              <a:cs typeface="+mn-cs"/>
                            </a:rPr>
                            <a:t>2.65</a:t>
                          </a:r>
                          <a:endParaRPr kumimoji="0" lang="en-BE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c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050" dirty="0"/>
                            <a:t>2h</a:t>
                          </a:r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BE" sz="105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517914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5" t="-729268" r="-200885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8052" t="-729268" r="-194805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9014" t="-729268" r="-111268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BE" sz="105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1393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Freeform 27">
            <a:extLst>
              <a:ext uri="{FF2B5EF4-FFF2-40B4-BE49-F238E27FC236}">
                <a16:creationId xmlns:a16="http://schemas.microsoft.com/office/drawing/2014/main" id="{B6303337-D18D-45BF-96F1-826CDB7FDE7E}"/>
              </a:ext>
            </a:extLst>
          </p:cNvPr>
          <p:cNvSpPr/>
          <p:nvPr/>
        </p:nvSpPr>
        <p:spPr>
          <a:xfrm>
            <a:off x="7422898" y="2865426"/>
            <a:ext cx="405045" cy="201380"/>
          </a:xfrm>
          <a:custGeom>
            <a:avLst/>
            <a:gdLst>
              <a:gd name="connsiteX0" fmla="*/ 0 w 5806773"/>
              <a:gd name="connsiteY0" fmla="*/ 2469548 h 2476222"/>
              <a:gd name="connsiteX1" fmla="*/ 1862172 w 5806773"/>
              <a:gd name="connsiteY1" fmla="*/ 1822126 h 2476222"/>
              <a:gd name="connsiteX2" fmla="*/ 2910061 w 5806773"/>
              <a:gd name="connsiteY2" fmla="*/ 0 h 2476222"/>
              <a:gd name="connsiteX3" fmla="*/ 3957950 w 5806773"/>
              <a:gd name="connsiteY3" fmla="*/ 1815452 h 2476222"/>
              <a:gd name="connsiteX4" fmla="*/ 5806773 w 5806773"/>
              <a:gd name="connsiteY4" fmla="*/ 2476222 h 24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6773" h="2476222">
                <a:moveTo>
                  <a:pt x="0" y="2469548"/>
                </a:moveTo>
                <a:cubicBezTo>
                  <a:pt x="688581" y="2351632"/>
                  <a:pt x="1377162" y="2233717"/>
                  <a:pt x="1862172" y="1822126"/>
                </a:cubicBezTo>
                <a:cubicBezTo>
                  <a:pt x="2347182" y="1410535"/>
                  <a:pt x="2560765" y="1112"/>
                  <a:pt x="2910061" y="0"/>
                </a:cubicBezTo>
                <a:cubicBezTo>
                  <a:pt x="3259357" y="-1112"/>
                  <a:pt x="3475165" y="1402748"/>
                  <a:pt x="3957950" y="1815452"/>
                </a:cubicBezTo>
                <a:cubicBezTo>
                  <a:pt x="4440735" y="2228156"/>
                  <a:pt x="5123754" y="2352189"/>
                  <a:pt x="5806773" y="2476222"/>
                </a:cubicBezTo>
              </a:path>
            </a:pathLst>
          </a:custGeom>
          <a:noFill/>
          <a:ln w="28575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A57AD79C-78B0-4971-B901-EB152A8EA6A4}"/>
              </a:ext>
            </a:extLst>
          </p:cNvPr>
          <p:cNvSpPr/>
          <p:nvPr/>
        </p:nvSpPr>
        <p:spPr>
          <a:xfrm>
            <a:off x="7422898" y="3090450"/>
            <a:ext cx="405045" cy="201380"/>
          </a:xfrm>
          <a:custGeom>
            <a:avLst/>
            <a:gdLst>
              <a:gd name="connsiteX0" fmla="*/ 0 w 5806773"/>
              <a:gd name="connsiteY0" fmla="*/ 2469548 h 2476222"/>
              <a:gd name="connsiteX1" fmla="*/ 1862172 w 5806773"/>
              <a:gd name="connsiteY1" fmla="*/ 1822126 h 2476222"/>
              <a:gd name="connsiteX2" fmla="*/ 2910061 w 5806773"/>
              <a:gd name="connsiteY2" fmla="*/ 0 h 2476222"/>
              <a:gd name="connsiteX3" fmla="*/ 3957950 w 5806773"/>
              <a:gd name="connsiteY3" fmla="*/ 1815452 h 2476222"/>
              <a:gd name="connsiteX4" fmla="*/ 5806773 w 5806773"/>
              <a:gd name="connsiteY4" fmla="*/ 2476222 h 24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6773" h="2476222">
                <a:moveTo>
                  <a:pt x="0" y="2469548"/>
                </a:moveTo>
                <a:cubicBezTo>
                  <a:pt x="688581" y="2351632"/>
                  <a:pt x="1377162" y="2233717"/>
                  <a:pt x="1862172" y="1822126"/>
                </a:cubicBezTo>
                <a:cubicBezTo>
                  <a:pt x="2347182" y="1410535"/>
                  <a:pt x="2560765" y="1112"/>
                  <a:pt x="2910061" y="0"/>
                </a:cubicBezTo>
                <a:cubicBezTo>
                  <a:pt x="3259357" y="-1112"/>
                  <a:pt x="3475165" y="1402748"/>
                  <a:pt x="3957950" y="1815452"/>
                </a:cubicBezTo>
                <a:cubicBezTo>
                  <a:pt x="4440735" y="2228156"/>
                  <a:pt x="5123754" y="2352189"/>
                  <a:pt x="5806773" y="2476222"/>
                </a:cubicBezTo>
              </a:path>
            </a:pathLst>
          </a:custGeom>
          <a:noFill/>
          <a:ln w="28575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3BDBEBAF-4842-416D-8B7D-F70757699DE3}"/>
              </a:ext>
            </a:extLst>
          </p:cNvPr>
          <p:cNvSpPr/>
          <p:nvPr/>
        </p:nvSpPr>
        <p:spPr>
          <a:xfrm>
            <a:off x="7422897" y="3315475"/>
            <a:ext cx="405045" cy="201380"/>
          </a:xfrm>
          <a:custGeom>
            <a:avLst/>
            <a:gdLst>
              <a:gd name="connsiteX0" fmla="*/ 0 w 5806773"/>
              <a:gd name="connsiteY0" fmla="*/ 2469548 h 2476222"/>
              <a:gd name="connsiteX1" fmla="*/ 1862172 w 5806773"/>
              <a:gd name="connsiteY1" fmla="*/ 1822126 h 2476222"/>
              <a:gd name="connsiteX2" fmla="*/ 2910061 w 5806773"/>
              <a:gd name="connsiteY2" fmla="*/ 0 h 2476222"/>
              <a:gd name="connsiteX3" fmla="*/ 3957950 w 5806773"/>
              <a:gd name="connsiteY3" fmla="*/ 1815452 h 2476222"/>
              <a:gd name="connsiteX4" fmla="*/ 5806773 w 5806773"/>
              <a:gd name="connsiteY4" fmla="*/ 2476222 h 24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6773" h="2476222">
                <a:moveTo>
                  <a:pt x="0" y="2469548"/>
                </a:moveTo>
                <a:cubicBezTo>
                  <a:pt x="688581" y="2351632"/>
                  <a:pt x="1377162" y="2233717"/>
                  <a:pt x="1862172" y="1822126"/>
                </a:cubicBezTo>
                <a:cubicBezTo>
                  <a:pt x="2347182" y="1410535"/>
                  <a:pt x="2560765" y="1112"/>
                  <a:pt x="2910061" y="0"/>
                </a:cubicBezTo>
                <a:cubicBezTo>
                  <a:pt x="3259357" y="-1112"/>
                  <a:pt x="3475165" y="1402748"/>
                  <a:pt x="3957950" y="1815452"/>
                </a:cubicBezTo>
                <a:cubicBezTo>
                  <a:pt x="4440735" y="2228156"/>
                  <a:pt x="5123754" y="2352189"/>
                  <a:pt x="5806773" y="2476222"/>
                </a:cubicBezTo>
              </a:path>
            </a:pathLst>
          </a:custGeom>
          <a:noFill/>
          <a:ln w="28575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E32B8B45-3E18-43AD-81CC-DB18CE59286D}"/>
              </a:ext>
            </a:extLst>
          </p:cNvPr>
          <p:cNvSpPr/>
          <p:nvPr/>
        </p:nvSpPr>
        <p:spPr>
          <a:xfrm>
            <a:off x="7426628" y="3561860"/>
            <a:ext cx="405045" cy="201380"/>
          </a:xfrm>
          <a:custGeom>
            <a:avLst/>
            <a:gdLst>
              <a:gd name="connsiteX0" fmla="*/ 0 w 5806773"/>
              <a:gd name="connsiteY0" fmla="*/ 2469548 h 2476222"/>
              <a:gd name="connsiteX1" fmla="*/ 1862172 w 5806773"/>
              <a:gd name="connsiteY1" fmla="*/ 1822126 h 2476222"/>
              <a:gd name="connsiteX2" fmla="*/ 2910061 w 5806773"/>
              <a:gd name="connsiteY2" fmla="*/ 0 h 2476222"/>
              <a:gd name="connsiteX3" fmla="*/ 3957950 w 5806773"/>
              <a:gd name="connsiteY3" fmla="*/ 1815452 h 2476222"/>
              <a:gd name="connsiteX4" fmla="*/ 5806773 w 5806773"/>
              <a:gd name="connsiteY4" fmla="*/ 2476222 h 24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6773" h="2476222">
                <a:moveTo>
                  <a:pt x="0" y="2469548"/>
                </a:moveTo>
                <a:cubicBezTo>
                  <a:pt x="688581" y="2351632"/>
                  <a:pt x="1377162" y="2233717"/>
                  <a:pt x="1862172" y="1822126"/>
                </a:cubicBezTo>
                <a:cubicBezTo>
                  <a:pt x="2347182" y="1410535"/>
                  <a:pt x="2560765" y="1112"/>
                  <a:pt x="2910061" y="0"/>
                </a:cubicBezTo>
                <a:cubicBezTo>
                  <a:pt x="3259357" y="-1112"/>
                  <a:pt x="3475165" y="1402748"/>
                  <a:pt x="3957950" y="1815452"/>
                </a:cubicBezTo>
                <a:cubicBezTo>
                  <a:pt x="4440735" y="2228156"/>
                  <a:pt x="5123754" y="2352189"/>
                  <a:pt x="5806773" y="2476222"/>
                </a:cubicBezTo>
              </a:path>
            </a:pathLst>
          </a:custGeom>
          <a:noFill/>
          <a:ln w="28575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3BD1CB81-D26B-4079-8CB5-25BB7733E39B}"/>
              </a:ext>
            </a:extLst>
          </p:cNvPr>
          <p:cNvSpPr/>
          <p:nvPr/>
        </p:nvSpPr>
        <p:spPr>
          <a:xfrm>
            <a:off x="7430359" y="3831890"/>
            <a:ext cx="405045" cy="201380"/>
          </a:xfrm>
          <a:custGeom>
            <a:avLst/>
            <a:gdLst>
              <a:gd name="connsiteX0" fmla="*/ 0 w 5806773"/>
              <a:gd name="connsiteY0" fmla="*/ 2469548 h 2476222"/>
              <a:gd name="connsiteX1" fmla="*/ 1862172 w 5806773"/>
              <a:gd name="connsiteY1" fmla="*/ 1822126 h 2476222"/>
              <a:gd name="connsiteX2" fmla="*/ 2910061 w 5806773"/>
              <a:gd name="connsiteY2" fmla="*/ 0 h 2476222"/>
              <a:gd name="connsiteX3" fmla="*/ 3957950 w 5806773"/>
              <a:gd name="connsiteY3" fmla="*/ 1815452 h 2476222"/>
              <a:gd name="connsiteX4" fmla="*/ 5806773 w 5806773"/>
              <a:gd name="connsiteY4" fmla="*/ 2476222 h 24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6773" h="2476222">
                <a:moveTo>
                  <a:pt x="0" y="2469548"/>
                </a:moveTo>
                <a:cubicBezTo>
                  <a:pt x="688581" y="2351632"/>
                  <a:pt x="1377162" y="2233717"/>
                  <a:pt x="1862172" y="1822126"/>
                </a:cubicBezTo>
                <a:cubicBezTo>
                  <a:pt x="2347182" y="1410535"/>
                  <a:pt x="2560765" y="1112"/>
                  <a:pt x="2910061" y="0"/>
                </a:cubicBezTo>
                <a:cubicBezTo>
                  <a:pt x="3259357" y="-1112"/>
                  <a:pt x="3475165" y="1402748"/>
                  <a:pt x="3957950" y="1815452"/>
                </a:cubicBezTo>
                <a:cubicBezTo>
                  <a:pt x="4440735" y="2228156"/>
                  <a:pt x="5123754" y="2352189"/>
                  <a:pt x="5806773" y="2476222"/>
                </a:cubicBezTo>
              </a:path>
            </a:pathLst>
          </a:custGeom>
          <a:noFill/>
          <a:ln w="28575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2FBFE118-69CE-4644-B646-0160B843C5E5}"/>
              </a:ext>
            </a:extLst>
          </p:cNvPr>
          <p:cNvSpPr/>
          <p:nvPr/>
        </p:nvSpPr>
        <p:spPr>
          <a:xfrm>
            <a:off x="7434090" y="4101920"/>
            <a:ext cx="405045" cy="201380"/>
          </a:xfrm>
          <a:custGeom>
            <a:avLst/>
            <a:gdLst>
              <a:gd name="connsiteX0" fmla="*/ 0 w 5806773"/>
              <a:gd name="connsiteY0" fmla="*/ 2469548 h 2476222"/>
              <a:gd name="connsiteX1" fmla="*/ 1862172 w 5806773"/>
              <a:gd name="connsiteY1" fmla="*/ 1822126 h 2476222"/>
              <a:gd name="connsiteX2" fmla="*/ 2910061 w 5806773"/>
              <a:gd name="connsiteY2" fmla="*/ 0 h 2476222"/>
              <a:gd name="connsiteX3" fmla="*/ 3957950 w 5806773"/>
              <a:gd name="connsiteY3" fmla="*/ 1815452 h 2476222"/>
              <a:gd name="connsiteX4" fmla="*/ 5806773 w 5806773"/>
              <a:gd name="connsiteY4" fmla="*/ 2476222 h 247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6773" h="2476222">
                <a:moveTo>
                  <a:pt x="0" y="2469548"/>
                </a:moveTo>
                <a:cubicBezTo>
                  <a:pt x="688581" y="2351632"/>
                  <a:pt x="1377162" y="2233717"/>
                  <a:pt x="1862172" y="1822126"/>
                </a:cubicBezTo>
                <a:cubicBezTo>
                  <a:pt x="2347182" y="1410535"/>
                  <a:pt x="2560765" y="1112"/>
                  <a:pt x="2910061" y="0"/>
                </a:cubicBezTo>
                <a:cubicBezTo>
                  <a:pt x="3259357" y="-1112"/>
                  <a:pt x="3475165" y="1402748"/>
                  <a:pt x="3957950" y="1815452"/>
                </a:cubicBezTo>
                <a:cubicBezTo>
                  <a:pt x="4440735" y="2228156"/>
                  <a:pt x="5123754" y="2352189"/>
                  <a:pt x="5806773" y="2476222"/>
                </a:cubicBezTo>
              </a:path>
            </a:pathLst>
          </a:custGeom>
          <a:noFill/>
          <a:ln w="28575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F7099-0583-40FD-A273-6E40D3F1D866}"/>
              </a:ext>
            </a:extLst>
          </p:cNvPr>
          <p:cNvSpPr txBox="1"/>
          <p:nvPr/>
        </p:nvSpPr>
        <p:spPr>
          <a:xfrm>
            <a:off x="6107163" y="1397622"/>
            <a:ext cx="260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/>
              <a:t>obtained</a:t>
            </a:r>
            <a:r>
              <a:rPr lang="fr-BE" sz="1200" dirty="0"/>
              <a:t> by </a:t>
            </a:r>
            <a:r>
              <a:rPr lang="fr-BE" sz="1200" dirty="0" err="1"/>
              <a:t>linear</a:t>
            </a:r>
            <a:r>
              <a:rPr lang="fr-BE" sz="1200" dirty="0"/>
              <a:t> combinations of the model coefficients</a:t>
            </a:r>
            <a:endParaRPr lang="en-BE" sz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A7619CA-B3DF-4DC9-99B3-061EE7CAAA3F}"/>
              </a:ext>
            </a:extLst>
          </p:cNvPr>
          <p:cNvSpPr/>
          <p:nvPr/>
        </p:nvSpPr>
        <p:spPr>
          <a:xfrm>
            <a:off x="3964675" y="1481180"/>
            <a:ext cx="2047485" cy="388563"/>
          </a:xfrm>
          <a:custGeom>
            <a:avLst/>
            <a:gdLst>
              <a:gd name="connsiteX0" fmla="*/ 0 w 1958453"/>
              <a:gd name="connsiteY0" fmla="*/ 388563 h 388563"/>
              <a:gd name="connsiteX1" fmla="*/ 764274 w 1958453"/>
              <a:gd name="connsiteY1" fmla="*/ 20074 h 388563"/>
              <a:gd name="connsiteX2" fmla="*/ 1958453 w 1958453"/>
              <a:gd name="connsiteY2" fmla="*/ 81489 h 38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453" h="388563">
                <a:moveTo>
                  <a:pt x="0" y="388563"/>
                </a:moveTo>
                <a:cubicBezTo>
                  <a:pt x="218932" y="229908"/>
                  <a:pt x="437865" y="71253"/>
                  <a:pt x="764274" y="20074"/>
                </a:cubicBezTo>
                <a:cubicBezTo>
                  <a:pt x="1090683" y="-31105"/>
                  <a:pt x="1524568" y="25192"/>
                  <a:pt x="1958453" y="81489"/>
                </a:cubicBezTo>
              </a:path>
            </a:pathLst>
          </a:custGeom>
          <a:noFill/>
          <a:ln w="19050">
            <a:solidFill>
              <a:srgbClr val="039AA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E57F4-ECD0-45EB-B35E-9CD3B71A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40" y="3798506"/>
            <a:ext cx="1845100" cy="8434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7A77D8-23FC-4CFF-9AD3-327F6CE13802}"/>
              </a:ext>
            </a:extLst>
          </p:cNvPr>
          <p:cNvSpPr/>
          <p:nvPr/>
        </p:nvSpPr>
        <p:spPr>
          <a:xfrm>
            <a:off x="182942" y="3959936"/>
            <a:ext cx="23421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all EMMs are generated at once</a:t>
            </a:r>
            <a:endParaRPr lang="en-BE" sz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1D82140-B166-406C-B332-7AEF74779815}"/>
              </a:ext>
            </a:extLst>
          </p:cNvPr>
          <p:cNvSpPr/>
          <p:nvPr/>
        </p:nvSpPr>
        <p:spPr>
          <a:xfrm flipH="1">
            <a:off x="2478196" y="4082790"/>
            <a:ext cx="560007" cy="109140"/>
          </a:xfrm>
          <a:custGeom>
            <a:avLst/>
            <a:gdLst>
              <a:gd name="connsiteX0" fmla="*/ 0 w 1958453"/>
              <a:gd name="connsiteY0" fmla="*/ 388563 h 388563"/>
              <a:gd name="connsiteX1" fmla="*/ 764274 w 1958453"/>
              <a:gd name="connsiteY1" fmla="*/ 20074 h 388563"/>
              <a:gd name="connsiteX2" fmla="*/ 1958453 w 1958453"/>
              <a:gd name="connsiteY2" fmla="*/ 81489 h 38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453" h="388563">
                <a:moveTo>
                  <a:pt x="0" y="388563"/>
                </a:moveTo>
                <a:cubicBezTo>
                  <a:pt x="218932" y="229908"/>
                  <a:pt x="437865" y="71253"/>
                  <a:pt x="764274" y="20074"/>
                </a:cubicBezTo>
                <a:cubicBezTo>
                  <a:pt x="1090683" y="-31105"/>
                  <a:pt x="1524568" y="25192"/>
                  <a:pt x="1958453" y="81489"/>
                </a:cubicBezTo>
              </a:path>
            </a:pathLst>
          </a:custGeom>
          <a:noFill/>
          <a:ln w="19050">
            <a:solidFill>
              <a:srgbClr val="039AA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F24451-9CD1-4549-A4B3-C7B0E31E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71" y="2406097"/>
            <a:ext cx="4230470" cy="12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5E47-8036-4D90-A6BD-876EB8EB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Probability</a:t>
            </a:r>
            <a:r>
              <a:rPr lang="fr-BE" dirty="0"/>
              <a:t> of </a:t>
            </a:r>
            <a:r>
              <a:rPr lang="fr-BE" dirty="0" err="1"/>
              <a:t>success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4407C-E8CD-454A-AD45-4990263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65ED-F907-4A40-ACBE-97501A3A3CF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CD9BB-C227-4D76-BEB5-3D17DE52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90" y="1221600"/>
            <a:ext cx="4605193" cy="324801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628EE2-91EB-4272-8FC8-0A3B121D10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0" y="1355287"/>
            <a:ext cx="4051300" cy="2701628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EB8B126-4A2B-4483-898C-0845E2AA7A38}"/>
              </a:ext>
            </a:extLst>
          </p:cNvPr>
          <p:cNvSpPr/>
          <p:nvPr/>
        </p:nvSpPr>
        <p:spPr>
          <a:xfrm>
            <a:off x="2726162" y="1894607"/>
            <a:ext cx="540693" cy="227093"/>
          </a:xfrm>
          <a:custGeom>
            <a:avLst/>
            <a:gdLst>
              <a:gd name="connsiteX0" fmla="*/ 0 w 1958453"/>
              <a:gd name="connsiteY0" fmla="*/ 388563 h 388563"/>
              <a:gd name="connsiteX1" fmla="*/ 764274 w 1958453"/>
              <a:gd name="connsiteY1" fmla="*/ 20074 h 388563"/>
              <a:gd name="connsiteX2" fmla="*/ 1958453 w 1958453"/>
              <a:gd name="connsiteY2" fmla="*/ 81489 h 38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453" h="388563">
                <a:moveTo>
                  <a:pt x="0" y="388563"/>
                </a:moveTo>
                <a:cubicBezTo>
                  <a:pt x="218932" y="229908"/>
                  <a:pt x="437865" y="71253"/>
                  <a:pt x="764274" y="20074"/>
                </a:cubicBezTo>
                <a:cubicBezTo>
                  <a:pt x="1090683" y="-31105"/>
                  <a:pt x="1524568" y="25192"/>
                  <a:pt x="1958453" y="81489"/>
                </a:cubicBezTo>
              </a:path>
            </a:pathLst>
          </a:custGeom>
          <a:noFill/>
          <a:ln w="19050">
            <a:solidFill>
              <a:srgbClr val="233C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15322-AA35-48AC-A945-4FA83F371D58}"/>
              </a:ext>
            </a:extLst>
          </p:cNvPr>
          <p:cNvSpPr txBox="1"/>
          <p:nvPr/>
        </p:nvSpPr>
        <p:spPr>
          <a:xfrm>
            <a:off x="3221850" y="179737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rgbClr val="233C4C"/>
                </a:solidFill>
              </a:rPr>
              <a:t>PoS</a:t>
            </a:r>
            <a:endParaRPr lang="en-BE" dirty="0">
              <a:solidFill>
                <a:srgbClr val="233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6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E862-A9D7-4224-AE29-E32533F6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Outline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01165-F5B9-4F50-8D2F-02BAEE143B1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0DFBF-DD74-4EEA-8AAF-D94A379D5E3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99079-D51D-47F5-A935-5BB2D59E77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BE" dirty="0" err="1"/>
              <a:t>modelling</a:t>
            </a:r>
            <a:r>
              <a:rPr lang="fr-BE" dirty="0"/>
              <a:t> in </a:t>
            </a:r>
            <a:r>
              <a:rPr lang="fr-BE" dirty="0" err="1"/>
              <a:t>RStan</a:t>
            </a:r>
            <a:endParaRPr lang="en-BE" dirty="0"/>
          </a:p>
          <a:p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2C9603-E000-4681-9273-96A813E0F7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 err="1"/>
              <a:t>inference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probability</a:t>
            </a:r>
            <a:r>
              <a:rPr lang="fr-BE" dirty="0"/>
              <a:t> of </a:t>
            </a:r>
            <a:r>
              <a:rPr lang="fr-BE" dirty="0" err="1"/>
              <a:t>success</a:t>
            </a:r>
            <a:endParaRPr lang="en-BE" dirty="0"/>
          </a:p>
          <a:p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2E42A1-CD06-4E8D-9D4B-040E46E09C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BE" dirty="0" err="1"/>
              <a:t>prediction</a:t>
            </a:r>
            <a:r>
              <a:rPr lang="fr-BE" dirty="0"/>
              <a:t> of a longitudinal profile</a:t>
            </a:r>
            <a:endParaRPr lang="en-BE" dirty="0"/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7637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56616-E677-4F71-A5C9-9C6D43353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F65153-701F-4CF8-9600-BFA70FA7C4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07015" y="1385329"/>
            <a:ext cx="3792129" cy="25365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5FA01D-D9A8-4489-B662-679BA9BC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FEV1 profile for a future patient receiving drug A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F6B-EFB5-45B8-8EC7-7BE4BA4D48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34E47-AA2F-4D89-A1C6-B00B9ACF2515}"/>
              </a:ext>
            </a:extLst>
          </p:cNvPr>
          <p:cNvSpPr txBox="1">
            <a:spLocks/>
          </p:cNvSpPr>
          <p:nvPr/>
        </p:nvSpPr>
        <p:spPr>
          <a:xfrm>
            <a:off x="820624" y="1785215"/>
            <a:ext cx="1411914" cy="291480"/>
          </a:xfrm>
          <a:prstGeom prst="rect">
            <a:avLst/>
          </a:prstGeom>
        </p:spPr>
        <p:txBody>
          <a:bodyPr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3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b="1" u="sng" dirty="0">
                <a:solidFill>
                  <a:srgbClr val="233C4C"/>
                </a:solidFill>
                <a:ea typeface="ＭＳ Ｐゴシック" pitchFamily="34" charset="-128"/>
              </a:rPr>
              <a:t>simulations</a:t>
            </a:r>
            <a:endParaRPr lang="en-US" b="1" u="sng" dirty="0">
              <a:solidFill>
                <a:srgbClr val="233C4C"/>
              </a:solidFill>
              <a:ea typeface="ＭＳ Ｐゴシック" pitchFamily="34" charset="-128"/>
            </a:endParaRPr>
          </a:p>
          <a:p>
            <a:pPr>
              <a:buFont typeface="Arial" charset="0"/>
              <a:buNone/>
              <a:defRPr/>
            </a:pPr>
            <a:endParaRPr lang="en-US" b="1" dirty="0">
              <a:solidFill>
                <a:srgbClr val="108E96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9368189-67A8-4B27-8B96-FE4A096E9BAE}"/>
              </a:ext>
            </a:extLst>
          </p:cNvPr>
          <p:cNvSpPr txBox="1">
            <a:spLocks/>
          </p:cNvSpPr>
          <p:nvPr/>
        </p:nvSpPr>
        <p:spPr>
          <a:xfrm>
            <a:off x="2743283" y="1752659"/>
            <a:ext cx="1350150" cy="324036"/>
          </a:xfrm>
          <a:prstGeom prst="rect">
            <a:avLst/>
          </a:prstGeom>
        </p:spPr>
        <p:txBody>
          <a:bodyPr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3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b="1" u="sng" dirty="0">
                <a:solidFill>
                  <a:srgbClr val="233C4C"/>
                </a:solidFill>
                <a:ea typeface="ＭＳ Ｐゴシック" pitchFamily="34" charset="-128"/>
              </a:rPr>
              <a:t>predictions</a:t>
            </a:r>
          </a:p>
          <a:p>
            <a:pPr>
              <a:buFont typeface="Arial" charset="0"/>
              <a:buNone/>
              <a:defRPr/>
            </a:pPr>
            <a:endParaRPr lang="en-US" sz="1800" b="1" dirty="0">
              <a:solidFill>
                <a:srgbClr val="1195A0"/>
              </a:solidFill>
              <a:ea typeface="ＭＳ Ｐゴシック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0F292C-FA8A-489D-AA86-04C828B5D667}"/>
              </a:ext>
            </a:extLst>
          </p:cNvPr>
          <p:cNvGrpSpPr/>
          <p:nvPr/>
        </p:nvGrpSpPr>
        <p:grpSpPr>
          <a:xfrm>
            <a:off x="521550" y="2348821"/>
            <a:ext cx="1584780" cy="1168034"/>
            <a:chOff x="1277635" y="2031690"/>
            <a:chExt cx="2432920" cy="14633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6A74FE-9602-47C2-991F-963A6E7972FC}"/>
                </a:ext>
              </a:extLst>
            </p:cNvPr>
            <p:cNvGrpSpPr/>
            <p:nvPr/>
          </p:nvGrpSpPr>
          <p:grpSpPr>
            <a:xfrm>
              <a:off x="1277635" y="2031690"/>
              <a:ext cx="2432920" cy="1463372"/>
              <a:chOff x="1277635" y="2031690"/>
              <a:chExt cx="2432920" cy="1463372"/>
            </a:xfrm>
          </p:grpSpPr>
          <p:sp>
            <p:nvSpPr>
              <p:cNvPr id="12" name="Freeform 27">
                <a:extLst>
                  <a:ext uri="{FF2B5EF4-FFF2-40B4-BE49-F238E27FC236}">
                    <a16:creationId xmlns:a16="http://schemas.microsoft.com/office/drawing/2014/main" id="{91A6FB38-C71C-4A63-A370-A518C1E06D83}"/>
                  </a:ext>
                </a:extLst>
              </p:cNvPr>
              <p:cNvSpPr/>
              <p:nvPr/>
            </p:nvSpPr>
            <p:spPr>
              <a:xfrm>
                <a:off x="1277635" y="2031690"/>
                <a:ext cx="2432920" cy="1443318"/>
              </a:xfrm>
              <a:custGeom>
                <a:avLst/>
                <a:gdLst>
                  <a:gd name="connsiteX0" fmla="*/ 0 w 5806773"/>
                  <a:gd name="connsiteY0" fmla="*/ 2469548 h 2476222"/>
                  <a:gd name="connsiteX1" fmla="*/ 1862172 w 5806773"/>
                  <a:gd name="connsiteY1" fmla="*/ 1822126 h 2476222"/>
                  <a:gd name="connsiteX2" fmla="*/ 2910061 w 5806773"/>
                  <a:gd name="connsiteY2" fmla="*/ 0 h 2476222"/>
                  <a:gd name="connsiteX3" fmla="*/ 3957950 w 5806773"/>
                  <a:gd name="connsiteY3" fmla="*/ 1815452 h 2476222"/>
                  <a:gd name="connsiteX4" fmla="*/ 5806773 w 5806773"/>
                  <a:gd name="connsiteY4" fmla="*/ 2476222 h 247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6773" h="2476222">
                    <a:moveTo>
                      <a:pt x="0" y="2469548"/>
                    </a:moveTo>
                    <a:cubicBezTo>
                      <a:pt x="688581" y="2351632"/>
                      <a:pt x="1377162" y="2233717"/>
                      <a:pt x="1862172" y="1822126"/>
                    </a:cubicBezTo>
                    <a:cubicBezTo>
                      <a:pt x="2347182" y="1410535"/>
                      <a:pt x="2560765" y="1112"/>
                      <a:pt x="2910061" y="0"/>
                    </a:cubicBezTo>
                    <a:cubicBezTo>
                      <a:pt x="3259357" y="-1112"/>
                      <a:pt x="3475165" y="1402748"/>
                      <a:pt x="3957950" y="1815452"/>
                    </a:cubicBezTo>
                    <a:cubicBezTo>
                      <a:pt x="4440735" y="2228156"/>
                      <a:pt x="5123754" y="2352189"/>
                      <a:pt x="5806773" y="2476222"/>
                    </a:cubicBezTo>
                  </a:path>
                </a:pathLst>
              </a:custGeom>
              <a:noFill/>
              <a:ln w="28575">
                <a:solidFill>
                  <a:srgbClr val="039A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60678BF-E3FF-402C-93C4-0DF60EA71672}"/>
                  </a:ext>
                </a:extLst>
              </p:cNvPr>
              <p:cNvCxnSpPr>
                <a:stCxn id="12" idx="2"/>
              </p:cNvCxnSpPr>
              <p:nvPr/>
            </p:nvCxnSpPr>
            <p:spPr>
              <a:xfrm>
                <a:off x="2496891" y="2031690"/>
                <a:ext cx="4879" cy="1463372"/>
              </a:xfrm>
              <a:prstGeom prst="straightConnector1">
                <a:avLst/>
              </a:prstGeom>
              <a:ln w="12700">
                <a:solidFill>
                  <a:srgbClr val="21303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9688E3C-01AF-4C73-A271-36455BC86BF6}"/>
                  </a:ext>
                </a:extLst>
              </p:cNvPr>
              <p:cNvCxnSpPr>
                <a:stCxn id="12" idx="1"/>
                <a:endCxn id="12" idx="3"/>
              </p:cNvCxnSpPr>
              <p:nvPr/>
            </p:nvCxnSpPr>
            <p:spPr>
              <a:xfrm flipV="1">
                <a:off x="2057847" y="3089864"/>
                <a:ext cx="878089" cy="3890"/>
              </a:xfrm>
              <a:prstGeom prst="straightConnector1">
                <a:avLst/>
              </a:prstGeom>
              <a:ln w="12700">
                <a:solidFill>
                  <a:srgbClr val="21303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A3F170-66CF-4F9F-8CA7-1BA72C09354E}"/>
                </a:ext>
              </a:extLst>
            </p:cNvPr>
            <p:cNvCxnSpPr>
              <a:stCxn id="12" idx="0"/>
              <a:endCxn id="12" idx="4"/>
            </p:cNvCxnSpPr>
            <p:nvPr/>
          </p:nvCxnSpPr>
          <p:spPr>
            <a:xfrm>
              <a:off x="1277635" y="3471118"/>
              <a:ext cx="2432920" cy="3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21F201-05CA-471E-9B35-717057E17174}"/>
              </a:ext>
            </a:extLst>
          </p:cNvPr>
          <p:cNvGrpSpPr/>
          <p:nvPr/>
        </p:nvGrpSpPr>
        <p:grpSpPr>
          <a:xfrm>
            <a:off x="2300172" y="2078407"/>
            <a:ext cx="2116891" cy="1393443"/>
            <a:chOff x="4897207" y="1544747"/>
            <a:chExt cx="3249806" cy="1837808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B47BB962-03A7-4BD2-892A-B74A821A19F6}"/>
                </a:ext>
              </a:extLst>
            </p:cNvPr>
            <p:cNvSpPr/>
            <p:nvPr/>
          </p:nvSpPr>
          <p:spPr>
            <a:xfrm>
              <a:off x="5005099" y="2021196"/>
              <a:ext cx="2432920" cy="1361359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039AA6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B4828B2C-76CA-4098-8EAF-76DA9BC9CBC7}"/>
                </a:ext>
              </a:extLst>
            </p:cNvPr>
            <p:cNvSpPr/>
            <p:nvPr/>
          </p:nvSpPr>
          <p:spPr>
            <a:xfrm>
              <a:off x="4897207" y="2347439"/>
              <a:ext cx="3249806" cy="1035116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039AA6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B66418A4-F168-447E-91A7-0A08040AFD9F}"/>
                </a:ext>
              </a:extLst>
            </p:cNvPr>
            <p:cNvSpPr/>
            <p:nvPr/>
          </p:nvSpPr>
          <p:spPr>
            <a:xfrm>
              <a:off x="5448893" y="1544747"/>
              <a:ext cx="1709087" cy="1837808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039AA6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8B038D-133B-4EA3-BE3C-BDA06629A806}"/>
                </a:ext>
              </a:extLst>
            </p:cNvPr>
            <p:cNvCxnSpPr/>
            <p:nvPr/>
          </p:nvCxnSpPr>
          <p:spPr>
            <a:xfrm>
              <a:off x="4940245" y="3382208"/>
              <a:ext cx="3206768" cy="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FAED47-2F3B-45A2-8C40-CCBA4021A2E4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6305401" y="1544747"/>
              <a:ext cx="91434" cy="1837461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42DE9B2-E906-4E92-BC51-82155824261F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6525845" y="2347439"/>
              <a:ext cx="36547" cy="1035116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537D93-B553-4F6F-9445-ACEC51ADAAB6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6224355" y="2021196"/>
              <a:ext cx="0" cy="1361359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3DFE8F-2EA2-4F3E-BFBB-8FBB6B4F26CD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 flipV="1">
              <a:off x="5785311" y="3019282"/>
              <a:ext cx="878089" cy="3669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08504-373D-40BC-85FB-A5377724BE90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 flipV="1">
              <a:off x="5939386" y="3106338"/>
              <a:ext cx="1172919" cy="2790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F8B5047-99C1-49BF-B4A0-777159547810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 flipV="1">
              <a:off x="5996980" y="2892143"/>
              <a:ext cx="616843" cy="4954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CCE45-FE90-4241-9F05-BDD5D2655D18}"/>
              </a:ext>
            </a:extLst>
          </p:cNvPr>
          <p:cNvSpPr/>
          <p:nvPr/>
        </p:nvSpPr>
        <p:spPr>
          <a:xfrm>
            <a:off x="280216" y="636535"/>
            <a:ext cx="8702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Predictions are more conveniently done outside the Stan model, by extracting the parameters from the posterior samples.</a:t>
            </a:r>
            <a:endParaRPr lang="en-B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2A9A-66E5-4AAE-BEF0-A7A8393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Case </a:t>
            </a:r>
            <a:r>
              <a:rPr lang="fr-BE" dirty="0" err="1"/>
              <a:t>study</a:t>
            </a:r>
            <a:r>
              <a:rPr lang="fr-BE" dirty="0"/>
              <a:t>: a </a:t>
            </a:r>
            <a:r>
              <a:rPr lang="fr-BE" dirty="0" err="1"/>
              <a:t>repeated</a:t>
            </a:r>
            <a:r>
              <a:rPr lang="fr-BE" dirty="0"/>
              <a:t> </a:t>
            </a:r>
            <a:r>
              <a:rPr lang="fr-BE" dirty="0" err="1"/>
              <a:t>measures</a:t>
            </a:r>
            <a:r>
              <a:rPr lang="fr-BE" dirty="0"/>
              <a:t> </a:t>
            </a:r>
            <a:r>
              <a:rPr lang="fr-BE" dirty="0" err="1"/>
              <a:t>clinical</a:t>
            </a:r>
            <a:r>
              <a:rPr lang="fr-BE" dirty="0"/>
              <a:t> </a:t>
            </a:r>
            <a:r>
              <a:rPr lang="fr-BE" dirty="0" err="1"/>
              <a:t>asthma</a:t>
            </a:r>
            <a:r>
              <a:rPr lang="fr-BE" dirty="0"/>
              <a:t> </a:t>
            </a:r>
            <a:r>
              <a:rPr lang="fr-BE" dirty="0" err="1"/>
              <a:t>study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84748-2669-4748-A7D7-BE38A437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9743D-60BF-4429-9367-17B7E052A4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314" y="960038"/>
            <a:ext cx="2655511" cy="3456917"/>
          </a:xfrm>
        </p:spPr>
        <p:txBody>
          <a:bodyPr>
            <a:normAutofit/>
          </a:bodyPr>
          <a:lstStyle/>
          <a:p>
            <a:r>
              <a:rPr lang="en-US" dirty="0"/>
              <a:t>24 asthma patients received </a:t>
            </a:r>
            <a:r>
              <a:rPr lang="en-US" i="1" dirty="0"/>
              <a:t>each</a:t>
            </a:r>
            <a:r>
              <a:rPr lang="en-US" dirty="0"/>
              <a:t> of 3 drugs at random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39AA6"/>
                </a:solidFill>
              </a:rPr>
              <a:t>FEV1</a:t>
            </a:r>
            <a:r>
              <a:rPr lang="en-US" dirty="0"/>
              <a:t> measure </a:t>
            </a:r>
            <a:br>
              <a:rPr lang="en-US" dirty="0"/>
            </a:br>
            <a:r>
              <a:rPr lang="en-US" sz="1200" dirty="0"/>
              <a:t>(forced expiratory volume in 1 sec)</a:t>
            </a:r>
            <a:br>
              <a:rPr lang="en-US" sz="1200" dirty="0"/>
            </a:br>
            <a:r>
              <a:rPr lang="en-US" dirty="0"/>
              <a:t>was taken prior to administration of the drug (baseline) and </a:t>
            </a:r>
            <a:r>
              <a:rPr lang="en-US" dirty="0">
                <a:solidFill>
                  <a:srgbClr val="039AA6"/>
                </a:solidFill>
              </a:rPr>
              <a:t>every hour for 8 hours </a:t>
            </a:r>
            <a:r>
              <a:rPr lang="en-US" dirty="0"/>
              <a:t>following administration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3584-05D8-4BAF-8704-E73A2AAE8BB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FEA77-3F38-4673-BCAB-A32B264C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81" y="1176595"/>
            <a:ext cx="5128159" cy="28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2A9A-66E5-4AAE-BEF0-A7A8393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Case </a:t>
            </a:r>
            <a:r>
              <a:rPr lang="fr-BE" dirty="0" err="1"/>
              <a:t>study</a:t>
            </a:r>
            <a:r>
              <a:rPr lang="fr-BE" dirty="0"/>
              <a:t>: a </a:t>
            </a:r>
            <a:r>
              <a:rPr lang="fr-BE" dirty="0" err="1"/>
              <a:t>repeated</a:t>
            </a:r>
            <a:r>
              <a:rPr lang="fr-BE" dirty="0"/>
              <a:t> </a:t>
            </a:r>
            <a:r>
              <a:rPr lang="fr-BE" dirty="0" err="1"/>
              <a:t>measures</a:t>
            </a:r>
            <a:r>
              <a:rPr lang="fr-BE" dirty="0"/>
              <a:t> </a:t>
            </a:r>
            <a:r>
              <a:rPr lang="fr-BE" dirty="0" err="1"/>
              <a:t>clinical</a:t>
            </a:r>
            <a:r>
              <a:rPr lang="fr-BE" dirty="0"/>
              <a:t> </a:t>
            </a:r>
            <a:r>
              <a:rPr lang="fr-BE" dirty="0" err="1"/>
              <a:t>asthma</a:t>
            </a:r>
            <a:r>
              <a:rPr lang="fr-BE" dirty="0"/>
              <a:t> </a:t>
            </a:r>
            <a:r>
              <a:rPr lang="fr-BE" dirty="0" err="1"/>
              <a:t>study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84748-2669-4748-A7D7-BE38A437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3584-05D8-4BAF-8704-E73A2AAE8BB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FEA77-3F38-4673-BCAB-A32B264C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81" y="1176595"/>
            <a:ext cx="5128159" cy="288273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4E697-EAE1-445A-BF79-06534BAA2142}"/>
              </a:ext>
            </a:extLst>
          </p:cNvPr>
          <p:cNvGrpSpPr/>
          <p:nvPr/>
        </p:nvGrpSpPr>
        <p:grpSpPr>
          <a:xfrm>
            <a:off x="6856114" y="321500"/>
            <a:ext cx="2171381" cy="1407611"/>
            <a:chOff x="6716479" y="2985796"/>
            <a:chExt cx="2283837" cy="147226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927F423-1A40-4CEA-817D-3BB68712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6255" y="3077209"/>
              <a:ext cx="1971219" cy="13808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noFill/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4F8CE5-3DF2-4D47-94AB-4281914EF8AE}"/>
                </a:ext>
              </a:extLst>
            </p:cNvPr>
            <p:cNvSpPr/>
            <p:nvPr/>
          </p:nvSpPr>
          <p:spPr bwMode="auto">
            <a:xfrm>
              <a:off x="7677637" y="2985796"/>
              <a:ext cx="216024" cy="21602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1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63D7AC-86BC-4EA1-819E-E88338C1FF9F}"/>
                </a:ext>
              </a:extLst>
            </p:cNvPr>
            <p:cNvSpPr/>
            <p:nvPr/>
          </p:nvSpPr>
          <p:spPr>
            <a:xfrm rot="21213571">
              <a:off x="6716479" y="3255358"/>
              <a:ext cx="22838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33C4C"/>
                  </a:solidFill>
                </a:rPr>
                <a:t>How differences between treatment means change over time?</a:t>
              </a:r>
              <a:endParaRPr lang="en-BE" sz="1600" dirty="0">
                <a:solidFill>
                  <a:srgbClr val="233C4C"/>
                </a:solidFill>
              </a:endParaRPr>
            </a:p>
          </p:txBody>
        </p: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130AFC1-EA5C-439B-BB2E-6DF8C10724DA}"/>
              </a:ext>
            </a:extLst>
          </p:cNvPr>
          <p:cNvSpPr txBox="1">
            <a:spLocks/>
          </p:cNvSpPr>
          <p:nvPr/>
        </p:nvSpPr>
        <p:spPr>
          <a:xfrm>
            <a:off x="341314" y="960038"/>
            <a:ext cx="2655511" cy="3456917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4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24 asthma patients received </a:t>
            </a:r>
            <a:r>
              <a:rPr lang="en-US" i="1"/>
              <a:t>each</a:t>
            </a:r>
            <a:r>
              <a:rPr lang="en-US"/>
              <a:t> of 3 drugs at random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>
                <a:solidFill>
                  <a:srgbClr val="039AA6"/>
                </a:solidFill>
              </a:rPr>
              <a:t>FEV1</a:t>
            </a:r>
            <a:r>
              <a:rPr lang="en-US"/>
              <a:t> measure </a:t>
            </a:r>
            <a:br>
              <a:rPr lang="en-US"/>
            </a:br>
            <a:r>
              <a:rPr lang="en-US" sz="1200"/>
              <a:t>(forced expiratory volume in 1 sec)</a:t>
            </a:r>
            <a:br>
              <a:rPr lang="en-US" sz="1200"/>
            </a:br>
            <a:r>
              <a:rPr lang="en-US"/>
              <a:t>was taken prior to administration of the drug (baseline) and </a:t>
            </a:r>
            <a:r>
              <a:rPr lang="en-US">
                <a:solidFill>
                  <a:srgbClr val="039AA6"/>
                </a:solidFill>
              </a:rPr>
              <a:t>every hour for 8 hours </a:t>
            </a:r>
            <a:r>
              <a:rPr lang="en-US"/>
              <a:t>following administration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9832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64D55-FB0E-4229-8CD1-683807B95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19304-A971-4066-A661-C7E506A8DC1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41313" y="690615"/>
                <a:ext cx="8458202" cy="38163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B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B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400" b="0" i="1" smtClean="0">
                                  <a:latin typeface="Cambria Math" panose="02040503050406030204" pitchFamily="18" charset="0"/>
                                </a:rPr>
                                <m:t>𝛼𝛾</m:t>
                              </m:r>
                            </m:e>
                          </m:d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4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19304-A971-4066-A661-C7E506A8D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41313" y="690615"/>
                <a:ext cx="8458202" cy="3816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2636CEB-9BE2-40CF-9067-EBEE093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Asthma study model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51AB-6E2B-4D9C-A6E3-B05C744441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F39DF-D71D-461E-9AA2-F99FF75FEC1D}"/>
              </a:ext>
            </a:extLst>
          </p:cNvPr>
          <p:cNvCxnSpPr>
            <a:cxnSpLocks/>
          </p:cNvCxnSpPr>
          <p:nvPr/>
        </p:nvCxnSpPr>
        <p:spPr>
          <a:xfrm flipH="1">
            <a:off x="1068692" y="1520204"/>
            <a:ext cx="450048" cy="315668"/>
          </a:xfrm>
          <a:prstGeom prst="straightConnector1">
            <a:avLst/>
          </a:prstGeom>
          <a:ln w="1905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B5975B-3C8E-47A1-BDB7-04385C95F4B4}"/>
              </a:ext>
            </a:extLst>
          </p:cNvPr>
          <p:cNvSpPr txBox="1"/>
          <p:nvPr/>
        </p:nvSpPr>
        <p:spPr>
          <a:xfrm>
            <a:off x="708652" y="18580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>
                <a:solidFill>
                  <a:srgbClr val="233C4C"/>
                </a:solidFill>
              </a:rPr>
              <a:t>drug</a:t>
            </a:r>
            <a:endParaRPr lang="en-BE" sz="2000" dirty="0">
              <a:solidFill>
                <a:srgbClr val="233C4C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9CEC21-C64B-463D-AF31-A8AE87E7EDD2}"/>
              </a:ext>
            </a:extLst>
          </p:cNvPr>
          <p:cNvCxnSpPr>
            <a:cxnSpLocks/>
          </p:cNvCxnSpPr>
          <p:nvPr/>
        </p:nvCxnSpPr>
        <p:spPr>
          <a:xfrm>
            <a:off x="1653757" y="1581631"/>
            <a:ext cx="0" cy="298613"/>
          </a:xfrm>
          <a:prstGeom prst="straightConnector1">
            <a:avLst/>
          </a:prstGeom>
          <a:ln w="1905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7EAA85-CB9F-48C4-B0D6-576530BAEDA5}"/>
              </a:ext>
            </a:extLst>
          </p:cNvPr>
          <p:cNvSpPr txBox="1"/>
          <p:nvPr/>
        </p:nvSpPr>
        <p:spPr>
          <a:xfrm>
            <a:off x="1312877" y="1858058"/>
            <a:ext cx="88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233C4C"/>
                </a:solidFill>
              </a:rPr>
              <a:t>patient</a:t>
            </a:r>
            <a:endParaRPr lang="en-BE" sz="1400" dirty="0">
              <a:solidFill>
                <a:srgbClr val="233C4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A1A1B-1C47-4BC1-8641-A8CCA4CF1450}"/>
              </a:ext>
            </a:extLst>
          </p:cNvPr>
          <p:cNvSpPr txBox="1"/>
          <p:nvPr/>
        </p:nvSpPr>
        <p:spPr>
          <a:xfrm>
            <a:off x="2013797" y="18580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rgbClr val="233C4C"/>
                </a:solidFill>
              </a:rPr>
              <a:t>time</a:t>
            </a:r>
            <a:endParaRPr lang="en-BE" sz="2000" dirty="0">
              <a:solidFill>
                <a:srgbClr val="233C4C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0A174-F4D7-4F10-A0ED-9A754EDECBE8}"/>
              </a:ext>
            </a:extLst>
          </p:cNvPr>
          <p:cNvCxnSpPr>
            <a:cxnSpLocks/>
          </p:cNvCxnSpPr>
          <p:nvPr/>
        </p:nvCxnSpPr>
        <p:spPr>
          <a:xfrm>
            <a:off x="1788772" y="1520204"/>
            <a:ext cx="379199" cy="337854"/>
          </a:xfrm>
          <a:prstGeom prst="straightConnector1">
            <a:avLst/>
          </a:prstGeom>
          <a:ln w="1905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F8CAC8-CA24-41A2-B8AB-9E7B951E9672}"/>
                  </a:ext>
                </a:extLst>
              </p:cNvPr>
              <p:cNvSpPr txBox="1"/>
              <p:nvPr/>
            </p:nvSpPr>
            <p:spPr>
              <a:xfrm>
                <a:off x="5029141" y="1690095"/>
                <a:ext cx="1170121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BE" b="0" i="1" smtClean="0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BE" b="0" i="1" smtClean="0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dirty="0">
                  <a:solidFill>
                    <a:srgbClr val="233C4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F8CAC8-CA24-41A2-B8AB-9E7B951E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41" y="1690095"/>
                <a:ext cx="1170121" cy="38029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70FF9812-BB06-4E3D-B009-0D171FA037C1}"/>
              </a:ext>
            </a:extLst>
          </p:cNvPr>
          <p:cNvSpPr/>
          <p:nvPr/>
        </p:nvSpPr>
        <p:spPr>
          <a:xfrm>
            <a:off x="2239037" y="1078622"/>
            <a:ext cx="4725309" cy="525185"/>
          </a:xfrm>
          <a:prstGeom prst="rect">
            <a:avLst/>
          </a:prstGeom>
          <a:noFill/>
          <a:ln w="19050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039AA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73940A-935C-42E1-88EE-14CF71207264}"/>
                  </a:ext>
                </a:extLst>
              </p:cNvPr>
              <p:cNvSpPr txBox="1"/>
              <p:nvPr/>
            </p:nvSpPr>
            <p:spPr>
              <a:xfrm>
                <a:off x="2239037" y="765447"/>
                <a:ext cx="47253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sz="1600" dirty="0">
                    <a:solidFill>
                      <a:srgbClr val="039AA6"/>
                    </a:solidFill>
                  </a:rPr>
                  <a:t>mean for patient </a:t>
                </a:r>
                <a14:m>
                  <m:oMath xmlns:m="http://schemas.openxmlformats.org/officeDocument/2006/math">
                    <m:r>
                      <a:rPr lang="fr-BE" sz="1600" b="0" i="1" smtClean="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BE" sz="1600" dirty="0">
                    <a:solidFill>
                      <a:srgbClr val="039AA6"/>
                    </a:solidFill>
                  </a:rPr>
                  <a:t> on </a:t>
                </a:r>
                <a:r>
                  <a:rPr lang="fr-BE" sz="1600" dirty="0" err="1">
                    <a:solidFill>
                      <a:srgbClr val="039AA6"/>
                    </a:solidFill>
                  </a:rPr>
                  <a:t>drug</a:t>
                </a:r>
                <a:r>
                  <a:rPr lang="fr-BE" sz="1600" dirty="0">
                    <a:solidFill>
                      <a:srgbClr val="039AA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BE" sz="1600" i="1" dirty="0" smtClean="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BE" sz="1600" dirty="0">
                    <a:solidFill>
                      <a:srgbClr val="039AA6"/>
                    </a:solidFill>
                  </a:rPr>
                  <a:t> at time </a:t>
                </a:r>
                <a14:m>
                  <m:oMath xmlns:m="http://schemas.openxmlformats.org/officeDocument/2006/math">
                    <m:r>
                      <a:rPr lang="fr-BE" sz="1600" b="0" i="1" smtClean="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BE" sz="1600" dirty="0">
                  <a:solidFill>
                    <a:srgbClr val="039AA6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73940A-935C-42E1-88EE-14CF71207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37" y="765447"/>
                <a:ext cx="4725309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01712582-D84E-4522-912F-FEE3EB6EE02D}"/>
              </a:ext>
            </a:extLst>
          </p:cNvPr>
          <p:cNvSpPr/>
          <p:nvPr/>
        </p:nvSpPr>
        <p:spPr>
          <a:xfrm>
            <a:off x="7234377" y="1078622"/>
            <a:ext cx="540060" cy="52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3AA3E-0E20-43BC-A9CD-50F1BC426BAF}"/>
              </a:ext>
            </a:extLst>
          </p:cNvPr>
          <p:cNvSpPr txBox="1"/>
          <p:nvPr/>
        </p:nvSpPr>
        <p:spPr>
          <a:xfrm>
            <a:off x="6560672" y="748933"/>
            <a:ext cx="18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>
                <a:solidFill>
                  <a:srgbClr val="FF0000"/>
                </a:solidFill>
              </a:rPr>
              <a:t>error</a:t>
            </a:r>
            <a:endParaRPr lang="en-BE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CE4373-98E6-406D-BB35-30B137F102DA}"/>
              </a:ext>
            </a:extLst>
          </p:cNvPr>
          <p:cNvCxnSpPr>
            <a:cxnSpLocks/>
          </p:cNvCxnSpPr>
          <p:nvPr/>
        </p:nvCxnSpPr>
        <p:spPr>
          <a:xfrm flipH="1">
            <a:off x="7234377" y="1603807"/>
            <a:ext cx="270030" cy="6970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F010DE-412E-45C6-9420-D127689ED066}"/>
              </a:ext>
            </a:extLst>
          </p:cNvPr>
          <p:cNvSpPr txBox="1"/>
          <p:nvPr/>
        </p:nvSpPr>
        <p:spPr>
          <a:xfrm>
            <a:off x="6019242" y="2254475"/>
            <a:ext cx="256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rgbClr val="FF0000"/>
                </a:solidFill>
              </a:rPr>
              <a:t>correlated</a:t>
            </a:r>
            <a:r>
              <a:rPr lang="fr-BE" dirty="0">
                <a:solidFill>
                  <a:srgbClr val="FF0000"/>
                </a:solidFill>
              </a:rPr>
              <a:t> over time</a:t>
            </a:r>
            <a:endParaRPr lang="en-BE" dirty="0">
              <a:solidFill>
                <a:srgbClr val="FF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76B326-93A7-406C-8D39-AF0683042B60}"/>
              </a:ext>
            </a:extLst>
          </p:cNvPr>
          <p:cNvGrpSpPr/>
          <p:nvPr/>
        </p:nvGrpSpPr>
        <p:grpSpPr>
          <a:xfrm>
            <a:off x="4849112" y="1520204"/>
            <a:ext cx="315035" cy="360040"/>
            <a:chOff x="3941930" y="1176595"/>
            <a:chExt cx="315035" cy="36004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24EE5B-7E9F-4FE3-9C9C-71D9A9005A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176595"/>
              <a:ext cx="0" cy="360040"/>
            </a:xfrm>
            <a:prstGeom prst="line">
              <a:avLst/>
            </a:prstGeom>
            <a:ln w="19050">
              <a:solidFill>
                <a:srgbClr val="233C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5243A27-A480-402A-91F2-5F2EC3327626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536635"/>
              <a:ext cx="315035" cy="0"/>
            </a:xfrm>
            <a:prstGeom prst="straightConnector1">
              <a:avLst/>
            </a:prstGeom>
            <a:ln w="19050">
              <a:solidFill>
                <a:srgbClr val="233C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C6600E-6CD8-4123-ABDB-99C5DB607774}"/>
              </a:ext>
            </a:extLst>
          </p:cNvPr>
          <p:cNvGrpSpPr/>
          <p:nvPr/>
        </p:nvGrpSpPr>
        <p:grpSpPr>
          <a:xfrm>
            <a:off x="3446875" y="1536635"/>
            <a:ext cx="315035" cy="360040"/>
            <a:chOff x="3941930" y="1176595"/>
            <a:chExt cx="315035" cy="36004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D9A75F-7252-4447-AD87-BB81258087C9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176595"/>
              <a:ext cx="0" cy="360040"/>
            </a:xfrm>
            <a:prstGeom prst="line">
              <a:avLst/>
            </a:prstGeom>
            <a:ln w="19050">
              <a:solidFill>
                <a:srgbClr val="233C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A6F8D7-71D7-4F27-B2F4-C3CA855A8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536635"/>
              <a:ext cx="315035" cy="0"/>
            </a:xfrm>
            <a:prstGeom prst="straightConnector1">
              <a:avLst/>
            </a:prstGeom>
            <a:ln w="19050">
              <a:solidFill>
                <a:srgbClr val="233C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97905E-8023-4C15-ADF4-B40A141A946F}"/>
              </a:ext>
            </a:extLst>
          </p:cNvPr>
          <p:cNvSpPr txBox="1"/>
          <p:nvPr/>
        </p:nvSpPr>
        <p:spPr>
          <a:xfrm>
            <a:off x="3716905" y="1723913"/>
            <a:ext cx="8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>
                <a:solidFill>
                  <a:srgbClr val="233C4C"/>
                </a:solidFill>
              </a:rPr>
              <a:t>baseline</a:t>
            </a:r>
            <a:endParaRPr lang="en-BE" sz="1400" dirty="0">
              <a:solidFill>
                <a:srgbClr val="233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64D55-FB0E-4229-8CD1-683807B95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19304-A971-4066-A661-C7E506A8DC1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41313" y="690615"/>
                <a:ext cx="8458202" cy="38163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B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4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B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400" i="1">
                                  <a:latin typeface="Cambria Math" panose="02040503050406030204" pitchFamily="18" charset="0"/>
                                </a:rPr>
                                <m:t>𝛼𝛾</m:t>
                              </m:r>
                            </m:e>
                          </m:d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B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BE" sz="24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fr-BE" sz="2400" i="1" dirty="0">
                  <a:latin typeface="Cambria Math" panose="02040503050406030204" pitchFamily="18" charset="0"/>
                </a:endParaRPr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19304-A971-4066-A661-C7E506A8D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41313" y="690615"/>
                <a:ext cx="8458202" cy="38163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2636CEB-9BE2-40CF-9067-EBEE093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Asthma study model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51AB-6E2B-4D9C-A6E3-B05C744441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F39DF-D71D-461E-9AA2-F99FF75FEC1D}"/>
              </a:ext>
            </a:extLst>
          </p:cNvPr>
          <p:cNvCxnSpPr>
            <a:cxnSpLocks/>
          </p:cNvCxnSpPr>
          <p:nvPr/>
        </p:nvCxnSpPr>
        <p:spPr>
          <a:xfrm flipH="1">
            <a:off x="1068692" y="1520204"/>
            <a:ext cx="450048" cy="315668"/>
          </a:xfrm>
          <a:prstGeom prst="straightConnector1">
            <a:avLst/>
          </a:prstGeom>
          <a:ln w="1905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B5975B-3C8E-47A1-BDB7-04385C95F4B4}"/>
              </a:ext>
            </a:extLst>
          </p:cNvPr>
          <p:cNvSpPr txBox="1"/>
          <p:nvPr/>
        </p:nvSpPr>
        <p:spPr>
          <a:xfrm>
            <a:off x="708652" y="18580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>
                <a:solidFill>
                  <a:schemeClr val="tx2"/>
                </a:solidFill>
              </a:rPr>
              <a:t>drug</a:t>
            </a:r>
            <a:endParaRPr lang="en-BE" sz="16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9CEC21-C64B-463D-AF31-A8AE87E7EDD2}"/>
              </a:ext>
            </a:extLst>
          </p:cNvPr>
          <p:cNvCxnSpPr>
            <a:cxnSpLocks/>
          </p:cNvCxnSpPr>
          <p:nvPr/>
        </p:nvCxnSpPr>
        <p:spPr>
          <a:xfrm>
            <a:off x="1653757" y="1581631"/>
            <a:ext cx="0" cy="298613"/>
          </a:xfrm>
          <a:prstGeom prst="straightConnector1">
            <a:avLst/>
          </a:prstGeom>
          <a:ln w="1905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7EAA85-CB9F-48C4-B0D6-576530BAEDA5}"/>
              </a:ext>
            </a:extLst>
          </p:cNvPr>
          <p:cNvSpPr txBox="1"/>
          <p:nvPr/>
        </p:nvSpPr>
        <p:spPr>
          <a:xfrm>
            <a:off x="1312877" y="1858058"/>
            <a:ext cx="88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chemeClr val="tx2"/>
                </a:solidFill>
              </a:rPr>
              <a:t>patient</a:t>
            </a:r>
            <a:endParaRPr lang="en-BE" sz="1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A1A1B-1C47-4BC1-8641-A8CCA4CF1450}"/>
              </a:ext>
            </a:extLst>
          </p:cNvPr>
          <p:cNvSpPr txBox="1"/>
          <p:nvPr/>
        </p:nvSpPr>
        <p:spPr>
          <a:xfrm>
            <a:off x="2013797" y="185805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chemeClr val="tx2"/>
                </a:solidFill>
              </a:rPr>
              <a:t>time</a:t>
            </a:r>
            <a:endParaRPr lang="en-BE" sz="14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0A174-F4D7-4F10-A0ED-9A754EDECBE8}"/>
              </a:ext>
            </a:extLst>
          </p:cNvPr>
          <p:cNvCxnSpPr>
            <a:cxnSpLocks/>
          </p:cNvCxnSpPr>
          <p:nvPr/>
        </p:nvCxnSpPr>
        <p:spPr>
          <a:xfrm>
            <a:off x="1788772" y="1520204"/>
            <a:ext cx="379199" cy="337854"/>
          </a:xfrm>
          <a:prstGeom prst="straightConnector1">
            <a:avLst/>
          </a:prstGeom>
          <a:ln w="1905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F8CAC8-CA24-41A2-B8AB-9E7B951E9672}"/>
                  </a:ext>
                </a:extLst>
              </p:cNvPr>
              <p:cNvSpPr txBox="1"/>
              <p:nvPr/>
            </p:nvSpPr>
            <p:spPr>
              <a:xfrm>
                <a:off x="5029141" y="1690095"/>
                <a:ext cx="1170121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BE" b="0" i="1" smtClean="0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fr-BE" b="0" i="1" smtClean="0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BE" b="0" i="1" smtClean="0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dirty="0">
                  <a:solidFill>
                    <a:srgbClr val="233C4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F8CAC8-CA24-41A2-B8AB-9E7B951E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41" y="1690095"/>
                <a:ext cx="1170121" cy="38029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70FF9812-BB06-4E3D-B009-0D171FA037C1}"/>
              </a:ext>
            </a:extLst>
          </p:cNvPr>
          <p:cNvSpPr/>
          <p:nvPr/>
        </p:nvSpPr>
        <p:spPr>
          <a:xfrm>
            <a:off x="2239037" y="1078622"/>
            <a:ext cx="4725309" cy="525185"/>
          </a:xfrm>
          <a:prstGeom prst="rect">
            <a:avLst/>
          </a:prstGeom>
          <a:noFill/>
          <a:ln w="19050">
            <a:solidFill>
              <a:srgbClr val="039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039AA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73940A-935C-42E1-88EE-14CF71207264}"/>
                  </a:ext>
                </a:extLst>
              </p:cNvPr>
              <p:cNvSpPr txBox="1"/>
              <p:nvPr/>
            </p:nvSpPr>
            <p:spPr>
              <a:xfrm>
                <a:off x="2239037" y="765447"/>
                <a:ext cx="47253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sz="1600" dirty="0">
                    <a:solidFill>
                      <a:srgbClr val="039AA6"/>
                    </a:solidFill>
                  </a:rPr>
                  <a:t>mean for patient </a:t>
                </a:r>
                <a14:m>
                  <m:oMath xmlns:m="http://schemas.openxmlformats.org/officeDocument/2006/math">
                    <m:r>
                      <a:rPr lang="fr-BE" sz="1600" b="0" i="1" smtClean="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BE" sz="1600" dirty="0">
                    <a:solidFill>
                      <a:srgbClr val="039AA6"/>
                    </a:solidFill>
                  </a:rPr>
                  <a:t> on </a:t>
                </a:r>
                <a:r>
                  <a:rPr lang="fr-BE" sz="1600" dirty="0" err="1">
                    <a:solidFill>
                      <a:srgbClr val="039AA6"/>
                    </a:solidFill>
                  </a:rPr>
                  <a:t>drug</a:t>
                </a:r>
                <a:r>
                  <a:rPr lang="fr-BE" sz="1600" dirty="0">
                    <a:solidFill>
                      <a:srgbClr val="039AA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BE" sz="1600" i="1" dirty="0" smtClean="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BE" sz="1600" dirty="0">
                    <a:solidFill>
                      <a:srgbClr val="039AA6"/>
                    </a:solidFill>
                  </a:rPr>
                  <a:t> at time </a:t>
                </a:r>
                <a14:m>
                  <m:oMath xmlns:m="http://schemas.openxmlformats.org/officeDocument/2006/math">
                    <m:r>
                      <a:rPr lang="fr-BE" sz="1600" b="0" i="1" smtClean="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BE" sz="1600" dirty="0">
                  <a:solidFill>
                    <a:srgbClr val="039AA6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73940A-935C-42E1-88EE-14CF71207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37" y="765447"/>
                <a:ext cx="4725309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01712582-D84E-4522-912F-FEE3EB6EE02D}"/>
              </a:ext>
            </a:extLst>
          </p:cNvPr>
          <p:cNvSpPr/>
          <p:nvPr/>
        </p:nvSpPr>
        <p:spPr>
          <a:xfrm>
            <a:off x="7234377" y="1078622"/>
            <a:ext cx="540060" cy="52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53AA3E-0E20-43BC-A9CD-50F1BC426BAF}"/>
              </a:ext>
            </a:extLst>
          </p:cNvPr>
          <p:cNvSpPr txBox="1"/>
          <p:nvPr/>
        </p:nvSpPr>
        <p:spPr>
          <a:xfrm>
            <a:off x="6560672" y="748933"/>
            <a:ext cx="18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>
                <a:solidFill>
                  <a:srgbClr val="FF0000"/>
                </a:solidFill>
              </a:rPr>
              <a:t>error</a:t>
            </a:r>
            <a:endParaRPr lang="en-BE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CE4373-98E6-406D-BB35-30B137F102DA}"/>
              </a:ext>
            </a:extLst>
          </p:cNvPr>
          <p:cNvCxnSpPr>
            <a:cxnSpLocks/>
          </p:cNvCxnSpPr>
          <p:nvPr/>
        </p:nvCxnSpPr>
        <p:spPr>
          <a:xfrm flipH="1">
            <a:off x="7234377" y="1603807"/>
            <a:ext cx="270030" cy="6970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F010DE-412E-45C6-9420-D127689ED066}"/>
              </a:ext>
            </a:extLst>
          </p:cNvPr>
          <p:cNvSpPr txBox="1"/>
          <p:nvPr/>
        </p:nvSpPr>
        <p:spPr>
          <a:xfrm>
            <a:off x="6019242" y="2254475"/>
            <a:ext cx="256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solidFill>
                  <a:srgbClr val="FF0000"/>
                </a:solidFill>
              </a:rPr>
              <a:t>correlated</a:t>
            </a:r>
            <a:r>
              <a:rPr lang="fr-BE" dirty="0">
                <a:solidFill>
                  <a:srgbClr val="FF0000"/>
                </a:solidFill>
              </a:rPr>
              <a:t> over time</a:t>
            </a:r>
            <a:endParaRPr lang="en-B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7622BD-0A1E-46C3-85BB-9FB69D67B598}"/>
                  </a:ext>
                </a:extLst>
              </p:cNvPr>
              <p:cNvSpPr txBox="1"/>
              <p:nvPr/>
            </p:nvSpPr>
            <p:spPr>
              <a:xfrm>
                <a:off x="7234377" y="4059527"/>
                <a:ext cx="15751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(0&lt;</m:t>
                      </m:r>
                      <m:r>
                        <a:rPr lang="fr-BE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fr-BE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&lt;1)</m:t>
                      </m:r>
                    </m:oMath>
                  </m:oMathPara>
                </a14:m>
                <a:endParaRPr lang="en-US" sz="1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en-BE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7622BD-0A1E-46C3-85BB-9FB69D67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77" y="4059527"/>
                <a:ext cx="157517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C5D7504-7420-4615-AF56-DEBC27ABD6E4}"/>
              </a:ext>
            </a:extLst>
          </p:cNvPr>
          <p:cNvSpPr/>
          <p:nvPr/>
        </p:nvSpPr>
        <p:spPr>
          <a:xfrm>
            <a:off x="2733876" y="3891770"/>
            <a:ext cx="3638323" cy="52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76B326-93A7-406C-8D39-AF0683042B60}"/>
              </a:ext>
            </a:extLst>
          </p:cNvPr>
          <p:cNvGrpSpPr/>
          <p:nvPr/>
        </p:nvGrpSpPr>
        <p:grpSpPr>
          <a:xfrm>
            <a:off x="4849112" y="1520204"/>
            <a:ext cx="315035" cy="360040"/>
            <a:chOff x="3941930" y="1176595"/>
            <a:chExt cx="315035" cy="36004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24EE5B-7E9F-4FE3-9C9C-71D9A9005A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176595"/>
              <a:ext cx="0" cy="360040"/>
            </a:xfrm>
            <a:prstGeom prst="line">
              <a:avLst/>
            </a:prstGeom>
            <a:ln w="19050">
              <a:solidFill>
                <a:srgbClr val="233C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5243A27-A480-402A-91F2-5F2EC3327626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536635"/>
              <a:ext cx="315035" cy="0"/>
            </a:xfrm>
            <a:prstGeom prst="straightConnector1">
              <a:avLst/>
            </a:prstGeom>
            <a:ln w="19050">
              <a:solidFill>
                <a:srgbClr val="233C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A56143-1D73-4630-B661-5968EA9AACC2}"/>
                  </a:ext>
                </a:extLst>
              </p:cNvPr>
              <p:cNvSpPr txBox="1"/>
              <p:nvPr/>
            </p:nvSpPr>
            <p:spPr>
              <a:xfrm>
                <a:off x="431540" y="3111405"/>
                <a:ext cx="8236021" cy="13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tx2"/>
                    </a:solidFill>
                  </a:rPr>
                  <a:t>When the repeated measures are equally spaced, the AR(1) structure is the most popular choice for the covariance structure:</a:t>
                </a:r>
                <a:br>
                  <a:rPr lang="fr-BE" sz="1600" dirty="0">
                    <a:solidFill>
                      <a:schemeClr val="tx2"/>
                    </a:solidFill>
                  </a:rPr>
                </a:br>
                <a:br>
                  <a:rPr lang="fr-BE" sz="16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fr-BE" sz="2400" i="1" smtClean="0">
                                  <a:solidFill>
                                    <a:srgbClr val="039AA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BE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sSup>
                                <m:sSupPr>
                                  <m:ctrlPr>
                                    <a:rPr lang="fr-BE" sz="2400" i="1" smtClean="0">
                                      <a:solidFill>
                                        <a:srgbClr val="039A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sz="2400" i="1">
                                      <a:solidFill>
                                        <a:srgbClr val="039AA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fr-BE" sz="2400" i="1">
                                      <a:solidFill>
                                        <a:srgbClr val="039AA6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fr-B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BE" sz="2400" i="1" smtClean="0">
                              <a:solidFill>
                                <a:srgbClr val="039AA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BE" sz="2400" i="1" smtClean="0">
                                  <a:solidFill>
                                    <a:srgbClr val="039A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sz="2400" i="1">
                                  <a:solidFill>
                                    <a:srgbClr val="039AA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BE" sz="2400" i="1">
                                  <a:solidFill>
                                    <a:srgbClr val="039AA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BE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BE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A56143-1D73-4630-B661-5968EA9A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3111405"/>
                <a:ext cx="8236021" cy="1305550"/>
              </a:xfrm>
              <a:prstGeom prst="rect">
                <a:avLst/>
              </a:prstGeom>
              <a:blipFill>
                <a:blip r:embed="rId7"/>
                <a:stretch>
                  <a:fillRect l="-444" t="-1395" r="-8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6473E71-D8CA-4D57-A672-9FC34B71DC65}"/>
              </a:ext>
            </a:extLst>
          </p:cNvPr>
          <p:cNvGrpSpPr/>
          <p:nvPr/>
        </p:nvGrpSpPr>
        <p:grpSpPr>
          <a:xfrm>
            <a:off x="3446875" y="1536635"/>
            <a:ext cx="315035" cy="360040"/>
            <a:chOff x="3941930" y="1176595"/>
            <a:chExt cx="315035" cy="36004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081C87-3B38-4C7A-9FB4-D0047F16785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176595"/>
              <a:ext cx="0" cy="360040"/>
            </a:xfrm>
            <a:prstGeom prst="line">
              <a:avLst/>
            </a:prstGeom>
            <a:ln w="19050">
              <a:solidFill>
                <a:srgbClr val="233C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D96C372-8F07-4258-A096-95AB0E29DC57}"/>
                </a:ext>
              </a:extLst>
            </p:cNvPr>
            <p:cNvCxnSpPr>
              <a:cxnSpLocks/>
            </p:cNvCxnSpPr>
            <p:nvPr/>
          </p:nvCxnSpPr>
          <p:spPr>
            <a:xfrm>
              <a:off x="3941930" y="1536635"/>
              <a:ext cx="315035" cy="0"/>
            </a:xfrm>
            <a:prstGeom prst="straightConnector1">
              <a:avLst/>
            </a:prstGeom>
            <a:ln w="19050">
              <a:solidFill>
                <a:srgbClr val="233C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045E404-8F08-4217-9F99-47C766AB1F07}"/>
              </a:ext>
            </a:extLst>
          </p:cNvPr>
          <p:cNvSpPr txBox="1"/>
          <p:nvPr/>
        </p:nvSpPr>
        <p:spPr>
          <a:xfrm>
            <a:off x="3716905" y="1723913"/>
            <a:ext cx="8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>
                <a:solidFill>
                  <a:srgbClr val="233C4C"/>
                </a:solidFill>
              </a:rPr>
              <a:t>baseline</a:t>
            </a:r>
            <a:endParaRPr lang="en-BE" sz="1400" dirty="0">
              <a:solidFill>
                <a:srgbClr val="233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2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50E8-C508-4822-8A45-B15597C8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Outline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4211D-C469-4821-A03B-7CDA5206E9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61F8-7F18-41F2-B1D9-C7F63D465A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C5CA6-8971-47C1-BD65-0ADF97ACE2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BE" dirty="0" err="1"/>
              <a:t>modelling</a:t>
            </a:r>
            <a:r>
              <a:rPr lang="fr-BE" dirty="0"/>
              <a:t> in </a:t>
            </a:r>
            <a:r>
              <a:rPr lang="fr-BE" dirty="0" err="1"/>
              <a:t>RStan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213EE0-8EC4-4E71-A7F8-78843D8395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BE" dirty="0" err="1"/>
              <a:t>inference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probability</a:t>
            </a:r>
            <a:r>
              <a:rPr lang="fr-BE" dirty="0"/>
              <a:t> of </a:t>
            </a:r>
            <a:r>
              <a:rPr lang="fr-BE" dirty="0" err="1"/>
              <a:t>success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D1E782-2CE6-46B5-93B7-F3F1635B2D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BE" dirty="0" err="1"/>
              <a:t>prediction</a:t>
            </a:r>
            <a:r>
              <a:rPr lang="fr-BE" dirty="0"/>
              <a:t> of a longitudinal profile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0947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D1D5F-0683-43A2-B44A-58B4C40F4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47548-E0E4-4123-A10D-72D145A2EC3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94930" y="816555"/>
                <a:ext cx="4232065" cy="3816350"/>
              </a:xfrm>
            </p:spPr>
            <p:txBody>
              <a:bodyPr/>
              <a:lstStyle/>
              <a:p>
                <a:r>
                  <a:rPr lang="en-US" dirty="0"/>
                  <a:t>The data are processed by blocks of </a:t>
                </a:r>
                <a:br>
                  <a:rPr lang="en-US" dirty="0"/>
                </a:br>
                <a:r>
                  <a:rPr lang="en-US" dirty="0"/>
                  <a:t>temporally correlated data.</a:t>
                </a:r>
              </a:p>
              <a:p>
                <a:endParaRPr lang="en-US" dirty="0"/>
              </a:p>
              <a:p>
                <a:r>
                  <a:rPr lang="en-US" dirty="0"/>
                  <a:t>Within a block, the multivariate normal</a:t>
                </a:r>
                <a:br>
                  <a:rPr lang="en-US" dirty="0"/>
                </a:br>
                <a:r>
                  <a:rPr lang="en-US" dirty="0"/>
                  <a:t>distribution is used.</a:t>
                </a:r>
              </a:p>
              <a:p>
                <a:endParaRPr lang="fr-BE" dirty="0"/>
              </a:p>
              <a:p>
                <a:r>
                  <a:rPr lang="fr-BE" dirty="0"/>
                  <a:t>The </a:t>
                </a:r>
                <a:r>
                  <a:rPr lang="fr-BE" dirty="0" err="1"/>
                  <a:t>mean</a:t>
                </a:r>
                <a:r>
                  <a:rPr lang="fr-BE" dirty="0"/>
                  <a:t> </a:t>
                </a:r>
                <a:r>
                  <a:rPr lang="fr-BE" dirty="0" err="1"/>
                  <a:t>is</a:t>
                </a:r>
                <a:r>
                  <a:rPr lang="fr-BE" dirty="0"/>
                  <a:t> </a:t>
                </a:r>
                <a:r>
                  <a:rPr lang="fr-BE" dirty="0" err="1"/>
                  <a:t>dictacted</a:t>
                </a:r>
                <a:r>
                  <a:rPr lang="fr-BE" dirty="0"/>
                  <a:t> by the </a:t>
                </a:r>
                <a:r>
                  <a:rPr lang="fr-BE" dirty="0" err="1"/>
                  <a:t>linear</a:t>
                </a:r>
                <a:r>
                  <a:rPr lang="fr-BE" dirty="0"/>
                  <a:t> model,</a:t>
                </a:r>
                <a:br>
                  <a:rPr lang="fr-BE" dirty="0"/>
                </a:b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𝑍𝑏</m:t>
                    </m:r>
                    <m:r>
                      <a:rPr lang="fr-B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BE" b="0" dirty="0"/>
                  <a:t> </a:t>
                </a:r>
              </a:p>
              <a:p>
                <a:endParaRPr lang="fr-BE" dirty="0"/>
              </a:p>
              <a:p>
                <a:r>
                  <a:rPr lang="en-US" dirty="0"/>
                  <a:t>The covariance matrix is specified in the ‘parameters</a:t>
                </a:r>
                <a:r>
                  <a:rPr lang="en-US"/>
                  <a:t>’ and ‘</a:t>
                </a:r>
                <a:r>
                  <a:rPr lang="en-US" dirty="0"/>
                  <a:t>transformed parameters’ </a:t>
                </a:r>
                <a:r>
                  <a:rPr lang="en-US"/>
                  <a:t>Stan blocks.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47548-E0E4-4123-A10D-72D145A2E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94930" y="816555"/>
                <a:ext cx="4232065" cy="3816350"/>
              </a:xfrm>
              <a:blipFill>
                <a:blip r:embed="rId2"/>
                <a:stretch>
                  <a:fillRect r="-71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8286A7E-692A-4483-8636-7C12609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Stan model: ‘model’ block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B0B7-CB14-4F55-A4D2-DDDEDCA2D4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8CFC5-298F-4891-9471-E12B5EAC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30" y="1050936"/>
            <a:ext cx="3857998" cy="280829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E29536-BEC3-4211-A24B-24D04F45BA73}"/>
              </a:ext>
            </a:extLst>
          </p:cNvPr>
          <p:cNvSpPr/>
          <p:nvPr/>
        </p:nvSpPr>
        <p:spPr>
          <a:xfrm>
            <a:off x="5022050" y="2076695"/>
            <a:ext cx="3510390" cy="1530170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A4440D-4DEA-4973-9297-56CB29D47279}"/>
              </a:ext>
            </a:extLst>
          </p:cNvPr>
          <p:cNvSpPr/>
          <p:nvPr/>
        </p:nvSpPr>
        <p:spPr>
          <a:xfrm>
            <a:off x="2996824" y="906565"/>
            <a:ext cx="630071" cy="225026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361062-CE72-47D9-8896-9051AFF9B30D}"/>
              </a:ext>
            </a:extLst>
          </p:cNvPr>
          <p:cNvSpPr/>
          <p:nvPr/>
        </p:nvSpPr>
        <p:spPr>
          <a:xfrm>
            <a:off x="6462210" y="2338502"/>
            <a:ext cx="1935215" cy="225025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4571CC-F898-4395-9ABD-6AA2C9325807}"/>
              </a:ext>
            </a:extLst>
          </p:cNvPr>
          <p:cNvSpPr/>
          <p:nvPr/>
        </p:nvSpPr>
        <p:spPr>
          <a:xfrm>
            <a:off x="2231741" y="1707580"/>
            <a:ext cx="1800200" cy="279105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DA325D-77DB-4D11-9258-CFE0D3CCFA39}"/>
              </a:ext>
            </a:extLst>
          </p:cNvPr>
          <p:cNvSpPr/>
          <p:nvPr/>
        </p:nvSpPr>
        <p:spPr>
          <a:xfrm>
            <a:off x="5157065" y="1872715"/>
            <a:ext cx="2610290" cy="185902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FEA11E-4D37-4CEA-8349-E785668CABD6}"/>
              </a:ext>
            </a:extLst>
          </p:cNvPr>
          <p:cNvSpPr/>
          <p:nvPr/>
        </p:nvSpPr>
        <p:spPr>
          <a:xfrm>
            <a:off x="521550" y="2841780"/>
            <a:ext cx="1485165" cy="225025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3479B3-9C07-4088-80E7-4EB246284D7D}"/>
              </a:ext>
            </a:extLst>
          </p:cNvPr>
          <p:cNvSpPr/>
          <p:nvPr/>
        </p:nvSpPr>
        <p:spPr>
          <a:xfrm>
            <a:off x="5583134" y="2841273"/>
            <a:ext cx="2319236" cy="225025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D93901-0F44-49D0-8C17-35B375C5A79C}"/>
              </a:ext>
            </a:extLst>
          </p:cNvPr>
          <p:cNvSpPr/>
          <p:nvPr/>
        </p:nvSpPr>
        <p:spPr>
          <a:xfrm>
            <a:off x="971600" y="3426845"/>
            <a:ext cx="1620180" cy="225025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846562-8B12-450F-B59A-67F8BD13FD4D}"/>
              </a:ext>
            </a:extLst>
          </p:cNvPr>
          <p:cNvSpPr/>
          <p:nvPr/>
        </p:nvSpPr>
        <p:spPr>
          <a:xfrm>
            <a:off x="5611411" y="3068487"/>
            <a:ext cx="2425974" cy="225025"/>
          </a:xfrm>
          <a:prstGeom prst="roundRect">
            <a:avLst/>
          </a:prstGeom>
          <a:solidFill>
            <a:srgbClr val="039AA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34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50028-A213-4CF0-AC47-F57665F7C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16245-424E-4597-9A1E-816A4432A50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1550" y="735013"/>
                <a:ext cx="4545722" cy="38163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B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BE" sz="140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BE" sz="1200" dirty="0"/>
                  <a:t> = </a:t>
                </a:r>
                <a:r>
                  <a:rPr lang="fr-BE" sz="1200" dirty="0" err="1"/>
                  <a:t>regression</a:t>
                </a:r>
                <a:r>
                  <a:rPr lang="fr-BE" sz="1200" dirty="0"/>
                  <a:t> </a:t>
                </a:r>
                <a:r>
                  <a:rPr lang="fr-BE" sz="1200" dirty="0" err="1"/>
                  <a:t>parameters</a:t>
                </a:r>
                <a:endParaRPr lang="fr-BE" sz="1200" dirty="0"/>
              </a:p>
              <a:p>
                <a14:m>
                  <m:oMath xmlns:m="http://schemas.openxmlformats.org/officeDocument/2006/math">
                    <m:r>
                      <a:rPr lang="fr-BE" sz="140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BE" sz="1200" dirty="0"/>
                  <a:t> = patient </a:t>
                </a:r>
                <a:r>
                  <a:rPr lang="fr-BE" sz="1200" dirty="0" err="1"/>
                  <a:t>effects</a:t>
                </a:r>
                <a:endParaRPr lang="fr-BE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BE" sz="1400" i="1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sz="1400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BE" sz="1400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BE" sz="1400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BE" sz="1200" dirty="0"/>
                  <a:t> = patient-to-patient variance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BE" sz="1400" i="1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1400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BE" sz="1400">
                            <a:solidFill>
                              <a:srgbClr val="039AA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BE" sz="1200" dirty="0"/>
                  <a:t> = </a:t>
                </a:r>
                <a:r>
                  <a:rPr lang="fr-BE" sz="1200" dirty="0" err="1"/>
                  <a:t>residual</a:t>
                </a:r>
                <a:r>
                  <a:rPr lang="fr-BE" sz="1200" dirty="0"/>
                  <a:t> variance</a:t>
                </a:r>
              </a:p>
              <a:p>
                <a14:m>
                  <m:oMath xmlns:m="http://schemas.openxmlformats.org/officeDocument/2006/math">
                    <m:r>
                      <a:rPr lang="fr-BE" sz="140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r-BE" sz="1200" dirty="0"/>
                  <a:t> = </a:t>
                </a:r>
                <a:r>
                  <a:rPr lang="fr-BE" sz="1200" dirty="0" err="1"/>
                  <a:t>residual</a:t>
                </a:r>
                <a:r>
                  <a:rPr lang="fr-BE" sz="1200" dirty="0"/>
                  <a:t> </a:t>
                </a:r>
                <a:r>
                  <a:rPr lang="fr-BE" sz="1200" dirty="0" err="1"/>
                  <a:t>correlation</a:t>
                </a:r>
                <a:r>
                  <a:rPr lang="fr-BE" sz="1200" dirty="0"/>
                  <a:t> </a:t>
                </a:r>
                <a:r>
                  <a:rPr lang="fr-BE" sz="1200" dirty="0" err="1"/>
                  <a:t>parameter</a:t>
                </a:r>
                <a:endParaRPr lang="fr-BE" sz="1200" dirty="0"/>
              </a:p>
              <a:p>
                <a:endParaRPr lang="fr-BE" sz="1200" dirty="0"/>
              </a:p>
              <a:p>
                <a:endParaRPr lang="fr-BE" sz="1200" dirty="0"/>
              </a:p>
              <a:p>
                <a:endParaRPr lang="fr-BE" sz="1200" dirty="0"/>
              </a:p>
              <a:p>
                <a:endParaRPr lang="fr-BE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sz="140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fr-BE" sz="1400">
                        <a:solidFill>
                          <a:srgbClr val="039A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BE" sz="1200" dirty="0"/>
                  <a:t>= </a:t>
                </a:r>
                <a:r>
                  <a:rPr lang="fr-BE" sz="1200" dirty="0" err="1"/>
                  <a:t>residual</a:t>
                </a:r>
                <a:r>
                  <a:rPr lang="fr-BE" sz="1200" dirty="0"/>
                  <a:t> covariance matrix</a:t>
                </a:r>
                <a:endParaRPr lang="en-BE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16245-424E-4597-9A1E-816A4432A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1550" y="735013"/>
                <a:ext cx="4545722" cy="3816350"/>
              </a:xfrm>
              <a:blipFill>
                <a:blip r:embed="rId2"/>
                <a:stretch>
                  <a:fillRect l="-13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D610FB96-A427-40A5-AA10-2383EC69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Stan model: ‘</a:t>
            </a:r>
            <a:r>
              <a:rPr lang="fr-BE" dirty="0" err="1"/>
              <a:t>parameters</a:t>
            </a:r>
            <a:r>
              <a:rPr lang="fr-BE" dirty="0"/>
              <a:t>’ and ‘</a:t>
            </a:r>
            <a:r>
              <a:rPr lang="fr-BE" dirty="0" err="1"/>
              <a:t>transformed</a:t>
            </a:r>
            <a:r>
              <a:rPr lang="fr-BE" dirty="0"/>
              <a:t> </a:t>
            </a:r>
            <a:r>
              <a:rPr lang="fr-BE" dirty="0" err="1"/>
              <a:t>parameters</a:t>
            </a:r>
            <a:r>
              <a:rPr lang="fr-BE" dirty="0"/>
              <a:t>’ blocks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7CBC-CE47-424B-B2C2-C91EE3AADD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80C12-1C68-4758-8EB9-F1C2DE90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00" y="1019757"/>
            <a:ext cx="2810049" cy="1551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080DC-842A-462E-95FF-1A8DDA72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900" y="2872509"/>
            <a:ext cx="5032626" cy="1778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56EB8-E657-46BC-9BDC-5B0CD671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252596"/>
            <a:ext cx="389384" cy="38938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D4391-755B-4000-9DDF-1D6742678E5A}"/>
              </a:ext>
            </a:extLst>
          </p:cNvPr>
          <p:cNvSpPr txBox="1"/>
          <p:nvPr/>
        </p:nvSpPr>
        <p:spPr>
          <a:xfrm>
            <a:off x="6867255" y="4211093"/>
            <a:ext cx="1935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can </a:t>
            </a:r>
            <a:r>
              <a:rPr lang="fr-BE" sz="1100" dirty="0" err="1"/>
              <a:t>easily</a:t>
            </a:r>
            <a:r>
              <a:rPr lang="fr-BE" sz="1100" dirty="0"/>
              <a:t> </a:t>
            </a:r>
            <a:r>
              <a:rPr lang="fr-BE" sz="1100" dirty="0" err="1"/>
              <a:t>be</a:t>
            </a:r>
            <a:r>
              <a:rPr lang="fr-BE" sz="1100" dirty="0"/>
              <a:t> </a:t>
            </a:r>
            <a:r>
              <a:rPr lang="fr-BE" sz="1100" dirty="0" err="1"/>
              <a:t>adapted</a:t>
            </a:r>
            <a:r>
              <a:rPr lang="fr-BE" sz="1100" dirty="0"/>
              <a:t> to </a:t>
            </a:r>
            <a:r>
              <a:rPr lang="fr-BE" sz="1100" dirty="0" err="1"/>
              <a:t>other</a:t>
            </a:r>
            <a:r>
              <a:rPr lang="fr-BE" sz="1100" dirty="0"/>
              <a:t> covariance structures</a:t>
            </a:r>
            <a:endParaRPr lang="en-BE" sz="1100" dirty="0"/>
          </a:p>
        </p:txBody>
      </p:sp>
    </p:spTree>
    <p:extLst>
      <p:ext uri="{BB962C8B-B14F-4D97-AF65-F5344CB8AC3E}">
        <p14:creationId xmlns:p14="http://schemas.microsoft.com/office/powerpoint/2010/main" val="200170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12002-7360-4A6B-94FC-B4E66B96B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C708A-339A-6D40-BE88-E49369F31C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8E5-EB55-4DEA-8F38-EA493F5ACF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There exists a specialized matrix data type </a:t>
            </a:r>
            <a:r>
              <a:rPr lang="fr-BE" dirty="0"/>
              <a:t>for </a:t>
            </a:r>
            <a:r>
              <a:rPr lang="fr-BE" dirty="0" err="1"/>
              <a:t>correlation</a:t>
            </a:r>
            <a:r>
              <a:rPr lang="fr-BE" dirty="0"/>
              <a:t> matrices: </a:t>
            </a:r>
            <a:r>
              <a:rPr lang="fr-BE" i="1" dirty="0" err="1">
                <a:solidFill>
                  <a:srgbClr val="039AA6"/>
                </a:solidFill>
              </a:rPr>
              <a:t>corr_matrix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en-US" dirty="0"/>
              <a:t>The function </a:t>
            </a:r>
            <a:r>
              <a:rPr lang="en-US" i="1" dirty="0" err="1">
                <a:solidFill>
                  <a:srgbClr val="039AA6"/>
                </a:solidFill>
              </a:rPr>
              <a:t>quad_form_diag</a:t>
            </a:r>
            <a:r>
              <a:rPr lang="en-US" dirty="0"/>
              <a:t> can be used to convert a correlation matrix into a covariance matrix.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en-US" dirty="0"/>
              <a:t>Priors on correlation matrices can be assigned in Stan by means of the </a:t>
            </a:r>
            <a:r>
              <a:rPr lang="en-US" i="1" u="sng" dirty="0">
                <a:hlinkClick r:id="rId2"/>
              </a:rPr>
              <a:t>LKJ distribution</a:t>
            </a:r>
            <a:r>
              <a:rPr lang="en-US" dirty="0"/>
              <a:t>.</a:t>
            </a:r>
            <a:endParaRPr lang="en-BE" dirty="0"/>
          </a:p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22DD5-5FF9-4B55-BD41-B6A32C7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note on the (</a:t>
            </a:r>
            <a:r>
              <a:rPr lang="fr-BE" dirty="0" err="1"/>
              <a:t>homogeneous</a:t>
            </a:r>
            <a:r>
              <a:rPr lang="fr-BE" dirty="0"/>
              <a:t>) </a:t>
            </a:r>
            <a:r>
              <a:rPr lang="fr-BE" dirty="0" err="1"/>
              <a:t>unstructured</a:t>
            </a:r>
            <a:r>
              <a:rPr lang="fr-BE" dirty="0"/>
              <a:t> covariance matrix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6E9A-76E7-4CFE-BEA8-40210FAE13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ctr"/>
            <a:r>
              <a:rPr lang="en-US" sz="600">
                <a:solidFill>
                  <a:srgbClr val="2D3D47"/>
                </a:solidFill>
              </a:rPr>
              <a:t>© PharmaLex</a:t>
            </a:r>
            <a:endParaRPr lang="en-US" sz="600" dirty="0">
              <a:solidFill>
                <a:srgbClr val="2D3D4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A5CFC-F643-43E3-9F43-3C2CD5CD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03" y="2121700"/>
            <a:ext cx="4724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23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436&quot;&gt;&lt;property id=&quot;20148&quot; value=&quot;5&quot;/&gt;&lt;property id=&quot;20300&quot; value=&quot;Folie 2 - &amp;quot;Outsourcing strategies&amp;#x0D;&amp;#x0A;How to achieve visible results&amp;quot;&quot;/&gt;&lt;property id=&quot;20307&quot; value=&quot;327&quot;/&gt;&lt;/object&gt;&lt;object type=&quot;3&quot; unique_id=&quot;17476&quot;&gt;&lt;property id=&quot;20148&quot; value=&quot;5&quot;/&gt;&lt;property id=&quot;20300&quot; value=&quot;Folie 3 - &amp;quot;Agenda&amp;quot;&quot;/&gt;&lt;property id=&quot;20307&quot; value=&quot;330&quot;/&gt;&lt;/object&gt;&lt;object type=&quot;3&quot; unique_id=&quot;17775&quot;&gt;&lt;property id=&quot;20148&quot; value=&quot;5&quot;/&gt;&lt;property id=&quot;20300&quot; value=&quot;Folie 27&quot;/&gt;&lt;property id=&quot;20307&quot; value=&quot;362&quot;/&gt;&lt;/object&gt;&lt;object type=&quot;3&quot; unique_id=&quot;17777&quot;&gt;&lt;property id=&quot;20148&quot; value=&quot;5&quot;/&gt;&lt;property id=&quot;20300&quot; value=&quot;Folie 4&quot;/&gt;&lt;property id=&quot;20307&quot; value=&quot;357&quot;/&gt;&lt;/object&gt;&lt;object type=&quot;3&quot; unique_id=&quot;18166&quot;&gt;&lt;property id=&quot;20148&quot; value=&quot;5&quot;/&gt;&lt;property id=&quot;20300&quot; value=&quot;Folie 1&quot;/&gt;&lt;property id=&quot;20307&quot; value=&quot;366&quot;/&gt;&lt;/object&gt;&lt;object type=&quot;3&quot; unique_id=&quot;18169&quot;&gt;&lt;property id=&quot;20148&quot; value=&quot;5&quot;/&gt;&lt;property id=&quot;20300&quot; value=&quot;Folie 26 - &amp;quot;Contact:&amp;quot;&quot;/&gt;&lt;property id=&quot;20307&quot; value=&quot;365&quot;/&gt;&lt;/object&gt;&lt;object type=&quot;3&quot; unique_id=&quot;18483&quot;&gt;&lt;property id=&quot;20148&quot; value=&quot;5&quot;/&gt;&lt;property id=&quot;20300&quot; value=&quot;Folie 6 - &amp;quot;PharmaLex Group as strategic partner&amp;quot;&quot;/&gt;&lt;property id=&quot;20307&quot; value=&quot;369&quot;/&gt;&lt;/object&gt;&lt;object type=&quot;3&quot; unique_id=&quot;18484&quot;&gt;&lt;property id=&quot;20148&quot; value=&quot;5&quot;/&gt;&lt;property id=&quot;20300&quot; value=&quot;Folie 10 - &amp;quot;Corporate milestones&amp;quot;&quot;/&gt;&lt;property id=&quot;20307&quot; value=&quot;367&quot;/&gt;&lt;/object&gt;&lt;object type=&quot;3&quot; unique_id=&quot;18570&quot;&gt;&lt;property id=&quot;20148&quot; value=&quot;5&quot;/&gt;&lt;property id=&quot;20300&quot; value=&quot;Folie 8 - &amp;quot;Our global presence&amp;quot;&quot;/&gt;&lt;property id=&quot;20307&quot; value=&quot;370&quot;/&gt;&lt;/object&gt;&lt;object type=&quot;3&quot; unique_id=&quot;18907&quot;&gt;&lt;property id=&quot;20148&quot; value=&quot;5&quot;/&gt;&lt;property id=&quot;20300&quot; value=&quot;Folie 15&quot;/&gt;&lt;property id=&quot;20307&quot; value=&quot;376&quot;/&gt;&lt;/object&gt;&lt;object type=&quot;3&quot; unique_id=&quot;19328&quot;&gt;&lt;property id=&quot;20148&quot; value=&quot;5&quot;/&gt;&lt;property id=&quot;20300&quot; value=&quot;Folie 28 - &amp;quot;Our people and expertise FURTHER INPUT NEEDED&amp;quot;&quot;/&gt;&lt;property id=&quot;20307&quot; value=&quot;385&quot;/&gt;&lt;/object&gt;&lt;object type=&quot;3&quot; unique_id=&quot;19331&quot;&gt;&lt;property id=&quot;20148&quot; value=&quot;5&quot;/&gt;&lt;property id=&quot;20300&quot; value=&quot;Folie 21 - &amp;quot;CASE STUDY: Strategic Outsourcing&amp;quot;&quot;/&gt;&lt;property id=&quot;20307&quot; value=&quot;381&quot;/&gt;&lt;/object&gt;&lt;object type=&quot;3&quot; unique_id=&quot;19332&quot;&gt;&lt;property id=&quot;20148&quot; value=&quot;5&quot;/&gt;&lt;property id=&quot;20300&quot; value=&quot;Folie 22 - &amp;quot;CASE STUDY: Strategic Outsourcing&amp;quot;&quot;/&gt;&lt;property id=&quot;20307&quot; value=&quot;382&quot;/&gt;&lt;/object&gt;&lt;object type=&quot;3&quot; unique_id=&quot;19334&quot;&gt;&lt;property id=&quot;20148&quot; value=&quot;5&quot;/&gt;&lt;property id=&quot;20300&quot; value=&quot;Folie 24 - &amp;quot;CASE STUDY: Strategic Outsourcing&amp;quot;&quot;/&gt;&lt;property id=&quot;20307&quot; value=&quot;384&quot;/&gt;&lt;/object&gt;&lt;object type=&quot;3&quot; unique_id=&quot;19645&quot;&gt;&lt;property id=&quot;20148&quot; value=&quot;5&quot;/&gt;&lt;property id=&quot;20300&quot; value=&quot;Folie 16&quot;/&gt;&lt;property id=&quot;20307&quot; value=&quot;392&quot;/&gt;&lt;/object&gt;&lt;object type=&quot;3&quot; unique_id=&quot;19646&quot;&gt;&lt;property id=&quot;20148&quot; value=&quot;5&quot;/&gt;&lt;property id=&quot;20300&quot; value=&quot;Folie 18 - &amp;quot;Requirements for successmeasurable cost savings &amp;quot;&quot;/&gt;&lt;property id=&quot;20307&quot; value=&quot;393&quot;/&gt;&lt;/object&gt;&lt;object type=&quot;3&quot; unique_id=&quot;19647&quot;&gt;&lt;property id=&quot;20148&quot; value=&quot;5&quot;/&gt;&lt;property id=&quot;20300&quot; value=&quot;Folie 20 - &amp;quot;Making offshoring pay off: the PharmaLex approach&amp;quot;&quot;/&gt;&lt;property id=&quot;20307&quot; value=&quot;391&quot;/&gt;&lt;/object&gt;&lt;object type=&quot;3&quot; unique_id=&quot;20053&quot;&gt;&lt;property id=&quot;20148&quot; value=&quot;5&quot;/&gt;&lt;property id=&quot;20300&quot; value=&quot;Folie 14 - &amp;quot;Agenda&amp;quot;&quot;/&gt;&lt;property id=&quot;20307&quot; value=&quot;395&quot;/&gt;&lt;/object&gt;&lt;object type=&quot;3&quot; unique_id=&quot;20054&quot;&gt;&lt;property id=&quot;20148&quot; value=&quot;5&quot;/&gt;&lt;property id=&quot;20300&quot; value=&quot;Folie 17&quot;/&gt;&lt;property id=&quot;20307&quot; value=&quot;394&quot;/&gt;&lt;/object&gt;&lt;object type=&quot;3&quot; unique_id=&quot;20055&quot;&gt;&lt;property id=&quot;20148&quot; value=&quot;5&quot;/&gt;&lt;property id=&quot;20300&quot; value=&quot;Folie 19 - &amp;quot;Outsourcing models&amp;quot;&quot;/&gt;&lt;property id=&quot;20307&quot; value=&quot;399&quot;/&gt;&lt;/object&gt;&lt;object type=&quot;3&quot; unique_id=&quot;20056&quot;&gt;&lt;property id=&quot;20148&quot; value=&quot;5&quot;/&gt;&lt;property id=&quot;20300&quot; value=&quot;Folie 23 - &amp;quot;CASE STUDY: Strategic Outsourcing&amp;quot;&quot;/&gt;&lt;property id=&quot;20307&quot; value=&quot;398&quot;/&gt;&lt;/object&gt;&lt;object type=&quot;3&quot; unique_id=&quot;20057&quot;&gt;&lt;property id=&quot;20148&quot; value=&quot;5&quot;/&gt;&lt;property id=&quot;20300&quot; value=&quot;Folie 25 - &amp;quot;Agenda&amp;quot;&quot;/&gt;&lt;property id=&quot;20307&quot; value=&quot;396&quot;/&gt;&lt;/object&gt;&lt;object type=&quot;3&quot; unique_id=&quot;20058&quot;&gt;&lt;property id=&quot;20148&quot; value=&quot;5&quot;/&gt;&lt;property id=&quot;20300&quot; value=&quot;Folie 29 - &amp;quot;Our global presence REGNET TO BE INCLUDED&amp;quot;&quot;/&gt;&lt;property id=&quot;20307&quot; value=&quot;397&quot;/&gt;&lt;/object&gt;&lt;object type=&quot;3&quot; unique_id=&quot;20302&quot;&gt;&lt;property id=&quot;20148&quot; value=&quot;5&quot;/&gt;&lt;property id=&quot;20300&quot; value=&quot;Folie 5&quot;/&gt;&lt;property id=&quot;20307&quot; value=&quot;404&quot;/&gt;&lt;/object&gt;&lt;object type=&quot;3&quot; unique_id=&quot;20303&quot;&gt;&lt;property id=&quot;20148&quot; value=&quot;5&quot;/&gt;&lt;property id=&quot;20300&quot; value=&quot;Folie 7 - &amp;quot;PharmaLex Group as strategic partner&amp;quot;&quot;/&gt;&lt;property id=&quot;20307&quot; value=&quot;403&quot;/&gt;&lt;/object&gt;&lt;object type=&quot;3&quot; unique_id=&quot;20304&quot;&gt;&lt;property id=&quot;20148&quot; value=&quot;5&quot;/&gt;&lt;property id=&quot;20300&quot; value=&quot;Folie 9 - &amp;quot;PharmaLex Group&amp;quot;&quot;/&gt;&lt;property id=&quot;20307&quot; value=&quot;405&quot;/&gt;&lt;/object&gt;&lt;object type=&quot;3&quot; unique_id=&quot;20306&quot;&gt;&lt;property id=&quot;20148&quot; value=&quot;5&quot;/&gt;&lt;property id=&quot;20300&quot; value=&quot;Folie 12 - &amp;quot;Services&amp;quot;&quot;/&gt;&lt;property id=&quot;20307&quot; value=&quot;401&quot;/&gt;&lt;/object&gt;&lt;object type=&quot;3&quot; unique_id=&quot;20307&quot;&gt;&lt;property id=&quot;20148&quot; value=&quot;5&quot;/&gt;&lt;property id=&quot;20300&quot; value=&quot;Folie 13 - &amp;quot;Services&amp;quot;&quot;/&gt;&lt;property id=&quot;20307&quot; value=&quot;402&quot;/&gt;&lt;/object&gt;&lt;object type=&quot;3&quot; unique_id=&quot;20339&quot;&gt;&lt;property id=&quot;20148&quot; value=&quot;5&quot;/&gt;&lt;property id=&quot;20300&quot; value=&quot;Folie 11 - &amp;quot;Services&amp;quot;&quot;/&gt;&lt;property id=&quot;20307&quot; value=&quot;4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PharmaLex">
  <a:themeElements>
    <a:clrScheme name="PLX-320">
      <a:dk1>
        <a:srgbClr val="000000"/>
      </a:dk1>
      <a:lt1>
        <a:srgbClr val="FFFFFF"/>
      </a:lt1>
      <a:dk2>
        <a:srgbClr val="233C4C"/>
      </a:dk2>
      <a:lt2>
        <a:srgbClr val="0099A8"/>
      </a:lt2>
      <a:accent1>
        <a:srgbClr val="7A8B98"/>
      </a:accent1>
      <a:accent2>
        <a:srgbClr val="515C65"/>
      </a:accent2>
      <a:accent3>
        <a:srgbClr val="4C7698"/>
      </a:accent3>
      <a:accent4>
        <a:srgbClr val="71A2C3"/>
      </a:accent4>
      <a:accent5>
        <a:srgbClr val="789185"/>
      </a:accent5>
      <a:accent6>
        <a:srgbClr val="A7BCB5"/>
      </a:accent6>
      <a:hlink>
        <a:srgbClr val="0099A8"/>
      </a:hlink>
      <a:folHlink>
        <a:srgbClr val="009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Lex" id="{ADD5EFA4-ACF9-0B4D-967D-0FFBC4DF8443}" vid="{72ABC253-9624-234C-B790-5A07D1CD69C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PharmaLex</Template>
  <TotalTime>890</TotalTime>
  <Words>837</Words>
  <Application>Microsoft Office PowerPoint</Application>
  <PresentationFormat>On-screen Show (16:9)</PresentationFormat>
  <Paragraphs>332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.HelveticaNeueDeskInterface-Regular</vt:lpstr>
      <vt:lpstr>Arial</vt:lpstr>
      <vt:lpstr>Calibri</vt:lpstr>
      <vt:lpstr>Cambria Math</vt:lpstr>
      <vt:lpstr>1_PharmaLex</vt:lpstr>
      <vt:lpstr>PowerPoint Presentation</vt:lpstr>
      <vt:lpstr>Case study: a repeated measures clinical asthma study</vt:lpstr>
      <vt:lpstr>Case study: a repeated measures clinical asthma study</vt:lpstr>
      <vt:lpstr>Asthma study model</vt:lpstr>
      <vt:lpstr>Asthma study model</vt:lpstr>
      <vt:lpstr>Outline</vt:lpstr>
      <vt:lpstr>Stan model: ‘model’ block</vt:lpstr>
      <vt:lpstr>Stan model: ‘parameters’ and ‘transformed parameters’ blocks</vt:lpstr>
      <vt:lpstr>A note on the (homogeneous) unstructured covariance matrix</vt:lpstr>
      <vt:lpstr>Stan model: ‘data’ block</vt:lpstr>
      <vt:lpstr>Data preparation for Stan (1)</vt:lpstr>
      <vt:lpstr>Data preparation for Stan (2)</vt:lpstr>
      <vt:lpstr>Posterior distributions: trace plots</vt:lpstr>
      <vt:lpstr>Posterior distributions: densities</vt:lpstr>
      <vt:lpstr>Outline</vt:lpstr>
      <vt:lpstr>Estimated marginal means (EMMs)</vt:lpstr>
      <vt:lpstr>Probability of success</vt:lpstr>
      <vt:lpstr>Outline</vt:lpstr>
      <vt:lpstr>FEV1 profile for a future patient receiving drug A</vt:lpstr>
    </vt:vector>
  </TitlesOfParts>
  <Company>PharmaLex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PharmaLex GmbH</dc:creator>
  <cp:lastModifiedBy>Marco Munda</cp:lastModifiedBy>
  <cp:revision>1978</cp:revision>
  <cp:lastPrinted>2017-06-01T08:01:04Z</cp:lastPrinted>
  <dcterms:created xsi:type="dcterms:W3CDTF">2015-08-25T16:54:10Z</dcterms:created>
  <dcterms:modified xsi:type="dcterms:W3CDTF">2018-08-30T05:30:08Z</dcterms:modified>
</cp:coreProperties>
</file>