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charts/chart11.xml" ContentType="application/vnd.openxmlformats-officedocument.drawingml.chart+xml"/>
  <Override PartName="/ppt/theme/themeOverride4.xml" ContentType="application/vnd.openxmlformats-officedocument.themeOverride+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 id="258" r:id="rId4"/>
    <p:sldId id="261" r:id="rId5"/>
    <p:sldId id="262" r:id="rId6"/>
    <p:sldId id="260"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0" autoAdjust="0"/>
    <p:restoredTop sz="94660"/>
  </p:normalViewPr>
  <p:slideViewPr>
    <p:cSldViewPr snapToGrid="0">
      <p:cViewPr varScale="1">
        <p:scale>
          <a:sx n="71" d="100"/>
          <a:sy n="71"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7.xml"/><Relationship Id="rId1" Type="http://schemas.microsoft.com/office/2011/relationships/chartStyle" Target="style7.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4.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4.xml"/><Relationship Id="rId1" Type="http://schemas.microsoft.com/office/2011/relationships/chartStyle" Target="style4.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5.xml"/><Relationship Id="rId1" Type="http://schemas.microsoft.com/office/2011/relationships/chartStyle" Target="style5.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478603218076001"/>
          <c:y val="0.10878760347264284"/>
          <c:w val="0.59372494199094683"/>
          <c:h val="0.78782732687260248"/>
        </c:manualLayout>
      </c:layout>
      <c:doughnutChart>
        <c:varyColors val="1"/>
        <c:ser>
          <c:idx val="0"/>
          <c:order val="0"/>
          <c:tx>
            <c:strRef>
              <c:f>Sheet1!$B$1</c:f>
              <c:strCache>
                <c:ptCount val="1"/>
                <c:pt idx="0">
                  <c:v>FQ</c:v>
                </c:pt>
              </c:strCache>
            </c:strRef>
          </c:tx>
          <c:spPr>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scene3d>
              <a:camera prst="orthographicFront">
                <a:rot lat="0" lon="0" rev="0"/>
              </a:camera>
              <a:lightRig rig="threePt" dir="t">
                <a:rot lat="0" lon="0" rev="1200000"/>
              </a:lightRig>
            </a:scene3d>
            <a:sp3d>
              <a:bevelT w="63500" h="25400"/>
            </a:sp3d>
          </c:spPr>
          <c:dPt>
            <c:idx val="0"/>
            <c:bubble3D val="0"/>
            <c:spPr>
              <a:solidFill>
                <a:srgbClr val="C00000"/>
              </a:solidFill>
              <a:ln>
                <a:noFill/>
              </a:ln>
              <a:effectLst/>
              <a:scene3d>
                <a:camera prst="orthographicFront"/>
                <a:lightRig rig="threePt" dir="t">
                  <a:rot lat="0" lon="0" rev="1200000"/>
                </a:lightRig>
              </a:scene3d>
              <a:sp3d>
                <a:bevelT w="0" h="0"/>
              </a:sp3d>
            </c:spPr>
            <c:extLst>
              <c:ext xmlns:c16="http://schemas.microsoft.com/office/drawing/2014/chart" uri="{C3380CC4-5D6E-409C-BE32-E72D297353CC}">
                <c16:uniqueId val="{00000001-BC0B-4579-8DF3-9CE40B9524BF}"/>
              </c:ext>
            </c:extLst>
          </c:dPt>
          <c:dPt>
            <c:idx val="1"/>
            <c:bubble3D val="0"/>
            <c:spPr>
              <a:solidFill>
                <a:srgbClr val="00B050"/>
              </a:solidFill>
              <a:ln>
                <a:noFill/>
              </a:ln>
              <a:effectLst/>
              <a:scene3d>
                <a:camera prst="orthographicFront"/>
                <a:lightRig rig="threePt" dir="t">
                  <a:rot lat="0" lon="0" rev="1200000"/>
                </a:lightRig>
              </a:scene3d>
              <a:sp3d>
                <a:bevelT w="0" h="0"/>
              </a:sp3d>
            </c:spPr>
            <c:extLst>
              <c:ext xmlns:c16="http://schemas.microsoft.com/office/drawing/2014/chart" uri="{C3380CC4-5D6E-409C-BE32-E72D297353CC}">
                <c16:uniqueId val="{00000003-BC0B-4579-8DF3-9CE40B9524BF}"/>
              </c:ext>
            </c:extLst>
          </c:dPt>
          <c:dLbls>
            <c:dLbl>
              <c:idx val="0"/>
              <c:layout>
                <c:manualLayout>
                  <c:x val="-0.45095825676586199"/>
                  <c:y val="0.47752049836362176"/>
                </c:manualLayout>
              </c:layout>
              <c:tx>
                <c:rich>
                  <a:bodyPr wrap="square" lIns="38100" tIns="19050" rIns="38100" bIns="19050" anchor="ctr">
                    <a:noAutofit/>
                  </a:bodyPr>
                  <a:lstStyle/>
                  <a:p>
                    <a:pPr>
                      <a:defRPr/>
                    </a:pPr>
                    <a:r>
                      <a:rPr lang="en-US" sz="1000" b="0" baseline="0" dirty="0">
                        <a:latin typeface="Roboto "/>
                      </a:rPr>
                      <a:t>Retained</a:t>
                    </a:r>
                    <a:r>
                      <a:rPr lang="en-US" baseline="0" dirty="0"/>
                      <a:t>
</a:t>
                    </a:r>
                    <a:r>
                      <a:rPr lang="en-US" sz="1800" baseline="0" dirty="0">
                        <a:latin typeface="Roboto Black" panose="02000000000000000000" pitchFamily="2" charset="0"/>
                      </a:rPr>
                      <a:t>73</a:t>
                    </a:r>
                    <a:r>
                      <a:rPr lang="en-US" sz="1800" baseline="0" dirty="0">
                        <a:latin typeface="Roboto Black" panose="02000000000000000000" pitchFamily="2" charset="0"/>
                        <a:ea typeface="Roboto Black" panose="02000000000000000000" pitchFamily="2" charset="0"/>
                      </a:rPr>
                      <a:t>%</a:t>
                    </a:r>
                  </a:p>
                </c:rich>
              </c:tx>
              <c:spPr>
                <a:noFill/>
                <a:ln>
                  <a:noFill/>
                </a:ln>
                <a:effectLst/>
              </c:spPr>
              <c:showLegendKey val="0"/>
              <c:showVal val="0"/>
              <c:showCatName val="1"/>
              <c:showSerName val="0"/>
              <c:showPercent val="1"/>
              <c:showBubbleSize val="0"/>
              <c:separator>
</c:separator>
              <c:extLst>
                <c:ext xmlns:c15="http://schemas.microsoft.com/office/drawing/2012/chart" uri="{CE6537A1-D6FC-4f65-9D91-7224C49458BB}">
                  <c15:layout>
                    <c:manualLayout>
                      <c:w val="0.13266167758280137"/>
                      <c:h val="0.19369681845346517"/>
                    </c:manualLayout>
                  </c15:layout>
                </c:ext>
                <c:ext xmlns:c16="http://schemas.microsoft.com/office/drawing/2014/chart" uri="{C3380CC4-5D6E-409C-BE32-E72D297353CC}">
                  <c16:uniqueId val="{00000001-BC0B-4579-8DF3-9CE40B9524BF}"/>
                </c:ext>
              </c:extLst>
            </c:dLbl>
            <c:dLbl>
              <c:idx val="1"/>
              <c:layout>
                <c:manualLayout>
                  <c:x val="0.41205010585744528"/>
                  <c:y val="-0.53660419790549407"/>
                </c:manualLayout>
              </c:layout>
              <c:tx>
                <c:rich>
                  <a:bodyPr/>
                  <a:lstStyle/>
                  <a:p>
                    <a:r>
                      <a:rPr lang="en-US" sz="1000" b="0" baseline="0" dirty="0">
                        <a:latin typeface="Roboto" panose="02000000000000000000"/>
                      </a:rPr>
                      <a:t>Churned</a:t>
                    </a:r>
                    <a:r>
                      <a:rPr lang="en-US" baseline="0" dirty="0"/>
                      <a:t>
</a:t>
                    </a:r>
                    <a:r>
                      <a:rPr lang="en-US" sz="1800" baseline="0" dirty="0">
                        <a:latin typeface="Roboto Black" panose="02000000000000000000" pitchFamily="2" charset="0"/>
                      </a:rPr>
                      <a:t>27</a:t>
                    </a:r>
                    <a:r>
                      <a:rPr lang="en-US" sz="1800" baseline="0" dirty="0">
                        <a:latin typeface="Roboto Black" panose="02000000000000000000" pitchFamily="2" charset="0"/>
                        <a:ea typeface="Roboto Black" panose="02000000000000000000" pitchFamily="2" charset="0"/>
                      </a:rPr>
                      <a:t>%</a:t>
                    </a:r>
                  </a:p>
                </c:rich>
              </c:tx>
              <c:showLegendKey val="0"/>
              <c:showVal val="0"/>
              <c:showCatName val="1"/>
              <c:showSerName val="0"/>
              <c:showPercent val="1"/>
              <c:showBubbleSize val="0"/>
              <c:separator>
</c:separator>
              <c:extLst>
                <c:ext xmlns:c15="http://schemas.microsoft.com/office/drawing/2012/chart" uri="{CE6537A1-D6FC-4f65-9D91-7224C49458BB}">
                  <c15:layout>
                    <c:manualLayout>
                      <c:w val="0.16827285176309481"/>
                      <c:h val="0.18826914543123935"/>
                    </c:manualLayout>
                  </c15:layout>
                </c:ext>
                <c:ext xmlns:c16="http://schemas.microsoft.com/office/drawing/2014/chart" uri="{C3380CC4-5D6E-409C-BE32-E72D297353CC}">
                  <c16:uniqueId val="{00000003-BC0B-4579-8DF3-9CE40B9524BF}"/>
                </c:ext>
              </c:extLst>
            </c:dLbl>
            <c:dLbl>
              <c:idx val="2"/>
              <c:layout>
                <c:manualLayout>
                  <c:x val="-0.1207729468599034"/>
                  <c:y val="-0.16666666666666666"/>
                </c:manualLayout>
              </c:layout>
              <c:tx>
                <c:rich>
                  <a:bodyPr/>
                  <a:lstStyle/>
                  <a:p>
                    <a:r>
                      <a:rPr lang="en-US" dirty="0"/>
                      <a:t>Magazine </a:t>
                    </a:r>
                  </a:p>
                  <a:p>
                    <a:r>
                      <a:rPr lang="en-US" dirty="0"/>
                      <a:t>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C0B-4579-8DF3-9CE40B9524BF}"/>
                </c:ext>
              </c:extLst>
            </c:dLbl>
            <c:spPr>
              <a:noFill/>
              <a:ln>
                <a:noFill/>
              </a:ln>
              <a:effectLst/>
            </c:spPr>
            <c:showLegendKey val="0"/>
            <c:showVal val="0"/>
            <c:showCatName val="1"/>
            <c:showSerName val="0"/>
            <c:showPercent val="1"/>
            <c:showBubbleSize val="0"/>
            <c:separator>
</c:separator>
            <c:showLeaderLines val="0"/>
            <c:extLst>
              <c:ext xmlns:c15="http://schemas.microsoft.com/office/drawing/2012/chart" uri="{CE6537A1-D6FC-4f65-9D91-7224C49458BB}"/>
            </c:extLst>
          </c:dLbls>
          <c:cat>
            <c:strRef>
              <c:f>Sheet1!$A$2:$A$3</c:f>
              <c:strCache>
                <c:ptCount val="2"/>
                <c:pt idx="0">
                  <c:v>Churn</c:v>
                </c:pt>
                <c:pt idx="1">
                  <c:v>Un-Churn</c:v>
                </c:pt>
              </c:strCache>
            </c:strRef>
          </c:cat>
          <c:val>
            <c:numRef>
              <c:f>Sheet1!$B$2:$B$3</c:f>
              <c:numCache>
                <c:formatCode>General</c:formatCode>
                <c:ptCount val="2"/>
                <c:pt idx="0">
                  <c:v>1869</c:v>
                </c:pt>
                <c:pt idx="1">
                  <c:v>5174</c:v>
                </c:pt>
              </c:numCache>
            </c:numRef>
          </c:val>
          <c:extLst>
            <c:ext xmlns:c16="http://schemas.microsoft.com/office/drawing/2014/chart" uri="{C3380CC4-5D6E-409C-BE32-E72D297353CC}">
              <c16:uniqueId val="{00000005-BC0B-4579-8DF3-9CE40B9524BF}"/>
            </c:ext>
          </c:extLst>
        </c:ser>
        <c:dLbls>
          <c:showLegendKey val="0"/>
          <c:showVal val="0"/>
          <c:showCatName val="0"/>
          <c:showSerName val="0"/>
          <c:showPercent val="0"/>
          <c:showBubbleSize val="0"/>
          <c:showLeaderLines val="0"/>
        </c:dLbls>
        <c:firstSliceAng val="0"/>
        <c:holeSize val="50"/>
      </c:doughnutChart>
      <c:spPr>
        <a:effectLst/>
      </c:spPr>
    </c:plotArea>
    <c:plotVisOnly val="1"/>
    <c:dispBlanksAs val="gap"/>
    <c:showDLblsOverMax val="0"/>
  </c:chart>
  <c:spPr>
    <a:ln>
      <a:noFill/>
    </a:ln>
  </c:spPr>
  <c:txPr>
    <a:bodyPr/>
    <a:lstStyle/>
    <a:p>
      <a:pPr>
        <a:defRPr sz="800"/>
      </a:pPr>
      <a:endParaRPr lang="en-US"/>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762544761624216E-2"/>
          <c:y val="0.10013572291996137"/>
          <c:w val="0.96542603188342013"/>
          <c:h val="0.67990692882388548"/>
        </c:manualLayout>
      </c:layout>
      <c:barChart>
        <c:barDir val="col"/>
        <c:grouping val="stacked"/>
        <c:varyColors val="0"/>
        <c:ser>
          <c:idx val="0"/>
          <c:order val="0"/>
          <c:tx>
            <c:strRef>
              <c:f>Sheet1!$B$1</c:f>
              <c:strCache>
                <c:ptCount val="1"/>
                <c:pt idx="0">
                  <c:v>Positive</c:v>
                </c:pt>
              </c:strCache>
            </c:strRef>
          </c:tx>
          <c:spPr>
            <a:solidFill>
              <a:srgbClr val="00B0F0"/>
            </a:solidFill>
            <a:ln>
              <a:noFill/>
            </a:ln>
            <a:effectLst/>
            <a:scene3d>
              <a:camera prst="orthographicFront"/>
              <a:lightRig rig="threePt" dir="t">
                <a:rot lat="0" lon="0" rev="1200000"/>
              </a:lightRig>
            </a:scene3d>
            <a:sp3d>
              <a:bevelT w="0" h="0"/>
            </a:sp3d>
          </c:spPr>
          <c:invertIfNegative val="0"/>
          <c:dPt>
            <c:idx val="0"/>
            <c:invertIfNegative val="0"/>
            <c:bubble3D val="0"/>
            <c:spPr>
              <a:solidFill>
                <a:srgbClr val="C00000"/>
              </a:solidFill>
              <a:ln>
                <a:noFill/>
              </a:ln>
              <a:effectLst/>
              <a:scene3d>
                <a:camera prst="orthographicFront"/>
                <a:lightRig rig="threePt" dir="t">
                  <a:rot lat="0" lon="0" rev="1200000"/>
                </a:lightRig>
              </a:scene3d>
              <a:sp3d>
                <a:bevelT w="0" h="0"/>
              </a:sp3d>
            </c:spPr>
            <c:extLst>
              <c:ext xmlns:c16="http://schemas.microsoft.com/office/drawing/2014/chart" uri="{C3380CC4-5D6E-409C-BE32-E72D297353CC}">
                <c16:uniqueId val="{00000000-34FB-446F-8611-D58C78F97E68}"/>
              </c:ext>
            </c:extLst>
          </c:dPt>
          <c:dLbls>
            <c:dLbl>
              <c:idx val="0"/>
              <c:layout>
                <c:manualLayout>
                  <c:x val="-9.0834371141097579E-3"/>
                  <c:y val="-3.357938211726268E-3"/>
                </c:manualLayout>
              </c:layout>
              <c:tx>
                <c:rich>
                  <a:bodyPr/>
                  <a:lstStyle/>
                  <a:p>
                    <a:fld id="{EF5C615A-F7AA-4C26-953D-786A559699D9}" type="VALUE">
                      <a:rPr lang="en-US">
                        <a:solidFill>
                          <a:schemeClr val="bg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34FB-446F-8611-D58C78F97E68}"/>
                </c:ext>
              </c:extLst>
            </c:dLbl>
            <c:dLbl>
              <c:idx val="1"/>
              <c:layout>
                <c:manualLayout>
                  <c:x val="-6.6178985950148776E-17"/>
                  <c:y val="-7.49285081734024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2E1-4D70-BDF4-CAE11319FF59}"/>
                </c:ext>
              </c:extLst>
            </c:dLbl>
            <c:dLbl>
              <c:idx val="2"/>
              <c:layout>
                <c:manualLayout>
                  <c:x val="-9.509134795218914E-3"/>
                  <c:y val="-3.8076661893661698E-2"/>
                </c:manualLayout>
              </c:layout>
              <c:tx>
                <c:rich>
                  <a:bodyPr/>
                  <a:lstStyle/>
                  <a:p>
                    <a:r>
                      <a:rPr lang="en-US" dirty="0"/>
                      <a:t>258</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4FB-446F-8611-D58C78F97E68}"/>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Roboto Light" panose="02000000000000000000" pitchFamily="2" charset="0"/>
                    <a:ea typeface="Roboto Light" panose="02000000000000000000" pitchFamily="2"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Month=to-Month</c:v>
                </c:pt>
                <c:pt idx="1">
                  <c:v>One Year</c:v>
                </c:pt>
                <c:pt idx="2">
                  <c:v>Two Years</c:v>
                </c:pt>
              </c:strCache>
            </c:strRef>
          </c:cat>
          <c:val>
            <c:numRef>
              <c:f>Sheet1!$B$2:$B$4</c:f>
              <c:numCache>
                <c:formatCode>General</c:formatCode>
                <c:ptCount val="3"/>
                <c:pt idx="0">
                  <c:v>1655</c:v>
                </c:pt>
                <c:pt idx="1">
                  <c:v>166</c:v>
                </c:pt>
                <c:pt idx="2">
                  <c:v>48</c:v>
                </c:pt>
              </c:numCache>
            </c:numRef>
          </c:val>
          <c:extLst>
            <c:ext xmlns:c16="http://schemas.microsoft.com/office/drawing/2014/chart" uri="{C3380CC4-5D6E-409C-BE32-E72D297353CC}">
              <c16:uniqueId val="{00000002-34FB-446F-8611-D58C78F97E68}"/>
            </c:ext>
          </c:extLst>
        </c:ser>
        <c:dLbls>
          <c:showLegendKey val="0"/>
          <c:showVal val="0"/>
          <c:showCatName val="0"/>
          <c:showSerName val="0"/>
          <c:showPercent val="0"/>
          <c:showBubbleSize val="0"/>
        </c:dLbls>
        <c:gapWidth val="82"/>
        <c:overlap val="100"/>
        <c:axId val="-964574336"/>
        <c:axId val="-964583040"/>
      </c:barChart>
      <c:catAx>
        <c:axId val="-964574336"/>
        <c:scaling>
          <c:orientation val="minMax"/>
        </c:scaling>
        <c:delete val="0"/>
        <c:axPos val="b"/>
        <c:numFmt formatCode="General" sourceLinked="1"/>
        <c:majorTickMark val="none"/>
        <c:minorTickMark val="none"/>
        <c:tickLblPos val="nextTo"/>
        <c:spPr>
          <a:noFill/>
          <a:ln w="3175" cap="flat" cmpd="sng" algn="ctr">
            <a:solidFill>
              <a:srgbClr val="788284"/>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Light" panose="02000000000000000000" pitchFamily="2" charset="0"/>
                <a:ea typeface="Roboto Light" panose="02000000000000000000" pitchFamily="2" charset="0"/>
                <a:cs typeface="+mn-cs"/>
              </a:defRPr>
            </a:pPr>
            <a:endParaRPr lang="en-US"/>
          </a:p>
        </c:txPr>
        <c:crossAx val="-964583040"/>
        <c:crosses val="autoZero"/>
        <c:auto val="1"/>
        <c:lblAlgn val="ctr"/>
        <c:lblOffset val="100"/>
        <c:noMultiLvlLbl val="0"/>
      </c:catAx>
      <c:valAx>
        <c:axId val="-964583040"/>
        <c:scaling>
          <c:orientation val="minMax"/>
        </c:scaling>
        <c:delete val="0"/>
        <c:axPos val="l"/>
        <c:majorGridlines>
          <c:spPr>
            <a:ln w="31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Light" panose="02000000000000000000" pitchFamily="2" charset="0"/>
                <a:ea typeface="Roboto Light" panose="02000000000000000000" pitchFamily="2" charset="0"/>
                <a:cs typeface="+mn-cs"/>
              </a:defRPr>
            </a:pPr>
            <a:endParaRPr lang="en-US"/>
          </a:p>
        </c:txPr>
        <c:crossAx val="-964574336"/>
        <c:crosses val="autoZero"/>
        <c:crossBetween val="between"/>
      </c:valAx>
      <c:spPr>
        <a:noFill/>
        <a:ln w="3175">
          <a:solidFill>
            <a:srgbClr val="E6E6E6"/>
          </a:solidFill>
        </a:ln>
        <a:effectLst/>
      </c:spPr>
    </c:plotArea>
    <c:plotVisOnly val="1"/>
    <c:dispBlanksAs val="zero"/>
    <c:showDLblsOverMax val="0"/>
  </c:chart>
  <c:spPr>
    <a:noFill/>
    <a:ln>
      <a:noFill/>
    </a:ln>
    <a:effectLst/>
  </c:spPr>
  <c:txPr>
    <a:bodyPr/>
    <a:lstStyle/>
    <a:p>
      <a:pPr>
        <a:defRPr sz="900">
          <a:latin typeface="Roboto Light" panose="02000000000000000000" pitchFamily="2" charset="0"/>
          <a:ea typeface="Roboto Light" panose="02000000000000000000" pitchFamily="2"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478603218076001"/>
          <c:y val="0.10878760347264284"/>
          <c:w val="0.59372494199094683"/>
          <c:h val="0.78782732687260248"/>
        </c:manualLayout>
      </c:layout>
      <c:doughnutChart>
        <c:varyColors val="1"/>
        <c:ser>
          <c:idx val="0"/>
          <c:order val="0"/>
          <c:tx>
            <c:strRef>
              <c:f>Sheet1!$B$1</c:f>
              <c:strCache>
                <c:ptCount val="1"/>
                <c:pt idx="0">
                  <c:v>FQ</c:v>
                </c:pt>
              </c:strCache>
            </c:strRef>
          </c:tx>
          <c:spPr>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scene3d>
              <a:camera prst="orthographicFront">
                <a:rot lat="0" lon="0" rev="0"/>
              </a:camera>
              <a:lightRig rig="threePt" dir="t">
                <a:rot lat="0" lon="0" rev="1200000"/>
              </a:lightRig>
            </a:scene3d>
            <a:sp3d>
              <a:bevelT w="63500" h="25400"/>
            </a:sp3d>
          </c:spPr>
          <c:dPt>
            <c:idx val="0"/>
            <c:bubble3D val="0"/>
            <c:spPr>
              <a:solidFill>
                <a:srgbClr val="FFC000"/>
              </a:solidFill>
              <a:ln>
                <a:noFill/>
              </a:ln>
              <a:effectLst/>
              <a:scene3d>
                <a:camera prst="orthographicFront"/>
                <a:lightRig rig="threePt" dir="t">
                  <a:rot lat="0" lon="0" rev="1200000"/>
                </a:lightRig>
              </a:scene3d>
              <a:sp3d>
                <a:bevelT w="0" h="0"/>
              </a:sp3d>
            </c:spPr>
            <c:extLst>
              <c:ext xmlns:c16="http://schemas.microsoft.com/office/drawing/2014/chart" uri="{C3380CC4-5D6E-409C-BE32-E72D297353CC}">
                <c16:uniqueId val="{00000001-0BAB-4BB6-8CB1-15E23A41ED07}"/>
              </c:ext>
            </c:extLst>
          </c:dPt>
          <c:dPt>
            <c:idx val="1"/>
            <c:bubble3D val="0"/>
            <c:spPr>
              <a:solidFill>
                <a:srgbClr val="00B0F0"/>
              </a:solidFill>
              <a:ln>
                <a:noFill/>
              </a:ln>
              <a:effectLst/>
              <a:scene3d>
                <a:camera prst="orthographicFront"/>
                <a:lightRig rig="threePt" dir="t">
                  <a:rot lat="0" lon="0" rev="1200000"/>
                </a:lightRig>
              </a:scene3d>
              <a:sp3d>
                <a:bevelT w="0" h="0"/>
              </a:sp3d>
            </c:spPr>
            <c:extLst>
              <c:ext xmlns:c16="http://schemas.microsoft.com/office/drawing/2014/chart" uri="{C3380CC4-5D6E-409C-BE32-E72D297353CC}">
                <c16:uniqueId val="{00000003-0BAB-4BB6-8CB1-15E23A41ED07}"/>
              </c:ext>
            </c:extLst>
          </c:dPt>
          <c:dLbls>
            <c:dLbl>
              <c:idx val="0"/>
              <c:layout>
                <c:manualLayout>
                  <c:x val="-0.45095825676586199"/>
                  <c:y val="0.47752049836362176"/>
                </c:manualLayout>
              </c:layout>
              <c:tx>
                <c:rich>
                  <a:bodyPr wrap="square" lIns="38100" tIns="19050" rIns="38100" bIns="19050" anchor="ctr">
                    <a:noAutofit/>
                  </a:bodyPr>
                  <a:lstStyle/>
                  <a:p>
                    <a:pPr>
                      <a:defRPr/>
                    </a:pPr>
                    <a:r>
                      <a:rPr lang="en-US" sz="1000" b="0" baseline="0" dirty="0">
                        <a:latin typeface="Roboto "/>
                      </a:rPr>
                      <a:t>Above Average</a:t>
                    </a:r>
                    <a:r>
                      <a:rPr lang="en-US" baseline="0" dirty="0"/>
                      <a:t>
</a:t>
                    </a:r>
                    <a:r>
                      <a:rPr lang="en-US" sz="1800" baseline="0" dirty="0">
                        <a:latin typeface="Roboto Black" panose="02000000000000000000" pitchFamily="2" charset="0"/>
                      </a:rPr>
                      <a:t>75</a:t>
                    </a:r>
                    <a:r>
                      <a:rPr lang="en-US" sz="1800" baseline="0" dirty="0">
                        <a:latin typeface="Roboto Black" panose="02000000000000000000" pitchFamily="2" charset="0"/>
                        <a:ea typeface="Roboto Black" panose="02000000000000000000" pitchFamily="2" charset="0"/>
                      </a:rPr>
                      <a:t>%</a:t>
                    </a:r>
                  </a:p>
                </c:rich>
              </c:tx>
              <c:spPr>
                <a:noFill/>
                <a:ln>
                  <a:noFill/>
                </a:ln>
                <a:effectLst/>
              </c:spPr>
              <c:showLegendKey val="0"/>
              <c:showVal val="0"/>
              <c:showCatName val="1"/>
              <c:showSerName val="0"/>
              <c:showPercent val="1"/>
              <c:showBubbleSize val="0"/>
              <c:separator>
</c:separator>
              <c:extLst>
                <c:ext xmlns:c15="http://schemas.microsoft.com/office/drawing/2012/chart" uri="{CE6537A1-D6FC-4f65-9D91-7224C49458BB}">
                  <c15:layout>
                    <c:manualLayout>
                      <c:w val="0.13266167758280137"/>
                      <c:h val="0.19369681845346517"/>
                    </c:manualLayout>
                  </c15:layout>
                </c:ext>
                <c:ext xmlns:c16="http://schemas.microsoft.com/office/drawing/2014/chart" uri="{C3380CC4-5D6E-409C-BE32-E72D297353CC}">
                  <c16:uniqueId val="{00000001-0BAB-4BB6-8CB1-15E23A41ED07}"/>
                </c:ext>
              </c:extLst>
            </c:dLbl>
            <c:dLbl>
              <c:idx val="1"/>
              <c:layout>
                <c:manualLayout>
                  <c:x val="0.40684959533410647"/>
                  <c:y val="-0.55477979186003579"/>
                </c:manualLayout>
              </c:layout>
              <c:tx>
                <c:rich>
                  <a:bodyPr wrap="square" lIns="38100" tIns="19050" rIns="38100" bIns="19050" anchor="ctr">
                    <a:noAutofit/>
                  </a:bodyPr>
                  <a:lstStyle/>
                  <a:p>
                    <a:pPr>
                      <a:defRPr/>
                    </a:pPr>
                    <a:r>
                      <a:rPr lang="en-US" sz="1000" b="0" baseline="0" dirty="0">
                        <a:latin typeface="Roboto" panose="02000000000000000000"/>
                      </a:rPr>
                      <a:t>Below Average</a:t>
                    </a:r>
                    <a:r>
                      <a:rPr lang="en-US" baseline="0" dirty="0"/>
                      <a:t>
</a:t>
                    </a:r>
                    <a:r>
                      <a:rPr lang="en-US" sz="1800" baseline="0" dirty="0">
                        <a:latin typeface="Roboto Black" panose="02000000000000000000" pitchFamily="2" charset="0"/>
                      </a:rPr>
                      <a:t>25</a:t>
                    </a:r>
                    <a:r>
                      <a:rPr lang="en-US" sz="1800" baseline="0" dirty="0">
                        <a:latin typeface="Roboto Black" panose="02000000000000000000" pitchFamily="2" charset="0"/>
                        <a:ea typeface="Roboto Black" panose="02000000000000000000" pitchFamily="2" charset="0"/>
                      </a:rPr>
                      <a:t>%</a:t>
                    </a:r>
                  </a:p>
                </c:rich>
              </c:tx>
              <c:spPr>
                <a:noFill/>
                <a:ln>
                  <a:noFill/>
                </a:ln>
                <a:effectLst/>
              </c:spPr>
              <c:showLegendKey val="0"/>
              <c:showVal val="0"/>
              <c:showCatName val="1"/>
              <c:showSerName val="0"/>
              <c:showPercent val="1"/>
              <c:showBubbleSize val="0"/>
              <c:separator>
</c:separator>
              <c:extLst>
                <c:ext xmlns:c15="http://schemas.microsoft.com/office/drawing/2012/chart" uri="{CE6537A1-D6FC-4f65-9D91-7224C49458BB}">
                  <c15:layout>
                    <c:manualLayout>
                      <c:w val="0.18516346232280348"/>
                      <c:h val="0.23355915707885633"/>
                    </c:manualLayout>
                  </c15:layout>
                </c:ext>
                <c:ext xmlns:c16="http://schemas.microsoft.com/office/drawing/2014/chart" uri="{C3380CC4-5D6E-409C-BE32-E72D297353CC}">
                  <c16:uniqueId val="{00000003-0BAB-4BB6-8CB1-15E23A41ED07}"/>
                </c:ext>
              </c:extLst>
            </c:dLbl>
            <c:dLbl>
              <c:idx val="2"/>
              <c:layout>
                <c:manualLayout>
                  <c:x val="-0.1207729468599034"/>
                  <c:y val="-0.16666666666666666"/>
                </c:manualLayout>
              </c:layout>
              <c:tx>
                <c:rich>
                  <a:bodyPr/>
                  <a:lstStyle/>
                  <a:p>
                    <a:r>
                      <a:rPr lang="en-US" dirty="0"/>
                      <a:t>Magazine </a:t>
                    </a:r>
                  </a:p>
                  <a:p>
                    <a:r>
                      <a:rPr lang="en-US" dirty="0"/>
                      <a:t>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BAB-4BB6-8CB1-15E23A41ED07}"/>
                </c:ext>
              </c:extLst>
            </c:dLbl>
            <c:spPr>
              <a:noFill/>
              <a:ln>
                <a:noFill/>
              </a:ln>
              <a:effectLst/>
            </c:spPr>
            <c:showLegendKey val="0"/>
            <c:showVal val="0"/>
            <c:showCatName val="1"/>
            <c:showSerName val="0"/>
            <c:showPercent val="1"/>
            <c:showBubbleSize val="0"/>
            <c:separator>
</c:separator>
            <c:showLeaderLines val="0"/>
            <c:extLst>
              <c:ext xmlns:c15="http://schemas.microsoft.com/office/drawing/2012/chart" uri="{CE6537A1-D6FC-4f65-9D91-7224C49458BB}"/>
            </c:extLst>
          </c:dLbls>
          <c:cat>
            <c:strRef>
              <c:f>Sheet1!$A$2:$A$3</c:f>
              <c:strCache>
                <c:ptCount val="2"/>
                <c:pt idx="0">
                  <c:v>Above Average of £2283</c:v>
                </c:pt>
                <c:pt idx="1">
                  <c:v>Below Average of £2283</c:v>
                </c:pt>
              </c:strCache>
            </c:strRef>
          </c:cat>
          <c:val>
            <c:numRef>
              <c:f>Sheet1!$B$2:$B$3</c:f>
              <c:numCache>
                <c:formatCode>General</c:formatCode>
                <c:ptCount val="2"/>
                <c:pt idx="0">
                  <c:v>475</c:v>
                </c:pt>
                <c:pt idx="1">
                  <c:v>1394</c:v>
                </c:pt>
              </c:numCache>
            </c:numRef>
          </c:val>
          <c:extLst>
            <c:ext xmlns:c16="http://schemas.microsoft.com/office/drawing/2014/chart" uri="{C3380CC4-5D6E-409C-BE32-E72D297353CC}">
              <c16:uniqueId val="{00000005-0BAB-4BB6-8CB1-15E23A41ED07}"/>
            </c:ext>
          </c:extLst>
        </c:ser>
        <c:dLbls>
          <c:showLegendKey val="0"/>
          <c:showVal val="0"/>
          <c:showCatName val="0"/>
          <c:showSerName val="0"/>
          <c:showPercent val="0"/>
          <c:showBubbleSize val="0"/>
          <c:showLeaderLines val="0"/>
        </c:dLbls>
        <c:firstSliceAng val="0"/>
        <c:holeSize val="50"/>
      </c:doughnutChart>
      <c:spPr>
        <a:effectLst/>
      </c:spPr>
    </c:plotArea>
    <c:plotVisOnly val="1"/>
    <c:dispBlanksAs val="gap"/>
    <c:showDLblsOverMax val="0"/>
  </c:chart>
  <c:spPr>
    <a:ln>
      <a:noFill/>
    </a:ln>
  </c:spPr>
  <c:txPr>
    <a:bodyPr/>
    <a:lstStyle/>
    <a:p>
      <a:pPr>
        <a:defRPr sz="800"/>
      </a:pPr>
      <a:endParaRPr lang="en-US"/>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9676740655505697"/>
          <c:y val="0"/>
          <c:w val="0.92358685959720477"/>
          <c:h val="0.8667101304562399"/>
        </c:manualLayout>
      </c:layout>
      <c:barChart>
        <c:barDir val="bar"/>
        <c:grouping val="clustered"/>
        <c:varyColors val="0"/>
        <c:ser>
          <c:idx val="0"/>
          <c:order val="0"/>
          <c:tx>
            <c:strRef>
              <c:f>Sheet1!$B$1</c:f>
              <c:strCache>
                <c:ptCount val="1"/>
                <c:pt idx="0">
                  <c:v>Print</c:v>
                </c:pt>
              </c:strCache>
            </c:strRef>
          </c:tx>
          <c:spPr>
            <a:solidFill>
              <a:srgbClr val="00B0F0"/>
            </a:solidFill>
            <a:ln>
              <a:noFill/>
            </a:ln>
            <a:effectLst/>
            <a:scene3d>
              <a:camera prst="orthographicFront"/>
              <a:lightRig rig="threePt" dir="t">
                <a:rot lat="0" lon="0" rev="1200000"/>
              </a:lightRig>
            </a:scene3d>
            <a:sp3d>
              <a:bevelT w="0" h="0"/>
            </a:sp3d>
          </c:spPr>
          <c:invertIfNegative val="0"/>
          <c:dPt>
            <c:idx val="1"/>
            <c:invertIfNegative val="0"/>
            <c:bubble3D val="0"/>
            <c:spPr>
              <a:solidFill>
                <a:srgbClr val="00B0F0"/>
              </a:solidFill>
              <a:ln>
                <a:noFill/>
              </a:ln>
              <a:effectLst/>
              <a:scene3d>
                <a:camera prst="orthographicFront"/>
                <a:lightRig rig="threePt" dir="t">
                  <a:rot lat="0" lon="0" rev="1200000"/>
                </a:lightRig>
              </a:scene3d>
              <a:sp3d>
                <a:bevelT w="0" h="0"/>
              </a:sp3d>
            </c:spPr>
            <c:extLst>
              <c:ext xmlns:c16="http://schemas.microsoft.com/office/drawing/2014/chart" uri="{C3380CC4-5D6E-409C-BE32-E72D297353CC}">
                <c16:uniqueId val="{00000001-D5F8-4E06-A2F0-E70DB4D028AD}"/>
              </c:ext>
            </c:extLst>
          </c:dPt>
          <c:dPt>
            <c:idx val="2"/>
            <c:invertIfNegative val="0"/>
            <c:bubble3D val="0"/>
            <c:spPr>
              <a:solidFill>
                <a:srgbClr val="C00000"/>
              </a:solidFill>
              <a:ln>
                <a:noFill/>
              </a:ln>
              <a:effectLst/>
              <a:scene3d>
                <a:camera prst="orthographicFront"/>
                <a:lightRig rig="threePt" dir="t">
                  <a:rot lat="0" lon="0" rev="1200000"/>
                </a:lightRig>
              </a:scene3d>
              <a:sp3d>
                <a:bevelT w="0" h="0"/>
              </a:sp3d>
            </c:spPr>
            <c:extLst>
              <c:ext xmlns:c16="http://schemas.microsoft.com/office/drawing/2014/chart" uri="{C3380CC4-5D6E-409C-BE32-E72D297353CC}">
                <c16:uniqueId val="{00000002-220D-4240-B2EA-31E20C1EAF0E}"/>
              </c:ext>
            </c:extLst>
          </c:dPt>
          <c:dLbls>
            <c:dLbl>
              <c:idx val="1"/>
              <c:tx>
                <c:rich>
                  <a:bodyPr/>
                  <a:lstStyle/>
                  <a:p>
                    <a:r>
                      <a:rPr lang="en-US" dirty="0"/>
                      <a:t>295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5F8-4E06-A2F0-E70DB4D028AD}"/>
                </c:ext>
              </c:extLst>
            </c:dLbl>
            <c:dLbl>
              <c:idx val="2"/>
              <c:tx>
                <c:rich>
                  <a:bodyPr/>
                  <a:lstStyle/>
                  <a:p>
                    <a:r>
                      <a:rPr lang="en-US" dirty="0"/>
                      <a:t>1461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20D-4240-B2EA-31E20C1EAF0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rebuchet MS" panose="020B06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No Internet                                                                                                                                                                                          Service</c:v>
                </c:pt>
                <c:pt idx="1">
                  <c:v>Users</c:v>
                </c:pt>
                <c:pt idx="2">
                  <c:v>Non-Users</c:v>
                </c:pt>
              </c:strCache>
            </c:strRef>
          </c:cat>
          <c:val>
            <c:numRef>
              <c:f>Sheet1!$B$2:$B$4</c:f>
              <c:numCache>
                <c:formatCode>General</c:formatCode>
                <c:ptCount val="3"/>
                <c:pt idx="0">
                  <c:v>113</c:v>
                </c:pt>
                <c:pt idx="1">
                  <c:v>295</c:v>
                </c:pt>
                <c:pt idx="2">
                  <c:v>1461</c:v>
                </c:pt>
              </c:numCache>
            </c:numRef>
          </c:val>
          <c:extLst>
            <c:ext xmlns:c16="http://schemas.microsoft.com/office/drawing/2014/chart" uri="{C3380CC4-5D6E-409C-BE32-E72D297353CC}">
              <c16:uniqueId val="{00000003-D5F8-4E06-A2F0-E70DB4D028AD}"/>
            </c:ext>
          </c:extLst>
        </c:ser>
        <c:dLbls>
          <c:showLegendKey val="0"/>
          <c:showVal val="0"/>
          <c:showCatName val="0"/>
          <c:showSerName val="0"/>
          <c:showPercent val="0"/>
          <c:showBubbleSize val="0"/>
        </c:dLbls>
        <c:gapWidth val="56"/>
        <c:overlap val="14"/>
        <c:axId val="-1025093824"/>
        <c:axId val="-1025097632"/>
      </c:barChart>
      <c:catAx>
        <c:axId val="-1025093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333333"/>
                </a:solidFill>
                <a:latin typeface="Roboto Light" panose="02000000000000000000" pitchFamily="2" charset="0"/>
                <a:ea typeface="Roboto Light" panose="02000000000000000000" pitchFamily="2" charset="0"/>
                <a:cs typeface="Aileron Regular" panose="020B0604020202020204" charset="0"/>
              </a:defRPr>
            </a:pPr>
            <a:endParaRPr lang="en-US"/>
          </a:p>
        </c:txPr>
        <c:crossAx val="-1025097632"/>
        <c:crosses val="autoZero"/>
        <c:auto val="1"/>
        <c:lblAlgn val="ctr"/>
        <c:lblOffset val="100"/>
        <c:noMultiLvlLbl val="1"/>
      </c:catAx>
      <c:valAx>
        <c:axId val="-1025097632"/>
        <c:scaling>
          <c:orientation val="minMax"/>
        </c:scaling>
        <c:delete val="0"/>
        <c:axPos val="b"/>
        <c:majorGridlines>
          <c:spPr>
            <a:ln w="9525" cap="flat" cmpd="sng" algn="ctr">
              <a:solidFill>
                <a:srgbClr val="F3F2F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Roboto" panose="02000000000000000000" pitchFamily="2" charset="0"/>
                <a:ea typeface="Roboto" panose="02000000000000000000" pitchFamily="2" charset="0"/>
                <a:cs typeface="Aileron Heavy" panose="020B0604020202020204" charset="0"/>
              </a:defRPr>
            </a:pPr>
            <a:endParaRPr lang="en-US"/>
          </a:p>
        </c:txPr>
        <c:crossAx val="-1025093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9676740655505697"/>
          <c:y val="0"/>
          <c:w val="0.92358685959720477"/>
          <c:h val="0.8667101304562399"/>
        </c:manualLayout>
      </c:layout>
      <c:barChart>
        <c:barDir val="bar"/>
        <c:grouping val="clustered"/>
        <c:varyColors val="0"/>
        <c:ser>
          <c:idx val="0"/>
          <c:order val="0"/>
          <c:tx>
            <c:strRef>
              <c:f>Sheet1!$B$1</c:f>
              <c:strCache>
                <c:ptCount val="1"/>
                <c:pt idx="0">
                  <c:v>Print</c:v>
                </c:pt>
              </c:strCache>
            </c:strRef>
          </c:tx>
          <c:spPr>
            <a:solidFill>
              <a:srgbClr val="00B0F0"/>
            </a:solidFill>
            <a:ln>
              <a:noFill/>
            </a:ln>
            <a:effectLst/>
            <a:scene3d>
              <a:camera prst="orthographicFront"/>
              <a:lightRig rig="threePt" dir="t">
                <a:rot lat="0" lon="0" rev="1200000"/>
              </a:lightRig>
            </a:scene3d>
            <a:sp3d>
              <a:bevelT w="0" h="0"/>
            </a:sp3d>
          </c:spPr>
          <c:invertIfNegative val="0"/>
          <c:dPt>
            <c:idx val="1"/>
            <c:invertIfNegative val="0"/>
            <c:bubble3D val="0"/>
            <c:spPr>
              <a:solidFill>
                <a:srgbClr val="C00000"/>
              </a:solidFill>
              <a:ln>
                <a:noFill/>
              </a:ln>
              <a:effectLst/>
              <a:scene3d>
                <a:camera prst="orthographicFront"/>
                <a:lightRig rig="threePt" dir="t">
                  <a:rot lat="0" lon="0" rev="1200000"/>
                </a:lightRig>
              </a:scene3d>
              <a:sp3d>
                <a:bevelT w="0" h="0"/>
              </a:sp3d>
            </c:spPr>
            <c:extLst>
              <c:ext xmlns:c16="http://schemas.microsoft.com/office/drawing/2014/chart" uri="{C3380CC4-5D6E-409C-BE32-E72D297353CC}">
                <c16:uniqueId val="{00000001-D5F8-4E06-A2F0-E70DB4D028AD}"/>
              </c:ext>
            </c:extLst>
          </c:dPt>
          <c:dLbls>
            <c:dLbl>
              <c:idx val="0"/>
              <c:tx>
                <c:rich>
                  <a:bodyPr/>
                  <a:lstStyle/>
                  <a:p>
                    <a:r>
                      <a:rPr lang="en-US" dirty="0"/>
                      <a:t>469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5F8-4E06-A2F0-E70DB4D028AD}"/>
                </c:ext>
              </c:extLst>
            </c:dLbl>
            <c:dLbl>
              <c:idx val="1"/>
              <c:tx>
                <c:rich>
                  <a:bodyPr/>
                  <a:lstStyle/>
                  <a:p>
                    <a:r>
                      <a:rPr lang="en-US" dirty="0"/>
                      <a:t>1400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5F8-4E06-A2F0-E70DB4D028A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rebuchet MS" panose="020B06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Non-Users</c:v>
                </c:pt>
                <c:pt idx="1">
                  <c:v>User</c:v>
                </c:pt>
              </c:strCache>
            </c:strRef>
          </c:cat>
          <c:val>
            <c:numRef>
              <c:f>Sheet1!$B$2:$B$3</c:f>
              <c:numCache>
                <c:formatCode>General</c:formatCode>
                <c:ptCount val="2"/>
                <c:pt idx="0">
                  <c:v>469</c:v>
                </c:pt>
                <c:pt idx="1">
                  <c:v>1400</c:v>
                </c:pt>
              </c:numCache>
            </c:numRef>
          </c:val>
          <c:extLst>
            <c:ext xmlns:c16="http://schemas.microsoft.com/office/drawing/2014/chart" uri="{C3380CC4-5D6E-409C-BE32-E72D297353CC}">
              <c16:uniqueId val="{00000003-D5F8-4E06-A2F0-E70DB4D028AD}"/>
            </c:ext>
          </c:extLst>
        </c:ser>
        <c:dLbls>
          <c:showLegendKey val="0"/>
          <c:showVal val="0"/>
          <c:showCatName val="0"/>
          <c:showSerName val="0"/>
          <c:showPercent val="0"/>
          <c:showBubbleSize val="0"/>
        </c:dLbls>
        <c:gapWidth val="56"/>
        <c:overlap val="14"/>
        <c:axId val="-1025093824"/>
        <c:axId val="-1025097632"/>
      </c:barChart>
      <c:catAx>
        <c:axId val="-1025093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333333"/>
                </a:solidFill>
                <a:latin typeface="Roboto Light" panose="02000000000000000000" pitchFamily="2" charset="0"/>
                <a:ea typeface="Roboto Light" panose="02000000000000000000" pitchFamily="2" charset="0"/>
                <a:cs typeface="Aileron Regular" panose="020B0604020202020204" charset="0"/>
              </a:defRPr>
            </a:pPr>
            <a:endParaRPr lang="en-US"/>
          </a:p>
        </c:txPr>
        <c:crossAx val="-1025097632"/>
        <c:crosses val="autoZero"/>
        <c:auto val="1"/>
        <c:lblAlgn val="ctr"/>
        <c:lblOffset val="100"/>
        <c:noMultiLvlLbl val="1"/>
      </c:catAx>
      <c:valAx>
        <c:axId val="-1025097632"/>
        <c:scaling>
          <c:orientation val="minMax"/>
        </c:scaling>
        <c:delete val="0"/>
        <c:axPos val="b"/>
        <c:majorGridlines>
          <c:spPr>
            <a:ln w="9525" cap="flat" cmpd="sng" algn="ctr">
              <a:solidFill>
                <a:srgbClr val="F3F2F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Roboto" panose="02000000000000000000" pitchFamily="2" charset="0"/>
                <a:ea typeface="Roboto" panose="02000000000000000000" pitchFamily="2" charset="0"/>
                <a:cs typeface="Aileron Heavy" panose="020B0604020202020204" charset="0"/>
              </a:defRPr>
            </a:pPr>
            <a:endParaRPr lang="en-US"/>
          </a:p>
        </c:txPr>
        <c:crossAx val="-1025093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478603218076001"/>
          <c:y val="0.10878760347264284"/>
          <c:w val="0.59372494199094683"/>
          <c:h val="0.78782732687260248"/>
        </c:manualLayout>
      </c:layout>
      <c:doughnutChart>
        <c:varyColors val="1"/>
        <c:ser>
          <c:idx val="0"/>
          <c:order val="0"/>
          <c:tx>
            <c:strRef>
              <c:f>Sheet1!$B$1</c:f>
              <c:strCache>
                <c:ptCount val="1"/>
                <c:pt idx="0">
                  <c:v>FQ</c:v>
                </c:pt>
              </c:strCache>
            </c:strRef>
          </c:tx>
          <c:dPt>
            <c:idx val="0"/>
            <c:bubble3D val="0"/>
            <c:spPr>
              <a:solidFill>
                <a:srgbClr val="C00000"/>
              </a:solidFill>
            </c:spPr>
            <c:extLst>
              <c:ext xmlns:c16="http://schemas.microsoft.com/office/drawing/2014/chart" uri="{C3380CC4-5D6E-409C-BE32-E72D297353CC}">
                <c16:uniqueId val="{00000001-BC0B-4579-8DF3-9CE40B9524BF}"/>
              </c:ext>
            </c:extLst>
          </c:dPt>
          <c:dPt>
            <c:idx val="1"/>
            <c:bubble3D val="0"/>
            <c:spPr>
              <a:solidFill>
                <a:srgbClr val="FFC000"/>
              </a:solidFill>
            </c:spPr>
            <c:extLst>
              <c:ext xmlns:c16="http://schemas.microsoft.com/office/drawing/2014/chart" uri="{C3380CC4-5D6E-409C-BE32-E72D297353CC}">
                <c16:uniqueId val="{00000003-BC0B-4579-8DF3-9CE40B9524BF}"/>
              </c:ext>
            </c:extLst>
          </c:dPt>
          <c:dPt>
            <c:idx val="2"/>
            <c:bubble3D val="0"/>
            <c:spPr>
              <a:solidFill>
                <a:srgbClr val="00B0F0"/>
              </a:solidFill>
            </c:spPr>
            <c:extLst>
              <c:ext xmlns:c16="http://schemas.microsoft.com/office/drawing/2014/chart" uri="{C3380CC4-5D6E-409C-BE32-E72D297353CC}">
                <c16:uniqueId val="{00000004-BC0B-4579-8DF3-9CE40B9524BF}"/>
              </c:ext>
            </c:extLst>
          </c:dPt>
          <c:dPt>
            <c:idx val="3"/>
            <c:bubble3D val="0"/>
            <c:spPr>
              <a:solidFill>
                <a:srgbClr val="00B050"/>
              </a:solidFill>
            </c:spPr>
            <c:extLst>
              <c:ext xmlns:c16="http://schemas.microsoft.com/office/drawing/2014/chart" uri="{C3380CC4-5D6E-409C-BE32-E72D297353CC}">
                <c16:uniqueId val="{00000004-A973-43C3-A8AB-E5589059B15C}"/>
              </c:ext>
            </c:extLst>
          </c:dPt>
          <c:dLbls>
            <c:dLbl>
              <c:idx val="0"/>
              <c:layout>
                <c:manualLayout>
                  <c:x val="-0.26098575938096086"/>
                  <c:y val="-6.4391631518835937E-2"/>
                </c:manualLayout>
              </c:layout>
              <c:tx>
                <c:rich>
                  <a:bodyPr wrap="square" lIns="38100" tIns="19050" rIns="38100" bIns="19050" anchor="ctr">
                    <a:noAutofit/>
                  </a:bodyPr>
                  <a:lstStyle/>
                  <a:p>
                    <a:pPr>
                      <a:defRPr/>
                    </a:pPr>
                    <a:r>
                      <a:rPr lang="en-US" sz="1000" b="0" baseline="0" dirty="0">
                        <a:latin typeface="Roboto" panose="02000000000000000000"/>
                      </a:rPr>
                      <a:t>Churned</a:t>
                    </a:r>
                    <a:br>
                      <a:rPr lang="en-US" sz="1000" b="0" baseline="0" dirty="0">
                        <a:latin typeface="Roboto" panose="02000000000000000000"/>
                      </a:rPr>
                    </a:br>
                    <a:r>
                      <a:rPr lang="en-US" sz="1000" b="0" baseline="0" dirty="0">
                        <a:latin typeface="Roboto" panose="02000000000000000000"/>
                      </a:rPr>
                      <a:t>Users</a:t>
                    </a:r>
                    <a:r>
                      <a:rPr lang="en-US" baseline="0" dirty="0"/>
                      <a:t>
</a:t>
                    </a:r>
                    <a:r>
                      <a:rPr lang="en-US" sz="1800" baseline="0" dirty="0">
                        <a:latin typeface="Roboto Black" panose="02000000000000000000" pitchFamily="2" charset="0"/>
                      </a:rPr>
                      <a:t>2</a:t>
                    </a:r>
                    <a:r>
                      <a:rPr lang="en-US" sz="1800" baseline="0" dirty="0">
                        <a:latin typeface="Roboto Black" panose="02000000000000000000" pitchFamily="2" charset="0"/>
                        <a:ea typeface="Roboto Black" panose="02000000000000000000" pitchFamily="2" charset="0"/>
                      </a:rPr>
                      <a:t>%</a:t>
                    </a:r>
                  </a:p>
                </c:rich>
              </c:tx>
              <c:spPr>
                <a:noFill/>
                <a:ln>
                  <a:noFill/>
                </a:ln>
                <a:effectLst/>
              </c:spPr>
              <c:showLegendKey val="0"/>
              <c:showVal val="0"/>
              <c:showCatName val="1"/>
              <c:showSerName val="0"/>
              <c:showPercent val="1"/>
              <c:showBubbleSize val="0"/>
              <c:separator>
</c:separator>
              <c:extLst>
                <c:ext xmlns:c15="http://schemas.microsoft.com/office/drawing/2012/chart" uri="{CE6537A1-D6FC-4f65-9D91-7224C49458BB}">
                  <c15:layout>
                    <c:manualLayout>
                      <c:w val="0.14523769321890356"/>
                      <c:h val="0.1882691866687051"/>
                    </c:manualLayout>
                  </c15:layout>
                </c:ext>
                <c:ext xmlns:c16="http://schemas.microsoft.com/office/drawing/2014/chart" uri="{C3380CC4-5D6E-409C-BE32-E72D297353CC}">
                  <c16:uniqueId val="{00000001-BC0B-4579-8DF3-9CE40B9524BF}"/>
                </c:ext>
              </c:extLst>
            </c:dLbl>
            <c:dLbl>
              <c:idx val="1"/>
              <c:layout>
                <c:manualLayout>
                  <c:x val="0.11924705682405687"/>
                  <c:y val="0.1287282780832241"/>
                </c:manualLayout>
              </c:layout>
              <c:tx>
                <c:rich>
                  <a:bodyPr/>
                  <a:lstStyle/>
                  <a:p>
                    <a:r>
                      <a:rPr lang="en-US" sz="1000" dirty="0">
                        <a:latin typeface="Roboto" panose="02000000000000000000"/>
                      </a:rPr>
                      <a:t>Non-Users</a:t>
                    </a:r>
                    <a:br>
                      <a:rPr lang="en-US" sz="1000" dirty="0">
                        <a:latin typeface="Roboto" panose="02000000000000000000"/>
                      </a:rPr>
                    </a:br>
                    <a:r>
                      <a:rPr lang="en-US" sz="1000" dirty="0">
                        <a:latin typeface="Roboto" panose="02000000000000000000"/>
                      </a:rPr>
                      <a:t>Retainers</a:t>
                    </a:r>
                    <a:r>
                      <a:rPr lang="en-US" baseline="0" dirty="0"/>
                      <a:t>
</a:t>
                    </a:r>
                    <a:fld id="{9D62FA09-D590-42D5-9ECF-93E5CCFAF10E}" type="PERCENTAGE">
                      <a:rPr lang="en-US" sz="1800" baseline="0">
                        <a:latin typeface="Roboto" panose="02000000000000000000"/>
                      </a:rPr>
                      <a:pPr/>
                      <a:t>[PERCENTAGE]</a:t>
                    </a:fld>
                    <a:endParaRPr lang="en-US" baseline="0" dirty="0"/>
                  </a:p>
                </c:rich>
              </c:tx>
              <c:showLegendKey val="0"/>
              <c:showVal val="0"/>
              <c:showCatName val="1"/>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BC0B-4579-8DF3-9CE40B9524BF}"/>
                </c:ext>
              </c:extLst>
            </c:dLbl>
            <c:dLbl>
              <c:idx val="2"/>
              <c:layout>
                <c:manualLayout>
                  <c:x val="-9.4587189176642106E-2"/>
                  <c:y val="0.12193740909982959"/>
                </c:manualLayout>
              </c:layout>
              <c:tx>
                <c:rich>
                  <a:bodyPr/>
                  <a:lstStyle/>
                  <a:p>
                    <a:r>
                      <a:rPr lang="en-US" sz="1000">
                        <a:latin typeface="Roboto" panose="02000000000000000000"/>
                      </a:rPr>
                      <a:t>Users</a:t>
                    </a:r>
                    <a:r>
                      <a:rPr lang="en-US" sz="1000" baseline="0">
                        <a:latin typeface="Roboto" panose="02000000000000000000"/>
                      </a:rPr>
                      <a:t> </a:t>
                    </a:r>
                    <a:br>
                      <a:rPr lang="en-US" sz="1000" baseline="0">
                        <a:latin typeface="Roboto" panose="02000000000000000000"/>
                      </a:rPr>
                    </a:br>
                    <a:r>
                      <a:rPr lang="en-US" sz="1000" baseline="0">
                        <a:latin typeface="Roboto" panose="02000000000000000000"/>
                      </a:rPr>
                      <a:t>Retainer</a:t>
                    </a:r>
                    <a:r>
                      <a:rPr lang="en-US" baseline="0" dirty="0"/>
                      <a:t>
</a:t>
                    </a:r>
                    <a:fld id="{56855AAF-CBA6-4553-8A5D-25CB4A0C73F7}" type="PERCENTAGE">
                      <a:rPr lang="en-US" sz="1800" baseline="0">
                        <a:latin typeface="Roboto" panose="02000000000000000000"/>
                      </a:rPr>
                      <a:pPr/>
                      <a:t>[PERCENTAGE]</a:t>
                    </a:fld>
                    <a:endParaRPr lang="en-US" baseline="0" dirty="0"/>
                  </a:p>
                </c:rich>
              </c:tx>
              <c:showLegendKey val="0"/>
              <c:showVal val="0"/>
              <c:showCatName val="1"/>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4-BC0B-4579-8DF3-9CE40B9524BF}"/>
                </c:ext>
              </c:extLst>
            </c:dLbl>
            <c:dLbl>
              <c:idx val="3"/>
              <c:layout>
                <c:manualLayout>
                  <c:x val="0.30430820672747322"/>
                  <c:y val="-0.18495742625858011"/>
                </c:manualLayout>
              </c:layout>
              <c:tx>
                <c:rich>
                  <a:bodyPr wrap="square" lIns="38100" tIns="19050" rIns="38100" bIns="19050" anchor="ctr">
                    <a:noAutofit/>
                  </a:bodyPr>
                  <a:lstStyle/>
                  <a:p>
                    <a:pPr>
                      <a:defRPr/>
                    </a:pPr>
                    <a:r>
                      <a:rPr lang="en-US" sz="1000" b="0" dirty="0">
                        <a:latin typeface="Roboto "/>
                      </a:rPr>
                      <a:t>Churned</a:t>
                    </a:r>
                    <a:br>
                      <a:rPr lang="en-US" sz="1000" b="0" dirty="0">
                        <a:latin typeface="Roboto "/>
                      </a:rPr>
                    </a:br>
                    <a:r>
                      <a:rPr lang="en-US" sz="1000" b="0" dirty="0">
                        <a:latin typeface="Roboto "/>
                      </a:rPr>
                      <a:t>Non-Users</a:t>
                    </a:r>
                    <a:r>
                      <a:rPr lang="en-US" baseline="0" dirty="0"/>
                      <a:t>
</a:t>
                    </a:r>
                    <a:r>
                      <a:rPr lang="en-US" sz="1800" baseline="0" dirty="0">
                        <a:latin typeface="Roboto Black" panose="02000000000000000000" pitchFamily="2" charset="0"/>
                      </a:rPr>
                      <a:t>37</a:t>
                    </a:r>
                    <a:r>
                      <a:rPr lang="en-US" sz="1800" baseline="0" dirty="0">
                        <a:latin typeface="Roboto Black" panose="02000000000000000000" pitchFamily="2" charset="0"/>
                        <a:ea typeface="Roboto Black" panose="02000000000000000000" pitchFamily="2" charset="0"/>
                      </a:rPr>
                      <a:t>%</a:t>
                    </a:r>
                  </a:p>
                </c:rich>
              </c:tx>
              <c:spPr>
                <a:noFill/>
                <a:ln>
                  <a:noFill/>
                </a:ln>
                <a:effectLst/>
              </c:spPr>
              <c:showLegendKey val="0"/>
              <c:showVal val="0"/>
              <c:showCatName val="1"/>
              <c:showSerName val="0"/>
              <c:showPercent val="1"/>
              <c:showBubbleSize val="0"/>
              <c:separator>
</c:separator>
              <c:extLst>
                <c:ext xmlns:c15="http://schemas.microsoft.com/office/drawing/2012/chart" uri="{CE6537A1-D6FC-4f65-9D91-7224C49458BB}">
                  <c15:layout>
                    <c:manualLayout>
                      <c:w val="0.12609635815839532"/>
                      <c:h val="0.23075600061152726"/>
                    </c:manualLayout>
                  </c15:layout>
                </c:ext>
                <c:ext xmlns:c16="http://schemas.microsoft.com/office/drawing/2014/chart" uri="{C3380CC4-5D6E-409C-BE32-E72D297353CC}">
                  <c16:uniqueId val="{00000004-A973-43C3-A8AB-E5589059B15C}"/>
                </c:ext>
              </c:extLst>
            </c:dLbl>
            <c:spPr>
              <a:noFill/>
              <a:ln>
                <a:noFill/>
              </a:ln>
              <a:effectLst/>
            </c:spPr>
            <c:showLegendKey val="0"/>
            <c:showVal val="0"/>
            <c:showCatName val="1"/>
            <c:showSerName val="0"/>
            <c:showPercent val="1"/>
            <c:showBubbleSize val="0"/>
            <c:separator>
</c:separator>
            <c:showLeaderLines val="0"/>
            <c:extLst>
              <c:ext xmlns:c15="http://schemas.microsoft.com/office/drawing/2012/chart" uri="{CE6537A1-D6FC-4f65-9D91-7224C49458BB}"/>
            </c:extLst>
          </c:dLbls>
          <c:cat>
            <c:strRef>
              <c:f>Sheet1!$A$2:$A$5</c:f>
              <c:strCache>
                <c:ptCount val="4"/>
                <c:pt idx="0">
                  <c:v>Non-Users of other services who churn</c:v>
                </c:pt>
                <c:pt idx="1">
                  <c:v>Non-Users of other services who are Retainers</c:v>
                </c:pt>
                <c:pt idx="2">
                  <c:v>Users of other services who are Retainers</c:v>
                </c:pt>
                <c:pt idx="3">
                  <c:v>Users of other services who Churn</c:v>
                </c:pt>
              </c:strCache>
            </c:strRef>
          </c:cat>
          <c:val>
            <c:numRef>
              <c:f>Sheet1!$B$2:$B$5</c:f>
              <c:numCache>
                <c:formatCode>General</c:formatCode>
                <c:ptCount val="4"/>
                <c:pt idx="0">
                  <c:v>361</c:v>
                </c:pt>
                <c:pt idx="1">
                  <c:v>331</c:v>
                </c:pt>
                <c:pt idx="2">
                  <c:v>269</c:v>
                </c:pt>
                <c:pt idx="3">
                  <c:v>15</c:v>
                </c:pt>
              </c:numCache>
            </c:numRef>
          </c:val>
          <c:extLst>
            <c:ext xmlns:c16="http://schemas.microsoft.com/office/drawing/2014/chart" uri="{C3380CC4-5D6E-409C-BE32-E72D297353CC}">
              <c16:uniqueId val="{00000005-BC0B-4579-8DF3-9CE40B9524BF}"/>
            </c:ext>
          </c:extLst>
        </c:ser>
        <c:dLbls>
          <c:showLegendKey val="0"/>
          <c:showVal val="0"/>
          <c:showCatName val="0"/>
          <c:showSerName val="0"/>
          <c:showPercent val="0"/>
          <c:showBubbleSize val="0"/>
          <c:showLeaderLines val="0"/>
        </c:dLbls>
        <c:firstSliceAng val="316"/>
        <c:holeSize val="50"/>
      </c:doughnutChart>
      <c:spPr>
        <a:effectLst/>
      </c:spPr>
    </c:plotArea>
    <c:plotVisOnly val="1"/>
    <c:dispBlanksAs val="gap"/>
    <c:showDLblsOverMax val="0"/>
  </c:chart>
  <c:spPr>
    <a:ln>
      <a:noFill/>
    </a:ln>
  </c:spPr>
  <c:txPr>
    <a:bodyPr/>
    <a:lstStyle/>
    <a:p>
      <a:pPr>
        <a:defRPr sz="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478603218076001"/>
          <c:y val="0.10878760347264284"/>
          <c:w val="0.59372494199094683"/>
          <c:h val="0.78782732687260248"/>
        </c:manualLayout>
      </c:layout>
      <c:doughnutChart>
        <c:varyColors val="1"/>
        <c:ser>
          <c:idx val="0"/>
          <c:order val="0"/>
          <c:tx>
            <c:strRef>
              <c:f>Sheet1!$B$1</c:f>
              <c:strCache>
                <c:ptCount val="1"/>
                <c:pt idx="0">
                  <c:v>FQ</c:v>
                </c:pt>
              </c:strCache>
            </c:strRef>
          </c:tx>
          <c:spPr>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scene3d>
              <a:camera prst="orthographicFront">
                <a:rot lat="0" lon="0" rev="0"/>
              </a:camera>
              <a:lightRig rig="threePt" dir="t">
                <a:rot lat="0" lon="0" rev="1200000"/>
              </a:lightRig>
            </a:scene3d>
            <a:sp3d>
              <a:bevelT w="63500" h="25400"/>
            </a:sp3d>
          </c:spPr>
          <c:dPt>
            <c:idx val="0"/>
            <c:bubble3D val="0"/>
            <c:spPr>
              <a:solidFill>
                <a:srgbClr val="FFC000"/>
              </a:solidFill>
              <a:ln>
                <a:noFill/>
              </a:ln>
              <a:effectLst/>
              <a:scene3d>
                <a:camera prst="orthographicFront"/>
                <a:lightRig rig="threePt" dir="t">
                  <a:rot lat="0" lon="0" rev="1200000"/>
                </a:lightRig>
              </a:scene3d>
              <a:sp3d>
                <a:bevelT w="0" h="0"/>
              </a:sp3d>
            </c:spPr>
            <c:extLst>
              <c:ext xmlns:c16="http://schemas.microsoft.com/office/drawing/2014/chart" uri="{C3380CC4-5D6E-409C-BE32-E72D297353CC}">
                <c16:uniqueId val="{00000001-BC0B-4579-8DF3-9CE40B9524BF}"/>
              </c:ext>
            </c:extLst>
          </c:dPt>
          <c:dPt>
            <c:idx val="1"/>
            <c:bubble3D val="0"/>
            <c:spPr>
              <a:solidFill>
                <a:srgbClr val="00B0F0"/>
              </a:solidFill>
              <a:ln>
                <a:noFill/>
              </a:ln>
              <a:effectLst/>
              <a:scene3d>
                <a:camera prst="orthographicFront"/>
                <a:lightRig rig="threePt" dir="t">
                  <a:rot lat="0" lon="0" rev="1200000"/>
                </a:lightRig>
              </a:scene3d>
              <a:sp3d>
                <a:bevelT w="0" h="0"/>
              </a:sp3d>
            </c:spPr>
            <c:extLst>
              <c:ext xmlns:c16="http://schemas.microsoft.com/office/drawing/2014/chart" uri="{C3380CC4-5D6E-409C-BE32-E72D297353CC}">
                <c16:uniqueId val="{00000003-BC0B-4579-8DF3-9CE40B9524BF}"/>
              </c:ext>
            </c:extLst>
          </c:dPt>
          <c:dLbls>
            <c:dLbl>
              <c:idx val="0"/>
              <c:layout>
                <c:manualLayout>
                  <c:x val="-0.39293752713097241"/>
                  <c:y val="0.52989040693038014"/>
                </c:manualLayout>
              </c:layout>
              <c:tx>
                <c:rich>
                  <a:bodyPr wrap="square" lIns="38100" tIns="19050" rIns="38100" bIns="19050" anchor="ctr">
                    <a:noAutofit/>
                  </a:bodyPr>
                  <a:lstStyle/>
                  <a:p>
                    <a:pPr>
                      <a:defRPr/>
                    </a:pPr>
                    <a:r>
                      <a:rPr lang="en-US" sz="1000" b="0" baseline="0" dirty="0">
                        <a:latin typeface="Roboto "/>
                      </a:rPr>
                      <a:t>Non - Partner</a:t>
                    </a:r>
                    <a:r>
                      <a:rPr lang="en-US" baseline="0" dirty="0"/>
                      <a:t>
</a:t>
                    </a:r>
                    <a:r>
                      <a:rPr lang="en-US" sz="1800" baseline="0" dirty="0">
                        <a:latin typeface="Roboto Black" panose="02000000000000000000" pitchFamily="2" charset="0"/>
                      </a:rPr>
                      <a:t>64</a:t>
                    </a:r>
                    <a:r>
                      <a:rPr lang="en-US" sz="1800" baseline="0" dirty="0">
                        <a:latin typeface="Roboto Black" panose="02000000000000000000" pitchFamily="2" charset="0"/>
                        <a:ea typeface="Roboto Black" panose="02000000000000000000" pitchFamily="2" charset="0"/>
                      </a:rPr>
                      <a:t>%</a:t>
                    </a:r>
                  </a:p>
                </c:rich>
              </c:tx>
              <c:spPr>
                <a:noFill/>
                <a:ln>
                  <a:noFill/>
                </a:ln>
                <a:effectLst/>
              </c:spPr>
              <c:showLegendKey val="0"/>
              <c:showVal val="0"/>
              <c:showCatName val="1"/>
              <c:showSerName val="0"/>
              <c:showPercent val="1"/>
              <c:showBubbleSize val="0"/>
              <c:separator>
</c:separator>
              <c:extLst>
                <c:ext xmlns:c15="http://schemas.microsoft.com/office/drawing/2012/chart" uri="{CE6537A1-D6FC-4f65-9D91-7224C49458BB}">
                  <c15:layout>
                    <c:manualLayout>
                      <c:w val="0.12190821602781729"/>
                      <c:h val="0.20098416758419138"/>
                    </c:manualLayout>
                  </c15:layout>
                </c:ext>
                <c:ext xmlns:c16="http://schemas.microsoft.com/office/drawing/2014/chart" uri="{C3380CC4-5D6E-409C-BE32-E72D297353CC}">
                  <c16:uniqueId val="{00000001-BC0B-4579-8DF3-9CE40B9524BF}"/>
                </c:ext>
              </c:extLst>
            </c:dLbl>
            <c:dLbl>
              <c:idx val="1"/>
              <c:layout>
                <c:manualLayout>
                  <c:x val="0.33897723914953343"/>
                  <c:y val="-0.54213004285187549"/>
                </c:manualLayout>
              </c:layout>
              <c:tx>
                <c:rich>
                  <a:bodyPr/>
                  <a:lstStyle/>
                  <a:p>
                    <a:r>
                      <a:rPr lang="en-US" sz="1000" b="1" baseline="0" dirty="0">
                        <a:latin typeface="Roboto" panose="02000000000000000000"/>
                      </a:rPr>
                      <a:t>Partners</a:t>
                    </a:r>
                    <a:r>
                      <a:rPr lang="en-US" baseline="0" dirty="0"/>
                      <a:t>
</a:t>
                    </a:r>
                    <a:r>
                      <a:rPr lang="en-US" sz="1800" baseline="0" dirty="0">
                        <a:latin typeface="Roboto Black" panose="02000000000000000000" pitchFamily="2" charset="0"/>
                      </a:rPr>
                      <a:t>36</a:t>
                    </a:r>
                    <a:r>
                      <a:rPr lang="en-US" sz="1800" baseline="0" dirty="0">
                        <a:latin typeface="Roboto Black" panose="02000000000000000000" pitchFamily="2" charset="0"/>
                        <a:ea typeface="Roboto Black" panose="02000000000000000000" pitchFamily="2" charset="0"/>
                      </a:rPr>
                      <a:t>%</a:t>
                    </a:r>
                  </a:p>
                </c:rich>
              </c:tx>
              <c:showLegendKey val="0"/>
              <c:showVal val="0"/>
              <c:showCatName val="1"/>
              <c:showSerName val="0"/>
              <c:showPercent val="1"/>
              <c:showBubbleSize val="0"/>
              <c:separator>
</c:separator>
              <c:extLst>
                <c:ext xmlns:c15="http://schemas.microsoft.com/office/drawing/2012/chart" uri="{CE6537A1-D6FC-4f65-9D91-7224C49458BB}">
                  <c15:layout>
                    <c:manualLayout>
                      <c:w val="0.16827285176309481"/>
                      <c:h val="0.18826914543123935"/>
                    </c:manualLayout>
                  </c15:layout>
                </c:ext>
                <c:ext xmlns:c16="http://schemas.microsoft.com/office/drawing/2014/chart" uri="{C3380CC4-5D6E-409C-BE32-E72D297353CC}">
                  <c16:uniqueId val="{00000003-BC0B-4579-8DF3-9CE40B9524BF}"/>
                </c:ext>
              </c:extLst>
            </c:dLbl>
            <c:dLbl>
              <c:idx val="2"/>
              <c:layout>
                <c:manualLayout>
                  <c:x val="-0.1207729468599034"/>
                  <c:y val="-0.16666666666666666"/>
                </c:manualLayout>
              </c:layout>
              <c:tx>
                <c:rich>
                  <a:bodyPr/>
                  <a:lstStyle/>
                  <a:p>
                    <a:r>
                      <a:rPr lang="en-US" dirty="0"/>
                      <a:t>Magazine </a:t>
                    </a:r>
                  </a:p>
                  <a:p>
                    <a:r>
                      <a:rPr lang="en-US" dirty="0"/>
                      <a:t>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C0B-4579-8DF3-9CE40B9524BF}"/>
                </c:ext>
              </c:extLst>
            </c:dLbl>
            <c:spPr>
              <a:noFill/>
              <a:ln>
                <a:noFill/>
              </a:ln>
              <a:effectLst/>
            </c:spPr>
            <c:showLegendKey val="0"/>
            <c:showVal val="0"/>
            <c:showCatName val="1"/>
            <c:showSerName val="0"/>
            <c:showPercent val="1"/>
            <c:showBubbleSize val="0"/>
            <c:separator>
</c:separator>
            <c:showLeaderLines val="0"/>
            <c:extLst>
              <c:ext xmlns:c15="http://schemas.microsoft.com/office/drawing/2012/chart" uri="{CE6537A1-D6FC-4f65-9D91-7224C49458BB}"/>
            </c:extLst>
          </c:dLbls>
          <c:cat>
            <c:strRef>
              <c:f>Sheet1!$A$2:$A$3</c:f>
              <c:strCache>
                <c:ptCount val="2"/>
                <c:pt idx="0">
                  <c:v>Partner</c:v>
                </c:pt>
                <c:pt idx="1">
                  <c:v>Non-Partner</c:v>
                </c:pt>
              </c:strCache>
            </c:strRef>
          </c:cat>
          <c:val>
            <c:numRef>
              <c:f>Sheet1!$B$2:$B$3</c:f>
              <c:numCache>
                <c:formatCode>General</c:formatCode>
                <c:ptCount val="2"/>
                <c:pt idx="0">
                  <c:v>669</c:v>
                </c:pt>
                <c:pt idx="1">
                  <c:v>1200</c:v>
                </c:pt>
              </c:numCache>
            </c:numRef>
          </c:val>
          <c:extLst>
            <c:ext xmlns:c16="http://schemas.microsoft.com/office/drawing/2014/chart" uri="{C3380CC4-5D6E-409C-BE32-E72D297353CC}">
              <c16:uniqueId val="{00000005-BC0B-4579-8DF3-9CE40B9524BF}"/>
            </c:ext>
          </c:extLst>
        </c:ser>
        <c:dLbls>
          <c:showLegendKey val="0"/>
          <c:showVal val="0"/>
          <c:showCatName val="0"/>
          <c:showSerName val="0"/>
          <c:showPercent val="0"/>
          <c:showBubbleSize val="0"/>
          <c:showLeaderLines val="0"/>
        </c:dLbls>
        <c:firstSliceAng val="0"/>
        <c:holeSize val="50"/>
      </c:doughnutChart>
      <c:spPr>
        <a:effectLst/>
      </c:spPr>
    </c:plotArea>
    <c:plotVisOnly val="1"/>
    <c:dispBlanksAs val="gap"/>
    <c:showDLblsOverMax val="0"/>
  </c:chart>
  <c:spPr>
    <a:ln>
      <a:noFill/>
    </a:ln>
  </c:spPr>
  <c:txPr>
    <a:bodyPr/>
    <a:lstStyle/>
    <a:p>
      <a:pPr>
        <a:defRPr sz="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3191305568607674"/>
          <c:y val="0"/>
          <c:w val="0.47229878405170933"/>
          <c:h val="0.86073849407609382"/>
        </c:manualLayout>
      </c:layout>
      <c:barChart>
        <c:barDir val="bar"/>
        <c:grouping val="clustered"/>
        <c:varyColors val="0"/>
        <c:ser>
          <c:idx val="0"/>
          <c:order val="0"/>
          <c:tx>
            <c:strRef>
              <c:f>Sheet1!$B$1</c:f>
              <c:strCache>
                <c:ptCount val="1"/>
                <c:pt idx="0">
                  <c:v>Print</c:v>
                </c:pt>
              </c:strCache>
            </c:strRef>
          </c:tx>
          <c:spPr>
            <a:solidFill>
              <a:srgbClr val="06C4B6"/>
            </a:solidFill>
            <a:ln>
              <a:noFill/>
            </a:ln>
            <a:effectLst/>
            <a:scene3d>
              <a:camera prst="orthographicFront"/>
              <a:lightRig rig="threePt" dir="t">
                <a:rot lat="0" lon="0" rev="1200000"/>
              </a:lightRig>
            </a:scene3d>
            <a:sp3d/>
          </c:spPr>
          <c:invertIfNegative val="0"/>
          <c:dPt>
            <c:idx val="0"/>
            <c:invertIfNegative val="0"/>
            <c:bubble3D val="0"/>
            <c:spPr>
              <a:solidFill>
                <a:srgbClr val="00B0F0"/>
              </a:soli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4-1FD2-45AD-89AA-101380C833C6}"/>
              </c:ext>
            </c:extLst>
          </c:dPt>
          <c:dPt>
            <c:idx val="1"/>
            <c:invertIfNegative val="0"/>
            <c:bubble3D val="0"/>
            <c:spPr>
              <a:solidFill>
                <a:srgbClr val="00B0F0"/>
              </a:soli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3-1FD2-45AD-89AA-101380C833C6}"/>
              </c:ext>
            </c:extLst>
          </c:dPt>
          <c:dPt>
            <c:idx val="2"/>
            <c:invertIfNegative val="0"/>
            <c:bubble3D val="0"/>
            <c:spPr>
              <a:solidFill>
                <a:srgbClr val="C00000"/>
              </a:soli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2-1FD2-45AD-89AA-101380C833C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Non-Service                                                                                          Users</c:v>
                </c:pt>
                <c:pt idx="1">
                  <c:v>DSL</c:v>
                </c:pt>
                <c:pt idx="2">
                  <c:v>Fiber Optic</c:v>
                </c:pt>
              </c:strCache>
            </c:strRef>
          </c:cat>
          <c:val>
            <c:numRef>
              <c:f>Sheet1!$B$2:$B$4</c:f>
              <c:numCache>
                <c:formatCode>General</c:formatCode>
                <c:ptCount val="3"/>
                <c:pt idx="0">
                  <c:v>113</c:v>
                </c:pt>
                <c:pt idx="1">
                  <c:v>459</c:v>
                </c:pt>
                <c:pt idx="2">
                  <c:v>1297</c:v>
                </c:pt>
              </c:numCache>
            </c:numRef>
          </c:val>
          <c:extLst>
            <c:ext xmlns:c16="http://schemas.microsoft.com/office/drawing/2014/chart" uri="{C3380CC4-5D6E-409C-BE32-E72D297353CC}">
              <c16:uniqueId val="{00000001-1FD2-45AD-89AA-101380C833C6}"/>
            </c:ext>
          </c:extLst>
        </c:ser>
        <c:dLbls>
          <c:showLegendKey val="0"/>
          <c:showVal val="0"/>
          <c:showCatName val="0"/>
          <c:showSerName val="0"/>
          <c:showPercent val="0"/>
          <c:showBubbleSize val="0"/>
        </c:dLbls>
        <c:gapWidth val="24"/>
        <c:overlap val="14"/>
        <c:axId val="-964574880"/>
        <c:axId val="-964573248"/>
      </c:barChart>
      <c:catAx>
        <c:axId val="-9645748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964573248"/>
        <c:crosses val="autoZero"/>
        <c:auto val="1"/>
        <c:lblAlgn val="ctr"/>
        <c:lblOffset val="100"/>
        <c:noMultiLvlLbl val="1"/>
      </c:catAx>
      <c:valAx>
        <c:axId val="-964573248"/>
        <c:scaling>
          <c:orientation val="minMax"/>
        </c:scaling>
        <c:delete val="0"/>
        <c:axPos val="b"/>
        <c:majorGridlines>
          <c:spPr>
            <a:ln w="3175" cap="flat" cmpd="sng" algn="ctr">
              <a:solidFill>
                <a:srgbClr val="E6E6E6"/>
              </a:solidFill>
              <a:round/>
            </a:ln>
            <a:effectLst/>
          </c:spPr>
        </c:majorGridlines>
        <c:numFmt formatCode="General" sourceLinked="1"/>
        <c:majorTickMark val="none"/>
        <c:minorTickMark val="none"/>
        <c:tickLblPos val="nextTo"/>
        <c:spPr>
          <a:noFill/>
          <a:ln w="3175">
            <a:solidFill>
              <a:srgbClr val="222222"/>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964574880"/>
        <c:crosses val="autoZero"/>
        <c:crossBetween val="between"/>
      </c:valAx>
      <c:spPr>
        <a:noFill/>
        <a:ln>
          <a:noFill/>
        </a:ln>
        <a:effectLst/>
      </c:spPr>
    </c:plotArea>
    <c:plotVisOnly val="1"/>
    <c:dispBlanksAs val="gap"/>
    <c:showDLblsOverMax val="0"/>
  </c:chart>
  <c:spPr>
    <a:noFill/>
    <a:ln>
      <a:noFill/>
    </a:ln>
    <a:effectLst/>
  </c:spPr>
  <c:txPr>
    <a:bodyPr/>
    <a:lstStyle/>
    <a:p>
      <a:pPr>
        <a:defRPr sz="900">
          <a:latin typeface="Roboto" panose="02000000000000000000" pitchFamily="2" charset="0"/>
          <a:ea typeface="Roboto" panose="02000000000000000000" pitchFamily="2"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3191305568607674"/>
          <c:y val="0"/>
          <c:w val="0.47229878405170933"/>
          <c:h val="0.86073849407609382"/>
        </c:manualLayout>
      </c:layout>
      <c:barChart>
        <c:barDir val="bar"/>
        <c:grouping val="clustered"/>
        <c:varyColors val="0"/>
        <c:ser>
          <c:idx val="0"/>
          <c:order val="0"/>
          <c:tx>
            <c:strRef>
              <c:f>Sheet1!$B$1</c:f>
              <c:strCache>
                <c:ptCount val="1"/>
                <c:pt idx="0">
                  <c:v>Print</c:v>
                </c:pt>
              </c:strCache>
            </c:strRef>
          </c:tx>
          <c:spPr>
            <a:solidFill>
              <a:srgbClr val="06C4B6"/>
            </a:solidFill>
            <a:ln>
              <a:noFill/>
            </a:ln>
            <a:effectLst/>
            <a:scene3d>
              <a:camera prst="orthographicFront"/>
              <a:lightRig rig="threePt" dir="t">
                <a:rot lat="0" lon="0" rev="1200000"/>
              </a:lightRig>
            </a:scene3d>
            <a:sp3d/>
          </c:spPr>
          <c:invertIfNegative val="0"/>
          <c:dPt>
            <c:idx val="0"/>
            <c:invertIfNegative val="0"/>
            <c:bubble3D val="0"/>
            <c:spPr>
              <a:solidFill>
                <a:srgbClr val="00B0F0"/>
              </a:soli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28BA-4C4E-821F-7437000C9C37}"/>
              </c:ext>
            </c:extLst>
          </c:dPt>
          <c:dPt>
            <c:idx val="1"/>
            <c:invertIfNegative val="0"/>
            <c:bubble3D val="0"/>
            <c:spPr>
              <a:solidFill>
                <a:srgbClr val="C00000"/>
              </a:soli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0-28BA-4C4E-821F-7437000C9C3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Users</c:v>
                </c:pt>
                <c:pt idx="1">
                  <c:v>Non-Users                                                                                        Users</c:v>
                </c:pt>
              </c:strCache>
            </c:strRef>
          </c:cat>
          <c:val>
            <c:numRef>
              <c:f>Sheet1!$B$2:$B$3</c:f>
              <c:numCache>
                <c:formatCode>General</c:formatCode>
                <c:ptCount val="2"/>
                <c:pt idx="0">
                  <c:v>850</c:v>
                </c:pt>
                <c:pt idx="1">
                  <c:v>1019</c:v>
                </c:pt>
              </c:numCache>
            </c:numRef>
          </c:val>
          <c:extLst>
            <c:ext xmlns:c16="http://schemas.microsoft.com/office/drawing/2014/chart" uri="{C3380CC4-5D6E-409C-BE32-E72D297353CC}">
              <c16:uniqueId val="{00000001-1FD2-45AD-89AA-101380C833C6}"/>
            </c:ext>
          </c:extLst>
        </c:ser>
        <c:dLbls>
          <c:showLegendKey val="0"/>
          <c:showVal val="0"/>
          <c:showCatName val="0"/>
          <c:showSerName val="0"/>
          <c:showPercent val="0"/>
          <c:showBubbleSize val="0"/>
        </c:dLbls>
        <c:gapWidth val="24"/>
        <c:overlap val="14"/>
        <c:axId val="-964574880"/>
        <c:axId val="-964573248"/>
      </c:barChart>
      <c:catAx>
        <c:axId val="-9645748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964573248"/>
        <c:crosses val="autoZero"/>
        <c:auto val="1"/>
        <c:lblAlgn val="ctr"/>
        <c:lblOffset val="100"/>
        <c:noMultiLvlLbl val="1"/>
      </c:catAx>
      <c:valAx>
        <c:axId val="-964573248"/>
        <c:scaling>
          <c:orientation val="minMax"/>
        </c:scaling>
        <c:delete val="0"/>
        <c:axPos val="b"/>
        <c:majorGridlines>
          <c:spPr>
            <a:ln w="3175" cap="flat" cmpd="sng" algn="ctr">
              <a:solidFill>
                <a:srgbClr val="E6E6E6"/>
              </a:solidFill>
              <a:round/>
            </a:ln>
            <a:effectLst/>
          </c:spPr>
        </c:majorGridlines>
        <c:numFmt formatCode="General" sourceLinked="1"/>
        <c:majorTickMark val="none"/>
        <c:minorTickMark val="none"/>
        <c:tickLblPos val="nextTo"/>
        <c:spPr>
          <a:noFill/>
          <a:ln w="3175">
            <a:solidFill>
              <a:srgbClr val="222222"/>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964574880"/>
        <c:crosses val="autoZero"/>
        <c:crossBetween val="between"/>
      </c:valAx>
      <c:spPr>
        <a:noFill/>
        <a:ln>
          <a:noFill/>
        </a:ln>
        <a:effectLst/>
      </c:spPr>
    </c:plotArea>
    <c:plotVisOnly val="1"/>
    <c:dispBlanksAs val="gap"/>
    <c:showDLblsOverMax val="0"/>
  </c:chart>
  <c:spPr>
    <a:noFill/>
    <a:ln>
      <a:noFill/>
    </a:ln>
    <a:effectLst/>
  </c:spPr>
  <c:txPr>
    <a:bodyPr/>
    <a:lstStyle/>
    <a:p>
      <a:pPr>
        <a:defRPr sz="900">
          <a:latin typeface="Roboto" panose="02000000000000000000" pitchFamily="2" charset="0"/>
          <a:ea typeface="Roboto" panose="02000000000000000000" pitchFamily="2"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3191305568607674"/>
          <c:y val="0"/>
          <c:w val="0.47229878405170933"/>
          <c:h val="0.86073849407609382"/>
        </c:manualLayout>
      </c:layout>
      <c:barChart>
        <c:barDir val="bar"/>
        <c:grouping val="clustered"/>
        <c:varyColors val="0"/>
        <c:ser>
          <c:idx val="0"/>
          <c:order val="0"/>
          <c:tx>
            <c:strRef>
              <c:f>Sheet1!$B$1</c:f>
              <c:strCache>
                <c:ptCount val="1"/>
                <c:pt idx="0">
                  <c:v>Print</c:v>
                </c:pt>
              </c:strCache>
            </c:strRef>
          </c:tx>
          <c:spPr>
            <a:solidFill>
              <a:srgbClr val="06C4B6"/>
            </a:solidFill>
            <a:ln>
              <a:noFill/>
            </a:ln>
            <a:effectLst/>
            <a:scene3d>
              <a:camera prst="orthographicFront"/>
              <a:lightRig rig="threePt" dir="t">
                <a:rot lat="0" lon="0" rev="1200000"/>
              </a:lightRig>
            </a:scene3d>
            <a:sp3d/>
          </c:spPr>
          <c:invertIfNegative val="0"/>
          <c:dPt>
            <c:idx val="0"/>
            <c:invertIfNegative val="0"/>
            <c:bubble3D val="0"/>
            <c:spPr>
              <a:solidFill>
                <a:srgbClr val="00B0F0"/>
              </a:soli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28BA-4C4E-821F-7437000C9C37}"/>
              </c:ext>
            </c:extLst>
          </c:dPt>
          <c:dPt>
            <c:idx val="1"/>
            <c:invertIfNegative val="0"/>
            <c:bubble3D val="0"/>
            <c:spPr>
              <a:solidFill>
                <a:srgbClr val="C00000"/>
              </a:soli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0-28BA-4C4E-821F-7437000C9C3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Users</c:v>
                </c:pt>
                <c:pt idx="1">
                  <c:v>Non-Users                                                                                        Users</c:v>
                </c:pt>
              </c:strCache>
            </c:strRef>
          </c:cat>
          <c:val>
            <c:numRef>
              <c:f>Sheet1!$B$2:$B$3</c:f>
              <c:numCache>
                <c:formatCode>General</c:formatCode>
                <c:ptCount val="2"/>
                <c:pt idx="0">
                  <c:v>326</c:v>
                </c:pt>
                <c:pt idx="1">
                  <c:v>1543</c:v>
                </c:pt>
              </c:numCache>
            </c:numRef>
          </c:val>
          <c:extLst>
            <c:ext xmlns:c16="http://schemas.microsoft.com/office/drawing/2014/chart" uri="{C3380CC4-5D6E-409C-BE32-E72D297353CC}">
              <c16:uniqueId val="{00000001-1FD2-45AD-89AA-101380C833C6}"/>
            </c:ext>
          </c:extLst>
        </c:ser>
        <c:dLbls>
          <c:showLegendKey val="0"/>
          <c:showVal val="0"/>
          <c:showCatName val="0"/>
          <c:showSerName val="0"/>
          <c:showPercent val="0"/>
          <c:showBubbleSize val="0"/>
        </c:dLbls>
        <c:gapWidth val="24"/>
        <c:overlap val="14"/>
        <c:axId val="-964574880"/>
        <c:axId val="-964573248"/>
      </c:barChart>
      <c:catAx>
        <c:axId val="-9645748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964573248"/>
        <c:crosses val="autoZero"/>
        <c:auto val="1"/>
        <c:lblAlgn val="ctr"/>
        <c:lblOffset val="100"/>
        <c:noMultiLvlLbl val="1"/>
      </c:catAx>
      <c:valAx>
        <c:axId val="-964573248"/>
        <c:scaling>
          <c:orientation val="minMax"/>
        </c:scaling>
        <c:delete val="0"/>
        <c:axPos val="b"/>
        <c:majorGridlines>
          <c:spPr>
            <a:ln w="3175" cap="flat" cmpd="sng" algn="ctr">
              <a:solidFill>
                <a:srgbClr val="E6E6E6"/>
              </a:solidFill>
              <a:round/>
            </a:ln>
            <a:effectLst/>
          </c:spPr>
        </c:majorGridlines>
        <c:numFmt formatCode="General" sourceLinked="1"/>
        <c:majorTickMark val="none"/>
        <c:minorTickMark val="none"/>
        <c:tickLblPos val="nextTo"/>
        <c:spPr>
          <a:noFill/>
          <a:ln w="3175">
            <a:solidFill>
              <a:srgbClr val="222222"/>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964574880"/>
        <c:crosses val="autoZero"/>
        <c:crossBetween val="between"/>
      </c:valAx>
      <c:spPr>
        <a:noFill/>
        <a:ln>
          <a:noFill/>
        </a:ln>
        <a:effectLst/>
      </c:spPr>
    </c:plotArea>
    <c:plotVisOnly val="1"/>
    <c:dispBlanksAs val="gap"/>
    <c:showDLblsOverMax val="0"/>
  </c:chart>
  <c:spPr>
    <a:noFill/>
    <a:ln>
      <a:noFill/>
    </a:ln>
    <a:effectLst/>
  </c:spPr>
  <c:txPr>
    <a:bodyPr/>
    <a:lstStyle/>
    <a:p>
      <a:pPr>
        <a:defRPr sz="900">
          <a:latin typeface="Roboto" panose="02000000000000000000" pitchFamily="2" charset="0"/>
          <a:ea typeface="Roboto" panose="02000000000000000000" pitchFamily="2"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762544761624216E-2"/>
          <c:y val="0.10013572291996137"/>
          <c:w val="0.96542603188342013"/>
          <c:h val="0.67990692882388548"/>
        </c:manualLayout>
      </c:layout>
      <c:barChart>
        <c:barDir val="col"/>
        <c:grouping val="stacked"/>
        <c:varyColors val="0"/>
        <c:ser>
          <c:idx val="0"/>
          <c:order val="0"/>
          <c:tx>
            <c:strRef>
              <c:f>Sheet1!$B$1</c:f>
              <c:strCache>
                <c:ptCount val="1"/>
                <c:pt idx="0">
                  <c:v>Positive</c:v>
                </c:pt>
              </c:strCache>
            </c:strRef>
          </c:tx>
          <c:spPr>
            <a:solidFill>
              <a:srgbClr val="00B0F0"/>
            </a:solidFill>
            <a:ln>
              <a:noFill/>
            </a:ln>
            <a:effectLst/>
            <a:scene3d>
              <a:camera prst="orthographicFront"/>
              <a:lightRig rig="threePt" dir="t">
                <a:rot lat="0" lon="0" rev="1200000"/>
              </a:lightRig>
            </a:scene3d>
            <a:sp3d>
              <a:bevelT w="0" h="0"/>
            </a:sp3d>
          </c:spPr>
          <c:invertIfNegative val="0"/>
          <c:dPt>
            <c:idx val="0"/>
            <c:invertIfNegative val="0"/>
            <c:bubble3D val="0"/>
            <c:spPr>
              <a:solidFill>
                <a:srgbClr val="C00000"/>
              </a:solidFill>
              <a:ln>
                <a:noFill/>
              </a:ln>
              <a:effectLst/>
              <a:scene3d>
                <a:camera prst="orthographicFront"/>
                <a:lightRig rig="threePt" dir="t">
                  <a:rot lat="0" lon="0" rev="1200000"/>
                </a:lightRig>
              </a:scene3d>
              <a:sp3d>
                <a:bevelT w="0" h="0"/>
              </a:sp3d>
            </c:spPr>
            <c:extLst>
              <c:ext xmlns:c16="http://schemas.microsoft.com/office/drawing/2014/chart" uri="{C3380CC4-5D6E-409C-BE32-E72D297353CC}">
                <c16:uniqueId val="{00000000-34FB-446F-8611-D58C78F97E68}"/>
              </c:ext>
            </c:extLst>
          </c:dPt>
          <c:dLbls>
            <c:dLbl>
              <c:idx val="0"/>
              <c:layout>
                <c:manualLayout>
                  <c:x val="-9.0834371141097579E-3"/>
                  <c:y val="-3.357938211726268E-3"/>
                </c:manualLayout>
              </c:layout>
              <c:tx>
                <c:rich>
                  <a:bodyPr/>
                  <a:lstStyle/>
                  <a:p>
                    <a:fld id="{DEFA9CB0-11BB-45AD-A130-3A3E3731A978}" type="VALUE">
                      <a:rPr lang="en-US">
                        <a:solidFill>
                          <a:schemeClr val="bg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34FB-446F-8611-D58C78F97E68}"/>
                </c:ext>
              </c:extLst>
            </c:dLbl>
            <c:dLbl>
              <c:idx val="2"/>
              <c:layout>
                <c:manualLayout>
                  <c:x val="-5.8992857219169609E-3"/>
                  <c:y val="-8.1053009106672996E-3"/>
                </c:manualLayout>
              </c:layout>
              <c:tx>
                <c:rich>
                  <a:bodyPr/>
                  <a:lstStyle/>
                  <a:p>
                    <a:r>
                      <a:rPr lang="en-US" dirty="0"/>
                      <a:t>258</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4FB-446F-8611-D58C78F97E68}"/>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Roboto Light" panose="02000000000000000000" pitchFamily="2" charset="0"/>
                    <a:ea typeface="Roboto Light" panose="02000000000000000000" pitchFamily="2"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Electroic Check</c:v>
                </c:pt>
                <c:pt idx="1">
                  <c:v>Mail Check</c:v>
                </c:pt>
                <c:pt idx="2">
                  <c:v>Bank Tansfer </c:v>
                </c:pt>
                <c:pt idx="3">
                  <c:v>Credit Card </c:v>
                </c:pt>
              </c:strCache>
            </c:strRef>
          </c:cat>
          <c:val>
            <c:numRef>
              <c:f>Sheet1!$B$2:$B$5</c:f>
              <c:numCache>
                <c:formatCode>General</c:formatCode>
                <c:ptCount val="4"/>
                <c:pt idx="0">
                  <c:v>1071</c:v>
                </c:pt>
                <c:pt idx="1">
                  <c:v>308</c:v>
                </c:pt>
                <c:pt idx="2">
                  <c:v>258</c:v>
                </c:pt>
                <c:pt idx="3">
                  <c:v>232</c:v>
                </c:pt>
              </c:numCache>
            </c:numRef>
          </c:val>
          <c:extLst>
            <c:ext xmlns:c16="http://schemas.microsoft.com/office/drawing/2014/chart" uri="{C3380CC4-5D6E-409C-BE32-E72D297353CC}">
              <c16:uniqueId val="{00000002-34FB-446F-8611-D58C78F97E68}"/>
            </c:ext>
          </c:extLst>
        </c:ser>
        <c:dLbls>
          <c:showLegendKey val="0"/>
          <c:showVal val="0"/>
          <c:showCatName val="0"/>
          <c:showSerName val="0"/>
          <c:showPercent val="0"/>
          <c:showBubbleSize val="0"/>
        </c:dLbls>
        <c:gapWidth val="64"/>
        <c:overlap val="100"/>
        <c:axId val="-964574336"/>
        <c:axId val="-964583040"/>
      </c:barChart>
      <c:catAx>
        <c:axId val="-964574336"/>
        <c:scaling>
          <c:orientation val="minMax"/>
        </c:scaling>
        <c:delete val="0"/>
        <c:axPos val="b"/>
        <c:numFmt formatCode="General" sourceLinked="1"/>
        <c:majorTickMark val="none"/>
        <c:minorTickMark val="none"/>
        <c:tickLblPos val="nextTo"/>
        <c:spPr>
          <a:noFill/>
          <a:ln w="3175" cap="flat" cmpd="sng" algn="ctr">
            <a:solidFill>
              <a:srgbClr val="788284"/>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Light" panose="02000000000000000000" pitchFamily="2" charset="0"/>
                <a:ea typeface="Roboto Light" panose="02000000000000000000" pitchFamily="2" charset="0"/>
                <a:cs typeface="+mn-cs"/>
              </a:defRPr>
            </a:pPr>
            <a:endParaRPr lang="en-US"/>
          </a:p>
        </c:txPr>
        <c:crossAx val="-964583040"/>
        <c:crosses val="autoZero"/>
        <c:auto val="1"/>
        <c:lblAlgn val="ctr"/>
        <c:lblOffset val="100"/>
        <c:noMultiLvlLbl val="0"/>
      </c:catAx>
      <c:valAx>
        <c:axId val="-964583040"/>
        <c:scaling>
          <c:orientation val="minMax"/>
        </c:scaling>
        <c:delete val="0"/>
        <c:axPos val="l"/>
        <c:majorGridlines>
          <c:spPr>
            <a:ln w="31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Light" panose="02000000000000000000" pitchFamily="2" charset="0"/>
                <a:ea typeface="Roboto Light" panose="02000000000000000000" pitchFamily="2" charset="0"/>
                <a:cs typeface="+mn-cs"/>
              </a:defRPr>
            </a:pPr>
            <a:endParaRPr lang="en-US"/>
          </a:p>
        </c:txPr>
        <c:crossAx val="-964574336"/>
        <c:crosses val="autoZero"/>
        <c:crossBetween val="between"/>
      </c:valAx>
      <c:spPr>
        <a:noFill/>
        <a:ln w="3175">
          <a:solidFill>
            <a:srgbClr val="E6E6E6"/>
          </a:solidFill>
        </a:ln>
        <a:effectLst/>
      </c:spPr>
    </c:plotArea>
    <c:plotVisOnly val="1"/>
    <c:dispBlanksAs val="zero"/>
    <c:showDLblsOverMax val="0"/>
  </c:chart>
  <c:spPr>
    <a:noFill/>
    <a:ln>
      <a:noFill/>
    </a:ln>
    <a:effectLst/>
  </c:spPr>
  <c:txPr>
    <a:bodyPr/>
    <a:lstStyle/>
    <a:p>
      <a:pPr>
        <a:defRPr sz="900">
          <a:latin typeface="Roboto Light" panose="02000000000000000000" pitchFamily="2" charset="0"/>
          <a:ea typeface="Roboto Light" panose="02000000000000000000" pitchFamily="2"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762544761624216E-2"/>
          <c:y val="0.10013572291996137"/>
          <c:w val="0.96542603188342013"/>
          <c:h val="0.67990692882388548"/>
        </c:manualLayout>
      </c:layout>
      <c:barChart>
        <c:barDir val="col"/>
        <c:grouping val="stacked"/>
        <c:varyColors val="0"/>
        <c:ser>
          <c:idx val="0"/>
          <c:order val="0"/>
          <c:tx>
            <c:strRef>
              <c:f>Sheet1!$B$1</c:f>
              <c:strCache>
                <c:ptCount val="1"/>
                <c:pt idx="0">
                  <c:v>Positive</c:v>
                </c:pt>
              </c:strCache>
            </c:strRef>
          </c:tx>
          <c:spPr>
            <a:solidFill>
              <a:srgbClr val="00B0F0"/>
            </a:solidFill>
            <a:ln>
              <a:noFill/>
            </a:ln>
            <a:effectLst/>
            <a:scene3d>
              <a:camera prst="orthographicFront"/>
              <a:lightRig rig="threePt" dir="t">
                <a:rot lat="0" lon="0" rev="1200000"/>
              </a:lightRig>
            </a:scene3d>
            <a:sp3d>
              <a:bevelT w="0" h="0"/>
            </a:sp3d>
          </c:spPr>
          <c:invertIfNegative val="0"/>
          <c:dPt>
            <c:idx val="0"/>
            <c:invertIfNegative val="0"/>
            <c:bubble3D val="0"/>
            <c:spPr>
              <a:solidFill>
                <a:srgbClr val="C00000"/>
              </a:solidFill>
              <a:ln>
                <a:noFill/>
              </a:ln>
              <a:effectLst/>
              <a:scene3d>
                <a:camera prst="orthographicFront"/>
                <a:lightRig rig="threePt" dir="t">
                  <a:rot lat="0" lon="0" rev="1200000"/>
                </a:lightRig>
              </a:scene3d>
              <a:sp3d>
                <a:bevelT w="0" h="0"/>
              </a:sp3d>
            </c:spPr>
            <c:extLst>
              <c:ext xmlns:c16="http://schemas.microsoft.com/office/drawing/2014/chart" uri="{C3380CC4-5D6E-409C-BE32-E72D297353CC}">
                <c16:uniqueId val="{00000000-34FB-446F-8611-D58C78F97E68}"/>
              </c:ext>
            </c:extLst>
          </c:dPt>
          <c:dLbls>
            <c:dLbl>
              <c:idx val="0"/>
              <c:layout>
                <c:manualLayout>
                  <c:x val="-9.0834371141097579E-3"/>
                  <c:y val="-3.357938211726268E-3"/>
                </c:manualLayout>
              </c:layout>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Roboto Light" panose="02000000000000000000" pitchFamily="2" charset="0"/>
                      <a:ea typeface="Roboto Light"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4FB-446F-8611-D58C78F97E68}"/>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Roboto Light" panose="02000000000000000000" pitchFamily="2" charset="0"/>
                    <a:ea typeface="Roboto Light" panose="02000000000000000000" pitchFamily="2"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Yes</c:v>
                </c:pt>
                <c:pt idx="1">
                  <c:v>No</c:v>
                </c:pt>
              </c:strCache>
            </c:strRef>
          </c:cat>
          <c:val>
            <c:numRef>
              <c:f>Sheet1!$B$2:$B$3</c:f>
              <c:numCache>
                <c:formatCode>General</c:formatCode>
                <c:ptCount val="2"/>
                <c:pt idx="0">
                  <c:v>1274</c:v>
                </c:pt>
                <c:pt idx="1">
                  <c:v>308</c:v>
                </c:pt>
              </c:numCache>
            </c:numRef>
          </c:val>
          <c:extLst>
            <c:ext xmlns:c16="http://schemas.microsoft.com/office/drawing/2014/chart" uri="{C3380CC4-5D6E-409C-BE32-E72D297353CC}">
              <c16:uniqueId val="{00000002-34FB-446F-8611-D58C78F97E68}"/>
            </c:ext>
          </c:extLst>
        </c:ser>
        <c:dLbls>
          <c:showLegendKey val="0"/>
          <c:showVal val="0"/>
          <c:showCatName val="0"/>
          <c:showSerName val="0"/>
          <c:showPercent val="0"/>
          <c:showBubbleSize val="0"/>
        </c:dLbls>
        <c:gapWidth val="64"/>
        <c:overlap val="100"/>
        <c:axId val="-964574336"/>
        <c:axId val="-964583040"/>
      </c:barChart>
      <c:catAx>
        <c:axId val="-964574336"/>
        <c:scaling>
          <c:orientation val="minMax"/>
        </c:scaling>
        <c:delete val="0"/>
        <c:axPos val="b"/>
        <c:numFmt formatCode="General" sourceLinked="1"/>
        <c:majorTickMark val="none"/>
        <c:minorTickMark val="none"/>
        <c:tickLblPos val="nextTo"/>
        <c:spPr>
          <a:noFill/>
          <a:ln w="3175" cap="flat" cmpd="sng" algn="ctr">
            <a:solidFill>
              <a:srgbClr val="788284"/>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Light" panose="02000000000000000000" pitchFamily="2" charset="0"/>
                <a:ea typeface="Roboto Light" panose="02000000000000000000" pitchFamily="2" charset="0"/>
                <a:cs typeface="+mn-cs"/>
              </a:defRPr>
            </a:pPr>
            <a:endParaRPr lang="en-US"/>
          </a:p>
        </c:txPr>
        <c:crossAx val="-964583040"/>
        <c:crosses val="autoZero"/>
        <c:auto val="1"/>
        <c:lblAlgn val="ctr"/>
        <c:lblOffset val="100"/>
        <c:noMultiLvlLbl val="0"/>
      </c:catAx>
      <c:valAx>
        <c:axId val="-964583040"/>
        <c:scaling>
          <c:orientation val="minMax"/>
        </c:scaling>
        <c:delete val="0"/>
        <c:axPos val="l"/>
        <c:majorGridlines>
          <c:spPr>
            <a:ln w="31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Light" panose="02000000000000000000" pitchFamily="2" charset="0"/>
                <a:ea typeface="Roboto Light" panose="02000000000000000000" pitchFamily="2" charset="0"/>
                <a:cs typeface="+mn-cs"/>
              </a:defRPr>
            </a:pPr>
            <a:endParaRPr lang="en-US"/>
          </a:p>
        </c:txPr>
        <c:crossAx val="-964574336"/>
        <c:crosses val="autoZero"/>
        <c:crossBetween val="between"/>
      </c:valAx>
      <c:spPr>
        <a:noFill/>
        <a:ln w="3175">
          <a:solidFill>
            <a:srgbClr val="E6E6E6"/>
          </a:solidFill>
        </a:ln>
        <a:effectLst/>
      </c:spPr>
    </c:plotArea>
    <c:plotVisOnly val="1"/>
    <c:dispBlanksAs val="zero"/>
    <c:showDLblsOverMax val="0"/>
  </c:chart>
  <c:spPr>
    <a:noFill/>
    <a:ln>
      <a:noFill/>
    </a:ln>
    <a:effectLst/>
  </c:spPr>
  <c:txPr>
    <a:bodyPr/>
    <a:lstStyle/>
    <a:p>
      <a:pPr>
        <a:defRPr sz="900">
          <a:latin typeface="Roboto Light" panose="02000000000000000000" pitchFamily="2" charset="0"/>
          <a:ea typeface="Roboto Light" panose="02000000000000000000" pitchFamily="2"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762544761624216E-2"/>
          <c:y val="0.10013572291996137"/>
          <c:w val="0.96542603188342013"/>
          <c:h val="0.67990692882388548"/>
        </c:manualLayout>
      </c:layout>
      <c:barChart>
        <c:barDir val="col"/>
        <c:grouping val="stacked"/>
        <c:varyColors val="0"/>
        <c:ser>
          <c:idx val="0"/>
          <c:order val="0"/>
          <c:tx>
            <c:strRef>
              <c:f>Sheet1!$B$1</c:f>
              <c:strCache>
                <c:ptCount val="1"/>
                <c:pt idx="0">
                  <c:v>Positive</c:v>
                </c:pt>
              </c:strCache>
            </c:strRef>
          </c:tx>
          <c:spPr>
            <a:solidFill>
              <a:srgbClr val="00B0F0"/>
            </a:solidFill>
            <a:ln>
              <a:noFill/>
            </a:ln>
            <a:effectLst/>
            <a:scene3d>
              <a:camera prst="orthographicFront"/>
              <a:lightRig rig="threePt" dir="t">
                <a:rot lat="0" lon="0" rev="1200000"/>
              </a:lightRig>
            </a:scene3d>
            <a:sp3d>
              <a:bevelT w="0" h="0"/>
            </a:sp3d>
          </c:spPr>
          <c:invertIfNegative val="0"/>
          <c:dPt>
            <c:idx val="0"/>
            <c:invertIfNegative val="0"/>
            <c:bubble3D val="0"/>
            <c:spPr>
              <a:solidFill>
                <a:srgbClr val="C00000"/>
              </a:solidFill>
              <a:ln>
                <a:noFill/>
              </a:ln>
              <a:effectLst/>
              <a:scene3d>
                <a:camera prst="orthographicFront"/>
                <a:lightRig rig="threePt" dir="t">
                  <a:rot lat="0" lon="0" rev="1200000"/>
                </a:lightRig>
              </a:scene3d>
              <a:sp3d>
                <a:bevelT w="0" h="0"/>
              </a:sp3d>
            </c:spPr>
            <c:extLst>
              <c:ext xmlns:c16="http://schemas.microsoft.com/office/drawing/2014/chart" uri="{C3380CC4-5D6E-409C-BE32-E72D297353CC}">
                <c16:uniqueId val="{00000000-34FB-446F-8611-D58C78F97E68}"/>
              </c:ext>
            </c:extLst>
          </c:dPt>
          <c:dLbls>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Roboto Light" panose="02000000000000000000" pitchFamily="2" charset="0"/>
                      <a:ea typeface="Roboto Light" panose="02000000000000000000" pitchFamily="2" charset="0"/>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34FB-446F-8611-D58C78F97E68}"/>
                </c:ext>
              </c:extLst>
            </c:dLbl>
            <c:dLbl>
              <c:idx val="1"/>
              <c:layout>
                <c:manualLayout>
                  <c:x val="-9.0834671585678772E-3"/>
                  <c:y val="-7.01163046735054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F3-4EDB-972D-0D4B4B9A6B23}"/>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Roboto Light" panose="02000000000000000000" pitchFamily="2" charset="0"/>
                    <a:ea typeface="Roboto Light" panose="02000000000000000000" pitchFamily="2"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Non-Users</c:v>
                </c:pt>
                <c:pt idx="1">
                  <c:v>Users</c:v>
                </c:pt>
              </c:strCache>
            </c:strRef>
          </c:cat>
          <c:val>
            <c:numRef>
              <c:f>Sheet1!$B$2:$B$3</c:f>
              <c:numCache>
                <c:formatCode>General</c:formatCode>
                <c:ptCount val="2"/>
                <c:pt idx="0">
                  <c:v>361</c:v>
                </c:pt>
                <c:pt idx="1">
                  <c:v>15</c:v>
                </c:pt>
              </c:numCache>
            </c:numRef>
          </c:val>
          <c:extLst>
            <c:ext xmlns:c16="http://schemas.microsoft.com/office/drawing/2014/chart" uri="{C3380CC4-5D6E-409C-BE32-E72D297353CC}">
              <c16:uniqueId val="{00000002-34FB-446F-8611-D58C78F97E68}"/>
            </c:ext>
          </c:extLst>
        </c:ser>
        <c:dLbls>
          <c:showLegendKey val="0"/>
          <c:showVal val="0"/>
          <c:showCatName val="0"/>
          <c:showSerName val="0"/>
          <c:showPercent val="0"/>
          <c:showBubbleSize val="0"/>
        </c:dLbls>
        <c:gapWidth val="91"/>
        <c:overlap val="100"/>
        <c:axId val="-964574336"/>
        <c:axId val="-964583040"/>
      </c:barChart>
      <c:catAx>
        <c:axId val="-964574336"/>
        <c:scaling>
          <c:orientation val="minMax"/>
        </c:scaling>
        <c:delete val="0"/>
        <c:axPos val="b"/>
        <c:numFmt formatCode="General" sourceLinked="1"/>
        <c:majorTickMark val="none"/>
        <c:minorTickMark val="none"/>
        <c:tickLblPos val="nextTo"/>
        <c:spPr>
          <a:noFill/>
          <a:ln w="3175" cap="flat" cmpd="sng" algn="ctr">
            <a:solidFill>
              <a:srgbClr val="788284"/>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Light" panose="02000000000000000000" pitchFamily="2" charset="0"/>
                <a:ea typeface="Roboto Light" panose="02000000000000000000" pitchFamily="2" charset="0"/>
                <a:cs typeface="+mn-cs"/>
              </a:defRPr>
            </a:pPr>
            <a:endParaRPr lang="en-US"/>
          </a:p>
        </c:txPr>
        <c:crossAx val="-964583040"/>
        <c:crosses val="autoZero"/>
        <c:auto val="1"/>
        <c:lblAlgn val="ctr"/>
        <c:lblOffset val="100"/>
        <c:noMultiLvlLbl val="0"/>
      </c:catAx>
      <c:valAx>
        <c:axId val="-964583040"/>
        <c:scaling>
          <c:orientation val="minMax"/>
        </c:scaling>
        <c:delete val="0"/>
        <c:axPos val="l"/>
        <c:majorGridlines>
          <c:spPr>
            <a:ln w="31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Light" panose="02000000000000000000" pitchFamily="2" charset="0"/>
                <a:ea typeface="Roboto Light" panose="02000000000000000000" pitchFamily="2" charset="0"/>
                <a:cs typeface="+mn-cs"/>
              </a:defRPr>
            </a:pPr>
            <a:endParaRPr lang="en-US"/>
          </a:p>
        </c:txPr>
        <c:crossAx val="-964574336"/>
        <c:crosses val="autoZero"/>
        <c:crossBetween val="between"/>
      </c:valAx>
      <c:spPr>
        <a:noFill/>
        <a:ln w="3175">
          <a:solidFill>
            <a:srgbClr val="E6E6E6"/>
          </a:solidFill>
        </a:ln>
        <a:effectLst/>
      </c:spPr>
    </c:plotArea>
    <c:plotVisOnly val="1"/>
    <c:dispBlanksAs val="zero"/>
    <c:showDLblsOverMax val="0"/>
  </c:chart>
  <c:spPr>
    <a:noFill/>
    <a:ln>
      <a:noFill/>
    </a:ln>
    <a:effectLst/>
  </c:spPr>
  <c:txPr>
    <a:bodyPr/>
    <a:lstStyle/>
    <a:p>
      <a:pPr>
        <a:defRPr sz="900">
          <a:latin typeface="Roboto Light" panose="02000000000000000000" pitchFamily="2" charset="0"/>
          <a:ea typeface="Roboto Light" panose="020000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slide" Target="slide5.xml"/><Relationship Id="rId12"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9.sv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sv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chart" Target="../charts/chart5.xml"/><Relationship Id="rId7" Type="http://schemas.openxmlformats.org/officeDocument/2006/relationships/chart" Target="../charts/chart9.xml"/><Relationship Id="rId2" Type="http://schemas.openxmlformats.org/officeDocument/2006/relationships/chart" Target="../charts/chart4.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 Id="rId9" Type="http://schemas.openxmlformats.org/officeDocument/2006/relationships/chart" Target="../charts/char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7.sv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solidFill>
                  <a:schemeClr val="bg1"/>
                </a:solidFill>
              </a:rPr>
              <a:t>ANALYSIS ON TELCO-CUSTOMER-CHURNING</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BY: OLUMIDE ADEWUYI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6AACE5-DB05-45EB-AB1B-810036F83760}"/>
              </a:ext>
            </a:extLst>
          </p:cNvPr>
          <p:cNvSpPr/>
          <p:nvPr/>
        </p:nvSpPr>
        <p:spPr>
          <a:xfrm>
            <a:off x="425158" y="817170"/>
            <a:ext cx="11341684" cy="3159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BD05651-4F05-473C-A251-07988D91809E}"/>
              </a:ext>
            </a:extLst>
          </p:cNvPr>
          <p:cNvSpPr txBox="1"/>
          <p:nvPr/>
        </p:nvSpPr>
        <p:spPr>
          <a:xfrm>
            <a:off x="5283200" y="817170"/>
            <a:ext cx="1625600" cy="338554"/>
          </a:xfrm>
          <a:prstGeom prst="rect">
            <a:avLst/>
          </a:prstGeom>
          <a:noFill/>
        </p:spPr>
        <p:txBody>
          <a:bodyPr wrap="square" rtlCol="0">
            <a:spAutoFit/>
          </a:bodyPr>
          <a:lstStyle/>
          <a:p>
            <a:r>
              <a:rPr lang="en-US" sz="1600" dirty="0">
                <a:latin typeface="Roboto" panose="02000000000000000000"/>
              </a:rPr>
              <a:t>REFERENCES</a:t>
            </a:r>
          </a:p>
        </p:txBody>
      </p:sp>
      <p:sp>
        <p:nvSpPr>
          <p:cNvPr id="7" name="TextBox 6">
            <a:extLst>
              <a:ext uri="{FF2B5EF4-FFF2-40B4-BE49-F238E27FC236}">
                <a16:creationId xmlns:a16="http://schemas.microsoft.com/office/drawing/2014/main" id="{F83AF15B-AB8A-4FA6-BCDD-3D022F70D838}"/>
              </a:ext>
            </a:extLst>
          </p:cNvPr>
          <p:cNvSpPr txBox="1"/>
          <p:nvPr/>
        </p:nvSpPr>
        <p:spPr>
          <a:xfrm>
            <a:off x="2380342" y="1443557"/>
            <a:ext cx="7431315" cy="954107"/>
          </a:xfrm>
          <a:prstGeom prst="rect">
            <a:avLst/>
          </a:prstGeom>
          <a:noFill/>
        </p:spPr>
        <p:txBody>
          <a:bodyPr wrap="square" rtlCol="0">
            <a:spAutoFit/>
          </a:bodyPr>
          <a:lstStyle/>
          <a:p>
            <a:pPr algn="just"/>
            <a:r>
              <a:rPr lang="en-US" sz="1400" dirty="0">
                <a:latin typeface="Roboto" panose="02000000000000000000"/>
              </a:rPr>
              <a:t>Gulati, A. P. (2022, March 15). </a:t>
            </a:r>
            <a:r>
              <a:rPr lang="en-US" sz="1400" i="1" dirty="0">
                <a:latin typeface="Roboto" panose="02000000000000000000"/>
              </a:rPr>
              <a:t>Churn Analysis of a Telecom Company</a:t>
            </a:r>
            <a:r>
              <a:rPr lang="en-US" sz="1400" dirty="0">
                <a:latin typeface="Roboto" panose="02000000000000000000"/>
              </a:rPr>
              <a:t>. Analytics Vidhya. https://www.analyticsvidhya.com/blog/2022/01/churn-analysis-of-a-telecom-company/#:~:text=Electronic%20check%20mediums%20are%20the,senior%20Citizens%20are%20high%20churners</a:t>
            </a:r>
          </a:p>
        </p:txBody>
      </p:sp>
    </p:spTree>
    <p:extLst>
      <p:ext uri="{BB962C8B-B14F-4D97-AF65-F5344CB8AC3E}">
        <p14:creationId xmlns:p14="http://schemas.microsoft.com/office/powerpoint/2010/main" val="169310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rId2" action="ppaction://hlinksldjump"/>
            <a:extLst>
              <a:ext uri="{FF2B5EF4-FFF2-40B4-BE49-F238E27FC236}">
                <a16:creationId xmlns:a16="http://schemas.microsoft.com/office/drawing/2014/main" id="{E2AD4D85-1555-4904-8D2D-B300B694A1C5}"/>
              </a:ext>
            </a:extLst>
          </p:cNvPr>
          <p:cNvSpPr txBox="1"/>
          <p:nvPr/>
        </p:nvSpPr>
        <p:spPr>
          <a:xfrm>
            <a:off x="2008949" y="1807118"/>
            <a:ext cx="2504994" cy="338554"/>
          </a:xfrm>
          <a:prstGeom prst="rect">
            <a:avLst/>
          </a:prstGeom>
          <a:noFill/>
        </p:spPr>
        <p:txBody>
          <a:bodyPr wrap="square">
            <a:spAutoFit/>
          </a:bodyPr>
          <a:lstStyle/>
          <a:p>
            <a:r>
              <a:rPr lang="en-US" sz="1600" dirty="0">
                <a:solidFill>
                  <a:schemeClr val="bg1"/>
                </a:solidFill>
                <a:latin typeface="Roboto" panose="02000000000000000000" pitchFamily="2" charset="0"/>
                <a:ea typeface="Roboto" panose="02000000000000000000" pitchFamily="2" charset="0"/>
              </a:rPr>
              <a:t>Executive Summary</a:t>
            </a:r>
            <a:endParaRPr lang="en-US" sz="900" dirty="0">
              <a:solidFill>
                <a:schemeClr val="bg1"/>
              </a:solidFill>
              <a:latin typeface="Roboto" panose="02000000000000000000" pitchFamily="2" charset="0"/>
              <a:ea typeface="Roboto" panose="02000000000000000000" pitchFamily="2" charset="0"/>
            </a:endParaRPr>
          </a:p>
        </p:txBody>
      </p:sp>
      <p:pic>
        <p:nvPicPr>
          <p:cNvPr id="5" name="Graphic 4">
            <a:extLst>
              <a:ext uri="{FF2B5EF4-FFF2-40B4-BE49-F238E27FC236}">
                <a16:creationId xmlns:a16="http://schemas.microsoft.com/office/drawing/2014/main" id="{2AFDE5A7-E837-49C2-8407-CAFB2838FB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02487" y="1597110"/>
            <a:ext cx="506462" cy="650849"/>
          </a:xfrm>
          <a:prstGeom prst="rect">
            <a:avLst/>
          </a:prstGeom>
        </p:spPr>
      </p:pic>
      <p:sp>
        <p:nvSpPr>
          <p:cNvPr id="6" name="TextBox 5">
            <a:hlinkClick r:id="rId2" action="ppaction://hlinksldjump"/>
            <a:extLst>
              <a:ext uri="{FF2B5EF4-FFF2-40B4-BE49-F238E27FC236}">
                <a16:creationId xmlns:a16="http://schemas.microsoft.com/office/drawing/2014/main" id="{2510FCDE-8590-4115-9365-8E8F20EF40BF}"/>
              </a:ext>
            </a:extLst>
          </p:cNvPr>
          <p:cNvSpPr txBox="1"/>
          <p:nvPr/>
        </p:nvSpPr>
        <p:spPr>
          <a:xfrm>
            <a:off x="2154668" y="2759389"/>
            <a:ext cx="1903185" cy="338554"/>
          </a:xfrm>
          <a:prstGeom prst="rect">
            <a:avLst/>
          </a:prstGeom>
          <a:noFill/>
        </p:spPr>
        <p:txBody>
          <a:bodyPr wrap="square">
            <a:spAutoFit/>
          </a:bodyPr>
          <a:lstStyle/>
          <a:p>
            <a:r>
              <a:rPr lang="en-US" sz="1600" dirty="0">
                <a:solidFill>
                  <a:schemeClr val="bg1"/>
                </a:solidFill>
                <a:latin typeface="Roboto" panose="02000000000000000000" pitchFamily="2" charset="0"/>
                <a:ea typeface="Roboto" panose="02000000000000000000" pitchFamily="2" charset="0"/>
              </a:rPr>
              <a:t>SWOT Analysis</a:t>
            </a:r>
          </a:p>
        </p:txBody>
      </p:sp>
      <p:pic>
        <p:nvPicPr>
          <p:cNvPr id="7" name="Graphic 437">
            <a:extLst>
              <a:ext uri="{FF2B5EF4-FFF2-40B4-BE49-F238E27FC236}">
                <a16:creationId xmlns:a16="http://schemas.microsoft.com/office/drawing/2014/main" id="{7093338F-4D4C-4191-A814-60D2305E32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02487" y="2603242"/>
            <a:ext cx="652181" cy="650849"/>
          </a:xfrm>
          <a:prstGeom prst="rect">
            <a:avLst/>
          </a:prstGeom>
        </p:spPr>
      </p:pic>
      <p:sp>
        <p:nvSpPr>
          <p:cNvPr id="8" name="TextBox 7">
            <a:hlinkClick r:id="rId7" action="ppaction://hlinksldjump"/>
            <a:extLst>
              <a:ext uri="{FF2B5EF4-FFF2-40B4-BE49-F238E27FC236}">
                <a16:creationId xmlns:a16="http://schemas.microsoft.com/office/drawing/2014/main" id="{97A3EAFB-BD2F-4B70-8217-F3965D21C93B}"/>
              </a:ext>
            </a:extLst>
          </p:cNvPr>
          <p:cNvSpPr txBox="1"/>
          <p:nvPr/>
        </p:nvSpPr>
        <p:spPr>
          <a:xfrm>
            <a:off x="2183696" y="3716702"/>
            <a:ext cx="3099184" cy="369332"/>
          </a:xfrm>
          <a:prstGeom prst="rect">
            <a:avLst/>
          </a:prstGeom>
          <a:noFill/>
        </p:spPr>
        <p:txBody>
          <a:bodyPr wrap="square">
            <a:spAutoFit/>
          </a:bodyPr>
          <a:lstStyle/>
          <a:p>
            <a:r>
              <a:rPr lang="en-US" dirty="0">
                <a:solidFill>
                  <a:schemeClr val="bg1"/>
                </a:solidFill>
              </a:rPr>
              <a:t>Churned Customer Analysis</a:t>
            </a:r>
            <a:endParaRPr lang="en-US" sz="900" dirty="0">
              <a:solidFill>
                <a:schemeClr val="bg1"/>
              </a:solidFill>
              <a:latin typeface="Roboto" panose="02000000000000000000" pitchFamily="2" charset="0"/>
              <a:ea typeface="Roboto" panose="02000000000000000000" pitchFamily="2" charset="0"/>
            </a:endParaRPr>
          </a:p>
        </p:txBody>
      </p:sp>
      <p:pic>
        <p:nvPicPr>
          <p:cNvPr id="9" name="Graphic 407">
            <a:extLst>
              <a:ext uri="{FF2B5EF4-FFF2-40B4-BE49-F238E27FC236}">
                <a16:creationId xmlns:a16="http://schemas.microsoft.com/office/drawing/2014/main" id="{EE09608F-0901-4BF0-8B63-57040346B6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1502487" y="3560554"/>
            <a:ext cx="705736" cy="678516"/>
          </a:xfrm>
          <a:prstGeom prst="rect">
            <a:avLst/>
          </a:prstGeom>
        </p:spPr>
      </p:pic>
      <p:sp>
        <p:nvSpPr>
          <p:cNvPr id="10" name="TextBox 9">
            <a:hlinkClick r:id="rId7" action="ppaction://hlinksldjump"/>
            <a:extLst>
              <a:ext uri="{FF2B5EF4-FFF2-40B4-BE49-F238E27FC236}">
                <a16:creationId xmlns:a16="http://schemas.microsoft.com/office/drawing/2014/main" id="{0BB42E98-80F3-44BF-B143-54DFA59B4D41}"/>
              </a:ext>
            </a:extLst>
          </p:cNvPr>
          <p:cNvSpPr txBox="1"/>
          <p:nvPr/>
        </p:nvSpPr>
        <p:spPr>
          <a:xfrm>
            <a:off x="2081519" y="4712507"/>
            <a:ext cx="3099184" cy="369332"/>
          </a:xfrm>
          <a:prstGeom prst="rect">
            <a:avLst/>
          </a:prstGeom>
          <a:noFill/>
        </p:spPr>
        <p:txBody>
          <a:bodyPr wrap="square">
            <a:spAutoFit/>
          </a:bodyPr>
          <a:lstStyle/>
          <a:p>
            <a:r>
              <a:rPr lang="en-US" dirty="0">
                <a:solidFill>
                  <a:schemeClr val="bg1"/>
                </a:solidFill>
              </a:rPr>
              <a:t>Outcome / Insight</a:t>
            </a:r>
            <a:endParaRPr lang="en-US" sz="900" dirty="0">
              <a:solidFill>
                <a:schemeClr val="bg1"/>
              </a:solidFill>
              <a:latin typeface="Roboto" panose="02000000000000000000" pitchFamily="2" charset="0"/>
              <a:ea typeface="Roboto" panose="02000000000000000000" pitchFamily="2" charset="0"/>
            </a:endParaRPr>
          </a:p>
        </p:txBody>
      </p:sp>
      <p:pic>
        <p:nvPicPr>
          <p:cNvPr id="11" name="Graphic 433">
            <a:extLst>
              <a:ext uri="{FF2B5EF4-FFF2-40B4-BE49-F238E27FC236}">
                <a16:creationId xmlns:a16="http://schemas.microsoft.com/office/drawing/2014/main" id="{0CDF8914-CE51-4204-A3D2-C1E493AF72B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75057" y="4501986"/>
            <a:ext cx="506462" cy="747183"/>
          </a:xfrm>
          <a:prstGeom prst="rect">
            <a:avLst/>
          </a:prstGeom>
        </p:spPr>
      </p:pic>
      <p:sp>
        <p:nvSpPr>
          <p:cNvPr id="12" name="TextBox 11">
            <a:hlinkClick r:id="rId2" action="ppaction://hlinksldjump"/>
            <a:extLst>
              <a:ext uri="{FF2B5EF4-FFF2-40B4-BE49-F238E27FC236}">
                <a16:creationId xmlns:a16="http://schemas.microsoft.com/office/drawing/2014/main" id="{3A423A97-6C11-4810-9C96-BB551ADE06AF}"/>
              </a:ext>
            </a:extLst>
          </p:cNvPr>
          <p:cNvSpPr txBox="1"/>
          <p:nvPr/>
        </p:nvSpPr>
        <p:spPr>
          <a:xfrm>
            <a:off x="4691742" y="853536"/>
            <a:ext cx="3563257" cy="400110"/>
          </a:xfrm>
          <a:prstGeom prst="rect">
            <a:avLst/>
          </a:prstGeom>
          <a:noFill/>
        </p:spPr>
        <p:txBody>
          <a:bodyPr wrap="square">
            <a:spAutoFit/>
          </a:bodyPr>
          <a:lstStyle/>
          <a:p>
            <a:r>
              <a:rPr lang="en-US" sz="2000" dirty="0">
                <a:solidFill>
                  <a:schemeClr val="bg1"/>
                </a:solidFill>
                <a:latin typeface="Roboto" panose="02000000000000000000" pitchFamily="2" charset="0"/>
                <a:ea typeface="Roboto" panose="02000000000000000000" pitchFamily="2" charset="0"/>
              </a:rPr>
              <a:t>TABLE OF CONTENT</a:t>
            </a:r>
            <a:endParaRPr lang="en-US" sz="1050" dirty="0">
              <a:solidFill>
                <a:schemeClr val="bg1"/>
              </a:solidFill>
              <a:latin typeface="Roboto" panose="02000000000000000000" pitchFamily="2" charset="0"/>
              <a:ea typeface="Roboto" panose="02000000000000000000" pitchFamily="2" charset="0"/>
            </a:endParaRPr>
          </a:p>
        </p:txBody>
      </p:sp>
      <p:pic>
        <p:nvPicPr>
          <p:cNvPr id="16" name="Graphic 15">
            <a:extLst>
              <a:ext uri="{FF2B5EF4-FFF2-40B4-BE49-F238E27FC236}">
                <a16:creationId xmlns:a16="http://schemas.microsoft.com/office/drawing/2014/main" id="{91793CBD-EB1D-4893-AE66-1652AC90BA3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5400000">
            <a:off x="1538215" y="5530232"/>
            <a:ext cx="732043" cy="674880"/>
          </a:xfrm>
          <a:prstGeom prst="rect">
            <a:avLst/>
          </a:prstGeom>
        </p:spPr>
      </p:pic>
      <p:sp>
        <p:nvSpPr>
          <p:cNvPr id="18" name="TextBox 17">
            <a:hlinkClick r:id="rId2" action="ppaction://hlinksldjump"/>
            <a:extLst>
              <a:ext uri="{FF2B5EF4-FFF2-40B4-BE49-F238E27FC236}">
                <a16:creationId xmlns:a16="http://schemas.microsoft.com/office/drawing/2014/main" id="{76F87874-8FA2-47D8-8711-F514BB6E2151}"/>
              </a:ext>
            </a:extLst>
          </p:cNvPr>
          <p:cNvSpPr txBox="1"/>
          <p:nvPr/>
        </p:nvSpPr>
        <p:spPr>
          <a:xfrm>
            <a:off x="2208223" y="5708312"/>
            <a:ext cx="1314822" cy="338554"/>
          </a:xfrm>
          <a:prstGeom prst="rect">
            <a:avLst/>
          </a:prstGeom>
          <a:noFill/>
        </p:spPr>
        <p:txBody>
          <a:bodyPr wrap="square">
            <a:spAutoFit/>
          </a:bodyPr>
          <a:lstStyle/>
          <a:p>
            <a:r>
              <a:rPr lang="en-US" sz="1600" dirty="0">
                <a:solidFill>
                  <a:schemeClr val="bg1"/>
                </a:solidFill>
                <a:latin typeface="Roboto" panose="02000000000000000000" pitchFamily="2" charset="0"/>
                <a:ea typeface="Roboto" panose="02000000000000000000" pitchFamily="2" charset="0"/>
              </a:rPr>
              <a:t>Conclusion</a:t>
            </a:r>
            <a:endParaRPr lang="en-US" sz="9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17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BB7C22F-A4E2-43A1-95FB-AC3BCD2A3120}"/>
              </a:ext>
            </a:extLst>
          </p:cNvPr>
          <p:cNvSpPr/>
          <p:nvPr/>
        </p:nvSpPr>
        <p:spPr>
          <a:xfrm>
            <a:off x="552572" y="2307229"/>
            <a:ext cx="3390285" cy="455077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4">
            <a:extLst>
              <a:ext uri="{FF2B5EF4-FFF2-40B4-BE49-F238E27FC236}">
                <a16:creationId xmlns:a16="http://schemas.microsoft.com/office/drawing/2014/main" id="{55056EB6-F0AE-4A21-9D76-F27CABF1EDDB}"/>
              </a:ext>
            </a:extLst>
          </p:cNvPr>
          <p:cNvGraphicFramePr>
            <a:graphicFrameLocks noGrp="1"/>
          </p:cNvGraphicFramePr>
          <p:nvPr>
            <p:ph idx="1"/>
            <p:extLst>
              <p:ext uri="{D42A27DB-BD31-4B8C-83A1-F6EECF244321}">
                <p14:modId xmlns:p14="http://schemas.microsoft.com/office/powerpoint/2010/main" val="4237848113"/>
              </p:ext>
            </p:extLst>
          </p:nvPr>
        </p:nvGraphicFramePr>
        <p:xfrm>
          <a:off x="-114308" y="2869420"/>
          <a:ext cx="4653428" cy="3373206"/>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20">
            <a:extLst>
              <a:ext uri="{FF2B5EF4-FFF2-40B4-BE49-F238E27FC236}">
                <a16:creationId xmlns:a16="http://schemas.microsoft.com/office/drawing/2014/main" id="{27C77FA2-9334-41B0-90ED-154693389714}"/>
              </a:ext>
            </a:extLst>
          </p:cNvPr>
          <p:cNvGrpSpPr/>
          <p:nvPr/>
        </p:nvGrpSpPr>
        <p:grpSpPr>
          <a:xfrm>
            <a:off x="1371873" y="6421871"/>
            <a:ext cx="631673" cy="135935"/>
            <a:chOff x="1618611" y="6421871"/>
            <a:chExt cx="631673" cy="135935"/>
          </a:xfrm>
        </p:grpSpPr>
        <p:sp>
          <p:nvSpPr>
            <p:cNvPr id="12" name="object 49">
              <a:extLst>
                <a:ext uri="{FF2B5EF4-FFF2-40B4-BE49-F238E27FC236}">
                  <a16:creationId xmlns:a16="http://schemas.microsoft.com/office/drawing/2014/main" id="{0B2CF6E1-ECB2-4B07-9496-4F68A7DF124D}"/>
                </a:ext>
              </a:extLst>
            </p:cNvPr>
            <p:cNvSpPr txBox="1"/>
            <p:nvPr/>
          </p:nvSpPr>
          <p:spPr>
            <a:xfrm>
              <a:off x="1618611" y="6421871"/>
              <a:ext cx="631673" cy="135935"/>
            </a:xfrm>
            <a:prstGeom prst="rect">
              <a:avLst/>
            </a:prstGeom>
          </p:spPr>
          <p:txBody>
            <a:bodyPr vert="horz" wrap="square" lIns="0" tIns="12700" rIns="0" bIns="0" rtlCol="0">
              <a:spAutoFit/>
            </a:bodyPr>
            <a:lstStyle/>
            <a:p>
              <a:pPr marL="12700">
                <a:lnSpc>
                  <a:spcPct val="100000"/>
                </a:lnSpc>
                <a:spcBef>
                  <a:spcPts val="100"/>
                </a:spcBef>
              </a:pPr>
              <a:r>
                <a:rPr lang="en-US" sz="800" b="1" spc="80" dirty="0">
                  <a:solidFill>
                    <a:srgbClr val="333333"/>
                  </a:solidFill>
                  <a:latin typeface="Roboto" panose="02000000000000000000" pitchFamily="2" charset="0"/>
                  <a:ea typeface="Roboto" panose="02000000000000000000" pitchFamily="2" charset="0"/>
                  <a:cs typeface="Arial"/>
                </a:rPr>
                <a:t>Churned</a:t>
              </a:r>
              <a:endParaRPr sz="800" b="1" dirty="0">
                <a:solidFill>
                  <a:srgbClr val="333333"/>
                </a:solidFill>
                <a:latin typeface="Roboto" panose="02000000000000000000" pitchFamily="2" charset="0"/>
                <a:ea typeface="Roboto" panose="02000000000000000000" pitchFamily="2" charset="0"/>
                <a:cs typeface="Arial"/>
              </a:endParaRPr>
            </a:p>
          </p:txBody>
        </p:sp>
        <p:sp>
          <p:nvSpPr>
            <p:cNvPr id="13" name="Rectangle 12">
              <a:extLst>
                <a:ext uri="{FF2B5EF4-FFF2-40B4-BE49-F238E27FC236}">
                  <a16:creationId xmlns:a16="http://schemas.microsoft.com/office/drawing/2014/main" id="{FFB5E4E4-7701-49D2-B1C1-D16B29FD60B0}"/>
                </a:ext>
              </a:extLst>
            </p:cNvPr>
            <p:cNvSpPr/>
            <p:nvPr/>
          </p:nvSpPr>
          <p:spPr>
            <a:xfrm>
              <a:off x="2164943" y="6458037"/>
              <a:ext cx="85341" cy="8534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800" dirty="0"/>
            </a:p>
          </p:txBody>
        </p:sp>
      </p:grpSp>
      <p:grpSp>
        <p:nvGrpSpPr>
          <p:cNvPr id="20" name="Group 19">
            <a:extLst>
              <a:ext uri="{FF2B5EF4-FFF2-40B4-BE49-F238E27FC236}">
                <a16:creationId xmlns:a16="http://schemas.microsoft.com/office/drawing/2014/main" id="{94DBE496-9658-4950-8CD8-CE2DE0A34ECE}"/>
              </a:ext>
            </a:extLst>
          </p:cNvPr>
          <p:cNvGrpSpPr/>
          <p:nvPr/>
        </p:nvGrpSpPr>
        <p:grpSpPr>
          <a:xfrm>
            <a:off x="2356874" y="6425275"/>
            <a:ext cx="794698" cy="135935"/>
            <a:chOff x="2574584" y="6425275"/>
            <a:chExt cx="794698" cy="135935"/>
          </a:xfrm>
        </p:grpSpPr>
        <p:sp>
          <p:nvSpPr>
            <p:cNvPr id="15" name="object 49">
              <a:extLst>
                <a:ext uri="{FF2B5EF4-FFF2-40B4-BE49-F238E27FC236}">
                  <a16:creationId xmlns:a16="http://schemas.microsoft.com/office/drawing/2014/main" id="{6C91D7EC-6A32-4394-8012-38623031039A}"/>
                </a:ext>
              </a:extLst>
            </p:cNvPr>
            <p:cNvSpPr txBox="1"/>
            <p:nvPr/>
          </p:nvSpPr>
          <p:spPr>
            <a:xfrm>
              <a:off x="2574584" y="6425275"/>
              <a:ext cx="631673" cy="135935"/>
            </a:xfrm>
            <a:prstGeom prst="rect">
              <a:avLst/>
            </a:prstGeom>
          </p:spPr>
          <p:txBody>
            <a:bodyPr vert="horz" wrap="square" lIns="0" tIns="12700" rIns="0" bIns="0" rtlCol="0">
              <a:spAutoFit/>
            </a:bodyPr>
            <a:lstStyle/>
            <a:p>
              <a:pPr marL="12700">
                <a:lnSpc>
                  <a:spcPct val="100000"/>
                </a:lnSpc>
                <a:spcBef>
                  <a:spcPts val="100"/>
                </a:spcBef>
              </a:pPr>
              <a:r>
                <a:rPr lang="en-US" sz="800" b="1" spc="80" dirty="0">
                  <a:solidFill>
                    <a:srgbClr val="333333"/>
                  </a:solidFill>
                  <a:latin typeface="Roboto" panose="02000000000000000000" pitchFamily="2" charset="0"/>
                  <a:ea typeface="Roboto" panose="02000000000000000000" pitchFamily="2" charset="0"/>
                  <a:cs typeface="Arial"/>
                </a:rPr>
                <a:t>Retained</a:t>
              </a:r>
              <a:endParaRPr sz="800" b="1" dirty="0">
                <a:solidFill>
                  <a:srgbClr val="333333"/>
                </a:solidFill>
                <a:latin typeface="Roboto" panose="02000000000000000000" pitchFamily="2" charset="0"/>
                <a:ea typeface="Roboto" panose="02000000000000000000" pitchFamily="2" charset="0"/>
                <a:cs typeface="Arial"/>
              </a:endParaRPr>
            </a:p>
          </p:txBody>
        </p:sp>
        <p:sp>
          <p:nvSpPr>
            <p:cNvPr id="16" name="Rectangle 15">
              <a:extLst>
                <a:ext uri="{FF2B5EF4-FFF2-40B4-BE49-F238E27FC236}">
                  <a16:creationId xmlns:a16="http://schemas.microsoft.com/office/drawing/2014/main" id="{C3FE4EDC-147B-4CAC-9AAD-B65B5723B684}"/>
                </a:ext>
              </a:extLst>
            </p:cNvPr>
            <p:cNvSpPr/>
            <p:nvPr/>
          </p:nvSpPr>
          <p:spPr>
            <a:xfrm>
              <a:off x="3283941" y="6461441"/>
              <a:ext cx="85341" cy="8534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800" dirty="0"/>
            </a:p>
          </p:txBody>
        </p:sp>
      </p:grpSp>
      <p:grpSp>
        <p:nvGrpSpPr>
          <p:cNvPr id="19" name="Group 18">
            <a:extLst>
              <a:ext uri="{FF2B5EF4-FFF2-40B4-BE49-F238E27FC236}">
                <a16:creationId xmlns:a16="http://schemas.microsoft.com/office/drawing/2014/main" id="{47FC33CD-5FA8-4FF6-94B3-17B4499D1EBF}"/>
              </a:ext>
            </a:extLst>
          </p:cNvPr>
          <p:cNvGrpSpPr/>
          <p:nvPr/>
        </p:nvGrpSpPr>
        <p:grpSpPr>
          <a:xfrm>
            <a:off x="581025" y="685622"/>
            <a:ext cx="1473201" cy="1534917"/>
            <a:chOff x="581025" y="685622"/>
            <a:chExt cx="1473201" cy="1534917"/>
          </a:xfrm>
        </p:grpSpPr>
        <p:sp>
          <p:nvSpPr>
            <p:cNvPr id="6" name="Rectangle 5">
              <a:extLst>
                <a:ext uri="{FF2B5EF4-FFF2-40B4-BE49-F238E27FC236}">
                  <a16:creationId xmlns:a16="http://schemas.microsoft.com/office/drawing/2014/main" id="{997DF9EE-8074-476D-946D-4C41AA4BB8D3}"/>
                </a:ext>
              </a:extLst>
            </p:cNvPr>
            <p:cNvSpPr/>
            <p:nvPr/>
          </p:nvSpPr>
          <p:spPr>
            <a:xfrm>
              <a:off x="581025" y="685622"/>
              <a:ext cx="1473201" cy="15349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bject 12">
              <a:extLst>
                <a:ext uri="{FF2B5EF4-FFF2-40B4-BE49-F238E27FC236}">
                  <a16:creationId xmlns:a16="http://schemas.microsoft.com/office/drawing/2014/main" id="{039C4F3A-1F3F-4607-9F30-4E49E152B7BC}"/>
                </a:ext>
              </a:extLst>
            </p:cNvPr>
            <p:cNvSpPr txBox="1"/>
            <p:nvPr/>
          </p:nvSpPr>
          <p:spPr>
            <a:xfrm>
              <a:off x="675154" y="685622"/>
              <a:ext cx="1259294" cy="716222"/>
            </a:xfrm>
            <a:prstGeom prst="rect">
              <a:avLst/>
            </a:prstGeom>
            <a:noFill/>
          </p:spPr>
          <p:txBody>
            <a:bodyPr vert="horz" wrap="square" lIns="0" tIns="282575" rIns="0" bIns="0" rtlCol="0">
              <a:spAutoFit/>
            </a:bodyPr>
            <a:lstStyle/>
            <a:p>
              <a:pPr algn="ctr">
                <a:lnSpc>
                  <a:spcPct val="100000"/>
                </a:lnSpc>
                <a:spcBef>
                  <a:spcPts val="2225"/>
                </a:spcBef>
              </a:pPr>
              <a:r>
                <a:rPr lang="en-US" sz="1400" spc="-75" dirty="0">
                  <a:solidFill>
                    <a:srgbClr val="333333"/>
                  </a:solidFill>
                  <a:latin typeface="Roboto Light" panose="02000000000000000000" pitchFamily="2" charset="0"/>
                  <a:ea typeface="Roboto Light" panose="02000000000000000000" pitchFamily="2" charset="0"/>
                  <a:cs typeface="Trebuchet MS"/>
                </a:rPr>
                <a:t>Total Number of Customers</a:t>
              </a:r>
            </a:p>
          </p:txBody>
        </p:sp>
        <p:sp>
          <p:nvSpPr>
            <p:cNvPr id="17" name="object 12">
              <a:extLst>
                <a:ext uri="{FF2B5EF4-FFF2-40B4-BE49-F238E27FC236}">
                  <a16:creationId xmlns:a16="http://schemas.microsoft.com/office/drawing/2014/main" id="{68A0B655-3FF2-4B08-AA03-8BB9016C7EE8}"/>
                </a:ext>
              </a:extLst>
            </p:cNvPr>
            <p:cNvSpPr txBox="1"/>
            <p:nvPr/>
          </p:nvSpPr>
          <p:spPr>
            <a:xfrm>
              <a:off x="761857" y="1365423"/>
              <a:ext cx="1111535" cy="716222"/>
            </a:xfrm>
            <a:prstGeom prst="rect">
              <a:avLst/>
            </a:prstGeom>
            <a:noFill/>
          </p:spPr>
          <p:txBody>
            <a:bodyPr vert="horz" wrap="square" lIns="0" tIns="282575" rIns="0" bIns="0" rtlCol="0">
              <a:spAutoFit/>
            </a:bodyPr>
            <a:lstStyle/>
            <a:p>
              <a:pPr algn="ctr">
                <a:spcBef>
                  <a:spcPts val="2225"/>
                </a:spcBef>
              </a:pPr>
              <a:r>
                <a:rPr lang="en-US" sz="2800" spc="-75" dirty="0">
                  <a:solidFill>
                    <a:srgbClr val="333333"/>
                  </a:solidFill>
                  <a:latin typeface="Roboto Light" panose="02000000000000000000" pitchFamily="2" charset="0"/>
                  <a:ea typeface="Roboto Light" panose="02000000000000000000" pitchFamily="2" charset="0"/>
                </a:rPr>
                <a:t>7043</a:t>
              </a:r>
            </a:p>
          </p:txBody>
        </p:sp>
      </p:grpSp>
      <p:grpSp>
        <p:nvGrpSpPr>
          <p:cNvPr id="22" name="Group 21">
            <a:extLst>
              <a:ext uri="{FF2B5EF4-FFF2-40B4-BE49-F238E27FC236}">
                <a16:creationId xmlns:a16="http://schemas.microsoft.com/office/drawing/2014/main" id="{128DC3E9-0E4E-4810-989F-7E716493E52E}"/>
              </a:ext>
            </a:extLst>
          </p:cNvPr>
          <p:cNvGrpSpPr/>
          <p:nvPr/>
        </p:nvGrpSpPr>
        <p:grpSpPr>
          <a:xfrm>
            <a:off x="2469656" y="685621"/>
            <a:ext cx="1473201" cy="1534917"/>
            <a:chOff x="581025" y="685622"/>
            <a:chExt cx="1473201" cy="1534917"/>
          </a:xfrm>
        </p:grpSpPr>
        <p:sp>
          <p:nvSpPr>
            <p:cNvPr id="23" name="Rectangle 22">
              <a:extLst>
                <a:ext uri="{FF2B5EF4-FFF2-40B4-BE49-F238E27FC236}">
                  <a16:creationId xmlns:a16="http://schemas.microsoft.com/office/drawing/2014/main" id="{0D7786E2-C2CF-4E60-8A92-2BBB84C12B2D}"/>
                </a:ext>
              </a:extLst>
            </p:cNvPr>
            <p:cNvSpPr/>
            <p:nvPr/>
          </p:nvSpPr>
          <p:spPr>
            <a:xfrm>
              <a:off x="581025" y="685622"/>
              <a:ext cx="1473201" cy="15349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bject 12">
              <a:extLst>
                <a:ext uri="{FF2B5EF4-FFF2-40B4-BE49-F238E27FC236}">
                  <a16:creationId xmlns:a16="http://schemas.microsoft.com/office/drawing/2014/main" id="{55AFD510-AD07-49E3-AF07-6DECACE905B7}"/>
                </a:ext>
              </a:extLst>
            </p:cNvPr>
            <p:cNvSpPr txBox="1"/>
            <p:nvPr/>
          </p:nvSpPr>
          <p:spPr>
            <a:xfrm>
              <a:off x="675154" y="685622"/>
              <a:ext cx="1259294" cy="716222"/>
            </a:xfrm>
            <a:prstGeom prst="rect">
              <a:avLst/>
            </a:prstGeom>
            <a:noFill/>
          </p:spPr>
          <p:txBody>
            <a:bodyPr vert="horz" wrap="square" lIns="0" tIns="282575" rIns="0" bIns="0" rtlCol="0">
              <a:spAutoFit/>
            </a:bodyPr>
            <a:lstStyle/>
            <a:p>
              <a:pPr algn="ctr">
                <a:lnSpc>
                  <a:spcPct val="100000"/>
                </a:lnSpc>
                <a:spcBef>
                  <a:spcPts val="2225"/>
                </a:spcBef>
              </a:pPr>
              <a:r>
                <a:rPr lang="en-US" sz="1400" spc="-75" dirty="0">
                  <a:solidFill>
                    <a:srgbClr val="333333"/>
                  </a:solidFill>
                  <a:latin typeface="Roboto Light" panose="02000000000000000000" pitchFamily="2" charset="0"/>
                  <a:ea typeface="Roboto Light" panose="02000000000000000000" pitchFamily="2" charset="0"/>
                  <a:cs typeface="Trebuchet MS"/>
                </a:rPr>
                <a:t>Churned  Customers</a:t>
              </a:r>
            </a:p>
          </p:txBody>
        </p:sp>
        <p:sp>
          <p:nvSpPr>
            <p:cNvPr id="25" name="object 12">
              <a:extLst>
                <a:ext uri="{FF2B5EF4-FFF2-40B4-BE49-F238E27FC236}">
                  <a16:creationId xmlns:a16="http://schemas.microsoft.com/office/drawing/2014/main" id="{9CA5E88B-0A59-413E-B5BD-1AD2EE3A432B}"/>
                </a:ext>
              </a:extLst>
            </p:cNvPr>
            <p:cNvSpPr txBox="1"/>
            <p:nvPr/>
          </p:nvSpPr>
          <p:spPr>
            <a:xfrm>
              <a:off x="761857" y="1365423"/>
              <a:ext cx="1111535" cy="716222"/>
            </a:xfrm>
            <a:prstGeom prst="rect">
              <a:avLst/>
            </a:prstGeom>
            <a:noFill/>
          </p:spPr>
          <p:txBody>
            <a:bodyPr vert="horz" wrap="square" lIns="0" tIns="282575" rIns="0" bIns="0" rtlCol="0">
              <a:spAutoFit/>
            </a:bodyPr>
            <a:lstStyle/>
            <a:p>
              <a:pPr algn="ctr">
                <a:spcBef>
                  <a:spcPts val="2225"/>
                </a:spcBef>
              </a:pPr>
              <a:r>
                <a:rPr lang="en-US" sz="2800" spc="-75" dirty="0">
                  <a:solidFill>
                    <a:srgbClr val="333333"/>
                  </a:solidFill>
                  <a:latin typeface="Roboto Light" panose="02000000000000000000" pitchFamily="2" charset="0"/>
                  <a:ea typeface="Roboto Light" panose="02000000000000000000" pitchFamily="2" charset="0"/>
                </a:rPr>
                <a:t>1869</a:t>
              </a:r>
            </a:p>
          </p:txBody>
        </p:sp>
      </p:grpSp>
      <p:grpSp>
        <p:nvGrpSpPr>
          <p:cNvPr id="26" name="Group 25">
            <a:extLst>
              <a:ext uri="{FF2B5EF4-FFF2-40B4-BE49-F238E27FC236}">
                <a16:creationId xmlns:a16="http://schemas.microsoft.com/office/drawing/2014/main" id="{F5AF69F1-0682-4D7E-8CEC-F4C76EEC42D6}"/>
              </a:ext>
            </a:extLst>
          </p:cNvPr>
          <p:cNvGrpSpPr/>
          <p:nvPr/>
        </p:nvGrpSpPr>
        <p:grpSpPr>
          <a:xfrm>
            <a:off x="4358287" y="685620"/>
            <a:ext cx="1473201" cy="1534917"/>
            <a:chOff x="581025" y="685622"/>
            <a:chExt cx="1473201" cy="1534917"/>
          </a:xfrm>
        </p:grpSpPr>
        <p:sp>
          <p:nvSpPr>
            <p:cNvPr id="27" name="Rectangle 26">
              <a:extLst>
                <a:ext uri="{FF2B5EF4-FFF2-40B4-BE49-F238E27FC236}">
                  <a16:creationId xmlns:a16="http://schemas.microsoft.com/office/drawing/2014/main" id="{C8C50987-1621-4885-925A-7CCA91E83663}"/>
                </a:ext>
              </a:extLst>
            </p:cNvPr>
            <p:cNvSpPr/>
            <p:nvPr/>
          </p:nvSpPr>
          <p:spPr>
            <a:xfrm>
              <a:off x="581025" y="685622"/>
              <a:ext cx="1473201" cy="15349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bject 12">
              <a:extLst>
                <a:ext uri="{FF2B5EF4-FFF2-40B4-BE49-F238E27FC236}">
                  <a16:creationId xmlns:a16="http://schemas.microsoft.com/office/drawing/2014/main" id="{B6FCC627-6331-4769-AAF0-209E958A9D1C}"/>
                </a:ext>
              </a:extLst>
            </p:cNvPr>
            <p:cNvSpPr txBox="1"/>
            <p:nvPr/>
          </p:nvSpPr>
          <p:spPr>
            <a:xfrm>
              <a:off x="675154" y="685622"/>
              <a:ext cx="1259294" cy="716222"/>
            </a:xfrm>
            <a:prstGeom prst="rect">
              <a:avLst/>
            </a:prstGeom>
            <a:noFill/>
          </p:spPr>
          <p:txBody>
            <a:bodyPr vert="horz" wrap="square" lIns="0" tIns="282575" rIns="0" bIns="0" rtlCol="0">
              <a:spAutoFit/>
            </a:bodyPr>
            <a:lstStyle/>
            <a:p>
              <a:pPr algn="ctr">
                <a:lnSpc>
                  <a:spcPct val="100000"/>
                </a:lnSpc>
                <a:spcBef>
                  <a:spcPts val="2225"/>
                </a:spcBef>
              </a:pPr>
              <a:r>
                <a:rPr lang="en-US" sz="1400" spc="-75" dirty="0">
                  <a:solidFill>
                    <a:srgbClr val="333333"/>
                  </a:solidFill>
                  <a:latin typeface="Roboto Light" panose="02000000000000000000" pitchFamily="2" charset="0"/>
                  <a:ea typeface="Roboto Light" panose="02000000000000000000" pitchFamily="2" charset="0"/>
                  <a:cs typeface="Trebuchet MS"/>
                </a:rPr>
                <a:t>Retained Customers</a:t>
              </a:r>
            </a:p>
          </p:txBody>
        </p:sp>
        <p:sp>
          <p:nvSpPr>
            <p:cNvPr id="29" name="object 12">
              <a:extLst>
                <a:ext uri="{FF2B5EF4-FFF2-40B4-BE49-F238E27FC236}">
                  <a16:creationId xmlns:a16="http://schemas.microsoft.com/office/drawing/2014/main" id="{04252390-9F51-4D1F-8762-C81B2BFFC44D}"/>
                </a:ext>
              </a:extLst>
            </p:cNvPr>
            <p:cNvSpPr txBox="1"/>
            <p:nvPr/>
          </p:nvSpPr>
          <p:spPr>
            <a:xfrm>
              <a:off x="761857" y="1365423"/>
              <a:ext cx="1111535" cy="716222"/>
            </a:xfrm>
            <a:prstGeom prst="rect">
              <a:avLst/>
            </a:prstGeom>
            <a:noFill/>
          </p:spPr>
          <p:txBody>
            <a:bodyPr vert="horz" wrap="square" lIns="0" tIns="282575" rIns="0" bIns="0" rtlCol="0">
              <a:spAutoFit/>
            </a:bodyPr>
            <a:lstStyle/>
            <a:p>
              <a:pPr algn="ctr">
                <a:spcBef>
                  <a:spcPts val="2225"/>
                </a:spcBef>
              </a:pPr>
              <a:r>
                <a:rPr lang="en-US" sz="2800" spc="-75" dirty="0">
                  <a:solidFill>
                    <a:srgbClr val="333333"/>
                  </a:solidFill>
                  <a:latin typeface="Roboto Light" panose="02000000000000000000" pitchFamily="2" charset="0"/>
                  <a:ea typeface="Roboto Light" panose="02000000000000000000" pitchFamily="2" charset="0"/>
                </a:rPr>
                <a:t>5174</a:t>
              </a:r>
            </a:p>
          </p:txBody>
        </p:sp>
      </p:grpSp>
      <p:grpSp>
        <p:nvGrpSpPr>
          <p:cNvPr id="30" name="Group 29">
            <a:extLst>
              <a:ext uri="{FF2B5EF4-FFF2-40B4-BE49-F238E27FC236}">
                <a16:creationId xmlns:a16="http://schemas.microsoft.com/office/drawing/2014/main" id="{4C5CC8BF-5F85-452D-9DBB-B27A83DCED0F}"/>
              </a:ext>
            </a:extLst>
          </p:cNvPr>
          <p:cNvGrpSpPr/>
          <p:nvPr/>
        </p:nvGrpSpPr>
        <p:grpSpPr>
          <a:xfrm>
            <a:off x="6246918" y="685619"/>
            <a:ext cx="1473201" cy="1534917"/>
            <a:chOff x="581025" y="685622"/>
            <a:chExt cx="1473201" cy="1534917"/>
          </a:xfrm>
        </p:grpSpPr>
        <p:sp>
          <p:nvSpPr>
            <p:cNvPr id="31" name="Rectangle 30">
              <a:extLst>
                <a:ext uri="{FF2B5EF4-FFF2-40B4-BE49-F238E27FC236}">
                  <a16:creationId xmlns:a16="http://schemas.microsoft.com/office/drawing/2014/main" id="{E40351A9-D17D-45A9-B414-E623BC176AE6}"/>
                </a:ext>
              </a:extLst>
            </p:cNvPr>
            <p:cNvSpPr/>
            <p:nvPr/>
          </p:nvSpPr>
          <p:spPr>
            <a:xfrm>
              <a:off x="581025" y="685622"/>
              <a:ext cx="1473201" cy="15349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bject 12">
              <a:extLst>
                <a:ext uri="{FF2B5EF4-FFF2-40B4-BE49-F238E27FC236}">
                  <a16:creationId xmlns:a16="http://schemas.microsoft.com/office/drawing/2014/main" id="{5677C1B7-C49F-4BA0-A967-D341F1C31F0C}"/>
                </a:ext>
              </a:extLst>
            </p:cNvPr>
            <p:cNvSpPr txBox="1"/>
            <p:nvPr/>
          </p:nvSpPr>
          <p:spPr>
            <a:xfrm>
              <a:off x="675154" y="685622"/>
              <a:ext cx="1259294" cy="531556"/>
            </a:xfrm>
            <a:prstGeom prst="rect">
              <a:avLst/>
            </a:prstGeom>
            <a:noFill/>
          </p:spPr>
          <p:txBody>
            <a:bodyPr vert="horz" wrap="square" lIns="0" tIns="282575" rIns="0" bIns="0" rtlCol="0">
              <a:spAutoFit/>
            </a:bodyPr>
            <a:lstStyle/>
            <a:p>
              <a:pPr algn="ctr">
                <a:lnSpc>
                  <a:spcPct val="100000"/>
                </a:lnSpc>
                <a:spcBef>
                  <a:spcPts val="2225"/>
                </a:spcBef>
              </a:pPr>
              <a:r>
                <a:rPr lang="en-US" sz="1600" spc="-75" dirty="0">
                  <a:solidFill>
                    <a:srgbClr val="333333"/>
                  </a:solidFill>
                  <a:latin typeface="Roboto Light" panose="02000000000000000000" pitchFamily="2" charset="0"/>
                  <a:ea typeface="Roboto Light" panose="02000000000000000000" pitchFamily="2" charset="0"/>
                  <a:cs typeface="Trebuchet MS"/>
                </a:rPr>
                <a:t>Churned</a:t>
              </a:r>
              <a:endParaRPr lang="en-US" sz="1050" spc="-75" dirty="0">
                <a:solidFill>
                  <a:srgbClr val="333333"/>
                </a:solidFill>
                <a:latin typeface="Roboto Light" panose="02000000000000000000" pitchFamily="2" charset="0"/>
                <a:ea typeface="Roboto Light" panose="02000000000000000000" pitchFamily="2" charset="0"/>
                <a:cs typeface="Trebuchet MS"/>
              </a:endParaRPr>
            </a:p>
          </p:txBody>
        </p:sp>
      </p:grpSp>
      <p:grpSp>
        <p:nvGrpSpPr>
          <p:cNvPr id="34" name="Group 33">
            <a:extLst>
              <a:ext uri="{FF2B5EF4-FFF2-40B4-BE49-F238E27FC236}">
                <a16:creationId xmlns:a16="http://schemas.microsoft.com/office/drawing/2014/main" id="{D9354437-6F34-4D21-B70E-40FE143E4DD2}"/>
              </a:ext>
            </a:extLst>
          </p:cNvPr>
          <p:cNvGrpSpPr/>
          <p:nvPr/>
        </p:nvGrpSpPr>
        <p:grpSpPr>
          <a:xfrm>
            <a:off x="8135549" y="685618"/>
            <a:ext cx="1473201" cy="1534917"/>
            <a:chOff x="581025" y="685622"/>
            <a:chExt cx="1473201" cy="1534917"/>
          </a:xfrm>
        </p:grpSpPr>
        <p:sp>
          <p:nvSpPr>
            <p:cNvPr id="35" name="Rectangle 34">
              <a:extLst>
                <a:ext uri="{FF2B5EF4-FFF2-40B4-BE49-F238E27FC236}">
                  <a16:creationId xmlns:a16="http://schemas.microsoft.com/office/drawing/2014/main" id="{3CD2B75A-F4EE-4A2B-A144-A6FCA2E31EE8}"/>
                </a:ext>
              </a:extLst>
            </p:cNvPr>
            <p:cNvSpPr/>
            <p:nvPr/>
          </p:nvSpPr>
          <p:spPr>
            <a:xfrm>
              <a:off x="581025" y="685622"/>
              <a:ext cx="1473201" cy="15349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bject 12">
              <a:extLst>
                <a:ext uri="{FF2B5EF4-FFF2-40B4-BE49-F238E27FC236}">
                  <a16:creationId xmlns:a16="http://schemas.microsoft.com/office/drawing/2014/main" id="{99950059-FC9B-4AC8-80F0-7A022F643F0B}"/>
                </a:ext>
              </a:extLst>
            </p:cNvPr>
            <p:cNvSpPr txBox="1"/>
            <p:nvPr/>
          </p:nvSpPr>
          <p:spPr>
            <a:xfrm>
              <a:off x="675154" y="685622"/>
              <a:ext cx="1259294" cy="500778"/>
            </a:xfrm>
            <a:prstGeom prst="rect">
              <a:avLst/>
            </a:prstGeom>
            <a:noFill/>
          </p:spPr>
          <p:txBody>
            <a:bodyPr vert="horz" wrap="square" lIns="0" tIns="282575" rIns="0" bIns="0" rtlCol="0">
              <a:spAutoFit/>
            </a:bodyPr>
            <a:lstStyle/>
            <a:p>
              <a:pPr algn="ctr">
                <a:lnSpc>
                  <a:spcPct val="100000"/>
                </a:lnSpc>
                <a:spcBef>
                  <a:spcPts val="2225"/>
                </a:spcBef>
              </a:pPr>
              <a:r>
                <a:rPr lang="en-US" sz="1400" spc="-75" dirty="0">
                  <a:solidFill>
                    <a:srgbClr val="333333"/>
                  </a:solidFill>
                  <a:latin typeface="Roboto Light" panose="02000000000000000000" pitchFamily="2" charset="0"/>
                  <a:ea typeface="Roboto Light" panose="02000000000000000000" pitchFamily="2" charset="0"/>
                  <a:cs typeface="Trebuchet MS"/>
                </a:rPr>
                <a:t>Partnership</a:t>
              </a:r>
              <a:endParaRPr lang="en-US" sz="1000" spc="-75" dirty="0">
                <a:solidFill>
                  <a:srgbClr val="333333"/>
                </a:solidFill>
                <a:latin typeface="Roboto Light" panose="02000000000000000000" pitchFamily="2" charset="0"/>
                <a:ea typeface="Roboto Light" panose="02000000000000000000" pitchFamily="2" charset="0"/>
                <a:cs typeface="Trebuchet MS"/>
              </a:endParaRPr>
            </a:p>
          </p:txBody>
        </p:sp>
      </p:grpSp>
      <p:grpSp>
        <p:nvGrpSpPr>
          <p:cNvPr id="38" name="Group 37">
            <a:extLst>
              <a:ext uri="{FF2B5EF4-FFF2-40B4-BE49-F238E27FC236}">
                <a16:creationId xmlns:a16="http://schemas.microsoft.com/office/drawing/2014/main" id="{64199AE4-5AB5-43A4-9C47-2EF112645830}"/>
              </a:ext>
            </a:extLst>
          </p:cNvPr>
          <p:cNvGrpSpPr/>
          <p:nvPr/>
        </p:nvGrpSpPr>
        <p:grpSpPr>
          <a:xfrm>
            <a:off x="10024180" y="685617"/>
            <a:ext cx="1473201" cy="1534917"/>
            <a:chOff x="581025" y="685622"/>
            <a:chExt cx="1473201" cy="1534917"/>
          </a:xfrm>
        </p:grpSpPr>
        <p:sp>
          <p:nvSpPr>
            <p:cNvPr id="39" name="Rectangle 38">
              <a:extLst>
                <a:ext uri="{FF2B5EF4-FFF2-40B4-BE49-F238E27FC236}">
                  <a16:creationId xmlns:a16="http://schemas.microsoft.com/office/drawing/2014/main" id="{8FC9F702-B83C-4F31-9CC4-ED46B1E8B7B3}"/>
                </a:ext>
              </a:extLst>
            </p:cNvPr>
            <p:cNvSpPr/>
            <p:nvPr/>
          </p:nvSpPr>
          <p:spPr>
            <a:xfrm>
              <a:off x="581025" y="685622"/>
              <a:ext cx="1473201" cy="15349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bject 12">
              <a:extLst>
                <a:ext uri="{FF2B5EF4-FFF2-40B4-BE49-F238E27FC236}">
                  <a16:creationId xmlns:a16="http://schemas.microsoft.com/office/drawing/2014/main" id="{D7BCA60B-B3A8-441C-9D1C-B0810E9119EE}"/>
                </a:ext>
              </a:extLst>
            </p:cNvPr>
            <p:cNvSpPr txBox="1"/>
            <p:nvPr/>
          </p:nvSpPr>
          <p:spPr>
            <a:xfrm>
              <a:off x="675154" y="685622"/>
              <a:ext cx="1259294" cy="931665"/>
            </a:xfrm>
            <a:prstGeom prst="rect">
              <a:avLst/>
            </a:prstGeom>
            <a:noFill/>
          </p:spPr>
          <p:txBody>
            <a:bodyPr vert="horz" wrap="square" lIns="0" tIns="282575" rIns="0" bIns="0" rtlCol="0">
              <a:spAutoFit/>
            </a:bodyPr>
            <a:lstStyle/>
            <a:p>
              <a:pPr algn="ctr">
                <a:lnSpc>
                  <a:spcPct val="100000"/>
                </a:lnSpc>
                <a:spcBef>
                  <a:spcPts val="2225"/>
                </a:spcBef>
              </a:pPr>
              <a:r>
                <a:rPr lang="en-US" sz="1400" b="1" spc="-75" dirty="0">
                  <a:solidFill>
                    <a:srgbClr val="333333"/>
                  </a:solidFill>
                  <a:latin typeface="Roboto Light" panose="02000000000000000000" pitchFamily="2" charset="0"/>
                  <a:ea typeface="Roboto Light" panose="02000000000000000000" pitchFamily="2" charset="0"/>
                  <a:cs typeface="Trebuchet MS"/>
                </a:rPr>
                <a:t>Non-Users of other Services who Churned</a:t>
              </a:r>
            </a:p>
          </p:txBody>
        </p:sp>
        <p:sp>
          <p:nvSpPr>
            <p:cNvPr id="41" name="object 12">
              <a:extLst>
                <a:ext uri="{FF2B5EF4-FFF2-40B4-BE49-F238E27FC236}">
                  <a16:creationId xmlns:a16="http://schemas.microsoft.com/office/drawing/2014/main" id="{C1D9580E-E8BB-41DA-A3BD-0B1E5CE5EBC5}"/>
                </a:ext>
              </a:extLst>
            </p:cNvPr>
            <p:cNvSpPr txBox="1"/>
            <p:nvPr/>
          </p:nvSpPr>
          <p:spPr>
            <a:xfrm>
              <a:off x="761857" y="1365423"/>
              <a:ext cx="1111535" cy="716222"/>
            </a:xfrm>
            <a:prstGeom prst="rect">
              <a:avLst/>
            </a:prstGeom>
            <a:noFill/>
          </p:spPr>
          <p:txBody>
            <a:bodyPr vert="horz" wrap="square" lIns="0" tIns="282575" rIns="0" bIns="0" rtlCol="0">
              <a:spAutoFit/>
            </a:bodyPr>
            <a:lstStyle/>
            <a:p>
              <a:pPr algn="ctr">
                <a:spcBef>
                  <a:spcPts val="2225"/>
                </a:spcBef>
              </a:pPr>
              <a:r>
                <a:rPr lang="en-US" sz="2800" spc="-75" dirty="0">
                  <a:solidFill>
                    <a:srgbClr val="333333"/>
                  </a:solidFill>
                  <a:latin typeface="Roboto Light" panose="02000000000000000000" pitchFamily="2" charset="0"/>
                  <a:ea typeface="Roboto Light" panose="02000000000000000000" pitchFamily="2" charset="0"/>
                </a:rPr>
                <a:t>361</a:t>
              </a:r>
            </a:p>
          </p:txBody>
        </p:sp>
      </p:grpSp>
      <p:sp>
        <p:nvSpPr>
          <p:cNvPr id="42" name="object 12">
            <a:extLst>
              <a:ext uri="{FF2B5EF4-FFF2-40B4-BE49-F238E27FC236}">
                <a16:creationId xmlns:a16="http://schemas.microsoft.com/office/drawing/2014/main" id="{D9A6CF3D-2552-49ED-93F0-9D0AEC253CB4}"/>
              </a:ext>
            </a:extLst>
          </p:cNvPr>
          <p:cNvSpPr txBox="1"/>
          <p:nvPr/>
        </p:nvSpPr>
        <p:spPr>
          <a:xfrm>
            <a:off x="6292930" y="1112608"/>
            <a:ext cx="513043" cy="423834"/>
          </a:xfrm>
          <a:prstGeom prst="rect">
            <a:avLst/>
          </a:prstGeom>
          <a:noFill/>
        </p:spPr>
        <p:txBody>
          <a:bodyPr vert="horz" wrap="square" lIns="0" tIns="282575" rIns="0" bIns="0" rtlCol="0">
            <a:spAutoFit/>
          </a:bodyPr>
          <a:lstStyle/>
          <a:p>
            <a:pPr algn="ctr">
              <a:spcBef>
                <a:spcPts val="2225"/>
              </a:spcBef>
            </a:pPr>
            <a:r>
              <a:rPr lang="en-US" sz="900" b="1" spc="-75" dirty="0">
                <a:solidFill>
                  <a:srgbClr val="333333"/>
                </a:solidFill>
                <a:latin typeface="Roboto Light" panose="02000000000000000000" pitchFamily="2" charset="0"/>
                <a:ea typeface="Roboto Light" panose="02000000000000000000" pitchFamily="2" charset="0"/>
              </a:rPr>
              <a:t>MALE</a:t>
            </a:r>
          </a:p>
        </p:txBody>
      </p:sp>
      <p:sp>
        <p:nvSpPr>
          <p:cNvPr id="43" name="object 12">
            <a:extLst>
              <a:ext uri="{FF2B5EF4-FFF2-40B4-BE49-F238E27FC236}">
                <a16:creationId xmlns:a16="http://schemas.microsoft.com/office/drawing/2014/main" id="{1571F763-BC96-426C-9731-1F9765452ADB}"/>
              </a:ext>
            </a:extLst>
          </p:cNvPr>
          <p:cNvSpPr txBox="1"/>
          <p:nvPr/>
        </p:nvSpPr>
        <p:spPr>
          <a:xfrm>
            <a:off x="6308083" y="1377711"/>
            <a:ext cx="513043" cy="593111"/>
          </a:xfrm>
          <a:prstGeom prst="rect">
            <a:avLst/>
          </a:prstGeom>
          <a:noFill/>
        </p:spPr>
        <p:txBody>
          <a:bodyPr vert="horz" wrap="square" lIns="0" tIns="282575" rIns="0" bIns="0" rtlCol="0">
            <a:spAutoFit/>
          </a:bodyPr>
          <a:lstStyle/>
          <a:p>
            <a:pPr algn="ctr">
              <a:spcBef>
                <a:spcPts val="2225"/>
              </a:spcBef>
            </a:pPr>
            <a:r>
              <a:rPr lang="en-US" sz="2000" b="1" spc="-75" dirty="0">
                <a:solidFill>
                  <a:srgbClr val="333333"/>
                </a:solidFill>
                <a:latin typeface="Roboto Light" panose="02000000000000000000" pitchFamily="2" charset="0"/>
                <a:ea typeface="Roboto Light" panose="02000000000000000000" pitchFamily="2" charset="0"/>
              </a:rPr>
              <a:t>930</a:t>
            </a:r>
          </a:p>
        </p:txBody>
      </p:sp>
      <p:sp>
        <p:nvSpPr>
          <p:cNvPr id="44" name="object 12">
            <a:extLst>
              <a:ext uri="{FF2B5EF4-FFF2-40B4-BE49-F238E27FC236}">
                <a16:creationId xmlns:a16="http://schemas.microsoft.com/office/drawing/2014/main" id="{593F9D63-9FC4-422F-A968-AD3EBD21BB4F}"/>
              </a:ext>
            </a:extLst>
          </p:cNvPr>
          <p:cNvSpPr txBox="1"/>
          <p:nvPr/>
        </p:nvSpPr>
        <p:spPr>
          <a:xfrm>
            <a:off x="6998948" y="1365418"/>
            <a:ext cx="513043" cy="593111"/>
          </a:xfrm>
          <a:prstGeom prst="rect">
            <a:avLst/>
          </a:prstGeom>
          <a:noFill/>
        </p:spPr>
        <p:txBody>
          <a:bodyPr vert="horz" wrap="square" lIns="0" tIns="282575" rIns="0" bIns="0" rtlCol="0">
            <a:spAutoFit/>
          </a:bodyPr>
          <a:lstStyle/>
          <a:p>
            <a:pPr algn="ctr">
              <a:spcBef>
                <a:spcPts val="2225"/>
              </a:spcBef>
            </a:pPr>
            <a:r>
              <a:rPr lang="en-US" sz="2000" b="1" spc="-75" dirty="0">
                <a:solidFill>
                  <a:srgbClr val="333333"/>
                </a:solidFill>
                <a:latin typeface="Roboto Light" panose="02000000000000000000" pitchFamily="2" charset="0"/>
                <a:ea typeface="Roboto Light" panose="02000000000000000000" pitchFamily="2" charset="0"/>
              </a:rPr>
              <a:t>930</a:t>
            </a:r>
          </a:p>
        </p:txBody>
      </p:sp>
      <p:sp>
        <p:nvSpPr>
          <p:cNvPr id="45" name="object 12">
            <a:extLst>
              <a:ext uri="{FF2B5EF4-FFF2-40B4-BE49-F238E27FC236}">
                <a16:creationId xmlns:a16="http://schemas.microsoft.com/office/drawing/2014/main" id="{F3EB9CA7-8FE8-446D-9839-70B7FB09F8D3}"/>
              </a:ext>
            </a:extLst>
          </p:cNvPr>
          <p:cNvSpPr txBox="1"/>
          <p:nvPr/>
        </p:nvSpPr>
        <p:spPr>
          <a:xfrm>
            <a:off x="6981416" y="1117925"/>
            <a:ext cx="513043" cy="423834"/>
          </a:xfrm>
          <a:prstGeom prst="rect">
            <a:avLst/>
          </a:prstGeom>
          <a:noFill/>
        </p:spPr>
        <p:txBody>
          <a:bodyPr vert="horz" wrap="square" lIns="0" tIns="282575" rIns="0" bIns="0" rtlCol="0">
            <a:spAutoFit/>
          </a:bodyPr>
          <a:lstStyle/>
          <a:p>
            <a:pPr algn="ctr">
              <a:spcBef>
                <a:spcPts val="2225"/>
              </a:spcBef>
            </a:pPr>
            <a:r>
              <a:rPr lang="en-US" sz="900" b="1" spc="-75" dirty="0">
                <a:solidFill>
                  <a:srgbClr val="333333"/>
                </a:solidFill>
                <a:latin typeface="Roboto Light" panose="02000000000000000000" pitchFamily="2" charset="0"/>
                <a:ea typeface="Roboto Light" panose="02000000000000000000" pitchFamily="2" charset="0"/>
              </a:rPr>
              <a:t>FEMALE</a:t>
            </a:r>
          </a:p>
        </p:txBody>
      </p:sp>
      <p:sp>
        <p:nvSpPr>
          <p:cNvPr id="46" name="Rectangle 45">
            <a:extLst>
              <a:ext uri="{FF2B5EF4-FFF2-40B4-BE49-F238E27FC236}">
                <a16:creationId xmlns:a16="http://schemas.microsoft.com/office/drawing/2014/main" id="{36AC0D62-08B5-4FDE-AABA-F86C9CEF5125}"/>
              </a:ext>
            </a:extLst>
          </p:cNvPr>
          <p:cNvSpPr/>
          <p:nvPr/>
        </p:nvSpPr>
        <p:spPr>
          <a:xfrm>
            <a:off x="4358287" y="2309669"/>
            <a:ext cx="3390285" cy="455077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D92C75C-BBB9-405C-9CA6-54F2363C5378}"/>
              </a:ext>
            </a:extLst>
          </p:cNvPr>
          <p:cNvSpPr/>
          <p:nvPr/>
        </p:nvSpPr>
        <p:spPr>
          <a:xfrm>
            <a:off x="8164002" y="2312109"/>
            <a:ext cx="3390285" cy="455077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8" name="Content Placeholder 4">
            <a:extLst>
              <a:ext uri="{FF2B5EF4-FFF2-40B4-BE49-F238E27FC236}">
                <a16:creationId xmlns:a16="http://schemas.microsoft.com/office/drawing/2014/main" id="{CF5047D0-CAB7-4A69-AED4-1B2AED9A2E33}"/>
              </a:ext>
            </a:extLst>
          </p:cNvPr>
          <p:cNvGraphicFramePr>
            <a:graphicFrameLocks/>
          </p:cNvGraphicFramePr>
          <p:nvPr>
            <p:extLst>
              <p:ext uri="{D42A27DB-BD31-4B8C-83A1-F6EECF244321}">
                <p14:modId xmlns:p14="http://schemas.microsoft.com/office/powerpoint/2010/main" val="3448641217"/>
              </p:ext>
            </p:extLst>
          </p:nvPr>
        </p:nvGraphicFramePr>
        <p:xfrm>
          <a:off x="6998948" y="2869420"/>
          <a:ext cx="5742691" cy="33732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9" name="Content Placeholder 4">
            <a:extLst>
              <a:ext uri="{FF2B5EF4-FFF2-40B4-BE49-F238E27FC236}">
                <a16:creationId xmlns:a16="http://schemas.microsoft.com/office/drawing/2014/main" id="{BF85D70F-7950-485E-9D07-C852DD24099E}"/>
              </a:ext>
            </a:extLst>
          </p:cNvPr>
          <p:cNvGraphicFramePr>
            <a:graphicFrameLocks/>
          </p:cNvGraphicFramePr>
          <p:nvPr>
            <p:extLst>
              <p:ext uri="{D42A27DB-BD31-4B8C-83A1-F6EECF244321}">
                <p14:modId xmlns:p14="http://schemas.microsoft.com/office/powerpoint/2010/main" val="2275717417"/>
              </p:ext>
            </p:extLst>
          </p:nvPr>
        </p:nvGraphicFramePr>
        <p:xfrm>
          <a:off x="3437646" y="2869424"/>
          <a:ext cx="5231567" cy="3373206"/>
        </p:xfrm>
        <a:graphic>
          <a:graphicData uri="http://schemas.openxmlformats.org/drawingml/2006/chart">
            <c:chart xmlns:c="http://schemas.openxmlformats.org/drawingml/2006/chart" xmlns:r="http://schemas.openxmlformats.org/officeDocument/2006/relationships" r:id="rId4"/>
          </a:graphicData>
        </a:graphic>
      </p:graphicFrame>
      <p:sp>
        <p:nvSpPr>
          <p:cNvPr id="50" name="object 12">
            <a:extLst>
              <a:ext uri="{FF2B5EF4-FFF2-40B4-BE49-F238E27FC236}">
                <a16:creationId xmlns:a16="http://schemas.microsoft.com/office/drawing/2014/main" id="{D05D65D8-D78E-4D66-9C11-F3975D35330A}"/>
              </a:ext>
            </a:extLst>
          </p:cNvPr>
          <p:cNvSpPr txBox="1"/>
          <p:nvPr/>
        </p:nvSpPr>
        <p:spPr>
          <a:xfrm>
            <a:off x="8167469" y="1365418"/>
            <a:ext cx="513043" cy="593111"/>
          </a:xfrm>
          <a:prstGeom prst="rect">
            <a:avLst/>
          </a:prstGeom>
          <a:noFill/>
        </p:spPr>
        <p:txBody>
          <a:bodyPr vert="horz" wrap="square" lIns="0" tIns="282575" rIns="0" bIns="0" rtlCol="0">
            <a:spAutoFit/>
          </a:bodyPr>
          <a:lstStyle/>
          <a:p>
            <a:pPr algn="ctr">
              <a:spcBef>
                <a:spcPts val="2225"/>
              </a:spcBef>
            </a:pPr>
            <a:r>
              <a:rPr lang="en-US" sz="2000" b="1" spc="-75" dirty="0">
                <a:solidFill>
                  <a:srgbClr val="333333"/>
                </a:solidFill>
                <a:latin typeface="Roboto Light" panose="02000000000000000000" pitchFamily="2" charset="0"/>
                <a:ea typeface="Roboto Light" panose="02000000000000000000" pitchFamily="2" charset="0"/>
              </a:rPr>
              <a:t>669</a:t>
            </a:r>
          </a:p>
        </p:txBody>
      </p:sp>
      <p:sp>
        <p:nvSpPr>
          <p:cNvPr id="52" name="object 12">
            <a:extLst>
              <a:ext uri="{FF2B5EF4-FFF2-40B4-BE49-F238E27FC236}">
                <a16:creationId xmlns:a16="http://schemas.microsoft.com/office/drawing/2014/main" id="{3D406056-65A3-4A26-A5E3-931A955B758F}"/>
              </a:ext>
            </a:extLst>
          </p:cNvPr>
          <p:cNvSpPr txBox="1"/>
          <p:nvPr/>
        </p:nvSpPr>
        <p:spPr>
          <a:xfrm>
            <a:off x="8167469" y="1112608"/>
            <a:ext cx="513043" cy="423834"/>
          </a:xfrm>
          <a:prstGeom prst="rect">
            <a:avLst/>
          </a:prstGeom>
          <a:noFill/>
        </p:spPr>
        <p:txBody>
          <a:bodyPr vert="horz" wrap="square" lIns="0" tIns="282575" rIns="0" bIns="0" rtlCol="0">
            <a:spAutoFit/>
          </a:bodyPr>
          <a:lstStyle/>
          <a:p>
            <a:pPr algn="ctr">
              <a:spcBef>
                <a:spcPts val="2225"/>
              </a:spcBef>
            </a:pPr>
            <a:r>
              <a:rPr lang="en-US" sz="900" b="1" spc="-75" dirty="0">
                <a:solidFill>
                  <a:srgbClr val="333333"/>
                </a:solidFill>
                <a:latin typeface="Roboto Light" panose="02000000000000000000" pitchFamily="2" charset="0"/>
                <a:ea typeface="Roboto Light" panose="02000000000000000000" pitchFamily="2" charset="0"/>
              </a:rPr>
              <a:t>Partners</a:t>
            </a:r>
          </a:p>
        </p:txBody>
      </p:sp>
      <p:sp>
        <p:nvSpPr>
          <p:cNvPr id="53" name="object 12">
            <a:extLst>
              <a:ext uri="{FF2B5EF4-FFF2-40B4-BE49-F238E27FC236}">
                <a16:creationId xmlns:a16="http://schemas.microsoft.com/office/drawing/2014/main" id="{5E7B4122-12B0-412E-A6F5-620D8087141C}"/>
              </a:ext>
            </a:extLst>
          </p:cNvPr>
          <p:cNvSpPr txBox="1"/>
          <p:nvPr/>
        </p:nvSpPr>
        <p:spPr>
          <a:xfrm>
            <a:off x="8991068" y="975878"/>
            <a:ext cx="513043" cy="562333"/>
          </a:xfrm>
          <a:prstGeom prst="rect">
            <a:avLst/>
          </a:prstGeom>
          <a:noFill/>
        </p:spPr>
        <p:txBody>
          <a:bodyPr vert="horz" wrap="square" lIns="0" tIns="282575" rIns="0" bIns="0" rtlCol="0">
            <a:spAutoFit/>
          </a:bodyPr>
          <a:lstStyle/>
          <a:p>
            <a:pPr algn="ctr">
              <a:spcBef>
                <a:spcPts val="2225"/>
              </a:spcBef>
            </a:pPr>
            <a:r>
              <a:rPr lang="en-US" sz="900" b="1" spc="-75" dirty="0">
                <a:solidFill>
                  <a:srgbClr val="333333"/>
                </a:solidFill>
                <a:latin typeface="Roboto Light" panose="02000000000000000000" pitchFamily="2" charset="0"/>
                <a:ea typeface="Roboto Light" panose="02000000000000000000" pitchFamily="2" charset="0"/>
              </a:rPr>
              <a:t>Non</a:t>
            </a:r>
            <a:br>
              <a:rPr lang="en-US" sz="900" b="1" spc="-75" dirty="0">
                <a:solidFill>
                  <a:srgbClr val="333333"/>
                </a:solidFill>
                <a:latin typeface="Roboto Light" panose="02000000000000000000" pitchFamily="2" charset="0"/>
                <a:ea typeface="Roboto Light" panose="02000000000000000000" pitchFamily="2" charset="0"/>
              </a:rPr>
            </a:br>
            <a:r>
              <a:rPr lang="en-US" sz="900" b="1" spc="-75" dirty="0">
                <a:solidFill>
                  <a:srgbClr val="333333"/>
                </a:solidFill>
                <a:latin typeface="Roboto Light" panose="02000000000000000000" pitchFamily="2" charset="0"/>
                <a:ea typeface="Roboto Light" panose="02000000000000000000" pitchFamily="2" charset="0"/>
              </a:rPr>
              <a:t>Partners</a:t>
            </a:r>
          </a:p>
        </p:txBody>
      </p:sp>
      <p:sp>
        <p:nvSpPr>
          <p:cNvPr id="54" name="object 12">
            <a:extLst>
              <a:ext uri="{FF2B5EF4-FFF2-40B4-BE49-F238E27FC236}">
                <a16:creationId xmlns:a16="http://schemas.microsoft.com/office/drawing/2014/main" id="{743EA27B-8C2D-4887-A29F-5A7E75FE2C31}"/>
              </a:ext>
            </a:extLst>
          </p:cNvPr>
          <p:cNvSpPr txBox="1"/>
          <p:nvPr/>
        </p:nvSpPr>
        <p:spPr>
          <a:xfrm>
            <a:off x="9006649" y="1365418"/>
            <a:ext cx="534863" cy="593111"/>
          </a:xfrm>
          <a:prstGeom prst="rect">
            <a:avLst/>
          </a:prstGeom>
          <a:noFill/>
        </p:spPr>
        <p:txBody>
          <a:bodyPr vert="horz" wrap="square" lIns="0" tIns="282575" rIns="0" bIns="0" rtlCol="0">
            <a:spAutoFit/>
          </a:bodyPr>
          <a:lstStyle/>
          <a:p>
            <a:pPr algn="ctr">
              <a:spcBef>
                <a:spcPts val="2225"/>
              </a:spcBef>
            </a:pPr>
            <a:r>
              <a:rPr lang="en-US" sz="2000" b="1" spc="-75" dirty="0">
                <a:solidFill>
                  <a:srgbClr val="333333"/>
                </a:solidFill>
                <a:latin typeface="Roboto Light" panose="02000000000000000000" pitchFamily="2" charset="0"/>
                <a:ea typeface="Roboto Light" panose="02000000000000000000" pitchFamily="2" charset="0"/>
              </a:rPr>
              <a:t>1200</a:t>
            </a:r>
          </a:p>
        </p:txBody>
      </p:sp>
      <p:grpSp>
        <p:nvGrpSpPr>
          <p:cNvPr id="55" name="Group 54">
            <a:extLst>
              <a:ext uri="{FF2B5EF4-FFF2-40B4-BE49-F238E27FC236}">
                <a16:creationId xmlns:a16="http://schemas.microsoft.com/office/drawing/2014/main" id="{AC4C4E7B-B9D0-455C-A23F-984A31766735}"/>
              </a:ext>
            </a:extLst>
          </p:cNvPr>
          <p:cNvGrpSpPr/>
          <p:nvPr/>
        </p:nvGrpSpPr>
        <p:grpSpPr>
          <a:xfrm>
            <a:off x="6234248" y="6421871"/>
            <a:ext cx="1148026" cy="276988"/>
            <a:chOff x="2574584" y="6425275"/>
            <a:chExt cx="794698" cy="259045"/>
          </a:xfrm>
        </p:grpSpPr>
        <p:sp>
          <p:nvSpPr>
            <p:cNvPr id="56" name="object 49">
              <a:extLst>
                <a:ext uri="{FF2B5EF4-FFF2-40B4-BE49-F238E27FC236}">
                  <a16:creationId xmlns:a16="http://schemas.microsoft.com/office/drawing/2014/main" id="{D59ACC43-1C48-4A5D-B018-F9A3BECD9112}"/>
                </a:ext>
              </a:extLst>
            </p:cNvPr>
            <p:cNvSpPr txBox="1"/>
            <p:nvPr/>
          </p:nvSpPr>
          <p:spPr>
            <a:xfrm>
              <a:off x="2574584" y="6425275"/>
              <a:ext cx="631673" cy="259045"/>
            </a:xfrm>
            <a:prstGeom prst="rect">
              <a:avLst/>
            </a:prstGeom>
          </p:spPr>
          <p:txBody>
            <a:bodyPr vert="horz" wrap="square" lIns="0" tIns="12700" rIns="0" bIns="0" rtlCol="0">
              <a:spAutoFit/>
            </a:bodyPr>
            <a:lstStyle/>
            <a:p>
              <a:pPr marL="12700">
                <a:lnSpc>
                  <a:spcPct val="100000"/>
                </a:lnSpc>
                <a:spcBef>
                  <a:spcPts val="100"/>
                </a:spcBef>
              </a:pPr>
              <a:r>
                <a:rPr lang="en-US" sz="800" b="1" spc="80" dirty="0">
                  <a:solidFill>
                    <a:srgbClr val="333333"/>
                  </a:solidFill>
                  <a:latin typeface="Roboto" panose="02000000000000000000" pitchFamily="2" charset="0"/>
                  <a:ea typeface="Roboto" panose="02000000000000000000" pitchFamily="2" charset="0"/>
                  <a:cs typeface="Arial"/>
                </a:rPr>
                <a:t>Non - Partners</a:t>
              </a:r>
              <a:endParaRPr sz="800" b="1" dirty="0">
                <a:solidFill>
                  <a:srgbClr val="333333"/>
                </a:solidFill>
                <a:latin typeface="Roboto" panose="02000000000000000000" pitchFamily="2" charset="0"/>
                <a:ea typeface="Roboto" panose="02000000000000000000" pitchFamily="2" charset="0"/>
                <a:cs typeface="Arial"/>
              </a:endParaRPr>
            </a:p>
          </p:txBody>
        </p:sp>
        <p:sp>
          <p:nvSpPr>
            <p:cNvPr id="57" name="Rectangle 56">
              <a:extLst>
                <a:ext uri="{FF2B5EF4-FFF2-40B4-BE49-F238E27FC236}">
                  <a16:creationId xmlns:a16="http://schemas.microsoft.com/office/drawing/2014/main" id="{FD721C50-E53F-4C64-B6E7-F5BF5F66A11C}"/>
                </a:ext>
              </a:extLst>
            </p:cNvPr>
            <p:cNvSpPr/>
            <p:nvPr/>
          </p:nvSpPr>
          <p:spPr>
            <a:xfrm>
              <a:off x="3283941" y="6461441"/>
              <a:ext cx="85341" cy="85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800" dirty="0"/>
            </a:p>
          </p:txBody>
        </p:sp>
      </p:grpSp>
      <p:grpSp>
        <p:nvGrpSpPr>
          <p:cNvPr id="58" name="Group 57">
            <a:extLst>
              <a:ext uri="{FF2B5EF4-FFF2-40B4-BE49-F238E27FC236}">
                <a16:creationId xmlns:a16="http://schemas.microsoft.com/office/drawing/2014/main" id="{67A4A2E8-5743-47D3-9A3B-CF7A9915B3DF}"/>
              </a:ext>
            </a:extLst>
          </p:cNvPr>
          <p:cNvGrpSpPr/>
          <p:nvPr/>
        </p:nvGrpSpPr>
        <p:grpSpPr>
          <a:xfrm>
            <a:off x="5084965" y="6414380"/>
            <a:ext cx="794698" cy="135935"/>
            <a:chOff x="2574584" y="6425275"/>
            <a:chExt cx="794698" cy="135935"/>
          </a:xfrm>
        </p:grpSpPr>
        <p:sp>
          <p:nvSpPr>
            <p:cNvPr id="59" name="object 49">
              <a:extLst>
                <a:ext uri="{FF2B5EF4-FFF2-40B4-BE49-F238E27FC236}">
                  <a16:creationId xmlns:a16="http://schemas.microsoft.com/office/drawing/2014/main" id="{E324C079-C066-4FC4-B5DE-FF00C02E1509}"/>
                </a:ext>
              </a:extLst>
            </p:cNvPr>
            <p:cNvSpPr txBox="1"/>
            <p:nvPr/>
          </p:nvSpPr>
          <p:spPr>
            <a:xfrm>
              <a:off x="2574584" y="6425275"/>
              <a:ext cx="631673" cy="135935"/>
            </a:xfrm>
            <a:prstGeom prst="rect">
              <a:avLst/>
            </a:prstGeom>
          </p:spPr>
          <p:txBody>
            <a:bodyPr vert="horz" wrap="square" lIns="0" tIns="12700" rIns="0" bIns="0" rtlCol="0">
              <a:spAutoFit/>
            </a:bodyPr>
            <a:lstStyle/>
            <a:p>
              <a:pPr marL="12700">
                <a:lnSpc>
                  <a:spcPct val="100000"/>
                </a:lnSpc>
                <a:spcBef>
                  <a:spcPts val="100"/>
                </a:spcBef>
              </a:pPr>
              <a:r>
                <a:rPr lang="en-US" sz="800" b="1" spc="80" dirty="0">
                  <a:solidFill>
                    <a:srgbClr val="333333"/>
                  </a:solidFill>
                  <a:latin typeface="Roboto" panose="02000000000000000000" pitchFamily="2" charset="0"/>
                  <a:ea typeface="Roboto" panose="02000000000000000000" pitchFamily="2" charset="0"/>
                  <a:cs typeface="Arial"/>
                </a:rPr>
                <a:t>Partners</a:t>
              </a:r>
              <a:endParaRPr sz="800" b="1" dirty="0">
                <a:solidFill>
                  <a:srgbClr val="333333"/>
                </a:solidFill>
                <a:latin typeface="Roboto" panose="02000000000000000000" pitchFamily="2" charset="0"/>
                <a:ea typeface="Roboto" panose="02000000000000000000" pitchFamily="2" charset="0"/>
                <a:cs typeface="Arial"/>
              </a:endParaRPr>
            </a:p>
          </p:txBody>
        </p:sp>
        <p:sp>
          <p:nvSpPr>
            <p:cNvPr id="60" name="Rectangle 59">
              <a:extLst>
                <a:ext uri="{FF2B5EF4-FFF2-40B4-BE49-F238E27FC236}">
                  <a16:creationId xmlns:a16="http://schemas.microsoft.com/office/drawing/2014/main" id="{07AA73E5-5564-4984-B4BF-C6D76598199C}"/>
                </a:ext>
              </a:extLst>
            </p:cNvPr>
            <p:cNvSpPr/>
            <p:nvPr/>
          </p:nvSpPr>
          <p:spPr>
            <a:xfrm>
              <a:off x="3283941" y="6461441"/>
              <a:ext cx="85341" cy="85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800" dirty="0"/>
            </a:p>
          </p:txBody>
        </p:sp>
      </p:grpSp>
      <p:sp>
        <p:nvSpPr>
          <p:cNvPr id="61" name="Rectangle 60">
            <a:extLst>
              <a:ext uri="{FF2B5EF4-FFF2-40B4-BE49-F238E27FC236}">
                <a16:creationId xmlns:a16="http://schemas.microsoft.com/office/drawing/2014/main" id="{C6149FA9-1833-45C1-8697-D9A39DF04037}"/>
              </a:ext>
            </a:extLst>
          </p:cNvPr>
          <p:cNvSpPr/>
          <p:nvPr/>
        </p:nvSpPr>
        <p:spPr>
          <a:xfrm>
            <a:off x="450231" y="194219"/>
            <a:ext cx="11284569" cy="2396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x-none" dirty="0"/>
          </a:p>
        </p:txBody>
      </p:sp>
      <p:sp>
        <p:nvSpPr>
          <p:cNvPr id="62" name="TextBox 4">
            <a:extLst>
              <a:ext uri="{FF2B5EF4-FFF2-40B4-BE49-F238E27FC236}">
                <a16:creationId xmlns:a16="http://schemas.microsoft.com/office/drawing/2014/main" id="{5032D954-36F0-4AE3-BAC0-F52462826146}"/>
              </a:ext>
            </a:extLst>
          </p:cNvPr>
          <p:cNvSpPr txBox="1"/>
          <p:nvPr/>
        </p:nvSpPr>
        <p:spPr>
          <a:xfrm>
            <a:off x="522041" y="231539"/>
            <a:ext cx="1834833" cy="153888"/>
          </a:xfrm>
          <a:prstGeom prst="rect">
            <a:avLst/>
          </a:prstGeom>
        </p:spPr>
        <p:txBody>
          <a:bodyPr wrap="square" lIns="0" tIns="0" rIns="0" bIns="0" rtlCol="0" anchor="t">
            <a:spAutoFit/>
          </a:bodyPr>
          <a:lstStyle/>
          <a:p>
            <a:r>
              <a:rPr lang="en-US" sz="1000" dirty="0">
                <a:solidFill>
                  <a:sysClr val="windowText" lastClr="000000"/>
                </a:solidFill>
                <a:latin typeface="Roboto" panose="02000000000000000000" pitchFamily="2" charset="0"/>
                <a:ea typeface="Roboto" panose="02000000000000000000" pitchFamily="2" charset="0"/>
              </a:rPr>
              <a:t>Executive Summary</a:t>
            </a:r>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8B5472D-C012-4694-80BE-DDCF655ACA3F}"/>
              </a:ext>
            </a:extLst>
          </p:cNvPr>
          <p:cNvGrpSpPr/>
          <p:nvPr/>
        </p:nvGrpSpPr>
        <p:grpSpPr>
          <a:xfrm>
            <a:off x="766344" y="685897"/>
            <a:ext cx="10627371" cy="1393349"/>
            <a:chOff x="2624172" y="844101"/>
            <a:chExt cx="9418476" cy="1393349"/>
          </a:xfrm>
        </p:grpSpPr>
        <p:sp>
          <p:nvSpPr>
            <p:cNvPr id="5" name="Rectangle 4">
              <a:extLst>
                <a:ext uri="{FF2B5EF4-FFF2-40B4-BE49-F238E27FC236}">
                  <a16:creationId xmlns:a16="http://schemas.microsoft.com/office/drawing/2014/main" id="{8C930192-DE3F-4513-B133-CF3D9CEB5DEB}"/>
                </a:ext>
              </a:extLst>
            </p:cNvPr>
            <p:cNvSpPr/>
            <p:nvPr/>
          </p:nvSpPr>
          <p:spPr>
            <a:xfrm>
              <a:off x="2624172" y="844101"/>
              <a:ext cx="9418476" cy="13933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4022D5DB-F951-4CCF-9658-C014A381DA9D}"/>
                </a:ext>
              </a:extLst>
            </p:cNvPr>
            <p:cNvGrpSpPr/>
            <p:nvPr/>
          </p:nvGrpSpPr>
          <p:grpSpPr>
            <a:xfrm>
              <a:off x="2810196" y="1192702"/>
              <a:ext cx="801048" cy="696146"/>
              <a:chOff x="2810196" y="1192702"/>
              <a:chExt cx="801048" cy="696146"/>
            </a:xfrm>
          </p:grpSpPr>
          <p:sp>
            <p:nvSpPr>
              <p:cNvPr id="8" name="object 7">
                <a:extLst>
                  <a:ext uri="{FF2B5EF4-FFF2-40B4-BE49-F238E27FC236}">
                    <a16:creationId xmlns:a16="http://schemas.microsoft.com/office/drawing/2014/main" id="{B0BE9829-8A4F-48E7-81B5-B0D55514354E}"/>
                  </a:ext>
                </a:extLst>
              </p:cNvPr>
              <p:cNvSpPr/>
              <p:nvPr/>
            </p:nvSpPr>
            <p:spPr>
              <a:xfrm>
                <a:off x="2810196" y="1192702"/>
                <a:ext cx="801048" cy="696146"/>
              </a:xfrm>
              <a:custGeom>
                <a:avLst/>
                <a:gdLst/>
                <a:ahLst/>
                <a:cxnLst/>
                <a:rect l="l" t="t" r="r" b="b"/>
                <a:pathLst>
                  <a:path w="1905634" h="1656080">
                    <a:moveTo>
                      <a:pt x="1428313" y="1655715"/>
                    </a:moveTo>
                    <a:lnTo>
                      <a:pt x="475666" y="1655715"/>
                    </a:lnTo>
                    <a:lnTo>
                      <a:pt x="0" y="827857"/>
                    </a:lnTo>
                    <a:lnTo>
                      <a:pt x="475666" y="0"/>
                    </a:lnTo>
                    <a:lnTo>
                      <a:pt x="1428313" y="0"/>
                    </a:lnTo>
                    <a:lnTo>
                      <a:pt x="1905294" y="827857"/>
                    </a:lnTo>
                    <a:lnTo>
                      <a:pt x="1428313" y="1655715"/>
                    </a:lnTo>
                    <a:close/>
                  </a:path>
                </a:pathLst>
              </a:custGeom>
              <a:solidFill>
                <a:srgbClr val="01B8AA"/>
              </a:solidFill>
            </p:spPr>
            <p:txBody>
              <a:bodyPr wrap="square" lIns="0" tIns="0" rIns="0" bIns="0" rtlCol="0"/>
              <a:lstStyle/>
              <a:p>
                <a:endParaRPr dirty="0"/>
              </a:p>
            </p:txBody>
          </p:sp>
          <p:sp>
            <p:nvSpPr>
              <p:cNvPr id="9" name="object 8">
                <a:extLst>
                  <a:ext uri="{FF2B5EF4-FFF2-40B4-BE49-F238E27FC236}">
                    <a16:creationId xmlns:a16="http://schemas.microsoft.com/office/drawing/2014/main" id="{88F0BF5C-B4E7-4072-8FEF-6365A5DD2CCE}"/>
                  </a:ext>
                </a:extLst>
              </p:cNvPr>
              <p:cNvSpPr/>
              <p:nvPr/>
            </p:nvSpPr>
            <p:spPr>
              <a:xfrm>
                <a:off x="3024459" y="1325267"/>
                <a:ext cx="352344" cy="399590"/>
              </a:xfrm>
              <a:custGeom>
                <a:avLst/>
                <a:gdLst/>
                <a:ahLst/>
                <a:cxnLst/>
                <a:rect l="l" t="t" r="r" b="b"/>
                <a:pathLst>
                  <a:path w="838200" h="950594">
                    <a:moveTo>
                      <a:pt x="555146" y="0"/>
                    </a:moveTo>
                    <a:lnTo>
                      <a:pt x="479862" y="0"/>
                    </a:lnTo>
                    <a:lnTo>
                      <a:pt x="473716" y="4494"/>
                    </a:lnTo>
                    <a:lnTo>
                      <a:pt x="463248" y="68251"/>
                    </a:lnTo>
                    <a:lnTo>
                      <a:pt x="443527" y="125457"/>
                    </a:lnTo>
                    <a:lnTo>
                      <a:pt x="416026" y="176433"/>
                    </a:lnTo>
                    <a:lnTo>
                      <a:pt x="382219" y="221499"/>
                    </a:lnTo>
                    <a:lnTo>
                      <a:pt x="343580" y="260976"/>
                    </a:lnTo>
                    <a:lnTo>
                      <a:pt x="301583" y="295186"/>
                    </a:lnTo>
                    <a:lnTo>
                      <a:pt x="257702" y="324447"/>
                    </a:lnTo>
                    <a:lnTo>
                      <a:pt x="213410" y="349082"/>
                    </a:lnTo>
                    <a:lnTo>
                      <a:pt x="170182" y="369410"/>
                    </a:lnTo>
                    <a:lnTo>
                      <a:pt x="129491" y="385753"/>
                    </a:lnTo>
                    <a:lnTo>
                      <a:pt x="92811" y="398431"/>
                    </a:lnTo>
                    <a:lnTo>
                      <a:pt x="37379" y="414075"/>
                    </a:lnTo>
                    <a:lnTo>
                      <a:pt x="15676" y="418906"/>
                    </a:lnTo>
                    <a:lnTo>
                      <a:pt x="0" y="424183"/>
                    </a:lnTo>
                    <a:lnTo>
                      <a:pt x="0" y="834620"/>
                    </a:lnTo>
                    <a:lnTo>
                      <a:pt x="23225" y="834620"/>
                    </a:lnTo>
                    <a:lnTo>
                      <a:pt x="48348" y="838630"/>
                    </a:lnTo>
                    <a:lnTo>
                      <a:pt x="88076" y="849542"/>
                    </a:lnTo>
                    <a:lnTo>
                      <a:pt x="138352" y="865673"/>
                    </a:lnTo>
                    <a:lnTo>
                      <a:pt x="195119" y="885344"/>
                    </a:lnTo>
                    <a:lnTo>
                      <a:pt x="254321" y="906874"/>
                    </a:lnTo>
                    <a:lnTo>
                      <a:pt x="311900" y="928582"/>
                    </a:lnTo>
                    <a:lnTo>
                      <a:pt x="363800" y="948789"/>
                    </a:lnTo>
                    <a:lnTo>
                      <a:pt x="555170" y="950435"/>
                    </a:lnTo>
                    <a:lnTo>
                      <a:pt x="629007" y="918304"/>
                    </a:lnTo>
                    <a:lnTo>
                      <a:pt x="662009" y="885734"/>
                    </a:lnTo>
                    <a:lnTo>
                      <a:pt x="685569" y="848911"/>
                    </a:lnTo>
                    <a:lnTo>
                      <a:pt x="694561" y="812897"/>
                    </a:lnTo>
                    <a:lnTo>
                      <a:pt x="694561" y="808652"/>
                    </a:lnTo>
                    <a:lnTo>
                      <a:pt x="713611" y="797917"/>
                    </a:lnTo>
                    <a:lnTo>
                      <a:pt x="727746" y="782212"/>
                    </a:lnTo>
                    <a:lnTo>
                      <a:pt x="736541" y="763237"/>
                    </a:lnTo>
                    <a:lnTo>
                      <a:pt x="739567" y="742693"/>
                    </a:lnTo>
                    <a:lnTo>
                      <a:pt x="739567" y="668533"/>
                    </a:lnTo>
                    <a:lnTo>
                      <a:pt x="757777" y="657440"/>
                    </a:lnTo>
                    <a:lnTo>
                      <a:pt x="772862" y="641852"/>
                    </a:lnTo>
                    <a:lnTo>
                      <a:pt x="783144" y="623404"/>
                    </a:lnTo>
                    <a:lnTo>
                      <a:pt x="786944" y="603731"/>
                    </a:lnTo>
                    <a:lnTo>
                      <a:pt x="786944" y="534147"/>
                    </a:lnTo>
                    <a:lnTo>
                      <a:pt x="790082" y="534147"/>
                    </a:lnTo>
                    <a:lnTo>
                      <a:pt x="809913" y="530821"/>
                    </a:lnTo>
                    <a:lnTo>
                      <a:pt x="825086" y="521357"/>
                    </a:lnTo>
                    <a:lnTo>
                      <a:pt x="834787" y="506530"/>
                    </a:lnTo>
                    <a:lnTo>
                      <a:pt x="838202" y="487111"/>
                    </a:lnTo>
                    <a:lnTo>
                      <a:pt x="838202" y="395206"/>
                    </a:lnTo>
                    <a:lnTo>
                      <a:pt x="833966" y="375260"/>
                    </a:lnTo>
                    <a:lnTo>
                      <a:pt x="822799" y="360788"/>
                    </a:lnTo>
                    <a:lnTo>
                      <a:pt x="807016" y="351946"/>
                    </a:lnTo>
                    <a:lnTo>
                      <a:pt x="788927" y="348891"/>
                    </a:lnTo>
                    <a:lnTo>
                      <a:pt x="542217" y="348891"/>
                    </a:lnTo>
                    <a:lnTo>
                      <a:pt x="563800" y="307067"/>
                    </a:lnTo>
                    <a:lnTo>
                      <a:pt x="580675" y="244929"/>
                    </a:lnTo>
                    <a:lnTo>
                      <a:pt x="592791" y="178155"/>
                    </a:lnTo>
                    <a:lnTo>
                      <a:pt x="600098" y="122422"/>
                    </a:lnTo>
                    <a:lnTo>
                      <a:pt x="602545" y="93410"/>
                    </a:lnTo>
                    <a:lnTo>
                      <a:pt x="602545" y="45283"/>
                    </a:lnTo>
                    <a:lnTo>
                      <a:pt x="584883" y="7078"/>
                    </a:lnTo>
                    <a:lnTo>
                      <a:pt x="566603" y="782"/>
                    </a:lnTo>
                    <a:lnTo>
                      <a:pt x="555146" y="0"/>
                    </a:lnTo>
                    <a:close/>
                  </a:path>
                </a:pathLst>
              </a:custGeom>
              <a:solidFill>
                <a:srgbClr val="000000"/>
              </a:solidFill>
            </p:spPr>
            <p:txBody>
              <a:bodyPr wrap="square" lIns="0" tIns="0" rIns="0" bIns="0" rtlCol="0"/>
              <a:lstStyle/>
              <a:p>
                <a:endParaRPr dirty="0"/>
              </a:p>
            </p:txBody>
          </p:sp>
        </p:grpSp>
        <p:sp>
          <p:nvSpPr>
            <p:cNvPr id="7" name="object 9">
              <a:extLst>
                <a:ext uri="{FF2B5EF4-FFF2-40B4-BE49-F238E27FC236}">
                  <a16:creationId xmlns:a16="http://schemas.microsoft.com/office/drawing/2014/main" id="{B00B6C9F-EE3F-4A0E-8F2D-1797C74E072F}"/>
                </a:ext>
              </a:extLst>
            </p:cNvPr>
            <p:cNvSpPr txBox="1"/>
            <p:nvPr/>
          </p:nvSpPr>
          <p:spPr>
            <a:xfrm>
              <a:off x="3947312" y="1019158"/>
              <a:ext cx="7365730" cy="858568"/>
            </a:xfrm>
            <a:prstGeom prst="rect">
              <a:avLst/>
            </a:prstGeom>
          </p:spPr>
          <p:txBody>
            <a:bodyPr vert="horz" wrap="square" lIns="0" tIns="136525" rIns="0" bIns="0" rtlCol="0">
              <a:spAutoFit/>
            </a:bodyPr>
            <a:lstStyle/>
            <a:p>
              <a:pPr marL="12700">
                <a:lnSpc>
                  <a:spcPct val="100000"/>
                </a:lnSpc>
                <a:spcBef>
                  <a:spcPts val="1075"/>
                </a:spcBef>
              </a:pPr>
              <a:r>
                <a:rPr lang="en-US" sz="2200" b="1" spc="185" dirty="0">
                  <a:solidFill>
                    <a:srgbClr val="333333"/>
                  </a:solidFill>
                  <a:latin typeface="Roboto" panose="02000000000000000000" pitchFamily="2" charset="0"/>
                  <a:ea typeface="Roboto" panose="02000000000000000000" pitchFamily="2" charset="0"/>
                  <a:cs typeface="Trebuchet MS"/>
                </a:rPr>
                <a:t>St</a:t>
              </a:r>
              <a:r>
                <a:rPr lang="en-US" sz="2200" b="1" spc="275" dirty="0">
                  <a:solidFill>
                    <a:srgbClr val="333333"/>
                  </a:solidFill>
                  <a:latin typeface="Roboto" panose="02000000000000000000" pitchFamily="2" charset="0"/>
                  <a:ea typeface="Roboto" panose="02000000000000000000" pitchFamily="2" charset="0"/>
                  <a:cs typeface="Trebuchet MS"/>
                </a:rPr>
                <a:t>re</a:t>
              </a:r>
              <a:r>
                <a:rPr lang="en-US" sz="2200" b="1" spc="235" dirty="0">
                  <a:solidFill>
                    <a:srgbClr val="333333"/>
                  </a:solidFill>
                  <a:latin typeface="Roboto" panose="02000000000000000000" pitchFamily="2" charset="0"/>
                  <a:ea typeface="Roboto" panose="02000000000000000000" pitchFamily="2" charset="0"/>
                  <a:cs typeface="Trebuchet MS"/>
                </a:rPr>
                <a:t>ngt</a:t>
              </a:r>
              <a:r>
                <a:rPr lang="en-US" sz="2200" b="1" spc="55" dirty="0">
                  <a:solidFill>
                    <a:srgbClr val="333333"/>
                  </a:solidFill>
                  <a:latin typeface="Roboto" panose="02000000000000000000" pitchFamily="2" charset="0"/>
                  <a:ea typeface="Roboto" panose="02000000000000000000" pitchFamily="2" charset="0"/>
                  <a:cs typeface="Trebuchet MS"/>
                </a:rPr>
                <a:t>h</a:t>
              </a:r>
              <a:r>
                <a:rPr lang="en-US" sz="2200" b="1" spc="140" dirty="0">
                  <a:solidFill>
                    <a:srgbClr val="333333"/>
                  </a:solidFill>
                  <a:latin typeface="Roboto" panose="02000000000000000000" pitchFamily="2" charset="0"/>
                  <a:ea typeface="Roboto" panose="02000000000000000000" pitchFamily="2" charset="0"/>
                  <a:cs typeface="Trebuchet MS"/>
                </a:rPr>
                <a:t>s</a:t>
              </a:r>
              <a:endParaRPr lang="en-US" sz="2200" b="1" dirty="0">
                <a:solidFill>
                  <a:srgbClr val="333333"/>
                </a:solidFill>
                <a:latin typeface="Roboto" panose="02000000000000000000" pitchFamily="2" charset="0"/>
                <a:ea typeface="Roboto" panose="02000000000000000000" pitchFamily="2" charset="0"/>
                <a:cs typeface="Trebuchet MS"/>
              </a:endParaRPr>
            </a:p>
            <a:p>
              <a:pPr marL="12700" marR="5080" algn="just">
                <a:spcBef>
                  <a:spcPts val="140"/>
                </a:spcBef>
              </a:pPr>
              <a:r>
                <a:rPr lang="en-US" sz="1200" dirty="0">
                  <a:solidFill>
                    <a:srgbClr val="333333"/>
                  </a:solidFill>
                  <a:latin typeface="Roboto" panose="02000000000000000000" pitchFamily="2" charset="0"/>
                  <a:ea typeface="Roboto" panose="02000000000000000000" pitchFamily="2" charset="0"/>
                  <a:cs typeface="Arial"/>
                </a:rPr>
                <a:t>The telecom company has good records in providing services like Phone Service and Internet Services which is what they need to capitalize on.</a:t>
              </a:r>
            </a:p>
          </p:txBody>
        </p:sp>
      </p:grpSp>
      <p:grpSp>
        <p:nvGrpSpPr>
          <p:cNvPr id="10" name="Group 9">
            <a:extLst>
              <a:ext uri="{FF2B5EF4-FFF2-40B4-BE49-F238E27FC236}">
                <a16:creationId xmlns:a16="http://schemas.microsoft.com/office/drawing/2014/main" id="{8AB760E4-90E7-40FD-A723-87BB496920EE}"/>
              </a:ext>
            </a:extLst>
          </p:cNvPr>
          <p:cNvGrpSpPr/>
          <p:nvPr/>
        </p:nvGrpSpPr>
        <p:grpSpPr>
          <a:xfrm>
            <a:off x="780859" y="2181733"/>
            <a:ext cx="10612856" cy="1393349"/>
            <a:chOff x="2597936" y="2336649"/>
            <a:chExt cx="9418476" cy="1393349"/>
          </a:xfrm>
        </p:grpSpPr>
        <p:sp>
          <p:nvSpPr>
            <p:cNvPr id="11" name="Rectangle 10">
              <a:extLst>
                <a:ext uri="{FF2B5EF4-FFF2-40B4-BE49-F238E27FC236}">
                  <a16:creationId xmlns:a16="http://schemas.microsoft.com/office/drawing/2014/main" id="{7B8EE690-4FCA-492C-AE11-D93094CAFFB4}"/>
                </a:ext>
              </a:extLst>
            </p:cNvPr>
            <p:cNvSpPr/>
            <p:nvPr/>
          </p:nvSpPr>
          <p:spPr>
            <a:xfrm>
              <a:off x="2597936" y="2336649"/>
              <a:ext cx="9418476" cy="13933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F8AFC39B-9890-40B2-9840-3B0FE0BFAC28}"/>
                </a:ext>
              </a:extLst>
            </p:cNvPr>
            <p:cNvGrpSpPr/>
            <p:nvPr/>
          </p:nvGrpSpPr>
          <p:grpSpPr>
            <a:xfrm>
              <a:off x="2803104" y="2684811"/>
              <a:ext cx="801048" cy="696146"/>
              <a:chOff x="2810196" y="1192702"/>
              <a:chExt cx="801048" cy="696146"/>
            </a:xfrm>
          </p:grpSpPr>
          <p:sp>
            <p:nvSpPr>
              <p:cNvPr id="14" name="object 7">
                <a:extLst>
                  <a:ext uri="{FF2B5EF4-FFF2-40B4-BE49-F238E27FC236}">
                    <a16:creationId xmlns:a16="http://schemas.microsoft.com/office/drawing/2014/main" id="{A87B71E1-06BF-48A9-95B1-61053482FA39}"/>
                  </a:ext>
                </a:extLst>
              </p:cNvPr>
              <p:cNvSpPr/>
              <p:nvPr/>
            </p:nvSpPr>
            <p:spPr>
              <a:xfrm>
                <a:off x="2810196" y="1192702"/>
                <a:ext cx="801048" cy="696146"/>
              </a:xfrm>
              <a:custGeom>
                <a:avLst/>
                <a:gdLst/>
                <a:ahLst/>
                <a:cxnLst/>
                <a:rect l="l" t="t" r="r" b="b"/>
                <a:pathLst>
                  <a:path w="1905634" h="1656080">
                    <a:moveTo>
                      <a:pt x="1428313" y="1655715"/>
                    </a:moveTo>
                    <a:lnTo>
                      <a:pt x="475666" y="1655715"/>
                    </a:lnTo>
                    <a:lnTo>
                      <a:pt x="0" y="827857"/>
                    </a:lnTo>
                    <a:lnTo>
                      <a:pt x="475666" y="0"/>
                    </a:lnTo>
                    <a:lnTo>
                      <a:pt x="1428313" y="0"/>
                    </a:lnTo>
                    <a:lnTo>
                      <a:pt x="1905294" y="827857"/>
                    </a:lnTo>
                    <a:lnTo>
                      <a:pt x="1428313" y="1655715"/>
                    </a:lnTo>
                    <a:close/>
                  </a:path>
                </a:pathLst>
              </a:custGeom>
              <a:solidFill>
                <a:srgbClr val="FD625E"/>
              </a:solidFill>
            </p:spPr>
            <p:txBody>
              <a:bodyPr wrap="square" lIns="0" tIns="0" rIns="0" bIns="0" rtlCol="0"/>
              <a:lstStyle/>
              <a:p>
                <a:endParaRPr dirty="0"/>
              </a:p>
            </p:txBody>
          </p:sp>
          <p:sp>
            <p:nvSpPr>
              <p:cNvPr id="15" name="object 8">
                <a:extLst>
                  <a:ext uri="{FF2B5EF4-FFF2-40B4-BE49-F238E27FC236}">
                    <a16:creationId xmlns:a16="http://schemas.microsoft.com/office/drawing/2014/main" id="{43DEC981-0788-41C3-BD40-302B8C12782A}"/>
                  </a:ext>
                </a:extLst>
              </p:cNvPr>
              <p:cNvSpPr/>
              <p:nvPr/>
            </p:nvSpPr>
            <p:spPr>
              <a:xfrm rot="10640127">
                <a:off x="3024459" y="1325267"/>
                <a:ext cx="352344" cy="399590"/>
              </a:xfrm>
              <a:custGeom>
                <a:avLst/>
                <a:gdLst/>
                <a:ahLst/>
                <a:cxnLst/>
                <a:rect l="l" t="t" r="r" b="b"/>
                <a:pathLst>
                  <a:path w="838200" h="950594">
                    <a:moveTo>
                      <a:pt x="555146" y="0"/>
                    </a:moveTo>
                    <a:lnTo>
                      <a:pt x="479862" y="0"/>
                    </a:lnTo>
                    <a:lnTo>
                      <a:pt x="473716" y="4494"/>
                    </a:lnTo>
                    <a:lnTo>
                      <a:pt x="463248" y="68251"/>
                    </a:lnTo>
                    <a:lnTo>
                      <a:pt x="443527" y="125457"/>
                    </a:lnTo>
                    <a:lnTo>
                      <a:pt x="416026" y="176433"/>
                    </a:lnTo>
                    <a:lnTo>
                      <a:pt x="382219" y="221499"/>
                    </a:lnTo>
                    <a:lnTo>
                      <a:pt x="343580" y="260976"/>
                    </a:lnTo>
                    <a:lnTo>
                      <a:pt x="301583" y="295186"/>
                    </a:lnTo>
                    <a:lnTo>
                      <a:pt x="257702" y="324447"/>
                    </a:lnTo>
                    <a:lnTo>
                      <a:pt x="213410" y="349082"/>
                    </a:lnTo>
                    <a:lnTo>
                      <a:pt x="170182" y="369410"/>
                    </a:lnTo>
                    <a:lnTo>
                      <a:pt x="129491" y="385753"/>
                    </a:lnTo>
                    <a:lnTo>
                      <a:pt x="92811" y="398431"/>
                    </a:lnTo>
                    <a:lnTo>
                      <a:pt x="37379" y="414075"/>
                    </a:lnTo>
                    <a:lnTo>
                      <a:pt x="15676" y="418906"/>
                    </a:lnTo>
                    <a:lnTo>
                      <a:pt x="0" y="424183"/>
                    </a:lnTo>
                    <a:lnTo>
                      <a:pt x="0" y="834620"/>
                    </a:lnTo>
                    <a:lnTo>
                      <a:pt x="23225" y="834620"/>
                    </a:lnTo>
                    <a:lnTo>
                      <a:pt x="48348" y="838630"/>
                    </a:lnTo>
                    <a:lnTo>
                      <a:pt x="88076" y="849542"/>
                    </a:lnTo>
                    <a:lnTo>
                      <a:pt x="138352" y="865673"/>
                    </a:lnTo>
                    <a:lnTo>
                      <a:pt x="195119" y="885344"/>
                    </a:lnTo>
                    <a:lnTo>
                      <a:pt x="254321" y="906874"/>
                    </a:lnTo>
                    <a:lnTo>
                      <a:pt x="311900" y="928582"/>
                    </a:lnTo>
                    <a:lnTo>
                      <a:pt x="363800" y="948789"/>
                    </a:lnTo>
                    <a:lnTo>
                      <a:pt x="555170" y="950435"/>
                    </a:lnTo>
                    <a:lnTo>
                      <a:pt x="629007" y="918304"/>
                    </a:lnTo>
                    <a:lnTo>
                      <a:pt x="662009" y="885734"/>
                    </a:lnTo>
                    <a:lnTo>
                      <a:pt x="685569" y="848911"/>
                    </a:lnTo>
                    <a:lnTo>
                      <a:pt x="694561" y="812897"/>
                    </a:lnTo>
                    <a:lnTo>
                      <a:pt x="694561" y="808652"/>
                    </a:lnTo>
                    <a:lnTo>
                      <a:pt x="713611" y="797917"/>
                    </a:lnTo>
                    <a:lnTo>
                      <a:pt x="727746" y="782212"/>
                    </a:lnTo>
                    <a:lnTo>
                      <a:pt x="736541" y="763237"/>
                    </a:lnTo>
                    <a:lnTo>
                      <a:pt x="739567" y="742693"/>
                    </a:lnTo>
                    <a:lnTo>
                      <a:pt x="739567" y="668533"/>
                    </a:lnTo>
                    <a:lnTo>
                      <a:pt x="757777" y="657440"/>
                    </a:lnTo>
                    <a:lnTo>
                      <a:pt x="772862" y="641852"/>
                    </a:lnTo>
                    <a:lnTo>
                      <a:pt x="783144" y="623404"/>
                    </a:lnTo>
                    <a:lnTo>
                      <a:pt x="786944" y="603731"/>
                    </a:lnTo>
                    <a:lnTo>
                      <a:pt x="786944" y="534147"/>
                    </a:lnTo>
                    <a:lnTo>
                      <a:pt x="790082" y="534147"/>
                    </a:lnTo>
                    <a:lnTo>
                      <a:pt x="809913" y="530821"/>
                    </a:lnTo>
                    <a:lnTo>
                      <a:pt x="825086" y="521357"/>
                    </a:lnTo>
                    <a:lnTo>
                      <a:pt x="834787" y="506530"/>
                    </a:lnTo>
                    <a:lnTo>
                      <a:pt x="838202" y="487111"/>
                    </a:lnTo>
                    <a:lnTo>
                      <a:pt x="838202" y="395206"/>
                    </a:lnTo>
                    <a:lnTo>
                      <a:pt x="833966" y="375260"/>
                    </a:lnTo>
                    <a:lnTo>
                      <a:pt x="822799" y="360788"/>
                    </a:lnTo>
                    <a:lnTo>
                      <a:pt x="807016" y="351946"/>
                    </a:lnTo>
                    <a:lnTo>
                      <a:pt x="788927" y="348891"/>
                    </a:lnTo>
                    <a:lnTo>
                      <a:pt x="542217" y="348891"/>
                    </a:lnTo>
                    <a:lnTo>
                      <a:pt x="563800" y="307067"/>
                    </a:lnTo>
                    <a:lnTo>
                      <a:pt x="580675" y="244929"/>
                    </a:lnTo>
                    <a:lnTo>
                      <a:pt x="592791" y="178155"/>
                    </a:lnTo>
                    <a:lnTo>
                      <a:pt x="600098" y="122422"/>
                    </a:lnTo>
                    <a:lnTo>
                      <a:pt x="602545" y="93410"/>
                    </a:lnTo>
                    <a:lnTo>
                      <a:pt x="602545" y="45283"/>
                    </a:lnTo>
                    <a:lnTo>
                      <a:pt x="584883" y="7078"/>
                    </a:lnTo>
                    <a:lnTo>
                      <a:pt x="566603" y="782"/>
                    </a:lnTo>
                    <a:lnTo>
                      <a:pt x="555146" y="0"/>
                    </a:lnTo>
                    <a:close/>
                  </a:path>
                </a:pathLst>
              </a:custGeom>
              <a:solidFill>
                <a:srgbClr val="000000"/>
              </a:solidFill>
            </p:spPr>
            <p:txBody>
              <a:bodyPr wrap="square" lIns="0" tIns="0" rIns="0" bIns="0" rtlCol="0"/>
              <a:lstStyle/>
              <a:p>
                <a:endParaRPr dirty="0"/>
              </a:p>
            </p:txBody>
          </p:sp>
        </p:grpSp>
        <p:sp>
          <p:nvSpPr>
            <p:cNvPr id="13" name="object 9">
              <a:extLst>
                <a:ext uri="{FF2B5EF4-FFF2-40B4-BE49-F238E27FC236}">
                  <a16:creationId xmlns:a16="http://schemas.microsoft.com/office/drawing/2014/main" id="{826DCB7F-56C9-4CFA-8121-FDF3A45340CB}"/>
                </a:ext>
              </a:extLst>
            </p:cNvPr>
            <p:cNvSpPr txBox="1"/>
            <p:nvPr/>
          </p:nvSpPr>
          <p:spPr>
            <a:xfrm>
              <a:off x="3940220" y="2511267"/>
              <a:ext cx="7365730" cy="673902"/>
            </a:xfrm>
            <a:prstGeom prst="rect">
              <a:avLst/>
            </a:prstGeom>
          </p:spPr>
          <p:txBody>
            <a:bodyPr vert="horz" wrap="square" lIns="0" tIns="136525" rIns="0" bIns="0" rtlCol="0">
              <a:spAutoFit/>
            </a:bodyPr>
            <a:lstStyle/>
            <a:p>
              <a:pPr marL="12700" lvl="0">
                <a:spcBef>
                  <a:spcPts val="1075"/>
                </a:spcBef>
              </a:pPr>
              <a:r>
                <a:rPr lang="en-US" sz="2200" b="1" spc="185" dirty="0">
                  <a:solidFill>
                    <a:srgbClr val="333333"/>
                  </a:solidFill>
                  <a:latin typeface="Roboto" panose="02000000000000000000" pitchFamily="2" charset="0"/>
                  <a:ea typeface="Roboto" panose="02000000000000000000" pitchFamily="2" charset="0"/>
                  <a:cs typeface="Trebuchet MS"/>
                </a:rPr>
                <a:t>Weaknesse</a:t>
              </a:r>
              <a:r>
                <a:rPr lang="en-US" sz="2200" b="1" spc="140" dirty="0">
                  <a:solidFill>
                    <a:srgbClr val="333333"/>
                  </a:solidFill>
                  <a:latin typeface="Roboto" panose="02000000000000000000" pitchFamily="2" charset="0"/>
                  <a:ea typeface="Roboto" panose="02000000000000000000" pitchFamily="2" charset="0"/>
                  <a:cs typeface="Trebuchet MS"/>
                </a:rPr>
                <a:t>s</a:t>
              </a:r>
              <a:endParaRPr lang="en-US" sz="2200" b="1" dirty="0">
                <a:solidFill>
                  <a:srgbClr val="333333"/>
                </a:solidFill>
                <a:latin typeface="Roboto" panose="02000000000000000000" pitchFamily="2" charset="0"/>
                <a:ea typeface="Roboto" panose="02000000000000000000" pitchFamily="2" charset="0"/>
                <a:cs typeface="Trebuchet MS"/>
              </a:endParaRPr>
            </a:p>
            <a:p>
              <a:pPr marL="12700" marR="5080">
                <a:spcBef>
                  <a:spcPts val="140"/>
                </a:spcBef>
              </a:pPr>
              <a:r>
                <a:rPr lang="en-US" sz="1200" dirty="0">
                  <a:solidFill>
                    <a:srgbClr val="333333"/>
                  </a:solidFill>
                  <a:latin typeface="Roboto" panose="02000000000000000000" pitchFamily="2" charset="0"/>
                  <a:ea typeface="Roboto" panose="02000000000000000000" pitchFamily="2" charset="0"/>
                  <a:cs typeface="Arial"/>
                </a:rPr>
                <a:t>I observed weaknesses in the service rendered to partners and non-partners as well as the dependent Users.</a:t>
              </a:r>
            </a:p>
          </p:txBody>
        </p:sp>
      </p:grpSp>
      <p:grpSp>
        <p:nvGrpSpPr>
          <p:cNvPr id="17" name="Group 16">
            <a:extLst>
              <a:ext uri="{FF2B5EF4-FFF2-40B4-BE49-F238E27FC236}">
                <a16:creationId xmlns:a16="http://schemas.microsoft.com/office/drawing/2014/main" id="{E09074B6-3EEA-4091-953C-670B6AEA8961}"/>
              </a:ext>
            </a:extLst>
          </p:cNvPr>
          <p:cNvGrpSpPr/>
          <p:nvPr/>
        </p:nvGrpSpPr>
        <p:grpSpPr>
          <a:xfrm>
            <a:off x="795373" y="3691013"/>
            <a:ext cx="10598342" cy="1393349"/>
            <a:chOff x="2590847" y="3829197"/>
            <a:chExt cx="9418476" cy="1393349"/>
          </a:xfrm>
        </p:grpSpPr>
        <p:sp>
          <p:nvSpPr>
            <p:cNvPr id="18" name="Rectangle 17">
              <a:extLst>
                <a:ext uri="{FF2B5EF4-FFF2-40B4-BE49-F238E27FC236}">
                  <a16:creationId xmlns:a16="http://schemas.microsoft.com/office/drawing/2014/main" id="{D39DE3BD-8018-4D77-AE50-DFE17895F915}"/>
                </a:ext>
              </a:extLst>
            </p:cNvPr>
            <p:cNvSpPr/>
            <p:nvPr/>
          </p:nvSpPr>
          <p:spPr>
            <a:xfrm>
              <a:off x="2590847" y="3829197"/>
              <a:ext cx="9418476" cy="13933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9">
              <a:extLst>
                <a:ext uri="{FF2B5EF4-FFF2-40B4-BE49-F238E27FC236}">
                  <a16:creationId xmlns:a16="http://schemas.microsoft.com/office/drawing/2014/main" id="{8C1D6B17-1DB6-40DF-B030-BD1958FB2BD8}"/>
                </a:ext>
              </a:extLst>
            </p:cNvPr>
            <p:cNvSpPr txBox="1"/>
            <p:nvPr/>
          </p:nvSpPr>
          <p:spPr>
            <a:xfrm>
              <a:off x="3943762" y="4035264"/>
              <a:ext cx="7665141" cy="858568"/>
            </a:xfrm>
            <a:prstGeom prst="rect">
              <a:avLst/>
            </a:prstGeom>
          </p:spPr>
          <p:txBody>
            <a:bodyPr vert="horz" wrap="square" lIns="0" tIns="136525" rIns="0" bIns="0" rtlCol="0">
              <a:spAutoFit/>
            </a:bodyPr>
            <a:lstStyle/>
            <a:p>
              <a:pPr marL="12700" lvl="0">
                <a:spcBef>
                  <a:spcPts val="1075"/>
                </a:spcBef>
              </a:pPr>
              <a:r>
                <a:rPr lang="en-US" sz="2200" b="1" spc="185" dirty="0">
                  <a:solidFill>
                    <a:srgbClr val="333333"/>
                  </a:solidFill>
                  <a:latin typeface="Roboto" panose="02000000000000000000" pitchFamily="2" charset="0"/>
                  <a:ea typeface="Roboto" panose="02000000000000000000" pitchFamily="2" charset="0"/>
                  <a:cs typeface="Trebuchet MS"/>
                </a:rPr>
                <a:t>Opportunitie</a:t>
              </a:r>
              <a:r>
                <a:rPr lang="en-US" sz="2200" b="1" spc="140" dirty="0">
                  <a:solidFill>
                    <a:srgbClr val="333333"/>
                  </a:solidFill>
                  <a:latin typeface="Roboto" panose="02000000000000000000" pitchFamily="2" charset="0"/>
                  <a:ea typeface="Roboto" panose="02000000000000000000" pitchFamily="2" charset="0"/>
                  <a:cs typeface="Trebuchet MS"/>
                </a:rPr>
                <a:t>s</a:t>
              </a:r>
              <a:endParaRPr lang="en-US" sz="2200" b="1" dirty="0">
                <a:solidFill>
                  <a:srgbClr val="333333"/>
                </a:solidFill>
                <a:latin typeface="Roboto" panose="02000000000000000000" pitchFamily="2" charset="0"/>
                <a:ea typeface="Roboto" panose="02000000000000000000" pitchFamily="2" charset="0"/>
                <a:cs typeface="Trebuchet MS"/>
              </a:endParaRPr>
            </a:p>
            <a:p>
              <a:pPr marL="12700" marR="5080" algn="just">
                <a:spcBef>
                  <a:spcPts val="140"/>
                </a:spcBef>
              </a:pPr>
              <a:r>
                <a:rPr lang="en-US" sz="1200" dirty="0">
                  <a:solidFill>
                    <a:srgbClr val="333333"/>
                  </a:solidFill>
                  <a:latin typeface="Roboto" panose="02000000000000000000" pitchFamily="2" charset="0"/>
                  <a:ea typeface="Roboto" panose="02000000000000000000" pitchFamily="2" charset="0"/>
                  <a:cs typeface="Arial"/>
                </a:rPr>
                <a:t>The telecom company should focus on providing more value to their customers by offering more payment options, promoting additional services, and providing incentives to sign up for longer contracts.</a:t>
              </a:r>
            </a:p>
          </p:txBody>
        </p:sp>
        <p:grpSp>
          <p:nvGrpSpPr>
            <p:cNvPr id="20" name="object 17">
              <a:extLst>
                <a:ext uri="{FF2B5EF4-FFF2-40B4-BE49-F238E27FC236}">
                  <a16:creationId xmlns:a16="http://schemas.microsoft.com/office/drawing/2014/main" id="{12A27DD9-1F2D-4049-ADB1-9B929A01A63D}"/>
                </a:ext>
              </a:extLst>
            </p:cNvPr>
            <p:cNvGrpSpPr/>
            <p:nvPr/>
          </p:nvGrpSpPr>
          <p:grpSpPr>
            <a:xfrm>
              <a:off x="2803934" y="4198634"/>
              <a:ext cx="802800" cy="694800"/>
              <a:chOff x="8925945" y="5210829"/>
              <a:chExt cx="1905635" cy="1656080"/>
            </a:xfrm>
          </p:grpSpPr>
          <p:sp>
            <p:nvSpPr>
              <p:cNvPr id="21" name="object 18">
                <a:extLst>
                  <a:ext uri="{FF2B5EF4-FFF2-40B4-BE49-F238E27FC236}">
                    <a16:creationId xmlns:a16="http://schemas.microsoft.com/office/drawing/2014/main" id="{DAF2B2E3-81B1-4FCF-873D-1660D6835A5E}"/>
                  </a:ext>
                </a:extLst>
              </p:cNvPr>
              <p:cNvSpPr/>
              <p:nvPr/>
            </p:nvSpPr>
            <p:spPr>
              <a:xfrm>
                <a:off x="8925945" y="5210829"/>
                <a:ext cx="1905635" cy="1656080"/>
              </a:xfrm>
              <a:custGeom>
                <a:avLst/>
                <a:gdLst/>
                <a:ahLst/>
                <a:cxnLst/>
                <a:rect l="l" t="t" r="r" b="b"/>
                <a:pathLst>
                  <a:path w="1905634" h="1656079">
                    <a:moveTo>
                      <a:pt x="1428313" y="1655715"/>
                    </a:moveTo>
                    <a:lnTo>
                      <a:pt x="475666" y="1655715"/>
                    </a:lnTo>
                    <a:lnTo>
                      <a:pt x="0" y="827857"/>
                    </a:lnTo>
                    <a:lnTo>
                      <a:pt x="475666" y="0"/>
                    </a:lnTo>
                    <a:lnTo>
                      <a:pt x="1428313" y="0"/>
                    </a:lnTo>
                    <a:lnTo>
                      <a:pt x="1905294" y="827857"/>
                    </a:lnTo>
                    <a:lnTo>
                      <a:pt x="1428313" y="1655715"/>
                    </a:lnTo>
                    <a:close/>
                  </a:path>
                </a:pathLst>
              </a:custGeom>
              <a:solidFill>
                <a:srgbClr val="FE9666"/>
              </a:solidFill>
            </p:spPr>
            <p:txBody>
              <a:bodyPr wrap="square" lIns="0" tIns="0" rIns="0" bIns="0" rtlCol="0"/>
              <a:lstStyle/>
              <a:p>
                <a:endParaRPr dirty="0"/>
              </a:p>
            </p:txBody>
          </p:sp>
          <p:sp>
            <p:nvSpPr>
              <p:cNvPr id="22" name="object 19">
                <a:extLst>
                  <a:ext uri="{FF2B5EF4-FFF2-40B4-BE49-F238E27FC236}">
                    <a16:creationId xmlns:a16="http://schemas.microsoft.com/office/drawing/2014/main" id="{FA8B6FBF-D2D9-4E5E-AF0D-3DF75C25316C}"/>
                  </a:ext>
                </a:extLst>
              </p:cNvPr>
              <p:cNvSpPr/>
              <p:nvPr/>
            </p:nvSpPr>
            <p:spPr>
              <a:xfrm>
                <a:off x="9335688" y="5498073"/>
                <a:ext cx="1066799" cy="1066799"/>
              </a:xfrm>
              <a:prstGeom prst="rect">
                <a:avLst/>
              </a:prstGeom>
              <a:blipFill>
                <a:blip r:embed="rId2" cstate="print"/>
                <a:stretch>
                  <a:fillRect/>
                </a:stretch>
              </a:blipFill>
            </p:spPr>
            <p:txBody>
              <a:bodyPr wrap="square" lIns="0" tIns="0" rIns="0" bIns="0" rtlCol="0"/>
              <a:lstStyle/>
              <a:p>
                <a:endParaRPr dirty="0"/>
              </a:p>
            </p:txBody>
          </p:sp>
        </p:grpSp>
      </p:grpSp>
      <p:grpSp>
        <p:nvGrpSpPr>
          <p:cNvPr id="23" name="Group 22">
            <a:extLst>
              <a:ext uri="{FF2B5EF4-FFF2-40B4-BE49-F238E27FC236}">
                <a16:creationId xmlns:a16="http://schemas.microsoft.com/office/drawing/2014/main" id="{16C30C52-2AA4-43E1-BE95-D8BFD0D5A536}"/>
              </a:ext>
            </a:extLst>
          </p:cNvPr>
          <p:cNvGrpSpPr/>
          <p:nvPr/>
        </p:nvGrpSpPr>
        <p:grpSpPr>
          <a:xfrm>
            <a:off x="810979" y="5204180"/>
            <a:ext cx="10582735" cy="1393349"/>
            <a:chOff x="2581719" y="5321744"/>
            <a:chExt cx="9418476" cy="1393349"/>
          </a:xfrm>
        </p:grpSpPr>
        <p:sp>
          <p:nvSpPr>
            <p:cNvPr id="24" name="Rectangle 23">
              <a:extLst>
                <a:ext uri="{FF2B5EF4-FFF2-40B4-BE49-F238E27FC236}">
                  <a16:creationId xmlns:a16="http://schemas.microsoft.com/office/drawing/2014/main" id="{0646A09D-0EAD-463C-AD96-E4808414D146}"/>
                </a:ext>
              </a:extLst>
            </p:cNvPr>
            <p:cNvSpPr/>
            <p:nvPr/>
          </p:nvSpPr>
          <p:spPr>
            <a:xfrm>
              <a:off x="2581719" y="5321744"/>
              <a:ext cx="9418476" cy="13933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bject 9">
              <a:extLst>
                <a:ext uri="{FF2B5EF4-FFF2-40B4-BE49-F238E27FC236}">
                  <a16:creationId xmlns:a16="http://schemas.microsoft.com/office/drawing/2014/main" id="{672F31D9-758D-43EA-B078-803FBE6052BD}"/>
                </a:ext>
              </a:extLst>
            </p:cNvPr>
            <p:cNvSpPr txBox="1"/>
            <p:nvPr/>
          </p:nvSpPr>
          <p:spPr>
            <a:xfrm>
              <a:off x="3947302" y="5474206"/>
              <a:ext cx="7365730" cy="858568"/>
            </a:xfrm>
            <a:prstGeom prst="rect">
              <a:avLst/>
            </a:prstGeom>
          </p:spPr>
          <p:txBody>
            <a:bodyPr vert="horz" wrap="square" lIns="0" tIns="136525" rIns="0" bIns="0" rtlCol="0">
              <a:spAutoFit/>
            </a:bodyPr>
            <a:lstStyle/>
            <a:p>
              <a:pPr marL="12700">
                <a:lnSpc>
                  <a:spcPct val="100000"/>
                </a:lnSpc>
                <a:spcBef>
                  <a:spcPts val="1075"/>
                </a:spcBef>
              </a:pPr>
              <a:r>
                <a:rPr lang="en-US" sz="2200" b="1" spc="185" dirty="0">
                  <a:solidFill>
                    <a:srgbClr val="333333"/>
                  </a:solidFill>
                  <a:latin typeface="Roboto" panose="02000000000000000000" pitchFamily="2" charset="0"/>
                  <a:ea typeface="Roboto" panose="02000000000000000000" pitchFamily="2" charset="0"/>
                  <a:cs typeface="Trebuchet MS"/>
                </a:rPr>
                <a:t>Threats</a:t>
              </a:r>
              <a:endParaRPr sz="2200" dirty="0">
                <a:solidFill>
                  <a:srgbClr val="333333"/>
                </a:solidFill>
                <a:latin typeface="Roboto" panose="02000000000000000000" pitchFamily="2" charset="0"/>
                <a:ea typeface="Roboto" panose="02000000000000000000" pitchFamily="2" charset="0"/>
                <a:cs typeface="Trebuchet MS"/>
              </a:endParaRPr>
            </a:p>
            <a:p>
              <a:pPr marL="12700" marR="5080">
                <a:lnSpc>
                  <a:spcPct val="100000"/>
                </a:lnSpc>
                <a:spcBef>
                  <a:spcPts val="140"/>
                </a:spcBef>
              </a:pPr>
              <a:r>
                <a:rPr lang="en-US" sz="1200" dirty="0">
                  <a:solidFill>
                    <a:srgbClr val="333333"/>
                  </a:solidFill>
                  <a:latin typeface="Roboto" panose="02000000000000000000" pitchFamily="2" charset="0"/>
                  <a:ea typeface="Roboto" panose="02000000000000000000" pitchFamily="2" charset="0"/>
                  <a:cs typeface="Arial"/>
                </a:rPr>
                <a:t>Not offering more affordable plans and providing more value to customers who have been with them for a longer time will cause more customers to churn.</a:t>
              </a:r>
            </a:p>
          </p:txBody>
        </p:sp>
        <p:grpSp>
          <p:nvGrpSpPr>
            <p:cNvPr id="26" name="object 20">
              <a:extLst>
                <a:ext uri="{FF2B5EF4-FFF2-40B4-BE49-F238E27FC236}">
                  <a16:creationId xmlns:a16="http://schemas.microsoft.com/office/drawing/2014/main" id="{62133F86-5789-4DA6-84E2-86BAA3C436B1}"/>
                </a:ext>
              </a:extLst>
            </p:cNvPr>
            <p:cNvGrpSpPr/>
            <p:nvPr/>
          </p:nvGrpSpPr>
          <p:grpSpPr>
            <a:xfrm>
              <a:off x="2814415" y="5648423"/>
              <a:ext cx="802800" cy="694800"/>
              <a:chOff x="10294680" y="7261585"/>
              <a:chExt cx="1905635" cy="1656080"/>
            </a:xfrm>
          </p:grpSpPr>
          <p:sp>
            <p:nvSpPr>
              <p:cNvPr id="27" name="object 21">
                <a:extLst>
                  <a:ext uri="{FF2B5EF4-FFF2-40B4-BE49-F238E27FC236}">
                    <a16:creationId xmlns:a16="http://schemas.microsoft.com/office/drawing/2014/main" id="{97BD59A2-1B0F-46A3-B349-8A23E5CECA99}"/>
                  </a:ext>
                </a:extLst>
              </p:cNvPr>
              <p:cNvSpPr/>
              <p:nvPr/>
            </p:nvSpPr>
            <p:spPr>
              <a:xfrm>
                <a:off x="10294680" y="7261585"/>
                <a:ext cx="1905635" cy="1656080"/>
              </a:xfrm>
              <a:custGeom>
                <a:avLst/>
                <a:gdLst/>
                <a:ahLst/>
                <a:cxnLst/>
                <a:rect l="l" t="t" r="r" b="b"/>
                <a:pathLst>
                  <a:path w="1905634" h="1656079">
                    <a:moveTo>
                      <a:pt x="1428313" y="1655715"/>
                    </a:moveTo>
                    <a:lnTo>
                      <a:pt x="475666" y="1655715"/>
                    </a:lnTo>
                    <a:lnTo>
                      <a:pt x="0" y="827857"/>
                    </a:lnTo>
                    <a:lnTo>
                      <a:pt x="475666" y="0"/>
                    </a:lnTo>
                    <a:lnTo>
                      <a:pt x="1428313" y="0"/>
                    </a:lnTo>
                    <a:lnTo>
                      <a:pt x="1905294" y="827857"/>
                    </a:lnTo>
                    <a:lnTo>
                      <a:pt x="1428313" y="1655715"/>
                    </a:lnTo>
                    <a:close/>
                  </a:path>
                </a:pathLst>
              </a:custGeom>
              <a:solidFill>
                <a:srgbClr val="A66999"/>
              </a:solidFill>
            </p:spPr>
            <p:txBody>
              <a:bodyPr wrap="square" lIns="0" tIns="0" rIns="0" bIns="0" rtlCol="0"/>
              <a:lstStyle/>
              <a:p>
                <a:endParaRPr dirty="0"/>
              </a:p>
            </p:txBody>
          </p:sp>
          <p:sp>
            <p:nvSpPr>
              <p:cNvPr id="28" name="object 22">
                <a:extLst>
                  <a:ext uri="{FF2B5EF4-FFF2-40B4-BE49-F238E27FC236}">
                    <a16:creationId xmlns:a16="http://schemas.microsoft.com/office/drawing/2014/main" id="{90C629BD-1705-4323-A635-464A4471022D}"/>
                  </a:ext>
                </a:extLst>
              </p:cNvPr>
              <p:cNvSpPr/>
              <p:nvPr/>
            </p:nvSpPr>
            <p:spPr>
              <a:xfrm>
                <a:off x="10764408" y="7537734"/>
                <a:ext cx="1009649" cy="1009649"/>
              </a:xfrm>
              <a:prstGeom prst="rect">
                <a:avLst/>
              </a:prstGeom>
              <a:blipFill>
                <a:blip r:embed="rId3" cstate="print"/>
                <a:stretch>
                  <a:fillRect/>
                </a:stretch>
              </a:blipFill>
            </p:spPr>
            <p:txBody>
              <a:bodyPr wrap="square" lIns="0" tIns="0" rIns="0" bIns="0" rtlCol="0"/>
              <a:lstStyle/>
              <a:p>
                <a:endParaRPr dirty="0"/>
              </a:p>
            </p:txBody>
          </p:sp>
        </p:grpSp>
      </p:grpSp>
      <p:grpSp>
        <p:nvGrpSpPr>
          <p:cNvPr id="29" name="Group 28">
            <a:extLst>
              <a:ext uri="{FF2B5EF4-FFF2-40B4-BE49-F238E27FC236}">
                <a16:creationId xmlns:a16="http://schemas.microsoft.com/office/drawing/2014/main" id="{63FC48F5-81FA-41CE-8A2C-C9E3492F55B3}"/>
              </a:ext>
            </a:extLst>
          </p:cNvPr>
          <p:cNvGrpSpPr/>
          <p:nvPr/>
        </p:nvGrpSpPr>
        <p:grpSpPr>
          <a:xfrm>
            <a:off x="443319" y="206212"/>
            <a:ext cx="11316881" cy="212888"/>
            <a:chOff x="468719" y="638012"/>
            <a:chExt cx="9703981" cy="218910"/>
          </a:xfrm>
        </p:grpSpPr>
        <p:sp>
          <p:nvSpPr>
            <p:cNvPr id="30" name="Rectangle 29">
              <a:extLst>
                <a:ext uri="{FF2B5EF4-FFF2-40B4-BE49-F238E27FC236}">
                  <a16:creationId xmlns:a16="http://schemas.microsoft.com/office/drawing/2014/main" id="{45B84184-D923-4F1E-B74F-CFB883ED081A}"/>
                </a:ext>
              </a:extLst>
            </p:cNvPr>
            <p:cNvSpPr/>
            <p:nvPr/>
          </p:nvSpPr>
          <p:spPr>
            <a:xfrm>
              <a:off x="468719" y="638012"/>
              <a:ext cx="9703981" cy="2189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x-none"/>
            </a:p>
          </p:txBody>
        </p:sp>
        <p:sp>
          <p:nvSpPr>
            <p:cNvPr id="31" name="TextBox 30">
              <a:extLst>
                <a:ext uri="{FF2B5EF4-FFF2-40B4-BE49-F238E27FC236}">
                  <a16:creationId xmlns:a16="http://schemas.microsoft.com/office/drawing/2014/main" id="{3909BC4C-D530-4746-A874-D6A2509649E9}"/>
                </a:ext>
              </a:extLst>
            </p:cNvPr>
            <p:cNvSpPr txBox="1"/>
            <p:nvPr/>
          </p:nvSpPr>
          <p:spPr>
            <a:xfrm>
              <a:off x="613219" y="667512"/>
              <a:ext cx="1834833" cy="158241"/>
            </a:xfrm>
            <a:prstGeom prst="rect">
              <a:avLst/>
            </a:prstGeom>
          </p:spPr>
          <p:txBody>
            <a:bodyPr wrap="square" lIns="0" tIns="0" rIns="0" bIns="0" rtlCol="0" anchor="t">
              <a:spAutoFit/>
            </a:bodyPr>
            <a:lstStyle/>
            <a:p>
              <a:r>
                <a:rPr lang="en-US" sz="1000" dirty="0">
                  <a:solidFill>
                    <a:sysClr val="windowText" lastClr="000000"/>
                  </a:solidFill>
                  <a:latin typeface="Roboto" panose="02000000000000000000" pitchFamily="2" charset="0"/>
                  <a:ea typeface="Roboto" panose="02000000000000000000" pitchFamily="2" charset="0"/>
                </a:rPr>
                <a:t>SWOT Analysis</a:t>
              </a:r>
            </a:p>
          </p:txBody>
        </p:sp>
      </p:grpSp>
    </p:spTree>
    <p:extLst>
      <p:ext uri="{BB962C8B-B14F-4D97-AF65-F5344CB8AC3E}">
        <p14:creationId xmlns:p14="http://schemas.microsoft.com/office/powerpoint/2010/main" val="105143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25BC3B9-D07E-4BE4-8ED5-1B3A13ADCFE9}"/>
              </a:ext>
            </a:extLst>
          </p:cNvPr>
          <p:cNvGrpSpPr/>
          <p:nvPr/>
        </p:nvGrpSpPr>
        <p:grpSpPr>
          <a:xfrm>
            <a:off x="443319" y="206212"/>
            <a:ext cx="11316881" cy="212888"/>
            <a:chOff x="468719" y="638012"/>
            <a:chExt cx="9703981" cy="218910"/>
          </a:xfrm>
        </p:grpSpPr>
        <p:sp>
          <p:nvSpPr>
            <p:cNvPr id="4" name="Rectangle 3">
              <a:extLst>
                <a:ext uri="{FF2B5EF4-FFF2-40B4-BE49-F238E27FC236}">
                  <a16:creationId xmlns:a16="http://schemas.microsoft.com/office/drawing/2014/main" id="{2AC863B8-2816-449E-8504-7D47F40F8F4D}"/>
                </a:ext>
              </a:extLst>
            </p:cNvPr>
            <p:cNvSpPr/>
            <p:nvPr/>
          </p:nvSpPr>
          <p:spPr>
            <a:xfrm>
              <a:off x="468719" y="638012"/>
              <a:ext cx="9703981" cy="2189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x-none"/>
            </a:p>
          </p:txBody>
        </p:sp>
        <p:sp>
          <p:nvSpPr>
            <p:cNvPr id="5" name="TextBox 4">
              <a:extLst>
                <a:ext uri="{FF2B5EF4-FFF2-40B4-BE49-F238E27FC236}">
                  <a16:creationId xmlns:a16="http://schemas.microsoft.com/office/drawing/2014/main" id="{668E4976-44A9-434C-944D-B4E2A95D2152}"/>
                </a:ext>
              </a:extLst>
            </p:cNvPr>
            <p:cNvSpPr txBox="1"/>
            <p:nvPr/>
          </p:nvSpPr>
          <p:spPr>
            <a:xfrm>
              <a:off x="613219" y="667512"/>
              <a:ext cx="1834833" cy="158241"/>
            </a:xfrm>
            <a:prstGeom prst="rect">
              <a:avLst/>
            </a:prstGeom>
          </p:spPr>
          <p:txBody>
            <a:bodyPr wrap="square" lIns="0" tIns="0" rIns="0" bIns="0" rtlCol="0" anchor="t">
              <a:spAutoFit/>
            </a:bodyPr>
            <a:lstStyle/>
            <a:p>
              <a:r>
                <a:rPr lang="en-US" sz="1000" dirty="0">
                  <a:solidFill>
                    <a:sysClr val="windowText" lastClr="000000"/>
                  </a:solidFill>
                  <a:latin typeface="Roboto" panose="02000000000000000000" pitchFamily="2" charset="0"/>
                  <a:ea typeface="Roboto" panose="02000000000000000000" pitchFamily="2" charset="0"/>
                </a:rPr>
                <a:t>Churned Customer Analysis</a:t>
              </a:r>
            </a:p>
          </p:txBody>
        </p:sp>
      </p:grpSp>
      <p:grpSp>
        <p:nvGrpSpPr>
          <p:cNvPr id="7" name="Group 6">
            <a:extLst>
              <a:ext uri="{FF2B5EF4-FFF2-40B4-BE49-F238E27FC236}">
                <a16:creationId xmlns:a16="http://schemas.microsoft.com/office/drawing/2014/main" id="{67FBCAC1-C5D4-43ED-B5AD-F46624757655}"/>
              </a:ext>
            </a:extLst>
          </p:cNvPr>
          <p:cNvGrpSpPr/>
          <p:nvPr/>
        </p:nvGrpSpPr>
        <p:grpSpPr>
          <a:xfrm>
            <a:off x="710019" y="447788"/>
            <a:ext cx="2298542" cy="1155572"/>
            <a:chOff x="2589038" y="485888"/>
            <a:chExt cx="2298542" cy="1155572"/>
          </a:xfrm>
        </p:grpSpPr>
        <p:sp>
          <p:nvSpPr>
            <p:cNvPr id="8" name="Rectangle 7">
              <a:extLst>
                <a:ext uri="{FF2B5EF4-FFF2-40B4-BE49-F238E27FC236}">
                  <a16:creationId xmlns:a16="http://schemas.microsoft.com/office/drawing/2014/main" id="{030A953D-787F-42A5-88D3-EE8DA7B61008}"/>
                </a:ext>
              </a:extLst>
            </p:cNvPr>
            <p:cNvSpPr/>
            <p:nvPr/>
          </p:nvSpPr>
          <p:spPr>
            <a:xfrm>
              <a:off x="2589038" y="726837"/>
              <a:ext cx="2298542" cy="9146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12">
              <a:extLst>
                <a:ext uri="{FF2B5EF4-FFF2-40B4-BE49-F238E27FC236}">
                  <a16:creationId xmlns:a16="http://schemas.microsoft.com/office/drawing/2014/main" id="{B0C0956C-5320-40B4-9AE4-F83D96F8770F}"/>
                </a:ext>
              </a:extLst>
            </p:cNvPr>
            <p:cNvSpPr txBox="1"/>
            <p:nvPr/>
          </p:nvSpPr>
          <p:spPr>
            <a:xfrm>
              <a:off x="3107443" y="839520"/>
              <a:ext cx="1261733" cy="716222"/>
            </a:xfrm>
            <a:prstGeom prst="rect">
              <a:avLst/>
            </a:prstGeom>
            <a:noFill/>
          </p:spPr>
          <p:txBody>
            <a:bodyPr vert="horz" wrap="square" lIns="0" tIns="282575" rIns="0" bIns="0" rtlCol="0">
              <a:spAutoFit/>
            </a:bodyPr>
            <a:lstStyle/>
            <a:p>
              <a:pPr algn="ctr">
                <a:spcBef>
                  <a:spcPts val="2225"/>
                </a:spcBef>
              </a:pPr>
              <a:r>
                <a:rPr lang="en-US" sz="2800" spc="-75" dirty="0">
                  <a:solidFill>
                    <a:srgbClr val="333333"/>
                  </a:solidFill>
                  <a:latin typeface="Roboto" panose="02000000000000000000" pitchFamily="2" charset="0"/>
                  <a:ea typeface="Roboto" panose="02000000000000000000" pitchFamily="2" charset="0"/>
                </a:rPr>
                <a:t>476</a:t>
              </a:r>
            </a:p>
          </p:txBody>
        </p:sp>
        <p:sp>
          <p:nvSpPr>
            <p:cNvPr id="10" name="object 12">
              <a:extLst>
                <a:ext uri="{FF2B5EF4-FFF2-40B4-BE49-F238E27FC236}">
                  <a16:creationId xmlns:a16="http://schemas.microsoft.com/office/drawing/2014/main" id="{3D90DE4E-73C5-4430-9961-0F3B8F8D2D44}"/>
                </a:ext>
              </a:extLst>
            </p:cNvPr>
            <p:cNvSpPr txBox="1"/>
            <p:nvPr/>
          </p:nvSpPr>
          <p:spPr>
            <a:xfrm>
              <a:off x="3196344" y="485888"/>
              <a:ext cx="1082976" cy="623889"/>
            </a:xfrm>
            <a:prstGeom prst="rect">
              <a:avLst/>
            </a:prstGeom>
            <a:noFill/>
          </p:spPr>
          <p:txBody>
            <a:bodyPr vert="horz" wrap="square" lIns="0" tIns="282575" rIns="0" bIns="0" rtlCol="0">
              <a:spAutoFit/>
            </a:bodyPr>
            <a:lstStyle/>
            <a:p>
              <a:pPr algn="ctr">
                <a:lnSpc>
                  <a:spcPct val="100000"/>
                </a:lnSpc>
                <a:spcBef>
                  <a:spcPts val="2225"/>
                </a:spcBef>
              </a:pPr>
              <a:r>
                <a:rPr lang="en-US" sz="1100" spc="-75" dirty="0">
                  <a:solidFill>
                    <a:srgbClr val="333333"/>
                  </a:solidFill>
                  <a:latin typeface="Roboto" panose="02000000000000000000" pitchFamily="2" charset="0"/>
                  <a:ea typeface="Roboto" panose="02000000000000000000" pitchFamily="2" charset="0"/>
                  <a:cs typeface="Trebuchet MS"/>
                </a:rPr>
                <a:t>Churned Senior Citizen</a:t>
              </a:r>
            </a:p>
          </p:txBody>
        </p:sp>
      </p:grpSp>
      <p:grpSp>
        <p:nvGrpSpPr>
          <p:cNvPr id="11" name="Group 10">
            <a:extLst>
              <a:ext uri="{FF2B5EF4-FFF2-40B4-BE49-F238E27FC236}">
                <a16:creationId xmlns:a16="http://schemas.microsoft.com/office/drawing/2014/main" id="{3051C1D0-4973-465C-9A33-63528C555DD7}"/>
              </a:ext>
            </a:extLst>
          </p:cNvPr>
          <p:cNvGrpSpPr/>
          <p:nvPr/>
        </p:nvGrpSpPr>
        <p:grpSpPr>
          <a:xfrm>
            <a:off x="3253729" y="443041"/>
            <a:ext cx="2298542" cy="1157748"/>
            <a:chOff x="2589038" y="483712"/>
            <a:chExt cx="2298542" cy="1157748"/>
          </a:xfrm>
        </p:grpSpPr>
        <p:sp>
          <p:nvSpPr>
            <p:cNvPr id="12" name="Rectangle 11">
              <a:extLst>
                <a:ext uri="{FF2B5EF4-FFF2-40B4-BE49-F238E27FC236}">
                  <a16:creationId xmlns:a16="http://schemas.microsoft.com/office/drawing/2014/main" id="{BC436F62-A79B-4E36-906C-6CA9EAA817E5}"/>
                </a:ext>
              </a:extLst>
            </p:cNvPr>
            <p:cNvSpPr/>
            <p:nvPr/>
          </p:nvSpPr>
          <p:spPr>
            <a:xfrm>
              <a:off x="2589038" y="726837"/>
              <a:ext cx="2298542" cy="9146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12">
              <a:extLst>
                <a:ext uri="{FF2B5EF4-FFF2-40B4-BE49-F238E27FC236}">
                  <a16:creationId xmlns:a16="http://schemas.microsoft.com/office/drawing/2014/main" id="{FFE5F087-DC93-489D-8C08-DE1D1C98A52C}"/>
                </a:ext>
              </a:extLst>
            </p:cNvPr>
            <p:cNvSpPr txBox="1"/>
            <p:nvPr/>
          </p:nvSpPr>
          <p:spPr>
            <a:xfrm>
              <a:off x="3107443" y="839520"/>
              <a:ext cx="1261733" cy="716222"/>
            </a:xfrm>
            <a:prstGeom prst="rect">
              <a:avLst/>
            </a:prstGeom>
            <a:noFill/>
          </p:spPr>
          <p:txBody>
            <a:bodyPr vert="horz" wrap="square" lIns="0" tIns="282575" rIns="0" bIns="0" rtlCol="0">
              <a:spAutoFit/>
            </a:bodyPr>
            <a:lstStyle/>
            <a:p>
              <a:pPr algn="ctr">
                <a:spcBef>
                  <a:spcPts val="2225"/>
                </a:spcBef>
              </a:pPr>
              <a:r>
                <a:rPr lang="en-US" sz="2800" spc="-75" dirty="0">
                  <a:solidFill>
                    <a:srgbClr val="333333"/>
                  </a:solidFill>
                  <a:latin typeface="Roboto" panose="02000000000000000000" pitchFamily="2" charset="0"/>
                  <a:ea typeface="Roboto" panose="02000000000000000000" pitchFamily="2" charset="0"/>
                </a:rPr>
                <a:t>1699</a:t>
              </a:r>
            </a:p>
          </p:txBody>
        </p:sp>
        <p:sp>
          <p:nvSpPr>
            <p:cNvPr id="14" name="object 12">
              <a:extLst>
                <a:ext uri="{FF2B5EF4-FFF2-40B4-BE49-F238E27FC236}">
                  <a16:creationId xmlns:a16="http://schemas.microsoft.com/office/drawing/2014/main" id="{35DF038C-B4CB-4733-85B7-2520C29D7F2B}"/>
                </a:ext>
              </a:extLst>
            </p:cNvPr>
            <p:cNvSpPr txBox="1"/>
            <p:nvPr/>
          </p:nvSpPr>
          <p:spPr>
            <a:xfrm>
              <a:off x="3132843" y="483712"/>
              <a:ext cx="1261733" cy="623889"/>
            </a:xfrm>
            <a:prstGeom prst="rect">
              <a:avLst/>
            </a:prstGeom>
            <a:noFill/>
          </p:spPr>
          <p:txBody>
            <a:bodyPr vert="horz" wrap="square" lIns="0" tIns="282575" rIns="0" bIns="0" rtlCol="0">
              <a:spAutoFit/>
            </a:bodyPr>
            <a:lstStyle/>
            <a:p>
              <a:pPr algn="ctr">
                <a:lnSpc>
                  <a:spcPct val="100000"/>
                </a:lnSpc>
                <a:spcBef>
                  <a:spcPts val="2225"/>
                </a:spcBef>
              </a:pPr>
              <a:r>
                <a:rPr lang="en-US" sz="1100" spc="-75" dirty="0">
                  <a:solidFill>
                    <a:srgbClr val="333333"/>
                  </a:solidFill>
                  <a:latin typeface="Roboto" panose="02000000000000000000" pitchFamily="2" charset="0"/>
                  <a:ea typeface="Roboto" panose="02000000000000000000" pitchFamily="2" charset="0"/>
                  <a:cs typeface="Trebuchet MS"/>
                </a:rPr>
                <a:t>Phone Services</a:t>
              </a:r>
              <a:br>
                <a:rPr lang="en-US" sz="1100" spc="-75" dirty="0">
                  <a:solidFill>
                    <a:srgbClr val="333333"/>
                  </a:solidFill>
                  <a:latin typeface="Roboto" panose="02000000000000000000" pitchFamily="2" charset="0"/>
                  <a:ea typeface="Roboto" panose="02000000000000000000" pitchFamily="2" charset="0"/>
                  <a:cs typeface="Trebuchet MS"/>
                </a:rPr>
              </a:br>
              <a:r>
                <a:rPr lang="en-US" sz="1100" spc="-75" dirty="0">
                  <a:solidFill>
                    <a:srgbClr val="333333"/>
                  </a:solidFill>
                  <a:latin typeface="Roboto" panose="02000000000000000000" pitchFamily="2" charset="0"/>
                  <a:ea typeface="Roboto" panose="02000000000000000000" pitchFamily="2" charset="0"/>
                  <a:cs typeface="Trebuchet MS"/>
                </a:rPr>
                <a:t>Users</a:t>
              </a:r>
            </a:p>
          </p:txBody>
        </p:sp>
      </p:grpSp>
      <p:grpSp>
        <p:nvGrpSpPr>
          <p:cNvPr id="19" name="Group 18">
            <a:extLst>
              <a:ext uri="{FF2B5EF4-FFF2-40B4-BE49-F238E27FC236}">
                <a16:creationId xmlns:a16="http://schemas.microsoft.com/office/drawing/2014/main" id="{C6BE9ABB-8E03-4851-8650-3CF812913651}"/>
              </a:ext>
            </a:extLst>
          </p:cNvPr>
          <p:cNvGrpSpPr/>
          <p:nvPr/>
        </p:nvGrpSpPr>
        <p:grpSpPr>
          <a:xfrm>
            <a:off x="5813556" y="386197"/>
            <a:ext cx="6115161" cy="2083056"/>
            <a:chOff x="2626041" y="501105"/>
            <a:chExt cx="2362903" cy="1027499"/>
          </a:xfrm>
        </p:grpSpPr>
        <p:sp>
          <p:nvSpPr>
            <p:cNvPr id="20" name="Rectangle 19">
              <a:extLst>
                <a:ext uri="{FF2B5EF4-FFF2-40B4-BE49-F238E27FC236}">
                  <a16:creationId xmlns:a16="http://schemas.microsoft.com/office/drawing/2014/main" id="{EEC6783A-B7BA-418E-8D58-E4E12690AD50}"/>
                </a:ext>
              </a:extLst>
            </p:cNvPr>
            <p:cNvSpPr/>
            <p:nvPr/>
          </p:nvSpPr>
          <p:spPr>
            <a:xfrm>
              <a:off x="2626041" y="613981"/>
              <a:ext cx="2298542" cy="9146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a:endParaRPr>
            </a:p>
          </p:txBody>
        </p:sp>
        <p:sp>
          <p:nvSpPr>
            <p:cNvPr id="22" name="object 12">
              <a:extLst>
                <a:ext uri="{FF2B5EF4-FFF2-40B4-BE49-F238E27FC236}">
                  <a16:creationId xmlns:a16="http://schemas.microsoft.com/office/drawing/2014/main" id="{A7C20FB4-6C58-4FB7-B588-17014D92E17C}"/>
                </a:ext>
              </a:extLst>
            </p:cNvPr>
            <p:cNvSpPr txBox="1"/>
            <p:nvPr/>
          </p:nvSpPr>
          <p:spPr>
            <a:xfrm>
              <a:off x="2626041" y="518102"/>
              <a:ext cx="764292" cy="257875"/>
            </a:xfrm>
            <a:prstGeom prst="rect">
              <a:avLst/>
            </a:prstGeom>
            <a:noFill/>
          </p:spPr>
          <p:txBody>
            <a:bodyPr vert="horz" wrap="square" lIns="0" tIns="282575" rIns="0" bIns="0" rtlCol="0">
              <a:spAutoFit/>
            </a:bodyPr>
            <a:lstStyle/>
            <a:p>
              <a:pPr algn="ctr">
                <a:lnSpc>
                  <a:spcPct val="100000"/>
                </a:lnSpc>
                <a:spcBef>
                  <a:spcPts val="2225"/>
                </a:spcBef>
              </a:pPr>
              <a:r>
                <a:rPr lang="en-US" sz="1200" spc="-75" dirty="0">
                  <a:solidFill>
                    <a:srgbClr val="333333"/>
                  </a:solidFill>
                  <a:latin typeface="Roboto" panose="02000000000000000000" pitchFamily="2" charset="0"/>
                  <a:ea typeface="Roboto" panose="02000000000000000000" pitchFamily="2" charset="0"/>
                  <a:cs typeface="Trebuchet MS"/>
                </a:rPr>
                <a:t>Internet Service Users</a:t>
              </a:r>
            </a:p>
          </p:txBody>
        </p:sp>
        <p:sp>
          <p:nvSpPr>
            <p:cNvPr id="30" name="object 12">
              <a:extLst>
                <a:ext uri="{FF2B5EF4-FFF2-40B4-BE49-F238E27FC236}">
                  <a16:creationId xmlns:a16="http://schemas.microsoft.com/office/drawing/2014/main" id="{3FC0E8B0-EEDA-4363-A47B-4914A9983501}"/>
                </a:ext>
              </a:extLst>
            </p:cNvPr>
            <p:cNvSpPr txBox="1"/>
            <p:nvPr/>
          </p:nvSpPr>
          <p:spPr>
            <a:xfrm>
              <a:off x="3496977" y="513046"/>
              <a:ext cx="764291" cy="337171"/>
            </a:xfrm>
            <a:prstGeom prst="rect">
              <a:avLst/>
            </a:prstGeom>
            <a:noFill/>
          </p:spPr>
          <p:txBody>
            <a:bodyPr vert="horz" wrap="square" lIns="0" tIns="282575" rIns="0" bIns="0" rtlCol="0">
              <a:spAutoFit/>
            </a:bodyPr>
            <a:lstStyle/>
            <a:p>
              <a:pPr algn="ctr">
                <a:lnSpc>
                  <a:spcPct val="100000"/>
                </a:lnSpc>
                <a:spcBef>
                  <a:spcPts val="2225"/>
                </a:spcBef>
              </a:pPr>
              <a:r>
                <a:rPr lang="en-US" sz="1200" spc="-75" dirty="0">
                  <a:solidFill>
                    <a:srgbClr val="333333"/>
                  </a:solidFill>
                  <a:latin typeface="Roboto" panose="02000000000000000000" pitchFamily="2" charset="0"/>
                  <a:ea typeface="Roboto" panose="02000000000000000000" pitchFamily="2" charset="0"/>
                  <a:cs typeface="Trebuchet MS"/>
                </a:rPr>
                <a:t>Multiple Line User</a:t>
              </a:r>
            </a:p>
          </p:txBody>
        </p:sp>
        <p:sp>
          <p:nvSpPr>
            <p:cNvPr id="37" name="object 12">
              <a:extLst>
                <a:ext uri="{FF2B5EF4-FFF2-40B4-BE49-F238E27FC236}">
                  <a16:creationId xmlns:a16="http://schemas.microsoft.com/office/drawing/2014/main" id="{28DA8265-D848-4277-8988-4A0F1350D6BE}"/>
                </a:ext>
              </a:extLst>
            </p:cNvPr>
            <p:cNvSpPr txBox="1"/>
            <p:nvPr/>
          </p:nvSpPr>
          <p:spPr>
            <a:xfrm>
              <a:off x="4224653" y="501105"/>
              <a:ext cx="764291" cy="337171"/>
            </a:xfrm>
            <a:prstGeom prst="rect">
              <a:avLst/>
            </a:prstGeom>
            <a:noFill/>
          </p:spPr>
          <p:txBody>
            <a:bodyPr vert="horz" wrap="square" lIns="0" tIns="282575" rIns="0" bIns="0" rtlCol="0">
              <a:spAutoFit/>
            </a:bodyPr>
            <a:lstStyle/>
            <a:p>
              <a:pPr algn="ctr">
                <a:lnSpc>
                  <a:spcPct val="100000"/>
                </a:lnSpc>
                <a:spcBef>
                  <a:spcPts val="2225"/>
                </a:spcBef>
              </a:pPr>
              <a:r>
                <a:rPr lang="en-US" sz="1200" spc="-75" dirty="0">
                  <a:solidFill>
                    <a:srgbClr val="333333"/>
                  </a:solidFill>
                  <a:latin typeface="Roboto" panose="02000000000000000000" pitchFamily="2" charset="0"/>
                  <a:ea typeface="Roboto" panose="02000000000000000000" pitchFamily="2" charset="0"/>
                  <a:cs typeface="Trebuchet MS"/>
                </a:rPr>
                <a:t>Dependent User</a:t>
              </a:r>
            </a:p>
          </p:txBody>
        </p:sp>
      </p:grpSp>
      <p:cxnSp>
        <p:nvCxnSpPr>
          <p:cNvPr id="28" name="Straight Connector 27">
            <a:extLst>
              <a:ext uri="{FF2B5EF4-FFF2-40B4-BE49-F238E27FC236}">
                <a16:creationId xmlns:a16="http://schemas.microsoft.com/office/drawing/2014/main" id="{C8339907-EF9D-4738-8C6D-2B8F8E18F7E2}"/>
              </a:ext>
            </a:extLst>
          </p:cNvPr>
          <p:cNvCxnSpPr>
            <a:cxnSpLocks/>
          </p:cNvCxnSpPr>
          <p:nvPr/>
        </p:nvCxnSpPr>
        <p:spPr>
          <a:xfrm>
            <a:off x="8069646" y="645220"/>
            <a:ext cx="0" cy="198613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D01115-4090-4F14-90FC-6CBFA408E9C0}"/>
              </a:ext>
            </a:extLst>
          </p:cNvPr>
          <p:cNvCxnSpPr>
            <a:cxnSpLocks/>
          </p:cNvCxnSpPr>
          <p:nvPr/>
        </p:nvCxnSpPr>
        <p:spPr>
          <a:xfrm>
            <a:off x="9936261" y="555970"/>
            <a:ext cx="0" cy="201955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8" name="Chart 37">
            <a:extLst>
              <a:ext uri="{FF2B5EF4-FFF2-40B4-BE49-F238E27FC236}">
                <a16:creationId xmlns:a16="http://schemas.microsoft.com/office/drawing/2014/main" id="{170356CB-B8B0-4797-9E5E-56FC18072494}"/>
              </a:ext>
            </a:extLst>
          </p:cNvPr>
          <p:cNvGraphicFramePr/>
          <p:nvPr>
            <p:extLst>
              <p:ext uri="{D42A27DB-BD31-4B8C-83A1-F6EECF244321}">
                <p14:modId xmlns:p14="http://schemas.microsoft.com/office/powerpoint/2010/main" val="1999097615"/>
              </p:ext>
            </p:extLst>
          </p:nvPr>
        </p:nvGraphicFramePr>
        <p:xfrm>
          <a:off x="5624997" y="1072276"/>
          <a:ext cx="2357537" cy="14034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0" name="Chart 39">
            <a:extLst>
              <a:ext uri="{FF2B5EF4-FFF2-40B4-BE49-F238E27FC236}">
                <a16:creationId xmlns:a16="http://schemas.microsoft.com/office/drawing/2014/main" id="{28FD9857-8C1D-4E45-87C5-E12F3022B2F9}"/>
              </a:ext>
            </a:extLst>
          </p:cNvPr>
          <p:cNvGraphicFramePr/>
          <p:nvPr>
            <p:extLst>
              <p:ext uri="{D42A27DB-BD31-4B8C-83A1-F6EECF244321}">
                <p14:modId xmlns:p14="http://schemas.microsoft.com/office/powerpoint/2010/main" val="1747658386"/>
              </p:ext>
            </p:extLst>
          </p:nvPr>
        </p:nvGraphicFramePr>
        <p:xfrm>
          <a:off x="8035876" y="1039594"/>
          <a:ext cx="1812528" cy="14034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 name="Chart 41">
            <a:extLst>
              <a:ext uri="{FF2B5EF4-FFF2-40B4-BE49-F238E27FC236}">
                <a16:creationId xmlns:a16="http://schemas.microsoft.com/office/drawing/2014/main" id="{6643FF71-F6E5-41A3-A020-8B9E31EA1818}"/>
              </a:ext>
            </a:extLst>
          </p:cNvPr>
          <p:cNvGraphicFramePr/>
          <p:nvPr>
            <p:extLst>
              <p:ext uri="{D42A27DB-BD31-4B8C-83A1-F6EECF244321}">
                <p14:modId xmlns:p14="http://schemas.microsoft.com/office/powerpoint/2010/main" val="1410806378"/>
              </p:ext>
            </p:extLst>
          </p:nvPr>
        </p:nvGraphicFramePr>
        <p:xfrm>
          <a:off x="9902967" y="1039594"/>
          <a:ext cx="1812528" cy="1403472"/>
        </p:xfrm>
        <a:graphic>
          <a:graphicData uri="http://schemas.openxmlformats.org/drawingml/2006/chart">
            <c:chart xmlns:c="http://schemas.openxmlformats.org/drawingml/2006/chart" xmlns:r="http://schemas.openxmlformats.org/officeDocument/2006/relationships" r:id="rId4"/>
          </a:graphicData>
        </a:graphic>
      </p:graphicFrame>
      <p:grpSp>
        <p:nvGrpSpPr>
          <p:cNvPr id="46" name="Group 45">
            <a:extLst>
              <a:ext uri="{FF2B5EF4-FFF2-40B4-BE49-F238E27FC236}">
                <a16:creationId xmlns:a16="http://schemas.microsoft.com/office/drawing/2014/main" id="{08A8621C-B367-4A09-8AD5-931DAB43FCCA}"/>
              </a:ext>
            </a:extLst>
          </p:cNvPr>
          <p:cNvGrpSpPr/>
          <p:nvPr/>
        </p:nvGrpSpPr>
        <p:grpSpPr>
          <a:xfrm>
            <a:off x="417919" y="2668696"/>
            <a:ext cx="4155927" cy="2040992"/>
            <a:chOff x="466256" y="1765847"/>
            <a:chExt cx="4155939" cy="2196553"/>
          </a:xfrm>
        </p:grpSpPr>
        <p:sp>
          <p:nvSpPr>
            <p:cNvPr id="43" name="Rectangle 42">
              <a:extLst>
                <a:ext uri="{FF2B5EF4-FFF2-40B4-BE49-F238E27FC236}">
                  <a16:creationId xmlns:a16="http://schemas.microsoft.com/office/drawing/2014/main" id="{440277E0-331D-456F-91CE-3BCE2D0E8971}"/>
                </a:ext>
              </a:extLst>
            </p:cNvPr>
            <p:cNvSpPr/>
            <p:nvPr/>
          </p:nvSpPr>
          <p:spPr>
            <a:xfrm>
              <a:off x="719652" y="1765847"/>
              <a:ext cx="3649147" cy="21965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4" name="Chart 43">
              <a:extLst>
                <a:ext uri="{FF2B5EF4-FFF2-40B4-BE49-F238E27FC236}">
                  <a16:creationId xmlns:a16="http://schemas.microsoft.com/office/drawing/2014/main" id="{AF967813-ABE4-4680-8FF4-4B2F8102DDEA}"/>
                </a:ext>
              </a:extLst>
            </p:cNvPr>
            <p:cNvGraphicFramePr/>
            <p:nvPr>
              <p:extLst>
                <p:ext uri="{D42A27DB-BD31-4B8C-83A1-F6EECF244321}">
                  <p14:modId xmlns:p14="http://schemas.microsoft.com/office/powerpoint/2010/main" val="3617828596"/>
                </p:ext>
              </p:extLst>
            </p:nvPr>
          </p:nvGraphicFramePr>
          <p:xfrm>
            <a:off x="731054" y="1993359"/>
            <a:ext cx="3518206" cy="1824135"/>
          </p:xfrm>
          <a:graphic>
            <a:graphicData uri="http://schemas.openxmlformats.org/drawingml/2006/chart">
              <c:chart xmlns:c="http://schemas.openxmlformats.org/drawingml/2006/chart" xmlns:r="http://schemas.openxmlformats.org/officeDocument/2006/relationships" r:id="rId5"/>
            </a:graphicData>
          </a:graphic>
        </p:graphicFrame>
        <p:sp>
          <p:nvSpPr>
            <p:cNvPr id="45" name="object 4">
              <a:extLst>
                <a:ext uri="{FF2B5EF4-FFF2-40B4-BE49-F238E27FC236}">
                  <a16:creationId xmlns:a16="http://schemas.microsoft.com/office/drawing/2014/main" id="{3BC10B15-3A9B-4A72-BA50-77D65C4F6A65}"/>
                </a:ext>
              </a:extLst>
            </p:cNvPr>
            <p:cNvSpPr txBox="1"/>
            <p:nvPr/>
          </p:nvSpPr>
          <p:spPr>
            <a:xfrm>
              <a:off x="466256" y="1792470"/>
              <a:ext cx="4155939" cy="212542"/>
            </a:xfrm>
            <a:prstGeom prst="rect">
              <a:avLst/>
            </a:prstGeom>
          </p:spPr>
          <p:txBody>
            <a:bodyPr vert="horz" wrap="square" lIns="0" tIns="12700" rIns="0" bIns="0" rtlCol="0">
              <a:spAutoFit/>
            </a:bodyPr>
            <a:lstStyle/>
            <a:p>
              <a:pPr marL="12700" marR="5080" indent="-1711325" algn="ctr">
                <a:lnSpc>
                  <a:spcPct val="107700"/>
                </a:lnSpc>
                <a:spcBef>
                  <a:spcPts val="100"/>
                </a:spcBef>
              </a:pPr>
              <a:r>
                <a:rPr lang="en-US" sz="1200" spc="-15" dirty="0">
                  <a:solidFill>
                    <a:srgbClr val="333333"/>
                  </a:solidFill>
                  <a:latin typeface="Roboto Bold" panose="02000000000000000000" pitchFamily="2" charset="0"/>
                  <a:ea typeface="Roboto Bold" panose="02000000000000000000" pitchFamily="2" charset="0"/>
                  <a:cs typeface="Arial"/>
                </a:rPr>
                <a:t>Churn based on Payment Methods</a:t>
              </a:r>
            </a:p>
          </p:txBody>
        </p:sp>
      </p:grpSp>
      <p:grpSp>
        <p:nvGrpSpPr>
          <p:cNvPr id="47" name="Group 46">
            <a:extLst>
              <a:ext uri="{FF2B5EF4-FFF2-40B4-BE49-F238E27FC236}">
                <a16:creationId xmlns:a16="http://schemas.microsoft.com/office/drawing/2014/main" id="{30A10429-9ABC-433B-907D-5A89074C773F}"/>
              </a:ext>
            </a:extLst>
          </p:cNvPr>
          <p:cNvGrpSpPr/>
          <p:nvPr/>
        </p:nvGrpSpPr>
        <p:grpSpPr>
          <a:xfrm>
            <a:off x="7853448" y="4783997"/>
            <a:ext cx="4191026" cy="2043417"/>
            <a:chOff x="466256" y="1765847"/>
            <a:chExt cx="4155939" cy="2196553"/>
          </a:xfrm>
        </p:grpSpPr>
        <p:sp>
          <p:nvSpPr>
            <p:cNvPr id="48" name="Rectangle 47">
              <a:extLst>
                <a:ext uri="{FF2B5EF4-FFF2-40B4-BE49-F238E27FC236}">
                  <a16:creationId xmlns:a16="http://schemas.microsoft.com/office/drawing/2014/main" id="{5EE3FCF8-57F8-43AB-AC01-4D31C1FFBE2E}"/>
                </a:ext>
              </a:extLst>
            </p:cNvPr>
            <p:cNvSpPr/>
            <p:nvPr/>
          </p:nvSpPr>
          <p:spPr>
            <a:xfrm>
              <a:off x="719652" y="1765847"/>
              <a:ext cx="3649147" cy="21965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9" name="Chart 48">
              <a:extLst>
                <a:ext uri="{FF2B5EF4-FFF2-40B4-BE49-F238E27FC236}">
                  <a16:creationId xmlns:a16="http://schemas.microsoft.com/office/drawing/2014/main" id="{1E0EE913-AE51-4EFF-A338-4806616BEB89}"/>
                </a:ext>
              </a:extLst>
            </p:cNvPr>
            <p:cNvGraphicFramePr/>
            <p:nvPr>
              <p:extLst>
                <p:ext uri="{D42A27DB-BD31-4B8C-83A1-F6EECF244321}">
                  <p14:modId xmlns:p14="http://schemas.microsoft.com/office/powerpoint/2010/main" val="1895476666"/>
                </p:ext>
              </p:extLst>
            </p:nvPr>
          </p:nvGraphicFramePr>
          <p:xfrm>
            <a:off x="731054" y="1993359"/>
            <a:ext cx="3518206" cy="1824135"/>
          </p:xfrm>
          <a:graphic>
            <a:graphicData uri="http://schemas.openxmlformats.org/drawingml/2006/chart">
              <c:chart xmlns:c="http://schemas.openxmlformats.org/drawingml/2006/chart" xmlns:r="http://schemas.openxmlformats.org/officeDocument/2006/relationships" r:id="rId6"/>
            </a:graphicData>
          </a:graphic>
        </p:graphicFrame>
        <p:sp>
          <p:nvSpPr>
            <p:cNvPr id="50" name="object 4">
              <a:extLst>
                <a:ext uri="{FF2B5EF4-FFF2-40B4-BE49-F238E27FC236}">
                  <a16:creationId xmlns:a16="http://schemas.microsoft.com/office/drawing/2014/main" id="{3EA32EAD-09EE-408D-BDE6-3C962B009A10}"/>
                </a:ext>
              </a:extLst>
            </p:cNvPr>
            <p:cNvSpPr txBox="1"/>
            <p:nvPr/>
          </p:nvSpPr>
          <p:spPr>
            <a:xfrm>
              <a:off x="466256" y="1792470"/>
              <a:ext cx="4155939" cy="212290"/>
            </a:xfrm>
            <a:prstGeom prst="rect">
              <a:avLst/>
            </a:prstGeom>
          </p:spPr>
          <p:txBody>
            <a:bodyPr vert="horz" wrap="square" lIns="0" tIns="12700" rIns="0" bIns="0" rtlCol="0">
              <a:spAutoFit/>
            </a:bodyPr>
            <a:lstStyle/>
            <a:p>
              <a:pPr marL="12700" marR="5080" indent="-1711325" algn="ctr">
                <a:lnSpc>
                  <a:spcPct val="107700"/>
                </a:lnSpc>
                <a:spcBef>
                  <a:spcPts val="100"/>
                </a:spcBef>
              </a:pPr>
              <a:r>
                <a:rPr lang="en-US" sz="1200" spc="-15" dirty="0">
                  <a:solidFill>
                    <a:srgbClr val="333333"/>
                  </a:solidFill>
                  <a:latin typeface="Roboto Bold" panose="02000000000000000000" pitchFamily="2" charset="0"/>
                  <a:ea typeface="Roboto Bold" panose="02000000000000000000" pitchFamily="2" charset="0"/>
                  <a:cs typeface="Arial"/>
                </a:rPr>
                <a:t>Churn based on Monthly charges Above £70</a:t>
              </a:r>
            </a:p>
          </p:txBody>
        </p:sp>
      </p:grpSp>
      <p:grpSp>
        <p:nvGrpSpPr>
          <p:cNvPr id="55" name="Group 54">
            <a:extLst>
              <a:ext uri="{FF2B5EF4-FFF2-40B4-BE49-F238E27FC236}">
                <a16:creationId xmlns:a16="http://schemas.microsoft.com/office/drawing/2014/main" id="{5D4FE251-A481-40F3-ADB1-5CC997EA777C}"/>
              </a:ext>
            </a:extLst>
          </p:cNvPr>
          <p:cNvGrpSpPr/>
          <p:nvPr/>
        </p:nvGrpSpPr>
        <p:grpSpPr>
          <a:xfrm>
            <a:off x="7858291" y="2662632"/>
            <a:ext cx="4186173" cy="2061694"/>
            <a:chOff x="466256" y="1765847"/>
            <a:chExt cx="4155939" cy="2196553"/>
          </a:xfrm>
        </p:grpSpPr>
        <p:sp>
          <p:nvSpPr>
            <p:cNvPr id="56" name="Rectangle 55">
              <a:extLst>
                <a:ext uri="{FF2B5EF4-FFF2-40B4-BE49-F238E27FC236}">
                  <a16:creationId xmlns:a16="http://schemas.microsoft.com/office/drawing/2014/main" id="{0D6D1669-09EF-4CDF-97F6-F4656B65C767}"/>
                </a:ext>
              </a:extLst>
            </p:cNvPr>
            <p:cNvSpPr/>
            <p:nvPr/>
          </p:nvSpPr>
          <p:spPr>
            <a:xfrm>
              <a:off x="719652" y="1765847"/>
              <a:ext cx="3649147" cy="21965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7" name="Chart 56">
              <a:extLst>
                <a:ext uri="{FF2B5EF4-FFF2-40B4-BE49-F238E27FC236}">
                  <a16:creationId xmlns:a16="http://schemas.microsoft.com/office/drawing/2014/main" id="{7A94920F-78F6-4EA8-953B-A0418CA36C7F}"/>
                </a:ext>
              </a:extLst>
            </p:cNvPr>
            <p:cNvGraphicFramePr/>
            <p:nvPr>
              <p:extLst>
                <p:ext uri="{D42A27DB-BD31-4B8C-83A1-F6EECF244321}">
                  <p14:modId xmlns:p14="http://schemas.microsoft.com/office/powerpoint/2010/main" val="1557196240"/>
                </p:ext>
              </p:extLst>
            </p:nvPr>
          </p:nvGraphicFramePr>
          <p:xfrm>
            <a:off x="731054" y="1993359"/>
            <a:ext cx="3518206" cy="1824135"/>
          </p:xfrm>
          <a:graphic>
            <a:graphicData uri="http://schemas.openxmlformats.org/drawingml/2006/chart">
              <c:chart xmlns:c="http://schemas.openxmlformats.org/drawingml/2006/chart" xmlns:r="http://schemas.openxmlformats.org/officeDocument/2006/relationships" r:id="rId7"/>
            </a:graphicData>
          </a:graphic>
        </p:graphicFrame>
        <p:sp>
          <p:nvSpPr>
            <p:cNvPr id="58" name="object 4">
              <a:extLst>
                <a:ext uri="{FF2B5EF4-FFF2-40B4-BE49-F238E27FC236}">
                  <a16:creationId xmlns:a16="http://schemas.microsoft.com/office/drawing/2014/main" id="{46589D09-891A-4B46-B6E8-54D28DD5472E}"/>
                </a:ext>
              </a:extLst>
            </p:cNvPr>
            <p:cNvSpPr txBox="1"/>
            <p:nvPr/>
          </p:nvSpPr>
          <p:spPr>
            <a:xfrm>
              <a:off x="466256" y="1792470"/>
              <a:ext cx="4155939" cy="210408"/>
            </a:xfrm>
            <a:prstGeom prst="rect">
              <a:avLst/>
            </a:prstGeom>
          </p:spPr>
          <p:txBody>
            <a:bodyPr vert="horz" wrap="square" lIns="0" tIns="12700" rIns="0" bIns="0" rtlCol="0">
              <a:spAutoFit/>
            </a:bodyPr>
            <a:lstStyle/>
            <a:p>
              <a:pPr marL="12700" marR="5080" indent="-1711325" algn="ctr">
                <a:lnSpc>
                  <a:spcPct val="107700"/>
                </a:lnSpc>
                <a:spcBef>
                  <a:spcPts val="100"/>
                </a:spcBef>
              </a:pPr>
              <a:r>
                <a:rPr lang="en-US" sz="1200" spc="-15" dirty="0">
                  <a:solidFill>
                    <a:srgbClr val="333333"/>
                  </a:solidFill>
                  <a:latin typeface="Roboto Bold" panose="02000000000000000000" pitchFamily="2" charset="0"/>
                  <a:ea typeface="Roboto Bold" panose="02000000000000000000" pitchFamily="2" charset="0"/>
                  <a:cs typeface="Arial"/>
                </a:rPr>
                <a:t>Churn based on Additional services</a:t>
              </a:r>
            </a:p>
          </p:txBody>
        </p:sp>
      </p:grpSp>
      <p:grpSp>
        <p:nvGrpSpPr>
          <p:cNvPr id="59" name="Group 58">
            <a:extLst>
              <a:ext uri="{FF2B5EF4-FFF2-40B4-BE49-F238E27FC236}">
                <a16:creationId xmlns:a16="http://schemas.microsoft.com/office/drawing/2014/main" id="{7B93F7E5-39FD-437A-AE09-E3E5E875742A}"/>
              </a:ext>
            </a:extLst>
          </p:cNvPr>
          <p:cNvGrpSpPr/>
          <p:nvPr/>
        </p:nvGrpSpPr>
        <p:grpSpPr>
          <a:xfrm>
            <a:off x="412193" y="4783997"/>
            <a:ext cx="4155927" cy="2040992"/>
            <a:chOff x="466256" y="1765847"/>
            <a:chExt cx="4155939" cy="2196553"/>
          </a:xfrm>
        </p:grpSpPr>
        <p:sp>
          <p:nvSpPr>
            <p:cNvPr id="60" name="Rectangle 59">
              <a:extLst>
                <a:ext uri="{FF2B5EF4-FFF2-40B4-BE49-F238E27FC236}">
                  <a16:creationId xmlns:a16="http://schemas.microsoft.com/office/drawing/2014/main" id="{725979AB-7BA2-4ECA-8C63-E988397B5FC2}"/>
                </a:ext>
              </a:extLst>
            </p:cNvPr>
            <p:cNvSpPr/>
            <p:nvPr/>
          </p:nvSpPr>
          <p:spPr>
            <a:xfrm>
              <a:off x="719652" y="1765847"/>
              <a:ext cx="3649147" cy="21965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1" name="Chart 60">
              <a:extLst>
                <a:ext uri="{FF2B5EF4-FFF2-40B4-BE49-F238E27FC236}">
                  <a16:creationId xmlns:a16="http://schemas.microsoft.com/office/drawing/2014/main" id="{A169EBEC-AABF-4201-9426-70DC42E38447}"/>
                </a:ext>
              </a:extLst>
            </p:cNvPr>
            <p:cNvGraphicFramePr/>
            <p:nvPr>
              <p:extLst>
                <p:ext uri="{D42A27DB-BD31-4B8C-83A1-F6EECF244321}">
                  <p14:modId xmlns:p14="http://schemas.microsoft.com/office/powerpoint/2010/main" val="3862012425"/>
                </p:ext>
              </p:extLst>
            </p:nvPr>
          </p:nvGraphicFramePr>
          <p:xfrm>
            <a:off x="731054" y="1993359"/>
            <a:ext cx="3518206" cy="1824135"/>
          </p:xfrm>
          <a:graphic>
            <a:graphicData uri="http://schemas.openxmlformats.org/drawingml/2006/chart">
              <c:chart xmlns:c="http://schemas.openxmlformats.org/drawingml/2006/chart" xmlns:r="http://schemas.openxmlformats.org/officeDocument/2006/relationships" r:id="rId8"/>
            </a:graphicData>
          </a:graphic>
        </p:graphicFrame>
        <p:sp>
          <p:nvSpPr>
            <p:cNvPr id="62" name="object 4">
              <a:extLst>
                <a:ext uri="{FF2B5EF4-FFF2-40B4-BE49-F238E27FC236}">
                  <a16:creationId xmlns:a16="http://schemas.microsoft.com/office/drawing/2014/main" id="{9FC72858-25F8-459D-B6D8-090299FE3B3B}"/>
                </a:ext>
              </a:extLst>
            </p:cNvPr>
            <p:cNvSpPr txBox="1"/>
            <p:nvPr/>
          </p:nvSpPr>
          <p:spPr>
            <a:xfrm>
              <a:off x="466256" y="1792470"/>
              <a:ext cx="4155939" cy="212542"/>
            </a:xfrm>
            <a:prstGeom prst="rect">
              <a:avLst/>
            </a:prstGeom>
          </p:spPr>
          <p:txBody>
            <a:bodyPr vert="horz" wrap="square" lIns="0" tIns="12700" rIns="0" bIns="0" rtlCol="0">
              <a:spAutoFit/>
            </a:bodyPr>
            <a:lstStyle/>
            <a:p>
              <a:pPr marL="12700" marR="5080" indent="-1711325" algn="ctr">
                <a:lnSpc>
                  <a:spcPct val="107700"/>
                </a:lnSpc>
                <a:spcBef>
                  <a:spcPts val="100"/>
                </a:spcBef>
              </a:pPr>
              <a:r>
                <a:rPr lang="en-US" sz="1200" spc="-15" dirty="0">
                  <a:solidFill>
                    <a:srgbClr val="333333"/>
                  </a:solidFill>
                  <a:latin typeface="Roboto Bold" panose="02000000000000000000" pitchFamily="2" charset="0"/>
                  <a:ea typeface="Roboto Bold" panose="02000000000000000000" pitchFamily="2" charset="0"/>
                  <a:cs typeface="Arial"/>
                </a:rPr>
                <a:t>Churn based on Contract Length</a:t>
              </a:r>
            </a:p>
          </p:txBody>
        </p:sp>
      </p:grpSp>
      <p:sp>
        <p:nvSpPr>
          <p:cNvPr id="63" name="Rectangle 62">
            <a:extLst>
              <a:ext uri="{FF2B5EF4-FFF2-40B4-BE49-F238E27FC236}">
                <a16:creationId xmlns:a16="http://schemas.microsoft.com/office/drawing/2014/main" id="{6F592449-F446-4142-9E1D-3E59366A5333}"/>
              </a:ext>
            </a:extLst>
          </p:cNvPr>
          <p:cNvSpPr/>
          <p:nvPr/>
        </p:nvSpPr>
        <p:spPr>
          <a:xfrm>
            <a:off x="4565773" y="2663629"/>
            <a:ext cx="3286792" cy="41613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4" name="Content Placeholder 4">
            <a:extLst>
              <a:ext uri="{FF2B5EF4-FFF2-40B4-BE49-F238E27FC236}">
                <a16:creationId xmlns:a16="http://schemas.microsoft.com/office/drawing/2014/main" id="{A8D4F2AB-D815-4930-B560-38EA6877BBD6}"/>
              </a:ext>
            </a:extLst>
          </p:cNvPr>
          <p:cNvGraphicFramePr>
            <a:graphicFrameLocks noGrp="1"/>
          </p:cNvGraphicFramePr>
          <p:nvPr>
            <p:ph idx="1"/>
            <p:extLst>
              <p:ext uri="{D42A27DB-BD31-4B8C-83A1-F6EECF244321}">
                <p14:modId xmlns:p14="http://schemas.microsoft.com/office/powerpoint/2010/main" val="1843995264"/>
              </p:ext>
            </p:extLst>
          </p:nvPr>
        </p:nvGraphicFramePr>
        <p:xfrm>
          <a:off x="3898892" y="3133596"/>
          <a:ext cx="4511376" cy="3084559"/>
        </p:xfrm>
        <a:graphic>
          <a:graphicData uri="http://schemas.openxmlformats.org/drawingml/2006/chart">
            <c:chart xmlns:c="http://schemas.openxmlformats.org/drawingml/2006/chart" xmlns:r="http://schemas.openxmlformats.org/officeDocument/2006/relationships" r:id="rId9"/>
          </a:graphicData>
        </a:graphic>
      </p:graphicFrame>
      <p:grpSp>
        <p:nvGrpSpPr>
          <p:cNvPr id="65" name="Group 64">
            <a:extLst>
              <a:ext uri="{FF2B5EF4-FFF2-40B4-BE49-F238E27FC236}">
                <a16:creationId xmlns:a16="http://schemas.microsoft.com/office/drawing/2014/main" id="{1C794588-4FE6-4FE2-B102-E5C0DD5CF0C7}"/>
              </a:ext>
            </a:extLst>
          </p:cNvPr>
          <p:cNvGrpSpPr/>
          <p:nvPr/>
        </p:nvGrpSpPr>
        <p:grpSpPr>
          <a:xfrm>
            <a:off x="5402671" y="6299239"/>
            <a:ext cx="1038586" cy="259045"/>
            <a:chOff x="1818905" y="6386638"/>
            <a:chExt cx="631673" cy="284642"/>
          </a:xfrm>
        </p:grpSpPr>
        <p:sp>
          <p:nvSpPr>
            <p:cNvPr id="66" name="object 49">
              <a:extLst>
                <a:ext uri="{FF2B5EF4-FFF2-40B4-BE49-F238E27FC236}">
                  <a16:creationId xmlns:a16="http://schemas.microsoft.com/office/drawing/2014/main" id="{4FF3BA12-1CD9-4A9C-A897-F87EF4DB42F1}"/>
                </a:ext>
              </a:extLst>
            </p:cNvPr>
            <p:cNvSpPr txBox="1"/>
            <p:nvPr/>
          </p:nvSpPr>
          <p:spPr>
            <a:xfrm>
              <a:off x="1818905" y="6386638"/>
              <a:ext cx="631673" cy="284642"/>
            </a:xfrm>
            <a:prstGeom prst="rect">
              <a:avLst/>
            </a:prstGeom>
          </p:spPr>
          <p:txBody>
            <a:bodyPr vert="horz" wrap="square" lIns="0" tIns="12700" rIns="0" bIns="0" rtlCol="0">
              <a:spAutoFit/>
            </a:bodyPr>
            <a:lstStyle/>
            <a:p>
              <a:pPr marL="12700">
                <a:lnSpc>
                  <a:spcPct val="100000"/>
                </a:lnSpc>
                <a:spcBef>
                  <a:spcPts val="100"/>
                </a:spcBef>
              </a:pPr>
              <a:r>
                <a:rPr lang="en-US" sz="800" b="1" spc="80" dirty="0">
                  <a:solidFill>
                    <a:srgbClr val="333333"/>
                  </a:solidFill>
                  <a:latin typeface="Roboto" panose="02000000000000000000" pitchFamily="2" charset="0"/>
                  <a:ea typeface="Roboto" panose="02000000000000000000" pitchFamily="2" charset="0"/>
                  <a:cs typeface="Arial"/>
                </a:rPr>
                <a:t>Below</a:t>
              </a:r>
              <a:br>
                <a:rPr lang="en-US" sz="800" b="1" spc="80" dirty="0">
                  <a:solidFill>
                    <a:srgbClr val="333333"/>
                  </a:solidFill>
                  <a:latin typeface="Roboto" panose="02000000000000000000" pitchFamily="2" charset="0"/>
                  <a:ea typeface="Roboto" panose="02000000000000000000" pitchFamily="2" charset="0"/>
                  <a:cs typeface="Arial"/>
                </a:rPr>
              </a:br>
              <a:r>
                <a:rPr lang="en-US" sz="800" b="1" spc="80" dirty="0">
                  <a:solidFill>
                    <a:srgbClr val="333333"/>
                  </a:solidFill>
                  <a:latin typeface="Roboto" panose="02000000000000000000" pitchFamily="2" charset="0"/>
                  <a:ea typeface="Roboto" panose="02000000000000000000" pitchFamily="2" charset="0"/>
                  <a:cs typeface="Arial"/>
                </a:rPr>
                <a:t>Average</a:t>
              </a:r>
              <a:endParaRPr sz="800" b="1" dirty="0">
                <a:solidFill>
                  <a:srgbClr val="333333"/>
                </a:solidFill>
                <a:latin typeface="Roboto" panose="02000000000000000000" pitchFamily="2" charset="0"/>
                <a:ea typeface="Roboto" panose="02000000000000000000" pitchFamily="2" charset="0"/>
                <a:cs typeface="Arial"/>
              </a:endParaRPr>
            </a:p>
          </p:txBody>
        </p:sp>
        <p:sp>
          <p:nvSpPr>
            <p:cNvPr id="67" name="Rectangle 66">
              <a:extLst>
                <a:ext uri="{FF2B5EF4-FFF2-40B4-BE49-F238E27FC236}">
                  <a16:creationId xmlns:a16="http://schemas.microsoft.com/office/drawing/2014/main" id="{E7C6BEDD-A278-4DF9-9E79-67783C0C57E5}"/>
                </a:ext>
              </a:extLst>
            </p:cNvPr>
            <p:cNvSpPr/>
            <p:nvPr/>
          </p:nvSpPr>
          <p:spPr>
            <a:xfrm>
              <a:off x="2217086" y="6441431"/>
              <a:ext cx="92335" cy="1257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800" dirty="0"/>
            </a:p>
          </p:txBody>
        </p:sp>
      </p:grpSp>
      <p:grpSp>
        <p:nvGrpSpPr>
          <p:cNvPr id="68" name="Group 67">
            <a:extLst>
              <a:ext uri="{FF2B5EF4-FFF2-40B4-BE49-F238E27FC236}">
                <a16:creationId xmlns:a16="http://schemas.microsoft.com/office/drawing/2014/main" id="{E54A2D12-8EDE-479A-9F2A-E5D310C38EDF}"/>
              </a:ext>
            </a:extLst>
          </p:cNvPr>
          <p:cNvGrpSpPr/>
          <p:nvPr/>
        </p:nvGrpSpPr>
        <p:grpSpPr>
          <a:xfrm>
            <a:off x="6564539" y="6299239"/>
            <a:ext cx="1288026" cy="259045"/>
            <a:chOff x="2746737" y="6317961"/>
            <a:chExt cx="794698" cy="242982"/>
          </a:xfrm>
        </p:grpSpPr>
        <p:sp>
          <p:nvSpPr>
            <p:cNvPr id="69" name="object 49">
              <a:extLst>
                <a:ext uri="{FF2B5EF4-FFF2-40B4-BE49-F238E27FC236}">
                  <a16:creationId xmlns:a16="http://schemas.microsoft.com/office/drawing/2014/main" id="{AE06C48E-8B82-4FF7-9563-B9E2485ACA03}"/>
                </a:ext>
              </a:extLst>
            </p:cNvPr>
            <p:cNvSpPr txBox="1"/>
            <p:nvPr/>
          </p:nvSpPr>
          <p:spPr>
            <a:xfrm>
              <a:off x="2746737" y="6317961"/>
              <a:ext cx="794698" cy="242982"/>
            </a:xfrm>
            <a:prstGeom prst="rect">
              <a:avLst/>
            </a:prstGeom>
          </p:spPr>
          <p:txBody>
            <a:bodyPr vert="horz" wrap="square" lIns="0" tIns="12700" rIns="0" bIns="0" rtlCol="0">
              <a:spAutoFit/>
            </a:bodyPr>
            <a:lstStyle/>
            <a:p>
              <a:pPr marL="12700">
                <a:lnSpc>
                  <a:spcPct val="100000"/>
                </a:lnSpc>
                <a:spcBef>
                  <a:spcPts val="100"/>
                </a:spcBef>
              </a:pPr>
              <a:r>
                <a:rPr lang="en-US" sz="800" b="1" spc="80" dirty="0">
                  <a:solidFill>
                    <a:srgbClr val="333333"/>
                  </a:solidFill>
                  <a:latin typeface="Roboto" panose="02000000000000000000" pitchFamily="2" charset="0"/>
                  <a:ea typeface="Roboto" panose="02000000000000000000" pitchFamily="2" charset="0"/>
                  <a:cs typeface="Arial"/>
                </a:rPr>
                <a:t>Above</a:t>
              </a:r>
              <a:br>
                <a:rPr lang="en-US" sz="800" b="1" spc="80" dirty="0">
                  <a:solidFill>
                    <a:srgbClr val="333333"/>
                  </a:solidFill>
                  <a:latin typeface="Roboto" panose="02000000000000000000" pitchFamily="2" charset="0"/>
                  <a:ea typeface="Roboto" panose="02000000000000000000" pitchFamily="2" charset="0"/>
                  <a:cs typeface="Arial"/>
                </a:rPr>
              </a:br>
              <a:r>
                <a:rPr lang="en-US" sz="800" b="1" spc="80" dirty="0">
                  <a:solidFill>
                    <a:srgbClr val="333333"/>
                  </a:solidFill>
                  <a:latin typeface="Roboto" panose="02000000000000000000" pitchFamily="2" charset="0"/>
                  <a:ea typeface="Roboto" panose="02000000000000000000" pitchFamily="2" charset="0"/>
                  <a:cs typeface="Arial"/>
                </a:rPr>
                <a:t>Average</a:t>
              </a:r>
              <a:endParaRPr sz="800" b="1" dirty="0">
                <a:solidFill>
                  <a:srgbClr val="333333"/>
                </a:solidFill>
                <a:latin typeface="Roboto" panose="02000000000000000000" pitchFamily="2" charset="0"/>
                <a:ea typeface="Roboto" panose="02000000000000000000" pitchFamily="2" charset="0"/>
                <a:cs typeface="Arial"/>
              </a:endParaRPr>
            </a:p>
          </p:txBody>
        </p:sp>
        <p:sp>
          <p:nvSpPr>
            <p:cNvPr id="70" name="Rectangle 69">
              <a:extLst>
                <a:ext uri="{FF2B5EF4-FFF2-40B4-BE49-F238E27FC236}">
                  <a16:creationId xmlns:a16="http://schemas.microsoft.com/office/drawing/2014/main" id="{505FB3D2-8A7C-40BF-A431-934AFE310D6F}"/>
                </a:ext>
              </a:extLst>
            </p:cNvPr>
            <p:cNvSpPr/>
            <p:nvPr/>
          </p:nvSpPr>
          <p:spPr>
            <a:xfrm>
              <a:off x="3087669" y="6364735"/>
              <a:ext cx="99361" cy="10479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800" dirty="0"/>
            </a:p>
          </p:txBody>
        </p:sp>
      </p:grpSp>
      <p:sp>
        <p:nvSpPr>
          <p:cNvPr id="72" name="object 4">
            <a:extLst>
              <a:ext uri="{FF2B5EF4-FFF2-40B4-BE49-F238E27FC236}">
                <a16:creationId xmlns:a16="http://schemas.microsoft.com/office/drawing/2014/main" id="{5D707452-D228-490E-909A-95E9E6853088}"/>
              </a:ext>
            </a:extLst>
          </p:cNvPr>
          <p:cNvSpPr txBox="1"/>
          <p:nvPr/>
        </p:nvSpPr>
        <p:spPr>
          <a:xfrm>
            <a:off x="4078471" y="2715711"/>
            <a:ext cx="4191026" cy="396904"/>
          </a:xfrm>
          <a:prstGeom prst="rect">
            <a:avLst/>
          </a:prstGeom>
        </p:spPr>
        <p:txBody>
          <a:bodyPr vert="horz" wrap="square" lIns="0" tIns="12700" rIns="0" bIns="0" rtlCol="0">
            <a:spAutoFit/>
          </a:bodyPr>
          <a:lstStyle/>
          <a:p>
            <a:pPr marL="12700" marR="5080" indent="-1711325" algn="ctr">
              <a:lnSpc>
                <a:spcPct val="107700"/>
              </a:lnSpc>
              <a:spcBef>
                <a:spcPts val="100"/>
              </a:spcBef>
            </a:pPr>
            <a:r>
              <a:rPr lang="en-US" sz="1200" spc="-15" dirty="0">
                <a:solidFill>
                  <a:srgbClr val="333333"/>
                </a:solidFill>
                <a:latin typeface="Roboto Bold" panose="02000000000000000000" pitchFamily="2" charset="0"/>
                <a:ea typeface="Roboto Bold" panose="02000000000000000000" pitchFamily="2" charset="0"/>
                <a:cs typeface="Arial"/>
              </a:rPr>
              <a:t>Churn based on Total charges </a:t>
            </a:r>
            <a:br>
              <a:rPr lang="en-US" sz="1200" spc="-15" dirty="0">
                <a:solidFill>
                  <a:srgbClr val="333333"/>
                </a:solidFill>
                <a:latin typeface="Roboto Bold" panose="02000000000000000000" pitchFamily="2" charset="0"/>
                <a:ea typeface="Roboto Bold" panose="02000000000000000000" pitchFamily="2" charset="0"/>
                <a:cs typeface="Arial"/>
              </a:rPr>
            </a:br>
            <a:r>
              <a:rPr lang="en-US" sz="1200" spc="-15" dirty="0">
                <a:solidFill>
                  <a:srgbClr val="333333"/>
                </a:solidFill>
                <a:latin typeface="Roboto Bold" panose="02000000000000000000" pitchFamily="2" charset="0"/>
                <a:ea typeface="Roboto Bold" panose="02000000000000000000" pitchFamily="2" charset="0"/>
                <a:cs typeface="Arial"/>
              </a:rPr>
              <a:t>Per Average £2283</a:t>
            </a:r>
          </a:p>
        </p:txBody>
      </p:sp>
    </p:spTree>
    <p:extLst>
      <p:ext uri="{BB962C8B-B14F-4D97-AF65-F5344CB8AC3E}">
        <p14:creationId xmlns:p14="http://schemas.microsoft.com/office/powerpoint/2010/main" val="84475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C2C3FA-FED4-488D-ACBE-C37D9829505D}"/>
              </a:ext>
            </a:extLst>
          </p:cNvPr>
          <p:cNvGrpSpPr/>
          <p:nvPr/>
        </p:nvGrpSpPr>
        <p:grpSpPr>
          <a:xfrm>
            <a:off x="456609" y="206944"/>
            <a:ext cx="11278782" cy="212155"/>
            <a:chOff x="595719" y="690179"/>
            <a:chExt cx="10999381" cy="355586"/>
          </a:xfrm>
        </p:grpSpPr>
        <p:sp>
          <p:nvSpPr>
            <p:cNvPr id="4" name="Rectangle 3">
              <a:extLst>
                <a:ext uri="{FF2B5EF4-FFF2-40B4-BE49-F238E27FC236}">
                  <a16:creationId xmlns:a16="http://schemas.microsoft.com/office/drawing/2014/main" id="{6272B817-2FE3-4604-9704-9024D86107E6}"/>
                </a:ext>
              </a:extLst>
            </p:cNvPr>
            <p:cNvSpPr/>
            <p:nvPr/>
          </p:nvSpPr>
          <p:spPr>
            <a:xfrm>
              <a:off x="595719" y="690179"/>
              <a:ext cx="10999381" cy="35558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x-none" dirty="0"/>
            </a:p>
          </p:txBody>
        </p:sp>
        <p:sp>
          <p:nvSpPr>
            <p:cNvPr id="5" name="TextBox 4">
              <a:extLst>
                <a:ext uri="{FF2B5EF4-FFF2-40B4-BE49-F238E27FC236}">
                  <a16:creationId xmlns:a16="http://schemas.microsoft.com/office/drawing/2014/main" id="{0907710E-117B-4DCE-9959-7738B7F419CB}"/>
                </a:ext>
              </a:extLst>
            </p:cNvPr>
            <p:cNvSpPr txBox="1"/>
            <p:nvPr/>
          </p:nvSpPr>
          <p:spPr>
            <a:xfrm>
              <a:off x="689419" y="791028"/>
              <a:ext cx="1834833" cy="153888"/>
            </a:xfrm>
            <a:prstGeom prst="rect">
              <a:avLst/>
            </a:prstGeom>
          </p:spPr>
          <p:txBody>
            <a:bodyPr wrap="square" lIns="0" tIns="0" rIns="0" bIns="0" rtlCol="0" anchor="t">
              <a:spAutoFit/>
            </a:bodyPr>
            <a:lstStyle/>
            <a:p>
              <a:r>
                <a:rPr lang="en-US" sz="1000" dirty="0">
                  <a:solidFill>
                    <a:sysClr val="windowText" lastClr="000000"/>
                  </a:solidFill>
                  <a:latin typeface="Roboto" panose="02000000000000000000" pitchFamily="2" charset="0"/>
                  <a:ea typeface="Roboto" panose="02000000000000000000" pitchFamily="2" charset="0"/>
                </a:rPr>
                <a:t>Outcome / Insight</a:t>
              </a:r>
            </a:p>
          </p:txBody>
        </p:sp>
      </p:grpSp>
      <p:grpSp>
        <p:nvGrpSpPr>
          <p:cNvPr id="6" name="Group 5">
            <a:extLst>
              <a:ext uri="{FF2B5EF4-FFF2-40B4-BE49-F238E27FC236}">
                <a16:creationId xmlns:a16="http://schemas.microsoft.com/office/drawing/2014/main" id="{D7544730-2729-46CB-AA7B-5F6A54C509F2}"/>
              </a:ext>
            </a:extLst>
          </p:cNvPr>
          <p:cNvGrpSpPr/>
          <p:nvPr/>
        </p:nvGrpSpPr>
        <p:grpSpPr>
          <a:xfrm>
            <a:off x="596309" y="858003"/>
            <a:ext cx="10999381" cy="1082749"/>
            <a:chOff x="2626929" y="844101"/>
            <a:chExt cx="9252031" cy="1082749"/>
          </a:xfrm>
        </p:grpSpPr>
        <p:sp>
          <p:nvSpPr>
            <p:cNvPr id="7" name="Rectangle 6">
              <a:extLst>
                <a:ext uri="{FF2B5EF4-FFF2-40B4-BE49-F238E27FC236}">
                  <a16:creationId xmlns:a16="http://schemas.microsoft.com/office/drawing/2014/main" id="{DBB7D2A5-5BF8-4EE5-8821-CFF445C5C9DD}"/>
                </a:ext>
              </a:extLst>
            </p:cNvPr>
            <p:cNvSpPr/>
            <p:nvPr/>
          </p:nvSpPr>
          <p:spPr>
            <a:xfrm>
              <a:off x="2626929" y="844101"/>
              <a:ext cx="630741" cy="10827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01</a:t>
              </a:r>
            </a:p>
          </p:txBody>
        </p:sp>
        <p:sp>
          <p:nvSpPr>
            <p:cNvPr id="8" name="Rectangle 7">
              <a:extLst>
                <a:ext uri="{FF2B5EF4-FFF2-40B4-BE49-F238E27FC236}">
                  <a16:creationId xmlns:a16="http://schemas.microsoft.com/office/drawing/2014/main" id="{A4B2E39B-222D-4D83-9462-78B50FB8912F}"/>
                </a:ext>
              </a:extLst>
            </p:cNvPr>
            <p:cNvSpPr/>
            <p:nvPr/>
          </p:nvSpPr>
          <p:spPr>
            <a:xfrm>
              <a:off x="3257668" y="844101"/>
              <a:ext cx="2069244" cy="1082749"/>
            </a:xfrm>
            <a:prstGeom prst="rect">
              <a:avLst/>
            </a:prstGeom>
            <a:solidFill>
              <a:srgbClr val="37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pc="490" dirty="0">
                  <a:latin typeface="Roboto" panose="02000000000000000000" pitchFamily="2" charset="0"/>
                  <a:ea typeface="Roboto" panose="02000000000000000000" pitchFamily="2" charset="0"/>
                </a:rPr>
                <a:t>Payment method</a:t>
              </a:r>
              <a:endParaRPr lang="en-US" sz="1600" dirty="0">
                <a:latin typeface="Roboto" panose="02000000000000000000" pitchFamily="2" charset="0"/>
                <a:ea typeface="Roboto" panose="02000000000000000000" pitchFamily="2" charset="0"/>
              </a:endParaRPr>
            </a:p>
          </p:txBody>
        </p:sp>
        <p:sp>
          <p:nvSpPr>
            <p:cNvPr id="9" name="Rectangle 8">
              <a:extLst>
                <a:ext uri="{FF2B5EF4-FFF2-40B4-BE49-F238E27FC236}">
                  <a16:creationId xmlns:a16="http://schemas.microsoft.com/office/drawing/2014/main" id="{3A9B01FD-80FB-4DCD-82AC-C8C923E61071}"/>
                </a:ext>
              </a:extLst>
            </p:cNvPr>
            <p:cNvSpPr/>
            <p:nvPr/>
          </p:nvSpPr>
          <p:spPr>
            <a:xfrm>
              <a:off x="5326912" y="844101"/>
              <a:ext cx="6552048" cy="10827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prstClr val="black"/>
                  </a:solidFill>
                  <a:latin typeface="Roboto" panose="02000000000000000000" pitchFamily="2" charset="0"/>
                  <a:ea typeface="Roboto" panose="02000000000000000000" pitchFamily="2" charset="0"/>
                </a:rPr>
                <a:t>A majority of the customers who churned (57 out of 100) used electronic checks as their payment method. This suggests that the company should consider offering more payment options, such as credit card or bank transfers, to reduce the likelihood of customer churn.</a:t>
              </a:r>
            </a:p>
          </p:txBody>
        </p:sp>
      </p:grpSp>
      <p:grpSp>
        <p:nvGrpSpPr>
          <p:cNvPr id="10" name="Group 9">
            <a:extLst>
              <a:ext uri="{FF2B5EF4-FFF2-40B4-BE49-F238E27FC236}">
                <a16:creationId xmlns:a16="http://schemas.microsoft.com/office/drawing/2014/main" id="{5C1B9413-7B7C-4645-B720-EF44716D5867}"/>
              </a:ext>
            </a:extLst>
          </p:cNvPr>
          <p:cNvGrpSpPr/>
          <p:nvPr/>
        </p:nvGrpSpPr>
        <p:grpSpPr>
          <a:xfrm>
            <a:off x="595718" y="2085017"/>
            <a:ext cx="10999381" cy="1082749"/>
            <a:chOff x="2626929" y="844101"/>
            <a:chExt cx="9252031" cy="1082749"/>
          </a:xfrm>
        </p:grpSpPr>
        <p:sp>
          <p:nvSpPr>
            <p:cNvPr id="11" name="Rectangle 10">
              <a:extLst>
                <a:ext uri="{FF2B5EF4-FFF2-40B4-BE49-F238E27FC236}">
                  <a16:creationId xmlns:a16="http://schemas.microsoft.com/office/drawing/2014/main" id="{CD83F801-BE50-4ADC-972E-1A325A4499EE}"/>
                </a:ext>
              </a:extLst>
            </p:cNvPr>
            <p:cNvSpPr/>
            <p:nvPr/>
          </p:nvSpPr>
          <p:spPr>
            <a:xfrm>
              <a:off x="2626929" y="844101"/>
              <a:ext cx="630741" cy="10827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02</a:t>
              </a:r>
            </a:p>
          </p:txBody>
        </p:sp>
        <p:sp>
          <p:nvSpPr>
            <p:cNvPr id="12" name="Rectangle 11">
              <a:extLst>
                <a:ext uri="{FF2B5EF4-FFF2-40B4-BE49-F238E27FC236}">
                  <a16:creationId xmlns:a16="http://schemas.microsoft.com/office/drawing/2014/main" id="{7DC7C4CD-FAB2-41B9-B549-41CB5ACD5E76}"/>
                </a:ext>
              </a:extLst>
            </p:cNvPr>
            <p:cNvSpPr/>
            <p:nvPr/>
          </p:nvSpPr>
          <p:spPr>
            <a:xfrm>
              <a:off x="3257668" y="844101"/>
              <a:ext cx="2069244" cy="1082749"/>
            </a:xfrm>
            <a:prstGeom prst="rect">
              <a:avLst/>
            </a:prstGeom>
            <a:solidFill>
              <a:srgbClr val="37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pc="490" dirty="0">
                  <a:latin typeface="Roboto" panose="02000000000000000000" pitchFamily="2" charset="0"/>
                  <a:ea typeface="Roboto" panose="02000000000000000000" pitchFamily="2" charset="0"/>
                </a:rPr>
                <a:t>Contract length</a:t>
              </a:r>
              <a:endParaRPr lang="en-US" sz="1600" dirty="0">
                <a:latin typeface="Roboto" panose="02000000000000000000" pitchFamily="2" charset="0"/>
                <a:ea typeface="Roboto" panose="02000000000000000000" pitchFamily="2" charset="0"/>
              </a:endParaRPr>
            </a:p>
          </p:txBody>
        </p:sp>
        <p:sp>
          <p:nvSpPr>
            <p:cNvPr id="13" name="Rectangle 12">
              <a:extLst>
                <a:ext uri="{FF2B5EF4-FFF2-40B4-BE49-F238E27FC236}">
                  <a16:creationId xmlns:a16="http://schemas.microsoft.com/office/drawing/2014/main" id="{036AD6C2-393B-4221-9343-FC39DF1E01CC}"/>
                </a:ext>
              </a:extLst>
            </p:cNvPr>
            <p:cNvSpPr/>
            <p:nvPr/>
          </p:nvSpPr>
          <p:spPr>
            <a:xfrm>
              <a:off x="5326912" y="844101"/>
              <a:ext cx="6552048" cy="10827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prstClr val="black"/>
                  </a:solidFill>
                  <a:latin typeface="Roboto" panose="02000000000000000000" pitchFamily="2" charset="0"/>
                  <a:ea typeface="Roboto" panose="02000000000000000000" pitchFamily="2" charset="0"/>
                </a:rPr>
                <a:t>Customers who were on a month-to-month contract were more likely to churn compared to those on a one-year or two-year contract. This indicates that the company should consider incentivizing customers to sign up for longer contracts, such as offering discounts or other perks.</a:t>
              </a:r>
              <a:endParaRPr lang="en-US" sz="1200" spc="25" dirty="0">
                <a:solidFill>
                  <a:srgbClr val="181818"/>
                </a:solidFill>
                <a:latin typeface="Roboto" panose="02000000000000000000" pitchFamily="2" charset="0"/>
                <a:ea typeface="Roboto" panose="02000000000000000000" pitchFamily="2" charset="0"/>
                <a:cs typeface="Trebuchet MS"/>
              </a:endParaRPr>
            </a:p>
          </p:txBody>
        </p:sp>
      </p:grpSp>
      <p:grpSp>
        <p:nvGrpSpPr>
          <p:cNvPr id="14" name="Group 13">
            <a:extLst>
              <a:ext uri="{FF2B5EF4-FFF2-40B4-BE49-F238E27FC236}">
                <a16:creationId xmlns:a16="http://schemas.microsoft.com/office/drawing/2014/main" id="{05F64B10-1AD2-46D8-B749-CAB047AB6591}"/>
              </a:ext>
            </a:extLst>
          </p:cNvPr>
          <p:cNvGrpSpPr/>
          <p:nvPr/>
        </p:nvGrpSpPr>
        <p:grpSpPr>
          <a:xfrm>
            <a:off x="595718" y="3296899"/>
            <a:ext cx="10999381" cy="1082749"/>
            <a:chOff x="2626929" y="844101"/>
            <a:chExt cx="9252031" cy="1082749"/>
          </a:xfrm>
        </p:grpSpPr>
        <p:sp>
          <p:nvSpPr>
            <p:cNvPr id="15" name="Rectangle 14">
              <a:extLst>
                <a:ext uri="{FF2B5EF4-FFF2-40B4-BE49-F238E27FC236}">
                  <a16:creationId xmlns:a16="http://schemas.microsoft.com/office/drawing/2014/main" id="{E6A3E669-EBC5-4881-935C-8BD96004302F}"/>
                </a:ext>
              </a:extLst>
            </p:cNvPr>
            <p:cNvSpPr/>
            <p:nvPr/>
          </p:nvSpPr>
          <p:spPr>
            <a:xfrm>
              <a:off x="2626929" y="844101"/>
              <a:ext cx="630741" cy="10827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03</a:t>
              </a:r>
            </a:p>
          </p:txBody>
        </p:sp>
        <p:sp>
          <p:nvSpPr>
            <p:cNvPr id="16" name="Rectangle 15">
              <a:extLst>
                <a:ext uri="{FF2B5EF4-FFF2-40B4-BE49-F238E27FC236}">
                  <a16:creationId xmlns:a16="http://schemas.microsoft.com/office/drawing/2014/main" id="{68442929-047F-4680-A778-B81B7240C4BF}"/>
                </a:ext>
              </a:extLst>
            </p:cNvPr>
            <p:cNvSpPr/>
            <p:nvPr/>
          </p:nvSpPr>
          <p:spPr>
            <a:xfrm>
              <a:off x="3257668" y="844101"/>
              <a:ext cx="2069244" cy="1082749"/>
            </a:xfrm>
            <a:prstGeom prst="rect">
              <a:avLst/>
            </a:prstGeom>
            <a:solidFill>
              <a:srgbClr val="37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pc="490" dirty="0">
                  <a:latin typeface="Roboto" panose="02000000000000000000" pitchFamily="2" charset="0"/>
                  <a:ea typeface="Roboto" panose="02000000000000000000" pitchFamily="2" charset="0"/>
                </a:rPr>
                <a:t>Additional services</a:t>
              </a:r>
              <a:endParaRPr lang="en-US" sz="1600" dirty="0">
                <a:latin typeface="Roboto" panose="02000000000000000000" pitchFamily="2" charset="0"/>
                <a:ea typeface="Roboto" panose="02000000000000000000" pitchFamily="2" charset="0"/>
              </a:endParaRPr>
            </a:p>
          </p:txBody>
        </p:sp>
        <p:sp>
          <p:nvSpPr>
            <p:cNvPr id="17" name="Rectangle 16">
              <a:extLst>
                <a:ext uri="{FF2B5EF4-FFF2-40B4-BE49-F238E27FC236}">
                  <a16:creationId xmlns:a16="http://schemas.microsoft.com/office/drawing/2014/main" id="{29C1CC33-78BA-44F1-9C19-A7002EB2197D}"/>
                </a:ext>
              </a:extLst>
            </p:cNvPr>
            <p:cNvSpPr/>
            <p:nvPr/>
          </p:nvSpPr>
          <p:spPr>
            <a:xfrm>
              <a:off x="5326912" y="844101"/>
              <a:ext cx="6552048" cy="10827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prstClr val="black"/>
                  </a:solidFill>
                  <a:latin typeface="Roboto" panose="02000000000000000000" pitchFamily="2" charset="0"/>
                  <a:ea typeface="Roboto" panose="02000000000000000000" pitchFamily="2" charset="0"/>
                </a:rPr>
                <a:t>Customers who did not use any additional services such as Online Backup, Device Protection, Tech Support, Streaming TV, or Streaming Movies were more likely to churn. This suggests that the company should focus on promoting these additional services to customers to increase their retention.</a:t>
              </a:r>
              <a:endParaRPr lang="en-US" sz="1200" spc="25" dirty="0">
                <a:solidFill>
                  <a:srgbClr val="181818"/>
                </a:solidFill>
                <a:latin typeface="Roboto" panose="02000000000000000000" pitchFamily="2" charset="0"/>
                <a:ea typeface="Roboto" panose="02000000000000000000" pitchFamily="2" charset="0"/>
                <a:cs typeface="Trebuchet MS"/>
              </a:endParaRPr>
            </a:p>
          </p:txBody>
        </p:sp>
      </p:grpSp>
      <p:grpSp>
        <p:nvGrpSpPr>
          <p:cNvPr id="18" name="Group 17">
            <a:extLst>
              <a:ext uri="{FF2B5EF4-FFF2-40B4-BE49-F238E27FC236}">
                <a16:creationId xmlns:a16="http://schemas.microsoft.com/office/drawing/2014/main" id="{ABEF34AB-FA48-4A46-B782-CCB790402983}"/>
              </a:ext>
            </a:extLst>
          </p:cNvPr>
          <p:cNvGrpSpPr/>
          <p:nvPr/>
        </p:nvGrpSpPr>
        <p:grpSpPr>
          <a:xfrm>
            <a:off x="581717" y="4519826"/>
            <a:ext cx="10999381" cy="1082749"/>
            <a:chOff x="2626929" y="844101"/>
            <a:chExt cx="9252031" cy="1082749"/>
          </a:xfrm>
        </p:grpSpPr>
        <p:sp>
          <p:nvSpPr>
            <p:cNvPr id="19" name="Rectangle 18">
              <a:extLst>
                <a:ext uri="{FF2B5EF4-FFF2-40B4-BE49-F238E27FC236}">
                  <a16:creationId xmlns:a16="http://schemas.microsoft.com/office/drawing/2014/main" id="{F0C92911-9EF7-41E4-B6B6-965D603724E8}"/>
                </a:ext>
              </a:extLst>
            </p:cNvPr>
            <p:cNvSpPr/>
            <p:nvPr/>
          </p:nvSpPr>
          <p:spPr>
            <a:xfrm>
              <a:off x="2626929" y="844101"/>
              <a:ext cx="630741" cy="10827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04</a:t>
              </a:r>
            </a:p>
          </p:txBody>
        </p:sp>
        <p:sp>
          <p:nvSpPr>
            <p:cNvPr id="20" name="Rectangle 19">
              <a:extLst>
                <a:ext uri="{FF2B5EF4-FFF2-40B4-BE49-F238E27FC236}">
                  <a16:creationId xmlns:a16="http://schemas.microsoft.com/office/drawing/2014/main" id="{8335655E-D42C-4F28-AFFF-E96C5AACA588}"/>
                </a:ext>
              </a:extLst>
            </p:cNvPr>
            <p:cNvSpPr/>
            <p:nvPr/>
          </p:nvSpPr>
          <p:spPr>
            <a:xfrm>
              <a:off x="3257668" y="844101"/>
              <a:ext cx="2069244" cy="1082749"/>
            </a:xfrm>
            <a:prstGeom prst="rect">
              <a:avLst/>
            </a:prstGeom>
            <a:solidFill>
              <a:srgbClr val="37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pc="490" dirty="0">
                  <a:latin typeface="Roboto" panose="02000000000000000000" pitchFamily="2" charset="0"/>
                  <a:ea typeface="Roboto" panose="02000000000000000000" pitchFamily="2" charset="0"/>
                </a:rPr>
                <a:t>Monthly charges</a:t>
              </a:r>
              <a:endParaRPr lang="en-US" sz="1600" dirty="0">
                <a:latin typeface="Roboto" panose="02000000000000000000" pitchFamily="2" charset="0"/>
                <a:ea typeface="Roboto" panose="02000000000000000000" pitchFamily="2" charset="0"/>
              </a:endParaRPr>
            </a:p>
          </p:txBody>
        </p:sp>
        <p:sp>
          <p:nvSpPr>
            <p:cNvPr id="21" name="Rectangle 20">
              <a:extLst>
                <a:ext uri="{FF2B5EF4-FFF2-40B4-BE49-F238E27FC236}">
                  <a16:creationId xmlns:a16="http://schemas.microsoft.com/office/drawing/2014/main" id="{0F00F1D6-AA2B-48DF-A812-BCDA0F789A64}"/>
                </a:ext>
              </a:extLst>
            </p:cNvPr>
            <p:cNvSpPr/>
            <p:nvPr/>
          </p:nvSpPr>
          <p:spPr>
            <a:xfrm>
              <a:off x="5326912" y="844101"/>
              <a:ext cx="6552048" cy="10827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prstClr val="black"/>
                  </a:solidFill>
                  <a:latin typeface="Roboto" panose="02000000000000000000" pitchFamily="2" charset="0"/>
                  <a:ea typeface="Roboto" panose="02000000000000000000" pitchFamily="2" charset="0"/>
                </a:rPr>
                <a:t>Customers who churned had higher average monthly charges (£70) compared to those who did not churn (£70). This indicates that the company should consider offering more affordable plans to customers to reduce the likelihood of churn.</a:t>
              </a:r>
              <a:endParaRPr lang="en-US" sz="1200" spc="25" dirty="0">
                <a:solidFill>
                  <a:srgbClr val="181818"/>
                </a:solidFill>
                <a:latin typeface="Roboto" panose="02000000000000000000" pitchFamily="2" charset="0"/>
                <a:ea typeface="Roboto" panose="02000000000000000000" pitchFamily="2" charset="0"/>
                <a:cs typeface="Trebuchet MS"/>
              </a:endParaRPr>
            </a:p>
          </p:txBody>
        </p:sp>
      </p:grpSp>
      <p:grpSp>
        <p:nvGrpSpPr>
          <p:cNvPr id="23" name="Group 22">
            <a:extLst>
              <a:ext uri="{FF2B5EF4-FFF2-40B4-BE49-F238E27FC236}">
                <a16:creationId xmlns:a16="http://schemas.microsoft.com/office/drawing/2014/main" id="{BBFDA78D-346C-48E3-962F-F3D6AB96CA98}"/>
              </a:ext>
            </a:extLst>
          </p:cNvPr>
          <p:cNvGrpSpPr/>
          <p:nvPr/>
        </p:nvGrpSpPr>
        <p:grpSpPr>
          <a:xfrm>
            <a:off x="590870" y="5721540"/>
            <a:ext cx="10999381" cy="1082749"/>
            <a:chOff x="2626929" y="844101"/>
            <a:chExt cx="9252031" cy="1082749"/>
          </a:xfrm>
        </p:grpSpPr>
        <p:sp>
          <p:nvSpPr>
            <p:cNvPr id="24" name="Rectangle 23">
              <a:extLst>
                <a:ext uri="{FF2B5EF4-FFF2-40B4-BE49-F238E27FC236}">
                  <a16:creationId xmlns:a16="http://schemas.microsoft.com/office/drawing/2014/main" id="{2021969B-D222-4D90-B005-C8BC0C6F612C}"/>
                </a:ext>
              </a:extLst>
            </p:cNvPr>
            <p:cNvSpPr/>
            <p:nvPr/>
          </p:nvSpPr>
          <p:spPr>
            <a:xfrm>
              <a:off x="2626929" y="844101"/>
              <a:ext cx="630741" cy="10827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05</a:t>
              </a:r>
            </a:p>
          </p:txBody>
        </p:sp>
        <p:sp>
          <p:nvSpPr>
            <p:cNvPr id="25" name="Rectangle 24">
              <a:extLst>
                <a:ext uri="{FF2B5EF4-FFF2-40B4-BE49-F238E27FC236}">
                  <a16:creationId xmlns:a16="http://schemas.microsoft.com/office/drawing/2014/main" id="{46D8F3BB-901C-4378-A8DC-B43C9F926E08}"/>
                </a:ext>
              </a:extLst>
            </p:cNvPr>
            <p:cNvSpPr/>
            <p:nvPr/>
          </p:nvSpPr>
          <p:spPr>
            <a:xfrm>
              <a:off x="3257668" y="844101"/>
              <a:ext cx="2069244" cy="1082749"/>
            </a:xfrm>
            <a:prstGeom prst="rect">
              <a:avLst/>
            </a:prstGeom>
            <a:solidFill>
              <a:srgbClr val="37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pc="490" dirty="0">
                  <a:latin typeface="Roboto" panose="02000000000000000000" pitchFamily="2" charset="0"/>
                  <a:ea typeface="Roboto" panose="02000000000000000000" pitchFamily="2" charset="0"/>
                </a:rPr>
                <a:t>Total charges</a:t>
              </a:r>
              <a:endParaRPr lang="en-US" sz="1600" dirty="0">
                <a:latin typeface="Roboto" panose="02000000000000000000" pitchFamily="2" charset="0"/>
                <a:ea typeface="Roboto" panose="02000000000000000000" pitchFamily="2" charset="0"/>
              </a:endParaRPr>
            </a:p>
          </p:txBody>
        </p:sp>
        <p:sp>
          <p:nvSpPr>
            <p:cNvPr id="26" name="Rectangle 25">
              <a:extLst>
                <a:ext uri="{FF2B5EF4-FFF2-40B4-BE49-F238E27FC236}">
                  <a16:creationId xmlns:a16="http://schemas.microsoft.com/office/drawing/2014/main" id="{2BD09C45-E7AA-4FD2-8E4F-9A4686E10C47}"/>
                </a:ext>
              </a:extLst>
            </p:cNvPr>
            <p:cNvSpPr/>
            <p:nvPr/>
          </p:nvSpPr>
          <p:spPr>
            <a:xfrm>
              <a:off x="5326912" y="844101"/>
              <a:ext cx="6552048" cy="10827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prstClr val="black"/>
                  </a:solidFill>
                  <a:latin typeface="Roboto" panose="02000000000000000000" pitchFamily="2" charset="0"/>
                  <a:ea typeface="Roboto" panose="02000000000000000000" pitchFamily="2" charset="0"/>
                </a:rPr>
                <a:t>Customers who churned had Above average total charges (£2283) compared to those who did not churn. This suggests that the company should consider providing more value to customers who have been with them for a longer time, such as offering loyalty discounts or other perks.</a:t>
              </a:r>
              <a:endParaRPr lang="en-US" sz="1200" spc="25" dirty="0">
                <a:solidFill>
                  <a:srgbClr val="181818"/>
                </a:solidFill>
                <a:latin typeface="Roboto" panose="02000000000000000000" pitchFamily="2" charset="0"/>
                <a:ea typeface="Roboto" panose="02000000000000000000" pitchFamily="2" charset="0"/>
                <a:cs typeface="Trebuchet MS"/>
              </a:endParaRPr>
            </a:p>
          </p:txBody>
        </p:sp>
      </p:grpSp>
    </p:spTree>
    <p:extLst>
      <p:ext uri="{BB962C8B-B14F-4D97-AF65-F5344CB8AC3E}">
        <p14:creationId xmlns:p14="http://schemas.microsoft.com/office/powerpoint/2010/main" val="342090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3231BF-268D-497F-AF61-FD1711AF675A}"/>
              </a:ext>
            </a:extLst>
          </p:cNvPr>
          <p:cNvSpPr/>
          <p:nvPr/>
        </p:nvSpPr>
        <p:spPr>
          <a:xfrm>
            <a:off x="6811966" y="845922"/>
            <a:ext cx="4424558" cy="32665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BBB258D-2141-4ACC-A985-2778F50D6A75}"/>
              </a:ext>
            </a:extLst>
          </p:cNvPr>
          <p:cNvGrpSpPr/>
          <p:nvPr/>
        </p:nvGrpSpPr>
        <p:grpSpPr>
          <a:xfrm>
            <a:off x="6959581" y="952914"/>
            <a:ext cx="4129329" cy="2893372"/>
            <a:chOff x="240288" y="5335306"/>
            <a:chExt cx="7107201" cy="4836821"/>
          </a:xfrm>
        </p:grpSpPr>
        <p:sp>
          <p:nvSpPr>
            <p:cNvPr id="13" name="object 39">
              <a:extLst>
                <a:ext uri="{FF2B5EF4-FFF2-40B4-BE49-F238E27FC236}">
                  <a16:creationId xmlns:a16="http://schemas.microsoft.com/office/drawing/2014/main" id="{6FA76824-114B-4A33-B37A-475898F2E7AA}"/>
                </a:ext>
              </a:extLst>
            </p:cNvPr>
            <p:cNvSpPr txBox="1"/>
            <p:nvPr/>
          </p:nvSpPr>
          <p:spPr>
            <a:xfrm>
              <a:off x="240288" y="5335306"/>
              <a:ext cx="7107201" cy="330142"/>
            </a:xfrm>
            <a:prstGeom prst="rect">
              <a:avLst/>
            </a:prstGeom>
          </p:spPr>
          <p:txBody>
            <a:bodyPr vert="horz" wrap="square" lIns="0" tIns="12700" rIns="0" bIns="0" rtlCol="0">
              <a:spAutoFit/>
            </a:bodyPr>
            <a:lstStyle/>
            <a:p>
              <a:pPr marL="12700" algn="ctr">
                <a:spcBef>
                  <a:spcPts val="100"/>
                </a:spcBef>
              </a:pPr>
              <a:r>
                <a:rPr lang="en-US" sz="1200" spc="-15" dirty="0">
                  <a:solidFill>
                    <a:srgbClr val="333333"/>
                  </a:solidFill>
                  <a:latin typeface="Roboto Bold" panose="02000000000000000000" pitchFamily="2" charset="0"/>
                  <a:ea typeface="Roboto Bold" panose="02000000000000000000" pitchFamily="2" charset="0"/>
                  <a:cs typeface="Arial"/>
                </a:rPr>
                <a:t>Churn based on Online Security</a:t>
              </a:r>
            </a:p>
          </p:txBody>
        </p:sp>
        <p:graphicFrame>
          <p:nvGraphicFramePr>
            <p:cNvPr id="14" name="Chart 13">
              <a:extLst>
                <a:ext uri="{FF2B5EF4-FFF2-40B4-BE49-F238E27FC236}">
                  <a16:creationId xmlns:a16="http://schemas.microsoft.com/office/drawing/2014/main" id="{32444C5D-2E35-46E3-9B81-331CD2093C39}"/>
                </a:ext>
              </a:extLst>
            </p:cNvPr>
            <p:cNvGraphicFramePr/>
            <p:nvPr>
              <p:extLst>
                <p:ext uri="{D42A27DB-BD31-4B8C-83A1-F6EECF244321}">
                  <p14:modId xmlns:p14="http://schemas.microsoft.com/office/powerpoint/2010/main" val="1699718879"/>
                </p:ext>
              </p:extLst>
            </p:nvPr>
          </p:nvGraphicFramePr>
          <p:xfrm>
            <a:off x="381000" y="6373132"/>
            <a:ext cx="6667402" cy="3798995"/>
          </p:xfrm>
          <a:graphic>
            <a:graphicData uri="http://schemas.openxmlformats.org/drawingml/2006/chart">
              <c:chart xmlns:c="http://schemas.openxmlformats.org/drawingml/2006/chart" xmlns:r="http://schemas.openxmlformats.org/officeDocument/2006/relationships" r:id="rId2"/>
            </a:graphicData>
          </a:graphic>
        </p:graphicFrame>
      </p:grpSp>
      <p:sp>
        <p:nvSpPr>
          <p:cNvPr id="15" name="Rectangle 14">
            <a:extLst>
              <a:ext uri="{FF2B5EF4-FFF2-40B4-BE49-F238E27FC236}">
                <a16:creationId xmlns:a16="http://schemas.microsoft.com/office/drawing/2014/main" id="{EE6B5BC3-0AE3-4628-B83B-D726B009141D}"/>
              </a:ext>
            </a:extLst>
          </p:cNvPr>
          <p:cNvSpPr/>
          <p:nvPr/>
        </p:nvSpPr>
        <p:spPr>
          <a:xfrm>
            <a:off x="1079050" y="845922"/>
            <a:ext cx="4424558" cy="32665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2891A0DA-DA05-47E1-B821-F7136DA69DBC}"/>
              </a:ext>
            </a:extLst>
          </p:cNvPr>
          <p:cNvGrpSpPr/>
          <p:nvPr/>
        </p:nvGrpSpPr>
        <p:grpSpPr>
          <a:xfrm>
            <a:off x="1203616" y="952914"/>
            <a:ext cx="4129329" cy="2893372"/>
            <a:chOff x="240288" y="5335306"/>
            <a:chExt cx="7107201" cy="4836821"/>
          </a:xfrm>
        </p:grpSpPr>
        <p:sp>
          <p:nvSpPr>
            <p:cNvPr id="17" name="object 39">
              <a:extLst>
                <a:ext uri="{FF2B5EF4-FFF2-40B4-BE49-F238E27FC236}">
                  <a16:creationId xmlns:a16="http://schemas.microsoft.com/office/drawing/2014/main" id="{C7755BA9-ABAA-4EFB-9E5F-8974E31CF7C9}"/>
                </a:ext>
              </a:extLst>
            </p:cNvPr>
            <p:cNvSpPr txBox="1"/>
            <p:nvPr/>
          </p:nvSpPr>
          <p:spPr>
            <a:xfrm>
              <a:off x="240288" y="5335306"/>
              <a:ext cx="7107201" cy="443000"/>
            </a:xfrm>
            <a:prstGeom prst="rect">
              <a:avLst/>
            </a:prstGeom>
          </p:spPr>
          <p:txBody>
            <a:bodyPr vert="horz" wrap="square" lIns="0" tIns="12700" rIns="0" bIns="0" rtlCol="0">
              <a:spAutoFit/>
            </a:bodyPr>
            <a:lstStyle/>
            <a:p>
              <a:pPr marL="12700" algn="ctr">
                <a:spcBef>
                  <a:spcPts val="100"/>
                </a:spcBef>
              </a:pPr>
              <a:r>
                <a:rPr lang="en-US" sz="1200" spc="-15" dirty="0">
                  <a:solidFill>
                    <a:srgbClr val="333333"/>
                  </a:solidFill>
                  <a:latin typeface="Roboto Bold" panose="02000000000000000000" pitchFamily="2" charset="0"/>
                  <a:ea typeface="Roboto Bold" panose="02000000000000000000" pitchFamily="2" charset="0"/>
                  <a:cs typeface="Arial"/>
                </a:rPr>
                <a:t>Churn based on Paperless Billing</a:t>
              </a:r>
            </a:p>
          </p:txBody>
        </p:sp>
        <p:graphicFrame>
          <p:nvGraphicFramePr>
            <p:cNvPr id="18" name="Chart 17">
              <a:extLst>
                <a:ext uri="{FF2B5EF4-FFF2-40B4-BE49-F238E27FC236}">
                  <a16:creationId xmlns:a16="http://schemas.microsoft.com/office/drawing/2014/main" id="{280B518A-9E09-4DD1-BDCB-3E5849EDB1AC}"/>
                </a:ext>
              </a:extLst>
            </p:cNvPr>
            <p:cNvGraphicFramePr/>
            <p:nvPr>
              <p:extLst>
                <p:ext uri="{D42A27DB-BD31-4B8C-83A1-F6EECF244321}">
                  <p14:modId xmlns:p14="http://schemas.microsoft.com/office/powerpoint/2010/main" val="2418312207"/>
                </p:ext>
              </p:extLst>
            </p:nvPr>
          </p:nvGraphicFramePr>
          <p:xfrm>
            <a:off x="381000" y="6373132"/>
            <a:ext cx="6667402" cy="3798995"/>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19" name="Group 18">
            <a:extLst>
              <a:ext uri="{FF2B5EF4-FFF2-40B4-BE49-F238E27FC236}">
                <a16:creationId xmlns:a16="http://schemas.microsoft.com/office/drawing/2014/main" id="{CE05D4F7-34EE-4D87-BEBC-144712F09263}"/>
              </a:ext>
            </a:extLst>
          </p:cNvPr>
          <p:cNvGrpSpPr/>
          <p:nvPr/>
        </p:nvGrpSpPr>
        <p:grpSpPr>
          <a:xfrm>
            <a:off x="590870" y="5721540"/>
            <a:ext cx="10999381" cy="1082749"/>
            <a:chOff x="2626929" y="844101"/>
            <a:chExt cx="9252031" cy="1082749"/>
          </a:xfrm>
        </p:grpSpPr>
        <p:sp>
          <p:nvSpPr>
            <p:cNvPr id="20" name="Rectangle 19">
              <a:extLst>
                <a:ext uri="{FF2B5EF4-FFF2-40B4-BE49-F238E27FC236}">
                  <a16:creationId xmlns:a16="http://schemas.microsoft.com/office/drawing/2014/main" id="{AE3A0472-859C-4396-9602-37B35EB5933E}"/>
                </a:ext>
              </a:extLst>
            </p:cNvPr>
            <p:cNvSpPr/>
            <p:nvPr/>
          </p:nvSpPr>
          <p:spPr>
            <a:xfrm>
              <a:off x="2626929" y="844101"/>
              <a:ext cx="630741" cy="10827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07</a:t>
              </a:r>
            </a:p>
          </p:txBody>
        </p:sp>
        <p:sp>
          <p:nvSpPr>
            <p:cNvPr id="21" name="Rectangle 20">
              <a:extLst>
                <a:ext uri="{FF2B5EF4-FFF2-40B4-BE49-F238E27FC236}">
                  <a16:creationId xmlns:a16="http://schemas.microsoft.com/office/drawing/2014/main" id="{86F97A58-65E9-4554-A653-D0D1E40D9196}"/>
                </a:ext>
              </a:extLst>
            </p:cNvPr>
            <p:cNvSpPr/>
            <p:nvPr/>
          </p:nvSpPr>
          <p:spPr>
            <a:xfrm>
              <a:off x="3257668" y="844101"/>
              <a:ext cx="2069244" cy="1082749"/>
            </a:xfrm>
            <a:prstGeom prst="rect">
              <a:avLst/>
            </a:prstGeom>
            <a:solidFill>
              <a:srgbClr val="37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pc="490" dirty="0">
                  <a:latin typeface="Roboto" panose="02000000000000000000" pitchFamily="2" charset="0"/>
                  <a:ea typeface="Roboto" panose="02000000000000000000" pitchFamily="2" charset="0"/>
                </a:rPr>
                <a:t>Online Security</a:t>
              </a:r>
              <a:endParaRPr lang="en-US" sz="1600" dirty="0">
                <a:latin typeface="Roboto" panose="02000000000000000000" pitchFamily="2" charset="0"/>
                <a:ea typeface="Roboto" panose="02000000000000000000" pitchFamily="2" charset="0"/>
              </a:endParaRPr>
            </a:p>
          </p:txBody>
        </p:sp>
        <p:sp>
          <p:nvSpPr>
            <p:cNvPr id="22" name="Rectangle 21">
              <a:extLst>
                <a:ext uri="{FF2B5EF4-FFF2-40B4-BE49-F238E27FC236}">
                  <a16:creationId xmlns:a16="http://schemas.microsoft.com/office/drawing/2014/main" id="{3581C513-568B-4499-B49C-60D295878D28}"/>
                </a:ext>
              </a:extLst>
            </p:cNvPr>
            <p:cNvSpPr/>
            <p:nvPr/>
          </p:nvSpPr>
          <p:spPr>
            <a:xfrm>
              <a:off x="5326912" y="844101"/>
              <a:ext cx="6552048" cy="10827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prstClr val="black"/>
                  </a:solidFill>
                  <a:latin typeface="Roboto" panose="02000000000000000000" pitchFamily="2" charset="0"/>
                  <a:ea typeface="Roboto" panose="02000000000000000000" pitchFamily="2" charset="0"/>
                </a:rPr>
                <a:t>Analysis shows that 78% of the customers (1461) who churned don’t use Online Security, which could open them to more cyber attacks. I advise the Telecom company to lend out its voice advising customers to subscribe to using online services. </a:t>
              </a:r>
              <a:endParaRPr lang="en-US" sz="1200" spc="25" dirty="0">
                <a:solidFill>
                  <a:srgbClr val="181818"/>
                </a:solidFill>
                <a:latin typeface="Roboto" panose="02000000000000000000" pitchFamily="2" charset="0"/>
                <a:ea typeface="Roboto" panose="02000000000000000000" pitchFamily="2" charset="0"/>
                <a:cs typeface="Trebuchet MS"/>
              </a:endParaRPr>
            </a:p>
          </p:txBody>
        </p:sp>
      </p:grpSp>
      <p:grpSp>
        <p:nvGrpSpPr>
          <p:cNvPr id="23" name="Group 22">
            <a:extLst>
              <a:ext uri="{FF2B5EF4-FFF2-40B4-BE49-F238E27FC236}">
                <a16:creationId xmlns:a16="http://schemas.microsoft.com/office/drawing/2014/main" id="{8C41C72E-12C5-43C5-8E89-58BEDB215F1C}"/>
              </a:ext>
            </a:extLst>
          </p:cNvPr>
          <p:cNvGrpSpPr/>
          <p:nvPr/>
        </p:nvGrpSpPr>
        <p:grpSpPr>
          <a:xfrm>
            <a:off x="590870" y="4413126"/>
            <a:ext cx="10999381" cy="1082749"/>
            <a:chOff x="2626929" y="844101"/>
            <a:chExt cx="9252031" cy="1082749"/>
          </a:xfrm>
        </p:grpSpPr>
        <p:sp>
          <p:nvSpPr>
            <p:cNvPr id="24" name="Rectangle 23">
              <a:extLst>
                <a:ext uri="{FF2B5EF4-FFF2-40B4-BE49-F238E27FC236}">
                  <a16:creationId xmlns:a16="http://schemas.microsoft.com/office/drawing/2014/main" id="{87081CD8-2BEA-406C-ADA0-717AE42BCD34}"/>
                </a:ext>
              </a:extLst>
            </p:cNvPr>
            <p:cNvSpPr/>
            <p:nvPr/>
          </p:nvSpPr>
          <p:spPr>
            <a:xfrm>
              <a:off x="2626929" y="844101"/>
              <a:ext cx="630741" cy="10827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06</a:t>
              </a:r>
            </a:p>
          </p:txBody>
        </p:sp>
        <p:sp>
          <p:nvSpPr>
            <p:cNvPr id="25" name="Rectangle 24">
              <a:extLst>
                <a:ext uri="{FF2B5EF4-FFF2-40B4-BE49-F238E27FC236}">
                  <a16:creationId xmlns:a16="http://schemas.microsoft.com/office/drawing/2014/main" id="{7F97DE82-0D77-4AC2-9745-13963CCC2D4C}"/>
                </a:ext>
              </a:extLst>
            </p:cNvPr>
            <p:cNvSpPr/>
            <p:nvPr/>
          </p:nvSpPr>
          <p:spPr>
            <a:xfrm>
              <a:off x="3257668" y="844101"/>
              <a:ext cx="2069244" cy="1082749"/>
            </a:xfrm>
            <a:prstGeom prst="rect">
              <a:avLst/>
            </a:prstGeom>
            <a:solidFill>
              <a:srgbClr val="37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pc="490" dirty="0">
                  <a:latin typeface="Roboto" panose="02000000000000000000" pitchFamily="2" charset="0"/>
                  <a:ea typeface="Roboto" panose="02000000000000000000" pitchFamily="2" charset="0"/>
                </a:rPr>
                <a:t>Paperless Billing</a:t>
              </a:r>
              <a:endParaRPr lang="en-US" sz="1600" dirty="0">
                <a:latin typeface="Roboto" panose="02000000000000000000" pitchFamily="2" charset="0"/>
                <a:ea typeface="Roboto" panose="02000000000000000000" pitchFamily="2" charset="0"/>
              </a:endParaRPr>
            </a:p>
          </p:txBody>
        </p:sp>
        <p:sp>
          <p:nvSpPr>
            <p:cNvPr id="26" name="Rectangle 25">
              <a:extLst>
                <a:ext uri="{FF2B5EF4-FFF2-40B4-BE49-F238E27FC236}">
                  <a16:creationId xmlns:a16="http://schemas.microsoft.com/office/drawing/2014/main" id="{2E619951-4AB1-4865-8945-929DC037E33A}"/>
                </a:ext>
              </a:extLst>
            </p:cNvPr>
            <p:cNvSpPr/>
            <p:nvPr/>
          </p:nvSpPr>
          <p:spPr>
            <a:xfrm>
              <a:off x="5326912" y="844101"/>
              <a:ext cx="6552048" cy="10827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prstClr val="black"/>
                  </a:solidFill>
                  <a:latin typeface="Roboto" panose="02000000000000000000" pitchFamily="2" charset="0"/>
                  <a:ea typeface="Roboto" panose="02000000000000000000" pitchFamily="2" charset="0"/>
                </a:rPr>
                <a:t>Customers who use Paperless Billing are more prone to Churning than non-users. Analysis shows that 75% of customers who churned are users of this Paperless Billing Service, this could be due to bad service or the difficulties related to using the service.</a:t>
              </a:r>
              <a:endParaRPr lang="en-US" sz="1200" spc="25" dirty="0">
                <a:solidFill>
                  <a:srgbClr val="181818"/>
                </a:solidFill>
                <a:latin typeface="Roboto" panose="02000000000000000000" pitchFamily="2" charset="0"/>
                <a:ea typeface="Roboto" panose="02000000000000000000" pitchFamily="2" charset="0"/>
                <a:cs typeface="Trebuchet MS"/>
              </a:endParaRPr>
            </a:p>
          </p:txBody>
        </p:sp>
      </p:grpSp>
      <p:grpSp>
        <p:nvGrpSpPr>
          <p:cNvPr id="27" name="Group 26">
            <a:extLst>
              <a:ext uri="{FF2B5EF4-FFF2-40B4-BE49-F238E27FC236}">
                <a16:creationId xmlns:a16="http://schemas.microsoft.com/office/drawing/2014/main" id="{FC64702E-2B1B-4BA4-B188-8C8381D271BD}"/>
              </a:ext>
            </a:extLst>
          </p:cNvPr>
          <p:cNvGrpSpPr/>
          <p:nvPr/>
        </p:nvGrpSpPr>
        <p:grpSpPr>
          <a:xfrm>
            <a:off x="456609" y="206944"/>
            <a:ext cx="11278782" cy="212155"/>
            <a:chOff x="595719" y="690179"/>
            <a:chExt cx="10999381" cy="355586"/>
          </a:xfrm>
        </p:grpSpPr>
        <p:sp>
          <p:nvSpPr>
            <p:cNvPr id="28" name="Rectangle 27">
              <a:extLst>
                <a:ext uri="{FF2B5EF4-FFF2-40B4-BE49-F238E27FC236}">
                  <a16:creationId xmlns:a16="http://schemas.microsoft.com/office/drawing/2014/main" id="{5B1C86A5-9B57-4950-A403-532BCED7A8F5}"/>
                </a:ext>
              </a:extLst>
            </p:cNvPr>
            <p:cNvSpPr/>
            <p:nvPr/>
          </p:nvSpPr>
          <p:spPr>
            <a:xfrm>
              <a:off x="595719" y="690179"/>
              <a:ext cx="10999381" cy="35558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x-none" dirty="0"/>
            </a:p>
          </p:txBody>
        </p:sp>
        <p:sp>
          <p:nvSpPr>
            <p:cNvPr id="29" name="TextBox 28">
              <a:extLst>
                <a:ext uri="{FF2B5EF4-FFF2-40B4-BE49-F238E27FC236}">
                  <a16:creationId xmlns:a16="http://schemas.microsoft.com/office/drawing/2014/main" id="{778DC1CC-B26B-4254-8EB2-D8A3FD1AF0A9}"/>
                </a:ext>
              </a:extLst>
            </p:cNvPr>
            <p:cNvSpPr txBox="1"/>
            <p:nvPr/>
          </p:nvSpPr>
          <p:spPr>
            <a:xfrm>
              <a:off x="689419" y="791028"/>
              <a:ext cx="1834833" cy="153888"/>
            </a:xfrm>
            <a:prstGeom prst="rect">
              <a:avLst/>
            </a:prstGeom>
          </p:spPr>
          <p:txBody>
            <a:bodyPr wrap="square" lIns="0" tIns="0" rIns="0" bIns="0" rtlCol="0" anchor="t">
              <a:spAutoFit/>
            </a:bodyPr>
            <a:lstStyle/>
            <a:p>
              <a:r>
                <a:rPr lang="en-US" sz="1000" dirty="0">
                  <a:solidFill>
                    <a:sysClr val="windowText" lastClr="000000"/>
                  </a:solidFill>
                  <a:latin typeface="Roboto" panose="02000000000000000000" pitchFamily="2" charset="0"/>
                  <a:ea typeface="Roboto" panose="02000000000000000000" pitchFamily="2" charset="0"/>
                </a:rPr>
                <a:t>Outcome / Insight</a:t>
              </a:r>
            </a:p>
          </p:txBody>
        </p:sp>
      </p:grpSp>
    </p:spTree>
    <p:extLst>
      <p:ext uri="{BB962C8B-B14F-4D97-AF65-F5344CB8AC3E}">
        <p14:creationId xmlns:p14="http://schemas.microsoft.com/office/powerpoint/2010/main" val="183013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539E379-F9ED-4AFF-AED4-1365C4C3AF76}"/>
              </a:ext>
            </a:extLst>
          </p:cNvPr>
          <p:cNvSpPr/>
          <p:nvPr/>
        </p:nvSpPr>
        <p:spPr>
          <a:xfrm>
            <a:off x="425158" y="682171"/>
            <a:ext cx="11341684" cy="593172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82CCDAEC-0D2D-4E28-82AD-24C46D4B24D1}"/>
              </a:ext>
            </a:extLst>
          </p:cNvPr>
          <p:cNvGrpSpPr/>
          <p:nvPr/>
        </p:nvGrpSpPr>
        <p:grpSpPr>
          <a:xfrm rot="5400000">
            <a:off x="5465959" y="628579"/>
            <a:ext cx="1476375" cy="2169691"/>
            <a:chOff x="9791216" y="2428350"/>
            <a:chExt cx="1476375" cy="2169691"/>
          </a:xfrm>
        </p:grpSpPr>
        <p:pic>
          <p:nvPicPr>
            <p:cNvPr id="4" name="Graphic 3">
              <a:extLst>
                <a:ext uri="{FF2B5EF4-FFF2-40B4-BE49-F238E27FC236}">
                  <a16:creationId xmlns:a16="http://schemas.microsoft.com/office/drawing/2014/main" id="{7E3AD9B7-761A-4B85-96DE-B439E302CF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91216" y="3016891"/>
              <a:ext cx="1476375" cy="1581150"/>
            </a:xfrm>
            <a:prstGeom prst="rect">
              <a:avLst/>
            </a:prstGeom>
          </p:spPr>
        </p:pic>
        <p:grpSp>
          <p:nvGrpSpPr>
            <p:cNvPr id="5" name="Group 4">
              <a:extLst>
                <a:ext uri="{FF2B5EF4-FFF2-40B4-BE49-F238E27FC236}">
                  <a16:creationId xmlns:a16="http://schemas.microsoft.com/office/drawing/2014/main" id="{4159708C-DE5F-4BA5-90DA-7120002A2447}"/>
                </a:ext>
              </a:extLst>
            </p:cNvPr>
            <p:cNvGrpSpPr/>
            <p:nvPr/>
          </p:nvGrpSpPr>
          <p:grpSpPr>
            <a:xfrm>
              <a:off x="10452662" y="2428350"/>
              <a:ext cx="153482" cy="500539"/>
              <a:chOff x="3983798" y="2177356"/>
              <a:chExt cx="153482" cy="500539"/>
            </a:xfrm>
          </p:grpSpPr>
          <p:cxnSp>
            <p:nvCxnSpPr>
              <p:cNvPr id="6" name="Straight Connector 5">
                <a:extLst>
                  <a:ext uri="{FF2B5EF4-FFF2-40B4-BE49-F238E27FC236}">
                    <a16:creationId xmlns:a16="http://schemas.microsoft.com/office/drawing/2014/main" id="{764E015F-8D51-4C10-A604-55A06BA1E0DC}"/>
                  </a:ext>
                </a:extLst>
              </p:cNvPr>
              <p:cNvCxnSpPr>
                <a:cxnSpLocks/>
              </p:cNvCxnSpPr>
              <p:nvPr/>
            </p:nvCxnSpPr>
            <p:spPr>
              <a:xfrm>
                <a:off x="4060539" y="2317895"/>
                <a:ext cx="0" cy="360000"/>
              </a:xfrm>
              <a:prstGeom prst="line">
                <a:avLst/>
              </a:prstGeom>
              <a:ln w="3175">
                <a:solidFill>
                  <a:srgbClr val="A66999"/>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14D07F7B-5BF7-4003-A20E-6435624A12B2}"/>
                  </a:ext>
                </a:extLst>
              </p:cNvPr>
              <p:cNvSpPr/>
              <p:nvPr/>
            </p:nvSpPr>
            <p:spPr>
              <a:xfrm>
                <a:off x="3983798" y="2177356"/>
                <a:ext cx="153482" cy="153482"/>
              </a:xfrm>
              <a:prstGeom prst="ellipse">
                <a:avLst/>
              </a:prstGeom>
              <a:solidFill>
                <a:srgbClr val="A66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grpSp>
        <p:pic>
          <p:nvPicPr>
            <p:cNvPr id="8" name="Graphic 7">
              <a:extLst>
                <a:ext uri="{FF2B5EF4-FFF2-40B4-BE49-F238E27FC236}">
                  <a16:creationId xmlns:a16="http://schemas.microsoft.com/office/drawing/2014/main" id="{A005F941-F720-4AB0-84E0-5EC906FFC0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10396910" y="3581525"/>
              <a:ext cx="461301" cy="390987"/>
            </a:xfrm>
            <a:prstGeom prst="rect">
              <a:avLst/>
            </a:prstGeom>
          </p:spPr>
        </p:pic>
      </p:grpSp>
      <p:sp>
        <p:nvSpPr>
          <p:cNvPr id="11" name="TextBox 10">
            <a:hlinkClick r:id="rId6" action="ppaction://hlinksldjump"/>
            <a:extLst>
              <a:ext uri="{FF2B5EF4-FFF2-40B4-BE49-F238E27FC236}">
                <a16:creationId xmlns:a16="http://schemas.microsoft.com/office/drawing/2014/main" id="{DBD464DF-C443-4948-AC0F-92B3D33227AE}"/>
              </a:ext>
            </a:extLst>
          </p:cNvPr>
          <p:cNvSpPr txBox="1"/>
          <p:nvPr/>
        </p:nvSpPr>
        <p:spPr>
          <a:xfrm>
            <a:off x="7415145" y="1544148"/>
            <a:ext cx="1314822" cy="338554"/>
          </a:xfrm>
          <a:prstGeom prst="rect">
            <a:avLst/>
          </a:prstGeom>
          <a:noFill/>
        </p:spPr>
        <p:txBody>
          <a:bodyPr wrap="square">
            <a:spAutoFit/>
          </a:bodyPr>
          <a:lstStyle/>
          <a:p>
            <a:r>
              <a:rPr lang="en-US" sz="1600" b="1" dirty="0">
                <a:latin typeface="Roboto" panose="02000000000000000000" pitchFamily="2" charset="0"/>
                <a:ea typeface="Roboto" panose="02000000000000000000" pitchFamily="2" charset="0"/>
              </a:rPr>
              <a:t>Conclusion</a:t>
            </a:r>
            <a:endParaRPr lang="en-US" sz="900" b="1"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92307538-B7B1-4594-AAA8-9E8276734104}"/>
              </a:ext>
            </a:extLst>
          </p:cNvPr>
          <p:cNvSpPr txBox="1"/>
          <p:nvPr/>
        </p:nvSpPr>
        <p:spPr>
          <a:xfrm>
            <a:off x="914406" y="2630060"/>
            <a:ext cx="10305142" cy="3293209"/>
          </a:xfrm>
          <a:prstGeom prst="rect">
            <a:avLst/>
          </a:prstGeom>
          <a:noFill/>
        </p:spPr>
        <p:txBody>
          <a:bodyPr wrap="square" rtlCol="0">
            <a:spAutoFit/>
          </a:bodyPr>
          <a:lstStyle/>
          <a:p>
            <a:pPr algn="just"/>
            <a:r>
              <a:rPr lang="en-US" sz="1600" dirty="0">
                <a:latin typeface="Roboto" panose="02000000000000000000"/>
              </a:rPr>
              <a:t>The data analysis shows that there are a total of </a:t>
            </a:r>
            <a:r>
              <a:rPr lang="en-US" sz="1600" b="1" dirty="0">
                <a:latin typeface="Roboto" panose="02000000000000000000"/>
              </a:rPr>
              <a:t>1869 customers </a:t>
            </a:r>
            <a:r>
              <a:rPr lang="en-US" sz="1600" dirty="0">
                <a:latin typeface="Roboto" panose="02000000000000000000"/>
              </a:rPr>
              <a:t>who churned. This is approximately </a:t>
            </a:r>
            <a:r>
              <a:rPr lang="en-US" sz="1600" b="1" dirty="0">
                <a:latin typeface="Roboto" panose="02000000000000000000"/>
              </a:rPr>
              <a:t>26.5%</a:t>
            </a:r>
            <a:r>
              <a:rPr lang="en-US" sz="1600" dirty="0">
                <a:latin typeface="Roboto" panose="02000000000000000000"/>
              </a:rPr>
              <a:t> of the total customer base. The average </a:t>
            </a:r>
            <a:r>
              <a:rPr lang="en-US" sz="1600" b="1" dirty="0">
                <a:latin typeface="Roboto" panose="02000000000000000000"/>
              </a:rPr>
              <a:t>tenure of customers </a:t>
            </a:r>
            <a:r>
              <a:rPr lang="en-US" sz="1600" dirty="0">
                <a:latin typeface="Roboto" panose="02000000000000000000"/>
              </a:rPr>
              <a:t>who churned is </a:t>
            </a:r>
            <a:r>
              <a:rPr lang="en-US" sz="1600" b="1" dirty="0">
                <a:latin typeface="Roboto" panose="02000000000000000000"/>
              </a:rPr>
              <a:t>17 months</a:t>
            </a:r>
            <a:r>
              <a:rPr lang="en-US" sz="1600" dirty="0">
                <a:latin typeface="Roboto" panose="02000000000000000000"/>
              </a:rPr>
              <a:t>, which is lower than the overall average tenure of customers. The majority of churned customers are those with a </a:t>
            </a:r>
            <a:r>
              <a:rPr lang="en-US" sz="1600" b="1" dirty="0">
                <a:latin typeface="Roboto" panose="02000000000000000000"/>
              </a:rPr>
              <a:t>month-to-month</a:t>
            </a:r>
            <a:r>
              <a:rPr lang="en-US" sz="1600" dirty="0">
                <a:latin typeface="Roboto" panose="02000000000000000000"/>
              </a:rPr>
              <a:t> </a:t>
            </a:r>
            <a:r>
              <a:rPr lang="en-US" sz="1600" b="1" dirty="0">
                <a:latin typeface="Roboto" panose="02000000000000000000"/>
              </a:rPr>
              <a:t>contract</a:t>
            </a:r>
            <a:r>
              <a:rPr lang="en-US" sz="1600" dirty="0">
                <a:latin typeface="Roboto" panose="02000000000000000000"/>
              </a:rPr>
              <a:t>, with higher monthly charges and no dependents. Customers who have availed of </a:t>
            </a:r>
            <a:r>
              <a:rPr lang="en-US" sz="1600" b="1" dirty="0">
                <a:latin typeface="Roboto" panose="02000000000000000000"/>
              </a:rPr>
              <a:t>Fiber Optic internet service</a:t>
            </a:r>
            <a:r>
              <a:rPr lang="en-US" sz="1600" dirty="0">
                <a:latin typeface="Roboto" panose="02000000000000000000"/>
              </a:rPr>
              <a:t> are more likely to churn.</a:t>
            </a:r>
          </a:p>
          <a:p>
            <a:pPr algn="just"/>
            <a:endParaRPr lang="en-US" sz="1600" dirty="0">
              <a:latin typeface="Roboto" panose="02000000000000000000"/>
            </a:endParaRPr>
          </a:p>
          <a:p>
            <a:pPr algn="just"/>
            <a:r>
              <a:rPr lang="en-US" sz="1600" dirty="0">
                <a:latin typeface="Roboto" panose="02000000000000000000"/>
              </a:rPr>
              <a:t>Furthermore, customers who did not opt for </a:t>
            </a:r>
            <a:r>
              <a:rPr lang="en-US" sz="1600" b="1" dirty="0">
                <a:latin typeface="Roboto" panose="02000000000000000000"/>
              </a:rPr>
              <a:t>additional services </a:t>
            </a:r>
            <a:r>
              <a:rPr lang="en-US" sz="1600" dirty="0">
                <a:latin typeface="Roboto" panose="02000000000000000000"/>
              </a:rPr>
              <a:t>such as online security, tech support, and device protection, are also more likely to churn. Customers who pay through Electronic checks are more likely to churn than those who use other payment methods.</a:t>
            </a:r>
          </a:p>
          <a:p>
            <a:pPr algn="just"/>
            <a:endParaRPr lang="en-US" sz="1600" dirty="0">
              <a:latin typeface="Roboto" panose="02000000000000000000"/>
            </a:endParaRPr>
          </a:p>
          <a:p>
            <a:pPr algn="just"/>
            <a:r>
              <a:rPr lang="en-US" sz="1600" dirty="0">
                <a:latin typeface="Roboto" panose="02000000000000000000"/>
              </a:rPr>
              <a:t>The company can use these insights to take measures to reduce churn rate, such as </a:t>
            </a:r>
            <a:r>
              <a:rPr lang="en-US" sz="1600" b="1" dirty="0">
                <a:latin typeface="Roboto" panose="02000000000000000000"/>
              </a:rPr>
              <a:t>providing incentives to customers for a longer contract period</a:t>
            </a:r>
            <a:r>
              <a:rPr lang="en-US" sz="1600" dirty="0">
                <a:latin typeface="Roboto" panose="02000000000000000000"/>
              </a:rPr>
              <a:t>, </a:t>
            </a:r>
            <a:r>
              <a:rPr lang="en-US" sz="1600" b="1" dirty="0">
                <a:latin typeface="Roboto" panose="02000000000000000000"/>
              </a:rPr>
              <a:t>offering discounts to customers who opt for additional services</a:t>
            </a:r>
            <a:r>
              <a:rPr lang="en-US" sz="1600" dirty="0">
                <a:latin typeface="Roboto" panose="02000000000000000000"/>
              </a:rPr>
              <a:t>, and </a:t>
            </a:r>
            <a:r>
              <a:rPr lang="en-US" sz="1600" b="1" dirty="0">
                <a:latin typeface="Roboto" panose="02000000000000000000"/>
              </a:rPr>
              <a:t>improving their billing and payment process</a:t>
            </a:r>
            <a:r>
              <a:rPr lang="en-US" sz="1600" dirty="0">
                <a:latin typeface="Roboto" panose="02000000000000000000"/>
              </a:rPr>
              <a:t>.</a:t>
            </a:r>
          </a:p>
        </p:txBody>
      </p:sp>
    </p:spTree>
    <p:extLst>
      <p:ext uri="{BB962C8B-B14F-4D97-AF65-F5344CB8AC3E}">
        <p14:creationId xmlns:p14="http://schemas.microsoft.com/office/powerpoint/2010/main" val="415875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A5A96B-ADB0-4C03-939B-7FA098878804}"/>
              </a:ext>
            </a:extLst>
          </p:cNvPr>
          <p:cNvSpPr/>
          <p:nvPr/>
        </p:nvSpPr>
        <p:spPr>
          <a:xfrm>
            <a:off x="425158" y="628485"/>
            <a:ext cx="11341684" cy="593172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le 7">
            <a:extLst>
              <a:ext uri="{FF2B5EF4-FFF2-40B4-BE49-F238E27FC236}">
                <a16:creationId xmlns:a16="http://schemas.microsoft.com/office/drawing/2014/main" id="{3A0EA702-58F7-49B8-8496-B02878A1D7BD}"/>
              </a:ext>
            </a:extLst>
          </p:cNvPr>
          <p:cNvGraphicFramePr>
            <a:graphicFrameLocks noGrp="1"/>
          </p:cNvGraphicFramePr>
          <p:nvPr>
            <p:extLst>
              <p:ext uri="{D42A27DB-BD31-4B8C-83A1-F6EECF244321}">
                <p14:modId xmlns:p14="http://schemas.microsoft.com/office/powerpoint/2010/main" val="970241428"/>
              </p:ext>
            </p:extLst>
          </p:nvPr>
        </p:nvGraphicFramePr>
        <p:xfrm>
          <a:off x="620486" y="1063256"/>
          <a:ext cx="2387600" cy="819150"/>
        </p:xfrm>
        <a:graphic>
          <a:graphicData uri="http://schemas.openxmlformats.org/drawingml/2006/table">
            <a:tbl>
              <a:tblPr>
                <a:tableStyleId>{5C22544A-7EE6-4342-B048-85BDC9FD1C3A}</a:tableStyleId>
              </a:tblPr>
              <a:tblGrid>
                <a:gridCol w="1422400">
                  <a:extLst>
                    <a:ext uri="{9D8B030D-6E8A-4147-A177-3AD203B41FA5}">
                      <a16:colId xmlns:a16="http://schemas.microsoft.com/office/drawing/2014/main" val="1175797248"/>
                    </a:ext>
                  </a:extLst>
                </a:gridCol>
                <a:gridCol w="609600">
                  <a:extLst>
                    <a:ext uri="{9D8B030D-6E8A-4147-A177-3AD203B41FA5}">
                      <a16:colId xmlns:a16="http://schemas.microsoft.com/office/drawing/2014/main" val="431905999"/>
                    </a:ext>
                  </a:extLst>
                </a:gridCol>
                <a:gridCol w="355600">
                  <a:extLst>
                    <a:ext uri="{9D8B030D-6E8A-4147-A177-3AD203B41FA5}">
                      <a16:colId xmlns:a16="http://schemas.microsoft.com/office/drawing/2014/main" val="1552912113"/>
                    </a:ext>
                  </a:extLst>
                </a:gridCol>
              </a:tblGrid>
              <a:tr h="161925">
                <a:tc>
                  <a:txBody>
                    <a:bodyPr/>
                    <a:lstStyle/>
                    <a:p>
                      <a:pPr algn="l" fontAlgn="b"/>
                      <a:r>
                        <a:rPr lang="en-US" sz="1000" u="none" strike="noStrike" dirty="0">
                          <a:effectLst/>
                        </a:rPr>
                        <a:t>TOTAL CUSTOMER</a:t>
                      </a:r>
                      <a:endParaRPr lang="en-US"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004687"/>
                  </a:ext>
                </a:extLst>
              </a:tr>
              <a:tr h="161925">
                <a:tc>
                  <a:txBody>
                    <a:bodyPr/>
                    <a:lstStyle/>
                    <a:p>
                      <a:pPr algn="l" fontAlgn="b"/>
                      <a:r>
                        <a:rPr lang="en-US" sz="1000" u="none" strike="noStrike">
                          <a:effectLst/>
                        </a:rPr>
                        <a:t>Churn</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1869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27</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2724647"/>
                  </a:ext>
                </a:extLst>
              </a:tr>
              <a:tr h="161925">
                <a:tc>
                  <a:txBody>
                    <a:bodyPr/>
                    <a:lstStyle/>
                    <a:p>
                      <a:pPr algn="l" fontAlgn="b"/>
                      <a:r>
                        <a:rPr lang="en-US" sz="1000" u="none" strike="noStrike">
                          <a:effectLst/>
                        </a:rPr>
                        <a:t>Un-Churn</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5174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73</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99530885"/>
                  </a:ext>
                </a:extLst>
              </a:tr>
              <a:tr h="171450">
                <a:tc>
                  <a:txBody>
                    <a:bodyPr/>
                    <a:lstStyle/>
                    <a:p>
                      <a:pPr algn="l" fontAlgn="b"/>
                      <a:r>
                        <a:rPr lang="en-US" sz="1000" u="none" strike="noStrike">
                          <a:effectLst/>
                        </a:rPr>
                        <a:t>Total</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7043</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8676096"/>
                  </a:ext>
                </a:extLst>
              </a:tr>
              <a:tr h="161925">
                <a:tc>
                  <a:txBody>
                    <a:bodyPr/>
                    <a:lstStyle/>
                    <a:p>
                      <a:pPr algn="l" fontAlgn="b"/>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0599838"/>
                  </a:ext>
                </a:extLst>
              </a:tr>
            </a:tbl>
          </a:graphicData>
        </a:graphic>
      </p:graphicFrame>
      <p:graphicFrame>
        <p:nvGraphicFramePr>
          <p:cNvPr id="9" name="Table 8">
            <a:extLst>
              <a:ext uri="{FF2B5EF4-FFF2-40B4-BE49-F238E27FC236}">
                <a16:creationId xmlns:a16="http://schemas.microsoft.com/office/drawing/2014/main" id="{6A3C3E11-AF36-443C-8810-5A15EEBE17CD}"/>
              </a:ext>
            </a:extLst>
          </p:cNvPr>
          <p:cNvGraphicFramePr>
            <a:graphicFrameLocks noGrp="1"/>
          </p:cNvGraphicFramePr>
          <p:nvPr>
            <p:extLst>
              <p:ext uri="{D42A27DB-BD31-4B8C-83A1-F6EECF244321}">
                <p14:modId xmlns:p14="http://schemas.microsoft.com/office/powerpoint/2010/main" val="3486145732"/>
              </p:ext>
            </p:extLst>
          </p:nvPr>
        </p:nvGraphicFramePr>
        <p:xfrm>
          <a:off x="620486" y="2110695"/>
          <a:ext cx="2387600" cy="1133475"/>
        </p:xfrm>
        <a:graphic>
          <a:graphicData uri="http://schemas.openxmlformats.org/drawingml/2006/table">
            <a:tbl>
              <a:tblPr>
                <a:tableStyleId>{5C22544A-7EE6-4342-B048-85BDC9FD1C3A}</a:tableStyleId>
              </a:tblPr>
              <a:tblGrid>
                <a:gridCol w="1422400">
                  <a:extLst>
                    <a:ext uri="{9D8B030D-6E8A-4147-A177-3AD203B41FA5}">
                      <a16:colId xmlns:a16="http://schemas.microsoft.com/office/drawing/2014/main" val="2048510536"/>
                    </a:ext>
                  </a:extLst>
                </a:gridCol>
                <a:gridCol w="609600">
                  <a:extLst>
                    <a:ext uri="{9D8B030D-6E8A-4147-A177-3AD203B41FA5}">
                      <a16:colId xmlns:a16="http://schemas.microsoft.com/office/drawing/2014/main" val="2284040131"/>
                    </a:ext>
                  </a:extLst>
                </a:gridCol>
                <a:gridCol w="355600">
                  <a:extLst>
                    <a:ext uri="{9D8B030D-6E8A-4147-A177-3AD203B41FA5}">
                      <a16:colId xmlns:a16="http://schemas.microsoft.com/office/drawing/2014/main" val="336929308"/>
                    </a:ext>
                  </a:extLst>
                </a:gridCol>
              </a:tblGrid>
              <a:tr h="161925">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0385478"/>
                  </a:ext>
                </a:extLst>
              </a:tr>
              <a:tr h="161925">
                <a:tc>
                  <a:txBody>
                    <a:bodyPr/>
                    <a:lstStyle/>
                    <a:p>
                      <a:pPr algn="l" fontAlgn="b"/>
                      <a:r>
                        <a:rPr lang="en-US" sz="1000" u="none" strike="noStrike">
                          <a:effectLst/>
                        </a:rPr>
                        <a:t>METHOD OF PAYMENT</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8469326"/>
                  </a:ext>
                </a:extLst>
              </a:tr>
              <a:tr h="161925">
                <a:tc>
                  <a:txBody>
                    <a:bodyPr/>
                    <a:lstStyle/>
                    <a:p>
                      <a:pPr algn="l" fontAlgn="b"/>
                      <a:r>
                        <a:rPr lang="en-US" sz="1000" u="none" strike="noStrike">
                          <a:effectLst/>
                        </a:rPr>
                        <a:t>Bank Tansfer (Automatic)</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258</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7461496"/>
                  </a:ext>
                </a:extLst>
              </a:tr>
              <a:tr h="161925">
                <a:tc>
                  <a:txBody>
                    <a:bodyPr/>
                    <a:lstStyle/>
                    <a:p>
                      <a:pPr algn="l" fontAlgn="b"/>
                      <a:r>
                        <a:rPr lang="en-US" sz="1000" u="none" strike="noStrike">
                          <a:effectLst/>
                        </a:rPr>
                        <a:t>Credit card (Automatic)</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232</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5061594"/>
                  </a:ext>
                </a:extLst>
              </a:tr>
              <a:tr h="161925">
                <a:tc>
                  <a:txBody>
                    <a:bodyPr/>
                    <a:lstStyle/>
                    <a:p>
                      <a:pPr algn="l" fontAlgn="b"/>
                      <a:r>
                        <a:rPr lang="en-US" sz="1000" u="none" strike="noStrike">
                          <a:effectLst/>
                        </a:rPr>
                        <a:t>Electroic Check</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1071</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57</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7814434"/>
                  </a:ext>
                </a:extLst>
              </a:tr>
              <a:tr h="161925">
                <a:tc>
                  <a:txBody>
                    <a:bodyPr/>
                    <a:lstStyle/>
                    <a:p>
                      <a:pPr algn="l" fontAlgn="b"/>
                      <a:r>
                        <a:rPr lang="en-US" sz="1000" u="none" strike="noStrike">
                          <a:effectLst/>
                        </a:rPr>
                        <a:t>Mail Check</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308</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1899179"/>
                  </a:ext>
                </a:extLst>
              </a:tr>
              <a:tr h="161925">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1869</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634306"/>
                  </a:ext>
                </a:extLst>
              </a:tr>
            </a:tbl>
          </a:graphicData>
        </a:graphic>
      </p:graphicFrame>
      <p:graphicFrame>
        <p:nvGraphicFramePr>
          <p:cNvPr id="10" name="Table 9">
            <a:extLst>
              <a:ext uri="{FF2B5EF4-FFF2-40B4-BE49-F238E27FC236}">
                <a16:creationId xmlns:a16="http://schemas.microsoft.com/office/drawing/2014/main" id="{76CEF69F-B2B9-44D6-AE7D-316F65E5862E}"/>
              </a:ext>
            </a:extLst>
          </p:cNvPr>
          <p:cNvGraphicFramePr>
            <a:graphicFrameLocks noGrp="1"/>
          </p:cNvGraphicFramePr>
          <p:nvPr>
            <p:extLst>
              <p:ext uri="{D42A27DB-BD31-4B8C-83A1-F6EECF244321}">
                <p14:modId xmlns:p14="http://schemas.microsoft.com/office/powerpoint/2010/main" val="96962950"/>
              </p:ext>
            </p:extLst>
          </p:nvPr>
        </p:nvGraphicFramePr>
        <p:xfrm>
          <a:off x="3599543" y="1063256"/>
          <a:ext cx="4343400" cy="819150"/>
        </p:xfrm>
        <a:graphic>
          <a:graphicData uri="http://schemas.openxmlformats.org/drawingml/2006/table">
            <a:tbl>
              <a:tblPr>
                <a:tableStyleId>{5C22544A-7EE6-4342-B048-85BDC9FD1C3A}</a:tableStyleId>
              </a:tblPr>
              <a:tblGrid>
                <a:gridCol w="1155700">
                  <a:extLst>
                    <a:ext uri="{9D8B030D-6E8A-4147-A177-3AD203B41FA5}">
                      <a16:colId xmlns:a16="http://schemas.microsoft.com/office/drawing/2014/main" val="4005459870"/>
                    </a:ext>
                  </a:extLst>
                </a:gridCol>
                <a:gridCol w="609600">
                  <a:extLst>
                    <a:ext uri="{9D8B030D-6E8A-4147-A177-3AD203B41FA5}">
                      <a16:colId xmlns:a16="http://schemas.microsoft.com/office/drawing/2014/main" val="767262416"/>
                    </a:ext>
                  </a:extLst>
                </a:gridCol>
                <a:gridCol w="482600">
                  <a:extLst>
                    <a:ext uri="{9D8B030D-6E8A-4147-A177-3AD203B41FA5}">
                      <a16:colId xmlns:a16="http://schemas.microsoft.com/office/drawing/2014/main" val="245115130"/>
                    </a:ext>
                  </a:extLst>
                </a:gridCol>
                <a:gridCol w="152400">
                  <a:extLst>
                    <a:ext uri="{9D8B030D-6E8A-4147-A177-3AD203B41FA5}">
                      <a16:colId xmlns:a16="http://schemas.microsoft.com/office/drawing/2014/main" val="2639182902"/>
                    </a:ext>
                  </a:extLst>
                </a:gridCol>
                <a:gridCol w="723900">
                  <a:extLst>
                    <a:ext uri="{9D8B030D-6E8A-4147-A177-3AD203B41FA5}">
                      <a16:colId xmlns:a16="http://schemas.microsoft.com/office/drawing/2014/main" val="3679979487"/>
                    </a:ext>
                  </a:extLst>
                </a:gridCol>
                <a:gridCol w="609600">
                  <a:extLst>
                    <a:ext uri="{9D8B030D-6E8A-4147-A177-3AD203B41FA5}">
                      <a16:colId xmlns:a16="http://schemas.microsoft.com/office/drawing/2014/main" val="2937265899"/>
                    </a:ext>
                  </a:extLst>
                </a:gridCol>
                <a:gridCol w="609600">
                  <a:extLst>
                    <a:ext uri="{9D8B030D-6E8A-4147-A177-3AD203B41FA5}">
                      <a16:colId xmlns:a16="http://schemas.microsoft.com/office/drawing/2014/main" val="34933462"/>
                    </a:ext>
                  </a:extLst>
                </a:gridCol>
              </a:tblGrid>
              <a:tr h="161925">
                <a:tc>
                  <a:txBody>
                    <a:bodyPr/>
                    <a:lstStyle/>
                    <a:p>
                      <a:pPr algn="l" fontAlgn="b"/>
                      <a:r>
                        <a:rPr lang="en-US" sz="1000" u="none" strike="noStrike">
                          <a:effectLst/>
                        </a:rPr>
                        <a:t>GENDER</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0477200"/>
                  </a:ext>
                </a:extLst>
              </a:tr>
              <a:tr h="161925">
                <a:tc>
                  <a:txBody>
                    <a:bodyPr/>
                    <a:lstStyle/>
                    <a:p>
                      <a:pPr algn="l" fontAlgn="b"/>
                      <a:r>
                        <a:rPr lang="en-US" sz="1000" u="none" strike="noStrike">
                          <a:effectLst/>
                        </a:rPr>
                        <a:t>Male that Churn</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930</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49.8</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That Didn't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2625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50.7</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2698102"/>
                  </a:ext>
                </a:extLst>
              </a:tr>
              <a:tr h="161925">
                <a:tc>
                  <a:txBody>
                    <a:bodyPr/>
                    <a:lstStyle/>
                    <a:p>
                      <a:pPr algn="l" fontAlgn="b"/>
                      <a:r>
                        <a:rPr lang="en-US" sz="1000" u="none" strike="noStrike">
                          <a:effectLst/>
                        </a:rPr>
                        <a:t>Female that churn</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939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50.2</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That Didn't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2549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49.3</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8836491"/>
                  </a:ext>
                </a:extLst>
              </a:tr>
              <a:tr h="171450">
                <a:tc>
                  <a:txBody>
                    <a:bodyPr/>
                    <a:lstStyle/>
                    <a:p>
                      <a:pPr algn="l" fontAlgn="b"/>
                      <a:r>
                        <a:rPr lang="en-US" sz="1000" u="none" strike="noStrike">
                          <a:effectLst/>
                        </a:rPr>
                        <a:t>Total</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1869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5174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9510954"/>
                  </a:ext>
                </a:extLst>
              </a:tr>
              <a:tr h="161925">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104878"/>
                  </a:ext>
                </a:extLst>
              </a:tr>
            </a:tbl>
          </a:graphicData>
        </a:graphic>
      </p:graphicFrame>
      <p:graphicFrame>
        <p:nvGraphicFramePr>
          <p:cNvPr id="11" name="Table 10">
            <a:extLst>
              <a:ext uri="{FF2B5EF4-FFF2-40B4-BE49-F238E27FC236}">
                <a16:creationId xmlns:a16="http://schemas.microsoft.com/office/drawing/2014/main" id="{1A2F0778-2CB2-4208-B1B6-E2BA40FB84D3}"/>
              </a:ext>
            </a:extLst>
          </p:cNvPr>
          <p:cNvGraphicFramePr>
            <a:graphicFrameLocks noGrp="1"/>
          </p:cNvGraphicFramePr>
          <p:nvPr>
            <p:extLst>
              <p:ext uri="{D42A27DB-BD31-4B8C-83A1-F6EECF244321}">
                <p14:modId xmlns:p14="http://schemas.microsoft.com/office/powerpoint/2010/main" val="571195820"/>
              </p:ext>
            </p:extLst>
          </p:nvPr>
        </p:nvGraphicFramePr>
        <p:xfrm>
          <a:off x="8534400" y="1072781"/>
          <a:ext cx="2590800" cy="809625"/>
        </p:xfrm>
        <a:graphic>
          <a:graphicData uri="http://schemas.openxmlformats.org/drawingml/2006/table">
            <a:tbl>
              <a:tblPr>
                <a:tableStyleId>{5C22544A-7EE6-4342-B048-85BDC9FD1C3A}</a:tableStyleId>
              </a:tblPr>
              <a:tblGrid>
                <a:gridCol w="1155700">
                  <a:extLst>
                    <a:ext uri="{9D8B030D-6E8A-4147-A177-3AD203B41FA5}">
                      <a16:colId xmlns:a16="http://schemas.microsoft.com/office/drawing/2014/main" val="3287023408"/>
                    </a:ext>
                  </a:extLst>
                </a:gridCol>
                <a:gridCol w="609600">
                  <a:extLst>
                    <a:ext uri="{9D8B030D-6E8A-4147-A177-3AD203B41FA5}">
                      <a16:colId xmlns:a16="http://schemas.microsoft.com/office/drawing/2014/main" val="2444806292"/>
                    </a:ext>
                  </a:extLst>
                </a:gridCol>
                <a:gridCol w="825500">
                  <a:extLst>
                    <a:ext uri="{9D8B030D-6E8A-4147-A177-3AD203B41FA5}">
                      <a16:colId xmlns:a16="http://schemas.microsoft.com/office/drawing/2014/main" val="417063415"/>
                    </a:ext>
                  </a:extLst>
                </a:gridCol>
              </a:tblGrid>
              <a:tr h="161925">
                <a:tc>
                  <a:txBody>
                    <a:bodyPr/>
                    <a:lstStyle/>
                    <a:p>
                      <a:pPr algn="l" fontAlgn="b"/>
                      <a:r>
                        <a:rPr lang="en-US" sz="1000" u="none" strike="noStrike">
                          <a:effectLst/>
                        </a:rPr>
                        <a:t>CONTRACTS</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9752907"/>
                  </a:ext>
                </a:extLst>
              </a:tr>
              <a:tr h="161925">
                <a:tc>
                  <a:txBody>
                    <a:bodyPr/>
                    <a:lstStyle/>
                    <a:p>
                      <a:pPr algn="l" fontAlgn="b"/>
                      <a:r>
                        <a:rPr lang="en-US" sz="1000" u="none" strike="noStrike">
                          <a:effectLst/>
                        </a:rPr>
                        <a:t>M-to-M</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1655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89</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5127398"/>
                  </a:ext>
                </a:extLst>
              </a:tr>
              <a:tr h="161925">
                <a:tc>
                  <a:txBody>
                    <a:bodyPr/>
                    <a:lstStyle/>
                    <a:p>
                      <a:pPr algn="l" fontAlgn="b"/>
                      <a:r>
                        <a:rPr lang="en-US" sz="1000" u="none" strike="noStrike">
                          <a:effectLst/>
                        </a:rPr>
                        <a:t>1year</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166</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2751232"/>
                  </a:ext>
                </a:extLst>
              </a:tr>
              <a:tr h="161925">
                <a:tc>
                  <a:txBody>
                    <a:bodyPr/>
                    <a:lstStyle/>
                    <a:p>
                      <a:pPr algn="l" fontAlgn="b"/>
                      <a:r>
                        <a:rPr lang="en-US" sz="1000" u="none" strike="noStrike">
                          <a:effectLst/>
                        </a:rPr>
                        <a:t>2years</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48</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2678134"/>
                  </a:ext>
                </a:extLst>
              </a:tr>
              <a:tr h="161925">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1869</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0375405"/>
                  </a:ext>
                </a:extLst>
              </a:tr>
            </a:tbl>
          </a:graphicData>
        </a:graphic>
      </p:graphicFrame>
      <p:graphicFrame>
        <p:nvGraphicFramePr>
          <p:cNvPr id="12" name="Table 11">
            <a:extLst>
              <a:ext uri="{FF2B5EF4-FFF2-40B4-BE49-F238E27FC236}">
                <a16:creationId xmlns:a16="http://schemas.microsoft.com/office/drawing/2014/main" id="{C782C930-C728-4367-8BFC-122D5A6724A8}"/>
              </a:ext>
            </a:extLst>
          </p:cNvPr>
          <p:cNvGraphicFramePr>
            <a:graphicFrameLocks noGrp="1"/>
          </p:cNvGraphicFramePr>
          <p:nvPr>
            <p:extLst>
              <p:ext uri="{D42A27DB-BD31-4B8C-83A1-F6EECF244321}">
                <p14:modId xmlns:p14="http://schemas.microsoft.com/office/powerpoint/2010/main" val="1696654055"/>
              </p:ext>
            </p:extLst>
          </p:nvPr>
        </p:nvGraphicFramePr>
        <p:xfrm>
          <a:off x="3650343" y="2110695"/>
          <a:ext cx="4292600" cy="1143000"/>
        </p:xfrm>
        <a:graphic>
          <a:graphicData uri="http://schemas.openxmlformats.org/drawingml/2006/table">
            <a:tbl>
              <a:tblPr>
                <a:tableStyleId>{5C22544A-7EE6-4342-B048-85BDC9FD1C3A}</a:tableStyleId>
              </a:tblPr>
              <a:tblGrid>
                <a:gridCol w="1422400">
                  <a:extLst>
                    <a:ext uri="{9D8B030D-6E8A-4147-A177-3AD203B41FA5}">
                      <a16:colId xmlns:a16="http://schemas.microsoft.com/office/drawing/2014/main" val="2967606248"/>
                    </a:ext>
                  </a:extLst>
                </a:gridCol>
                <a:gridCol w="609600">
                  <a:extLst>
                    <a:ext uri="{9D8B030D-6E8A-4147-A177-3AD203B41FA5}">
                      <a16:colId xmlns:a16="http://schemas.microsoft.com/office/drawing/2014/main" val="824637818"/>
                    </a:ext>
                  </a:extLst>
                </a:gridCol>
                <a:gridCol w="355600">
                  <a:extLst>
                    <a:ext uri="{9D8B030D-6E8A-4147-A177-3AD203B41FA5}">
                      <a16:colId xmlns:a16="http://schemas.microsoft.com/office/drawing/2014/main" val="284889583"/>
                    </a:ext>
                  </a:extLst>
                </a:gridCol>
                <a:gridCol w="749300">
                  <a:extLst>
                    <a:ext uri="{9D8B030D-6E8A-4147-A177-3AD203B41FA5}">
                      <a16:colId xmlns:a16="http://schemas.microsoft.com/office/drawing/2014/main" val="2093283591"/>
                    </a:ext>
                  </a:extLst>
                </a:gridCol>
                <a:gridCol w="1155700">
                  <a:extLst>
                    <a:ext uri="{9D8B030D-6E8A-4147-A177-3AD203B41FA5}">
                      <a16:colId xmlns:a16="http://schemas.microsoft.com/office/drawing/2014/main" val="1507265128"/>
                    </a:ext>
                  </a:extLst>
                </a:gridCol>
              </a:tblGrid>
              <a:tr h="161925">
                <a:tc>
                  <a:txBody>
                    <a:bodyPr/>
                    <a:lstStyle/>
                    <a:p>
                      <a:pPr algn="l" fontAlgn="b"/>
                      <a:r>
                        <a:rPr lang="en-US" sz="1000" u="none" strike="noStrike">
                          <a:effectLst/>
                        </a:rPr>
                        <a:t>PARTNERSHIP</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1425018"/>
                  </a:ext>
                </a:extLst>
              </a:tr>
              <a:tr h="161925">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churned</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retained</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6895870"/>
                  </a:ext>
                </a:extLst>
              </a:tr>
              <a:tr h="161925">
                <a:tc>
                  <a:txBody>
                    <a:bodyPr/>
                    <a:lstStyle/>
                    <a:p>
                      <a:pPr algn="l" fontAlgn="b"/>
                      <a:r>
                        <a:rPr lang="en-US" sz="1000" u="none" strike="noStrike">
                          <a:effectLst/>
                        </a:rPr>
                        <a:t>Partners</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669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36</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2733</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53</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5178017"/>
                  </a:ext>
                </a:extLst>
              </a:tr>
              <a:tr h="161925">
                <a:tc>
                  <a:txBody>
                    <a:bodyPr/>
                    <a:lstStyle/>
                    <a:p>
                      <a:pPr algn="l" fontAlgn="b"/>
                      <a:r>
                        <a:rPr lang="en-US" sz="1000" u="none" strike="noStrike">
                          <a:effectLst/>
                        </a:rPr>
                        <a:t>Non-partners</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1200</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64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2441</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47</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5656694"/>
                  </a:ext>
                </a:extLst>
              </a:tr>
              <a:tr h="161925">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1869</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5174</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1792438"/>
                  </a:ext>
                </a:extLst>
              </a:tr>
              <a:tr h="161925">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6614280"/>
                  </a:ext>
                </a:extLst>
              </a:tr>
              <a:tr h="171450">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6567244"/>
                  </a:ext>
                </a:extLst>
              </a:tr>
            </a:tbl>
          </a:graphicData>
        </a:graphic>
      </p:graphicFrame>
      <p:graphicFrame>
        <p:nvGraphicFramePr>
          <p:cNvPr id="13" name="Table 12">
            <a:extLst>
              <a:ext uri="{FF2B5EF4-FFF2-40B4-BE49-F238E27FC236}">
                <a16:creationId xmlns:a16="http://schemas.microsoft.com/office/drawing/2014/main" id="{70B69467-8070-407B-86F7-C36836C3D43B}"/>
              </a:ext>
            </a:extLst>
          </p:cNvPr>
          <p:cNvGraphicFramePr>
            <a:graphicFrameLocks noGrp="1"/>
          </p:cNvGraphicFramePr>
          <p:nvPr>
            <p:extLst>
              <p:ext uri="{D42A27DB-BD31-4B8C-83A1-F6EECF244321}">
                <p14:modId xmlns:p14="http://schemas.microsoft.com/office/powerpoint/2010/main" val="762540027"/>
              </p:ext>
            </p:extLst>
          </p:nvPr>
        </p:nvGraphicFramePr>
        <p:xfrm>
          <a:off x="620486" y="3465681"/>
          <a:ext cx="4470400" cy="809625"/>
        </p:xfrm>
        <a:graphic>
          <a:graphicData uri="http://schemas.openxmlformats.org/drawingml/2006/table">
            <a:tbl>
              <a:tblPr>
                <a:tableStyleId>{5C22544A-7EE6-4342-B048-85BDC9FD1C3A}</a:tableStyleId>
              </a:tblPr>
              <a:tblGrid>
                <a:gridCol w="2286000">
                  <a:extLst>
                    <a:ext uri="{9D8B030D-6E8A-4147-A177-3AD203B41FA5}">
                      <a16:colId xmlns:a16="http://schemas.microsoft.com/office/drawing/2014/main" val="2628926345"/>
                    </a:ext>
                  </a:extLst>
                </a:gridCol>
                <a:gridCol w="850900">
                  <a:extLst>
                    <a:ext uri="{9D8B030D-6E8A-4147-A177-3AD203B41FA5}">
                      <a16:colId xmlns:a16="http://schemas.microsoft.com/office/drawing/2014/main" val="2029594733"/>
                    </a:ext>
                  </a:extLst>
                </a:gridCol>
                <a:gridCol w="723900">
                  <a:extLst>
                    <a:ext uri="{9D8B030D-6E8A-4147-A177-3AD203B41FA5}">
                      <a16:colId xmlns:a16="http://schemas.microsoft.com/office/drawing/2014/main" val="395072527"/>
                    </a:ext>
                  </a:extLst>
                </a:gridCol>
                <a:gridCol w="609600">
                  <a:extLst>
                    <a:ext uri="{9D8B030D-6E8A-4147-A177-3AD203B41FA5}">
                      <a16:colId xmlns:a16="http://schemas.microsoft.com/office/drawing/2014/main" val="3904151833"/>
                    </a:ext>
                  </a:extLst>
                </a:gridCol>
              </a:tblGrid>
              <a:tr h="161925">
                <a:tc>
                  <a:txBody>
                    <a:bodyPr/>
                    <a:lstStyle/>
                    <a:p>
                      <a:pPr algn="l" fontAlgn="b"/>
                      <a:r>
                        <a:rPr lang="en-US" sz="1000" u="none" strike="noStrike">
                          <a:effectLst/>
                        </a:rPr>
                        <a:t>ADDITIONAL SERVICE THAT CHURN</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Yes</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No</a:t>
                      </a:r>
                      <a:endParaRPr lang="en-US" sz="1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6916012"/>
                  </a:ext>
                </a:extLst>
              </a:tr>
              <a:tr h="161925">
                <a:tc>
                  <a:txBody>
                    <a:bodyPr/>
                    <a:lstStyle/>
                    <a:p>
                      <a:pPr algn="l" fontAlgn="b"/>
                      <a:r>
                        <a:rPr lang="en-US" sz="1000" u="none" strike="noStrike">
                          <a:effectLst/>
                        </a:rPr>
                        <a:t>Users</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269</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1099189"/>
                  </a:ext>
                </a:extLst>
              </a:tr>
              <a:tr h="161925">
                <a:tc>
                  <a:txBody>
                    <a:bodyPr/>
                    <a:lstStyle/>
                    <a:p>
                      <a:pPr algn="l" fontAlgn="b"/>
                      <a:r>
                        <a:rPr lang="en-US" sz="1000" u="none" strike="noStrike">
                          <a:effectLst/>
                        </a:rPr>
                        <a:t>Non_Users</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361</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331</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5676244"/>
                  </a:ext>
                </a:extLst>
              </a:tr>
              <a:tr h="161925">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1152837"/>
                  </a:ext>
                </a:extLst>
              </a:tr>
              <a:tr h="161925">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376</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600</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782724"/>
                  </a:ext>
                </a:extLst>
              </a:tr>
            </a:tbl>
          </a:graphicData>
        </a:graphic>
      </p:graphicFrame>
      <p:graphicFrame>
        <p:nvGraphicFramePr>
          <p:cNvPr id="14" name="Table 13">
            <a:extLst>
              <a:ext uri="{FF2B5EF4-FFF2-40B4-BE49-F238E27FC236}">
                <a16:creationId xmlns:a16="http://schemas.microsoft.com/office/drawing/2014/main" id="{834A3AA1-5793-491C-B661-76BAA3715190}"/>
              </a:ext>
            </a:extLst>
          </p:cNvPr>
          <p:cNvGraphicFramePr>
            <a:graphicFrameLocks noGrp="1"/>
          </p:cNvGraphicFramePr>
          <p:nvPr>
            <p:extLst>
              <p:ext uri="{D42A27DB-BD31-4B8C-83A1-F6EECF244321}">
                <p14:modId xmlns:p14="http://schemas.microsoft.com/office/powerpoint/2010/main" val="3967510376"/>
              </p:ext>
            </p:extLst>
          </p:nvPr>
        </p:nvGraphicFramePr>
        <p:xfrm>
          <a:off x="5286214" y="3465681"/>
          <a:ext cx="4292600" cy="819150"/>
        </p:xfrm>
        <a:graphic>
          <a:graphicData uri="http://schemas.openxmlformats.org/drawingml/2006/table">
            <a:tbl>
              <a:tblPr>
                <a:tableStyleId>{5C22544A-7EE6-4342-B048-85BDC9FD1C3A}</a:tableStyleId>
              </a:tblPr>
              <a:tblGrid>
                <a:gridCol w="1422400">
                  <a:extLst>
                    <a:ext uri="{9D8B030D-6E8A-4147-A177-3AD203B41FA5}">
                      <a16:colId xmlns:a16="http://schemas.microsoft.com/office/drawing/2014/main" val="219301685"/>
                    </a:ext>
                  </a:extLst>
                </a:gridCol>
                <a:gridCol w="609600">
                  <a:extLst>
                    <a:ext uri="{9D8B030D-6E8A-4147-A177-3AD203B41FA5}">
                      <a16:colId xmlns:a16="http://schemas.microsoft.com/office/drawing/2014/main" val="220510812"/>
                    </a:ext>
                  </a:extLst>
                </a:gridCol>
                <a:gridCol w="355600">
                  <a:extLst>
                    <a:ext uri="{9D8B030D-6E8A-4147-A177-3AD203B41FA5}">
                      <a16:colId xmlns:a16="http://schemas.microsoft.com/office/drawing/2014/main" val="4156673943"/>
                    </a:ext>
                  </a:extLst>
                </a:gridCol>
                <a:gridCol w="749300">
                  <a:extLst>
                    <a:ext uri="{9D8B030D-6E8A-4147-A177-3AD203B41FA5}">
                      <a16:colId xmlns:a16="http://schemas.microsoft.com/office/drawing/2014/main" val="2055446644"/>
                    </a:ext>
                  </a:extLst>
                </a:gridCol>
                <a:gridCol w="1155700">
                  <a:extLst>
                    <a:ext uri="{9D8B030D-6E8A-4147-A177-3AD203B41FA5}">
                      <a16:colId xmlns:a16="http://schemas.microsoft.com/office/drawing/2014/main" val="3017695217"/>
                    </a:ext>
                  </a:extLst>
                </a:gridCol>
              </a:tblGrid>
              <a:tr h="161925">
                <a:tc>
                  <a:txBody>
                    <a:bodyPr/>
                    <a:lstStyle/>
                    <a:p>
                      <a:pPr algn="l" fontAlgn="b"/>
                      <a:r>
                        <a:rPr lang="en-US" sz="1000" u="none" strike="noStrike">
                          <a:effectLst/>
                        </a:rPr>
                        <a:t>MONTHLY SUB </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Churned</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Retained</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0118693"/>
                  </a:ext>
                </a:extLst>
              </a:tr>
              <a:tr h="161925">
                <a:tc>
                  <a:txBody>
                    <a:bodyPr/>
                    <a:lstStyle/>
                    <a:p>
                      <a:pPr algn="l" fontAlgn="b"/>
                      <a:r>
                        <a:rPr lang="en-US" sz="1000" u="none" strike="noStrike">
                          <a:effectLst/>
                        </a:rPr>
                        <a:t>Above 70Pounds</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1274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68</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2314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45</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7245444"/>
                  </a:ext>
                </a:extLst>
              </a:tr>
              <a:tr h="161925">
                <a:tc>
                  <a:txBody>
                    <a:bodyPr/>
                    <a:lstStyle/>
                    <a:p>
                      <a:pPr algn="l" fontAlgn="b"/>
                      <a:r>
                        <a:rPr lang="en-US" sz="1000" u="none" strike="noStrike">
                          <a:effectLst/>
                        </a:rPr>
                        <a:t>Below 70Pounds</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595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32</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2857</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55</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6411773"/>
                  </a:ext>
                </a:extLst>
              </a:tr>
              <a:tr h="161925">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1869</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5171</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856590"/>
                  </a:ext>
                </a:extLst>
              </a:tr>
              <a:tr h="171450">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4586290"/>
                  </a:ext>
                </a:extLst>
              </a:tr>
            </a:tbl>
          </a:graphicData>
        </a:graphic>
      </p:graphicFrame>
      <p:graphicFrame>
        <p:nvGraphicFramePr>
          <p:cNvPr id="15" name="Table 14">
            <a:extLst>
              <a:ext uri="{FF2B5EF4-FFF2-40B4-BE49-F238E27FC236}">
                <a16:creationId xmlns:a16="http://schemas.microsoft.com/office/drawing/2014/main" id="{F0005EF9-C7EA-4F0D-8C1A-1005BDEAAD6F}"/>
              </a:ext>
            </a:extLst>
          </p:cNvPr>
          <p:cNvGraphicFramePr>
            <a:graphicFrameLocks noGrp="1"/>
          </p:cNvGraphicFramePr>
          <p:nvPr>
            <p:extLst>
              <p:ext uri="{D42A27DB-BD31-4B8C-83A1-F6EECF244321}">
                <p14:modId xmlns:p14="http://schemas.microsoft.com/office/powerpoint/2010/main" val="2252280879"/>
              </p:ext>
            </p:extLst>
          </p:nvPr>
        </p:nvGraphicFramePr>
        <p:xfrm>
          <a:off x="620486" y="4487292"/>
          <a:ext cx="5080000" cy="647700"/>
        </p:xfrm>
        <a:graphic>
          <a:graphicData uri="http://schemas.openxmlformats.org/drawingml/2006/table">
            <a:tbl>
              <a:tblPr>
                <a:tableStyleId>{5C22544A-7EE6-4342-B048-85BDC9FD1C3A}</a:tableStyleId>
              </a:tblPr>
              <a:tblGrid>
                <a:gridCol w="2286000">
                  <a:extLst>
                    <a:ext uri="{9D8B030D-6E8A-4147-A177-3AD203B41FA5}">
                      <a16:colId xmlns:a16="http://schemas.microsoft.com/office/drawing/2014/main" val="1130892505"/>
                    </a:ext>
                  </a:extLst>
                </a:gridCol>
                <a:gridCol w="850900">
                  <a:extLst>
                    <a:ext uri="{9D8B030D-6E8A-4147-A177-3AD203B41FA5}">
                      <a16:colId xmlns:a16="http://schemas.microsoft.com/office/drawing/2014/main" val="3796698822"/>
                    </a:ext>
                  </a:extLst>
                </a:gridCol>
                <a:gridCol w="723900">
                  <a:extLst>
                    <a:ext uri="{9D8B030D-6E8A-4147-A177-3AD203B41FA5}">
                      <a16:colId xmlns:a16="http://schemas.microsoft.com/office/drawing/2014/main" val="3529556278"/>
                    </a:ext>
                  </a:extLst>
                </a:gridCol>
                <a:gridCol w="609600">
                  <a:extLst>
                    <a:ext uri="{9D8B030D-6E8A-4147-A177-3AD203B41FA5}">
                      <a16:colId xmlns:a16="http://schemas.microsoft.com/office/drawing/2014/main" val="2314210618"/>
                    </a:ext>
                  </a:extLst>
                </a:gridCol>
                <a:gridCol w="609600">
                  <a:extLst>
                    <a:ext uri="{9D8B030D-6E8A-4147-A177-3AD203B41FA5}">
                      <a16:colId xmlns:a16="http://schemas.microsoft.com/office/drawing/2014/main" val="1284772162"/>
                    </a:ext>
                  </a:extLst>
                </a:gridCol>
              </a:tblGrid>
              <a:tr h="161925">
                <a:tc>
                  <a:txBody>
                    <a:bodyPr/>
                    <a:lstStyle/>
                    <a:p>
                      <a:pPr algn="l" fontAlgn="b"/>
                      <a:r>
                        <a:rPr lang="en-US" sz="1000" u="none" strike="noStrike">
                          <a:effectLst/>
                        </a:rPr>
                        <a:t>TOTAL CHARGES</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Churned</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Retained</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627740"/>
                  </a:ext>
                </a:extLst>
              </a:tr>
              <a:tr h="161925">
                <a:tc>
                  <a:txBody>
                    <a:bodyPr/>
                    <a:lstStyle/>
                    <a:p>
                      <a:pPr algn="l" fontAlgn="b"/>
                      <a:r>
                        <a:rPr lang="en-US" sz="1000" u="none" strike="noStrike">
                          <a:effectLst/>
                        </a:rPr>
                        <a:t>Above Average of 2283Pounds</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475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2182</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42</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1534041"/>
                  </a:ext>
                </a:extLst>
              </a:tr>
              <a:tr h="161925">
                <a:tc>
                  <a:txBody>
                    <a:bodyPr/>
                    <a:lstStyle/>
                    <a:p>
                      <a:pPr algn="l" fontAlgn="b"/>
                      <a:r>
                        <a:rPr lang="en-US" sz="1000" u="none" strike="noStrike">
                          <a:effectLst/>
                        </a:rPr>
                        <a:t>Below Average of 2283Pounds</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1394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75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2992</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58</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8921356"/>
                  </a:ext>
                </a:extLst>
              </a:tr>
              <a:tr h="161925">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1869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5174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5529334"/>
                  </a:ext>
                </a:extLst>
              </a:tr>
            </a:tbl>
          </a:graphicData>
        </a:graphic>
      </p:graphicFrame>
      <p:graphicFrame>
        <p:nvGraphicFramePr>
          <p:cNvPr id="16" name="Table 15">
            <a:extLst>
              <a:ext uri="{FF2B5EF4-FFF2-40B4-BE49-F238E27FC236}">
                <a16:creationId xmlns:a16="http://schemas.microsoft.com/office/drawing/2014/main" id="{D1023E7B-856B-48E8-B171-A0BCDCA9C012}"/>
              </a:ext>
            </a:extLst>
          </p:cNvPr>
          <p:cNvGraphicFramePr>
            <a:graphicFrameLocks noGrp="1"/>
          </p:cNvGraphicFramePr>
          <p:nvPr>
            <p:extLst>
              <p:ext uri="{D42A27DB-BD31-4B8C-83A1-F6EECF244321}">
                <p14:modId xmlns:p14="http://schemas.microsoft.com/office/powerpoint/2010/main" val="511169008"/>
              </p:ext>
            </p:extLst>
          </p:nvPr>
        </p:nvGraphicFramePr>
        <p:xfrm>
          <a:off x="8534400" y="2246837"/>
          <a:ext cx="2578100" cy="800100"/>
        </p:xfrm>
        <a:graphic>
          <a:graphicData uri="http://schemas.openxmlformats.org/drawingml/2006/table">
            <a:tbl>
              <a:tblPr>
                <a:tableStyleId>{5C22544A-7EE6-4342-B048-85BDC9FD1C3A}</a:tableStyleId>
              </a:tblPr>
              <a:tblGrid>
                <a:gridCol w="1041400">
                  <a:extLst>
                    <a:ext uri="{9D8B030D-6E8A-4147-A177-3AD203B41FA5}">
                      <a16:colId xmlns:a16="http://schemas.microsoft.com/office/drawing/2014/main" val="287865977"/>
                    </a:ext>
                  </a:extLst>
                </a:gridCol>
                <a:gridCol w="609600">
                  <a:extLst>
                    <a:ext uri="{9D8B030D-6E8A-4147-A177-3AD203B41FA5}">
                      <a16:colId xmlns:a16="http://schemas.microsoft.com/office/drawing/2014/main" val="2336354864"/>
                    </a:ext>
                  </a:extLst>
                </a:gridCol>
                <a:gridCol w="355600">
                  <a:extLst>
                    <a:ext uri="{9D8B030D-6E8A-4147-A177-3AD203B41FA5}">
                      <a16:colId xmlns:a16="http://schemas.microsoft.com/office/drawing/2014/main" val="1843020760"/>
                    </a:ext>
                  </a:extLst>
                </a:gridCol>
                <a:gridCol w="571500">
                  <a:extLst>
                    <a:ext uri="{9D8B030D-6E8A-4147-A177-3AD203B41FA5}">
                      <a16:colId xmlns:a16="http://schemas.microsoft.com/office/drawing/2014/main" val="1242276969"/>
                    </a:ext>
                  </a:extLst>
                </a:gridCol>
              </a:tblGrid>
              <a:tr h="161925">
                <a:tc>
                  <a:txBody>
                    <a:bodyPr/>
                    <a:lstStyle/>
                    <a:p>
                      <a:pPr algn="l" fontAlgn="b"/>
                      <a:r>
                        <a:rPr lang="en-US" sz="1000" u="none" strike="noStrike">
                          <a:effectLst/>
                        </a:rPr>
                        <a:t>PAPERLESS BILLING</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Churn</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Retained</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4586530"/>
                  </a:ext>
                </a:extLst>
              </a:tr>
              <a:tr h="161925">
                <a:tc>
                  <a:txBody>
                    <a:bodyPr/>
                    <a:lstStyle/>
                    <a:p>
                      <a:pPr algn="l" fontAlgn="b"/>
                      <a:r>
                        <a:rPr lang="en-US" sz="1000" u="none" strike="noStrike">
                          <a:effectLst/>
                        </a:rPr>
                        <a:t>No</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469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2403</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1181566"/>
                  </a:ext>
                </a:extLst>
              </a:tr>
              <a:tr h="161925">
                <a:tc>
                  <a:txBody>
                    <a:bodyPr/>
                    <a:lstStyle/>
                    <a:p>
                      <a:pPr algn="l" fontAlgn="b"/>
                      <a:r>
                        <a:rPr lang="en-US" sz="1000" u="none" strike="noStrike">
                          <a:effectLst/>
                        </a:rPr>
                        <a:t>Yes</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1400</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2771</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2080653"/>
                  </a:ext>
                </a:extLst>
              </a:tr>
              <a:tr h="161925">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1869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5174</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5926463"/>
                  </a:ext>
                </a:extLst>
              </a:tr>
            </a:tbl>
          </a:graphicData>
        </a:graphic>
      </p:graphicFrame>
      <p:graphicFrame>
        <p:nvGraphicFramePr>
          <p:cNvPr id="17" name="Table 16">
            <a:extLst>
              <a:ext uri="{FF2B5EF4-FFF2-40B4-BE49-F238E27FC236}">
                <a16:creationId xmlns:a16="http://schemas.microsoft.com/office/drawing/2014/main" id="{619B8863-D5DD-410F-97E4-8623EFA06734}"/>
              </a:ext>
            </a:extLst>
          </p:cNvPr>
          <p:cNvGraphicFramePr>
            <a:graphicFrameLocks noGrp="1"/>
          </p:cNvGraphicFramePr>
          <p:nvPr>
            <p:extLst>
              <p:ext uri="{D42A27DB-BD31-4B8C-83A1-F6EECF244321}">
                <p14:modId xmlns:p14="http://schemas.microsoft.com/office/powerpoint/2010/main" val="2820425155"/>
              </p:ext>
            </p:extLst>
          </p:nvPr>
        </p:nvGraphicFramePr>
        <p:xfrm>
          <a:off x="7315200" y="4553002"/>
          <a:ext cx="3390900" cy="809625"/>
        </p:xfrm>
        <a:graphic>
          <a:graphicData uri="http://schemas.openxmlformats.org/drawingml/2006/table">
            <a:tbl>
              <a:tblPr>
                <a:tableStyleId>{5C22544A-7EE6-4342-B048-85BDC9FD1C3A}</a:tableStyleId>
              </a:tblPr>
              <a:tblGrid>
                <a:gridCol w="1817573">
                  <a:extLst>
                    <a:ext uri="{9D8B030D-6E8A-4147-A177-3AD203B41FA5}">
                      <a16:colId xmlns:a16="http://schemas.microsoft.com/office/drawing/2014/main" val="2637730481"/>
                    </a:ext>
                  </a:extLst>
                </a:gridCol>
                <a:gridCol w="850104">
                  <a:extLst>
                    <a:ext uri="{9D8B030D-6E8A-4147-A177-3AD203B41FA5}">
                      <a16:colId xmlns:a16="http://schemas.microsoft.com/office/drawing/2014/main" val="2102312262"/>
                    </a:ext>
                  </a:extLst>
                </a:gridCol>
                <a:gridCol w="723223">
                  <a:extLst>
                    <a:ext uri="{9D8B030D-6E8A-4147-A177-3AD203B41FA5}">
                      <a16:colId xmlns:a16="http://schemas.microsoft.com/office/drawing/2014/main" val="2897953346"/>
                    </a:ext>
                  </a:extLst>
                </a:gridCol>
              </a:tblGrid>
              <a:tr h="161925">
                <a:tc>
                  <a:txBody>
                    <a:bodyPr/>
                    <a:lstStyle/>
                    <a:p>
                      <a:pPr algn="l" fontAlgn="b"/>
                      <a:r>
                        <a:rPr lang="en-US" sz="1000" u="none" strike="noStrike">
                          <a:effectLst/>
                        </a:rPr>
                        <a:t>ONLINE SERVICE</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Churn</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Retained</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4954197"/>
                  </a:ext>
                </a:extLst>
              </a:tr>
              <a:tr h="161925">
                <a:tc>
                  <a:txBody>
                    <a:bodyPr/>
                    <a:lstStyle/>
                    <a:p>
                      <a:pPr algn="l" fontAlgn="b"/>
                      <a:r>
                        <a:rPr lang="en-US" sz="1000" u="none" strike="noStrike">
                          <a:effectLst/>
                        </a:rPr>
                        <a:t>No</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1461</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2037</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4202502"/>
                  </a:ext>
                </a:extLst>
              </a:tr>
              <a:tr h="161925">
                <a:tc>
                  <a:txBody>
                    <a:bodyPr/>
                    <a:lstStyle/>
                    <a:p>
                      <a:pPr algn="l" fontAlgn="b"/>
                      <a:r>
                        <a:rPr lang="en-US" sz="1000" u="none" strike="noStrike">
                          <a:effectLst/>
                        </a:rPr>
                        <a:t>No Internet Service</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113</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1413</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4283480"/>
                  </a:ext>
                </a:extLst>
              </a:tr>
              <a:tr h="161925">
                <a:tc>
                  <a:txBody>
                    <a:bodyPr/>
                    <a:lstStyle/>
                    <a:p>
                      <a:pPr algn="l" fontAlgn="b"/>
                      <a:r>
                        <a:rPr lang="en-US" sz="1000" u="none" strike="noStrike">
                          <a:effectLst/>
                        </a:rPr>
                        <a:t>Yes</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295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1724</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3542961"/>
                  </a:ext>
                </a:extLst>
              </a:tr>
              <a:tr h="161925">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1869</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5174</a:t>
                      </a:r>
                      <a:endParaRPr lang="en-US" sz="1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0326215"/>
                  </a:ext>
                </a:extLst>
              </a:tr>
            </a:tbl>
          </a:graphicData>
        </a:graphic>
      </p:graphicFrame>
      <p:sp>
        <p:nvSpPr>
          <p:cNvPr id="18" name="object 39">
            <a:extLst>
              <a:ext uri="{FF2B5EF4-FFF2-40B4-BE49-F238E27FC236}">
                <a16:creationId xmlns:a16="http://schemas.microsoft.com/office/drawing/2014/main" id="{01D8C213-1A10-4F85-ADBC-497BFF48EFF9}"/>
              </a:ext>
            </a:extLst>
          </p:cNvPr>
          <p:cNvSpPr txBox="1"/>
          <p:nvPr/>
        </p:nvSpPr>
        <p:spPr>
          <a:xfrm>
            <a:off x="3813614" y="744597"/>
            <a:ext cx="4129329" cy="197490"/>
          </a:xfrm>
          <a:prstGeom prst="rect">
            <a:avLst/>
          </a:prstGeom>
        </p:spPr>
        <p:txBody>
          <a:bodyPr vert="horz" wrap="square" lIns="0" tIns="12700" rIns="0" bIns="0" rtlCol="0">
            <a:spAutoFit/>
          </a:bodyPr>
          <a:lstStyle/>
          <a:p>
            <a:pPr marL="12700" algn="ctr">
              <a:spcBef>
                <a:spcPts val="100"/>
              </a:spcBef>
            </a:pPr>
            <a:r>
              <a:rPr lang="en-US" sz="1200" b="1" spc="-15" dirty="0">
                <a:solidFill>
                  <a:srgbClr val="333333"/>
                </a:solidFill>
                <a:latin typeface="Roboto Bold" panose="02000000000000000000" pitchFamily="2" charset="0"/>
                <a:ea typeface="Roboto Bold" panose="02000000000000000000" pitchFamily="2" charset="0"/>
                <a:cs typeface="Arial"/>
              </a:rPr>
              <a:t>APPENDIXES</a:t>
            </a:r>
          </a:p>
        </p:txBody>
      </p:sp>
    </p:spTree>
    <p:extLst>
      <p:ext uri="{BB962C8B-B14F-4D97-AF65-F5344CB8AC3E}">
        <p14:creationId xmlns:p14="http://schemas.microsoft.com/office/powerpoint/2010/main" val="403750747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ppt/theme/themeOverride1.xml><?xml version="1.0" encoding="utf-8"?>
<a:themeOverride xmlns:a="http://schemas.openxmlformats.org/drawingml/2006/main">
  <a:clrScheme name="7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7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7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7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Future forward</Template>
  <TotalTime>0</TotalTime>
  <Words>1108</Words>
  <Application>Microsoft Office PowerPoint</Application>
  <PresentationFormat>Widescreen</PresentationFormat>
  <Paragraphs>289</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Calibri</vt:lpstr>
      <vt:lpstr>Franklin Gothic Book</vt:lpstr>
      <vt:lpstr>Franklin Gothic Demi</vt:lpstr>
      <vt:lpstr>Roboto</vt:lpstr>
      <vt:lpstr>Roboto </vt:lpstr>
      <vt:lpstr>Roboto Black</vt:lpstr>
      <vt:lpstr>Roboto Bold</vt:lpstr>
      <vt:lpstr>Roboto Light</vt:lpstr>
      <vt:lpstr>Trebuchet MS</vt:lpstr>
      <vt:lpstr>Wingdings 2</vt:lpstr>
      <vt:lpstr>DividendVTI</vt:lpstr>
      <vt:lpstr>ANALYSIS ON TELCO-CUSTOMER-CHURNING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2023-03-10T16:24:38Z</dcterms:created>
  <dcterms:modified xsi:type="dcterms:W3CDTF">2023-03-11T11:29:07Z</dcterms:modified>
</cp:coreProperties>
</file>