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673" r:id="rId2"/>
    <p:sldId id="658" r:id="rId3"/>
    <p:sldId id="657" r:id="rId4"/>
    <p:sldId id="674" r:id="rId5"/>
    <p:sldId id="698" r:id="rId6"/>
    <p:sldId id="699" r:id="rId7"/>
    <p:sldId id="689" r:id="rId8"/>
    <p:sldId id="690" r:id="rId9"/>
    <p:sldId id="691" r:id="rId10"/>
    <p:sldId id="694" r:id="rId11"/>
    <p:sldId id="692" r:id="rId12"/>
    <p:sldId id="693" r:id="rId13"/>
    <p:sldId id="696" r:id="rId14"/>
    <p:sldId id="643" r:id="rId15"/>
    <p:sldId id="626" r:id="rId16"/>
    <p:sldId id="688" r:id="rId17"/>
    <p:sldId id="686" r:id="rId18"/>
    <p:sldId id="687" r:id="rId19"/>
    <p:sldId id="695" r:id="rId20"/>
    <p:sldId id="697" r:id="rId21"/>
    <p:sldId id="684" r:id="rId22"/>
    <p:sldId id="52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2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447" autoAdjust="0"/>
  </p:normalViewPr>
  <p:slideViewPr>
    <p:cSldViewPr snapToGrid="0" snapToObjects="1">
      <p:cViewPr varScale="1">
        <p:scale>
          <a:sx n="70" d="100"/>
          <a:sy n="70" d="100"/>
        </p:scale>
        <p:origin x="94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2F5CEA-559C-4052-B5B4-99D761C1D6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DDS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55119-0FC9-41C3-B2BB-36ADF08DD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F830-5D89-43DF-91EE-4BCB29C665A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EB32-59CB-49E3-80F2-49A5A49B8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06B61-5B40-4780-9B53-8E8BE797D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74EF-ABFC-4D4C-817F-7A7BD862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2699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DDS Analytics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5B82-772D-429E-808E-66DD5DDC717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1CAE-0F66-41E9-94A9-5736553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01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53667D5-B459-4E7E-8CF1-43CE7EB916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DDS Analytics</a:t>
            </a:r>
          </a:p>
        </p:txBody>
      </p:sp>
    </p:spTree>
    <p:extLst>
      <p:ext uri="{BB962C8B-B14F-4D97-AF65-F5344CB8AC3E}">
        <p14:creationId xmlns:p14="http://schemas.microsoft.com/office/powerpoint/2010/main" val="205254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0DB8C-73BE-48CF-96E9-0B6FCBB48885}"/>
              </a:ext>
            </a:extLst>
          </p:cNvPr>
          <p:cNvSpPr/>
          <p:nvPr/>
        </p:nvSpPr>
        <p:spPr>
          <a:xfrm>
            <a:off x="960582" y="1564458"/>
            <a:ext cx="72228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DDS Analytics</a:t>
            </a:r>
          </a:p>
          <a:p>
            <a:pPr algn="ctr"/>
            <a:r>
              <a:rPr lang="en-US" sz="4000" dirty="0"/>
              <a:t>Talent Management Solution for Frito Lay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FD6E0B-D950-4470-8C84-BBF4FB07050C}"/>
              </a:ext>
            </a:extLst>
          </p:cNvPr>
          <p:cNvSpPr txBox="1">
            <a:spLocks/>
          </p:cNvSpPr>
          <p:nvPr/>
        </p:nvSpPr>
        <p:spPr>
          <a:xfrm>
            <a:off x="1665405" y="4260627"/>
            <a:ext cx="4969163" cy="1625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SMU DDS: Case Study 2</a:t>
            </a:r>
          </a:p>
          <a:p>
            <a:pPr marL="0" indent="0" algn="ctr">
              <a:buNone/>
            </a:pPr>
            <a:r>
              <a:rPr lang="en-US" sz="1800" dirty="0"/>
              <a:t>By: Simerpreet Reddy</a:t>
            </a:r>
          </a:p>
          <a:p>
            <a:pPr marL="0" indent="0" algn="ctr">
              <a:buNone/>
            </a:pPr>
            <a:r>
              <a:rPr lang="en-US" sz="1800" dirty="0"/>
              <a:t>Date: 03/11/2020</a:t>
            </a:r>
          </a:p>
        </p:txBody>
      </p:sp>
    </p:spTree>
    <p:extLst>
      <p:ext uri="{BB962C8B-B14F-4D97-AF65-F5344CB8AC3E}">
        <p14:creationId xmlns:p14="http://schemas.microsoft.com/office/powerpoint/2010/main" val="8745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51F2F-5BC1-4353-9224-AD0499FF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3" y="865862"/>
            <a:ext cx="8832714" cy="5379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4B4BC-57B0-44E2-AFAF-FF64C1209EAE}"/>
              </a:ext>
            </a:extLst>
          </p:cNvPr>
          <p:cNvSpPr txBox="1"/>
          <p:nvPr/>
        </p:nvSpPr>
        <p:spPr>
          <a:xfrm>
            <a:off x="2509838" y="6196258"/>
            <a:ext cx="5850391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Most of the employees have been promoted recently (0-1 yrs.) and, also live close by to the office (2-7mi)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E64FFD-99E5-45C1-950F-EFE0DDA3C1B4}"/>
              </a:ext>
            </a:extLst>
          </p:cNvPr>
          <p:cNvCxnSpPr/>
          <p:nvPr/>
        </p:nvCxnSpPr>
        <p:spPr>
          <a:xfrm flipV="1">
            <a:off x="4210050" y="2790825"/>
            <a:ext cx="1209675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D26E23-691D-40E9-9793-AA7C49CBCC44}"/>
              </a:ext>
            </a:extLst>
          </p:cNvPr>
          <p:cNvSpPr txBox="1"/>
          <p:nvPr/>
        </p:nvSpPr>
        <p:spPr>
          <a:xfrm>
            <a:off x="1562101" y="1149987"/>
            <a:ext cx="3009900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A lot of the Lab Techs and Research Scientist are new in their current roles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898ECF-B647-4588-B080-B24E0BDB0A4D}"/>
              </a:ext>
            </a:extLst>
          </p:cNvPr>
          <p:cNvCxnSpPr/>
          <p:nvPr/>
        </p:nvCxnSpPr>
        <p:spPr>
          <a:xfrm flipH="1">
            <a:off x="1257300" y="1565485"/>
            <a:ext cx="676275" cy="64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57BF0-6DC6-4CFB-B6AE-12B6D9127654}"/>
              </a:ext>
            </a:extLst>
          </p:cNvPr>
          <p:cNvCxnSpPr>
            <a:cxnSpLocks/>
          </p:cNvCxnSpPr>
          <p:nvPr/>
        </p:nvCxnSpPr>
        <p:spPr>
          <a:xfrm flipH="1">
            <a:off x="980388" y="1565485"/>
            <a:ext cx="953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AB067-E10D-496D-A16B-AF459B24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" y="1008529"/>
            <a:ext cx="8784076" cy="5129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DBD60-A6C6-4A8C-B67B-48F18AFC7EE0}"/>
              </a:ext>
            </a:extLst>
          </p:cNvPr>
          <p:cNvSpPr txBox="1"/>
          <p:nvPr/>
        </p:nvSpPr>
        <p:spPr>
          <a:xfrm>
            <a:off x="2915511" y="5943239"/>
            <a:ext cx="331297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Sales Executives and Research Scientist have Relationship Satisfaction – 3/4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58085D-86D5-41E3-B443-10A753DB1E80}"/>
              </a:ext>
            </a:extLst>
          </p:cNvPr>
          <p:cNvCxnSpPr/>
          <p:nvPr/>
        </p:nvCxnSpPr>
        <p:spPr>
          <a:xfrm flipH="1" flipV="1">
            <a:off x="2915511" y="5429250"/>
            <a:ext cx="484914" cy="70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616F2F-D08F-4CDE-BD23-0E0C640CA881}"/>
              </a:ext>
            </a:extLst>
          </p:cNvPr>
          <p:cNvSpPr txBox="1"/>
          <p:nvPr/>
        </p:nvSpPr>
        <p:spPr>
          <a:xfrm>
            <a:off x="7163813" y="317121"/>
            <a:ext cx="1980187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Most Lab Techs have the Env. Satisfaction 3/4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BA634-65E5-420E-A763-FC057FF7BE37}"/>
              </a:ext>
            </a:extLst>
          </p:cNvPr>
          <p:cNvCxnSpPr>
            <a:cxnSpLocks/>
          </p:cNvCxnSpPr>
          <p:nvPr/>
        </p:nvCxnSpPr>
        <p:spPr>
          <a:xfrm flipH="1">
            <a:off x="2581275" y="499262"/>
            <a:ext cx="4743450" cy="114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C200CA-B992-43FC-965D-A56445C33589}"/>
              </a:ext>
            </a:extLst>
          </p:cNvPr>
          <p:cNvSpPr txBox="1"/>
          <p:nvPr/>
        </p:nvSpPr>
        <p:spPr>
          <a:xfrm>
            <a:off x="6119938" y="6062645"/>
            <a:ext cx="3312978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and, work life balance - 3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6BE6E0-967C-4448-B44B-F3A99B1DB64A}"/>
              </a:ext>
            </a:extLst>
          </p:cNvPr>
          <p:cNvCxnSpPr/>
          <p:nvPr/>
        </p:nvCxnSpPr>
        <p:spPr>
          <a:xfrm flipV="1">
            <a:off x="7000875" y="5124450"/>
            <a:ext cx="914400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2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1C364-3245-4EDD-8B51-E62C697A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" y="846694"/>
            <a:ext cx="8813259" cy="5330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E07C2-5820-4A05-A00E-57176369F36F}"/>
              </a:ext>
            </a:extLst>
          </p:cNvPr>
          <p:cNvSpPr txBox="1"/>
          <p:nvPr/>
        </p:nvSpPr>
        <p:spPr>
          <a:xfrm>
            <a:off x="2237562" y="5926178"/>
            <a:ext cx="3457575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Lab Techs and Research Scientist have lower monthly income but the monthly rate looks competitive.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21142D-69D7-4C10-8154-4FDA7F4401E1}"/>
              </a:ext>
            </a:extLst>
          </p:cNvPr>
          <p:cNvCxnSpPr>
            <a:cxnSpLocks/>
          </p:cNvCxnSpPr>
          <p:nvPr/>
        </p:nvCxnSpPr>
        <p:spPr>
          <a:xfrm flipH="1" flipV="1">
            <a:off x="942975" y="1926720"/>
            <a:ext cx="1695450" cy="425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AB0B55-CA93-4AC0-95C4-504E792161A4}"/>
              </a:ext>
            </a:extLst>
          </p:cNvPr>
          <p:cNvSpPr txBox="1"/>
          <p:nvPr/>
        </p:nvSpPr>
        <p:spPr>
          <a:xfrm>
            <a:off x="5734051" y="6177062"/>
            <a:ext cx="3264036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Most of the employees have worked in 1-4 other companies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5887C-9778-4E42-AE2D-8EF39B2D3093}"/>
              </a:ext>
            </a:extLst>
          </p:cNvPr>
          <p:cNvCxnSpPr/>
          <p:nvPr/>
        </p:nvCxnSpPr>
        <p:spPr>
          <a:xfrm flipV="1">
            <a:off x="6867525" y="3267075"/>
            <a:ext cx="200025" cy="309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A8E2CAE-9F23-4957-9CD9-9C63CE1BE357}"/>
              </a:ext>
            </a:extLst>
          </p:cNvPr>
          <p:cNvSpPr/>
          <p:nvPr/>
        </p:nvSpPr>
        <p:spPr>
          <a:xfrm>
            <a:off x="6667500" y="1226109"/>
            <a:ext cx="723900" cy="2202891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59EC5-E140-4091-94C5-AADFD4197644}"/>
              </a:ext>
            </a:extLst>
          </p:cNvPr>
          <p:cNvSpPr txBox="1"/>
          <p:nvPr/>
        </p:nvSpPr>
        <p:spPr>
          <a:xfrm>
            <a:off x="7477125" y="335755"/>
            <a:ext cx="1680165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Most of the managers have been in the company for &gt;10 </a:t>
            </a:r>
            <a:r>
              <a:rPr lang="en-US" sz="1600" dirty="0" err="1"/>
              <a:t>yrs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CAD609-0A52-49A0-90FD-859163D720C0}"/>
              </a:ext>
            </a:extLst>
          </p:cNvPr>
          <p:cNvCxnSpPr>
            <a:cxnSpLocks/>
          </p:cNvCxnSpPr>
          <p:nvPr/>
        </p:nvCxnSpPr>
        <p:spPr>
          <a:xfrm>
            <a:off x="8629650" y="1543050"/>
            <a:ext cx="129092" cy="34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58454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Distribution of data by Attrition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594A-59D5-4940-A590-136B48127316}"/>
              </a:ext>
            </a:extLst>
          </p:cNvPr>
          <p:cNvSpPr txBox="1">
            <a:spLocks/>
          </p:cNvSpPr>
          <p:nvPr/>
        </p:nvSpPr>
        <p:spPr>
          <a:xfrm>
            <a:off x="5914949" y="1335877"/>
            <a:ext cx="1641475" cy="1202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2100" dirty="0"/>
              <a:t>Attrition Rate = 16%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C4BEE-C96F-4C9E-B54D-74D9F145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6" y="1034303"/>
            <a:ext cx="5968848" cy="531743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D08534F-3BA0-46F4-B0E8-FA811FB53EB7}"/>
              </a:ext>
            </a:extLst>
          </p:cNvPr>
          <p:cNvSpPr txBox="1">
            <a:spLocks/>
          </p:cNvSpPr>
          <p:nvPr/>
        </p:nvSpPr>
        <p:spPr>
          <a:xfrm>
            <a:off x="5363299" y="1706312"/>
            <a:ext cx="1641475" cy="48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Attrition Rate = 16%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5DF1F-AFFD-46DC-BA23-EA9A81D0D44F}"/>
              </a:ext>
            </a:extLst>
          </p:cNvPr>
          <p:cNvSpPr/>
          <p:nvPr/>
        </p:nvSpPr>
        <p:spPr>
          <a:xfrm>
            <a:off x="6384470" y="6358738"/>
            <a:ext cx="27595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numbers represent %</a:t>
            </a: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Top factors leading to Attrition</a:t>
            </a:r>
          </a:p>
        </p:txBody>
      </p:sp>
    </p:spTree>
    <p:extLst>
      <p:ext uri="{BB962C8B-B14F-4D97-AF65-F5344CB8AC3E}">
        <p14:creationId xmlns:p14="http://schemas.microsoft.com/office/powerpoint/2010/main" val="31958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by different measures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814C7-DB42-4526-894E-23EC5142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90599"/>
            <a:ext cx="8345261" cy="52980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050467-6DEE-4741-908E-EA3188FDA1C6}"/>
              </a:ext>
            </a:extLst>
          </p:cNvPr>
          <p:cNvSpPr/>
          <p:nvPr/>
        </p:nvSpPr>
        <p:spPr>
          <a:xfrm>
            <a:off x="3733800" y="1114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F2127B-C13A-419F-8FF8-B9819D29941C}"/>
              </a:ext>
            </a:extLst>
          </p:cNvPr>
          <p:cNvSpPr/>
          <p:nvPr/>
        </p:nvSpPr>
        <p:spPr>
          <a:xfrm>
            <a:off x="3886200" y="2819400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177D6A-2FA2-4F1F-9668-1085531C177B}"/>
              </a:ext>
            </a:extLst>
          </p:cNvPr>
          <p:cNvSpPr/>
          <p:nvPr/>
        </p:nvSpPr>
        <p:spPr>
          <a:xfrm>
            <a:off x="3886200" y="4554007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8C13DE-826E-4ACB-99AC-E521FEC0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917569"/>
            <a:ext cx="8858250" cy="530983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78E449C-8C0F-4888-8F64-74C5B7CEB071}"/>
              </a:ext>
            </a:extLst>
          </p:cNvPr>
          <p:cNvSpPr/>
          <p:nvPr/>
        </p:nvSpPr>
        <p:spPr>
          <a:xfrm>
            <a:off x="714375" y="2659058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D6705-DBC4-4AC6-88BC-D70395390AD6}"/>
              </a:ext>
            </a:extLst>
          </p:cNvPr>
          <p:cNvSpPr/>
          <p:nvPr/>
        </p:nvSpPr>
        <p:spPr>
          <a:xfrm>
            <a:off x="3086100" y="449243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7A45F7-D6EA-414D-8EFD-5992B84617CC}"/>
              </a:ext>
            </a:extLst>
          </p:cNvPr>
          <p:cNvSpPr/>
          <p:nvPr/>
        </p:nvSpPr>
        <p:spPr>
          <a:xfrm>
            <a:off x="2933700" y="2773244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363E5F-CC82-4FB0-BF81-E395386B79EF}"/>
              </a:ext>
            </a:extLst>
          </p:cNvPr>
          <p:cNvSpPr/>
          <p:nvPr/>
        </p:nvSpPr>
        <p:spPr>
          <a:xfrm>
            <a:off x="6791325" y="4573583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15FDD-C944-4C7E-8BCB-8E4323EC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17569"/>
            <a:ext cx="8743950" cy="52002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4F89-BB79-4D2A-AAA8-0BDEAA1C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019155"/>
            <a:ext cx="1261981" cy="4572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D67545-F96C-4F53-8C90-AF3851821167}"/>
              </a:ext>
            </a:extLst>
          </p:cNvPr>
          <p:cNvSpPr/>
          <p:nvPr/>
        </p:nvSpPr>
        <p:spPr>
          <a:xfrm>
            <a:off x="261856" y="4495800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Analysis by Department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C95FA-F20D-48B8-8CE3-ED11A60C4C62}"/>
              </a:ext>
            </a:extLst>
          </p:cNvPr>
          <p:cNvSpPr txBox="1">
            <a:spLocks/>
          </p:cNvSpPr>
          <p:nvPr/>
        </p:nvSpPr>
        <p:spPr>
          <a:xfrm>
            <a:off x="3801584" y="6741074"/>
            <a:ext cx="7886700" cy="11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           All numbers represent %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FB612-61B1-4B95-9C5D-47478FD41C64}"/>
              </a:ext>
            </a:extLst>
          </p:cNvPr>
          <p:cNvSpPr txBox="1"/>
          <p:nvPr/>
        </p:nvSpPr>
        <p:spPr>
          <a:xfrm>
            <a:off x="2107580" y="6140909"/>
            <a:ext cx="450277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22% of employees in Sales department left the company compared to 13% in </a:t>
            </a:r>
            <a:r>
              <a:rPr lang="en-US" dirty="0" err="1"/>
              <a:t>RnD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36B98-7E0B-4286-AAFB-C6561E53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69"/>
            <a:ext cx="9144000" cy="51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83" y="1362635"/>
            <a:ext cx="8229600" cy="5250313"/>
          </a:xfrm>
        </p:spPr>
        <p:txBody>
          <a:bodyPr>
            <a:noAutofit/>
          </a:bodyPr>
          <a:lstStyle/>
          <a:p>
            <a:pPr algn="l"/>
            <a:br>
              <a:rPr lang="en-US" sz="2400" dirty="0"/>
            </a:br>
            <a:r>
              <a:rPr lang="en-US" sz="2400" dirty="0"/>
              <a:t>Present DDS Analytics Talent Management Solution will provide insights on - </a:t>
            </a:r>
            <a:br>
              <a:rPr lang="en-US" sz="2400" dirty="0"/>
            </a:br>
            <a:r>
              <a:rPr lang="en-US" sz="2400" dirty="0"/>
              <a:t>&gt; The top factors that lead to turn over at Frito Lay.</a:t>
            </a:r>
            <a:br>
              <a:rPr lang="en-US" sz="2400" dirty="0"/>
            </a:br>
            <a:r>
              <a:rPr lang="en-US" sz="2400" dirty="0"/>
              <a:t>&gt; Job role related trends at Frito Lay.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Also present - </a:t>
            </a:r>
            <a:br>
              <a:rPr lang="en-US" sz="2400" dirty="0"/>
            </a:br>
            <a:r>
              <a:rPr lang="en-US" sz="2400" dirty="0"/>
              <a:t>&gt; Models to predict attrition .</a:t>
            </a:r>
            <a:br>
              <a:rPr lang="en-US" sz="2400" dirty="0"/>
            </a:br>
            <a:r>
              <a:rPr lang="en-US" sz="2400" dirty="0"/>
              <a:t>&gt; and monthly salary.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8E25E-F763-411F-8C52-3EFC171F44F0}"/>
              </a:ext>
            </a:extLst>
          </p:cNvPr>
          <p:cNvSpPr txBox="1">
            <a:spLocks/>
          </p:cNvSpPr>
          <p:nvPr/>
        </p:nvSpPr>
        <p:spPr>
          <a:xfrm>
            <a:off x="416283" y="791712"/>
            <a:ext cx="7886700" cy="738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/>
              <a:t>Purpose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532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Sales Department deep dive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C95FA-F20D-48B8-8CE3-ED11A60C4C62}"/>
              </a:ext>
            </a:extLst>
          </p:cNvPr>
          <p:cNvSpPr txBox="1">
            <a:spLocks/>
          </p:cNvSpPr>
          <p:nvPr/>
        </p:nvSpPr>
        <p:spPr>
          <a:xfrm>
            <a:off x="3801584" y="6741074"/>
            <a:ext cx="7886700" cy="11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dirty="0"/>
            </a:b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AFEA43-A517-4FEC-A6F8-3001E207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71430"/>
            <a:ext cx="8403771" cy="51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1989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Top factors influencing Attrition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73CB-9C80-4F30-B956-BA23B92F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7" y="1152525"/>
            <a:ext cx="7650452" cy="5191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CBB50B-B5CB-4A43-B10A-1DE41E2D7731}"/>
              </a:ext>
            </a:extLst>
          </p:cNvPr>
          <p:cNvSpPr/>
          <p:nvPr/>
        </p:nvSpPr>
        <p:spPr>
          <a:xfrm>
            <a:off x="6510173" y="633461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All numbers represent %</a:t>
            </a: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39337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The analysis is based on the </a:t>
            </a:r>
            <a:r>
              <a:rPr lang="en-US" dirty="0"/>
              <a:t>CaseStudy2-data.csv provided by Frito Lay</a:t>
            </a:r>
            <a:r>
              <a:rPr lang="en-US" sz="4800" dirty="0"/>
              <a:t>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The data set contains 870 records containing the following details:</a:t>
            </a:r>
          </a:p>
          <a:p>
            <a:pPr algn="l"/>
            <a:endParaRPr lang="en-US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Attrition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education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years of experience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job level and role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satisfaction at job, work life balance and manager relationship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financial numbers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and other details</a:t>
            </a:r>
          </a:p>
          <a:p>
            <a:pPr algn="l"/>
            <a:endParaRPr lang="en-US" sz="4800" dirty="0"/>
          </a:p>
          <a:p>
            <a:pPr algn="l"/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Source Data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0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Model to Predict Attrition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6150-F458-4207-8772-63784B29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565136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Attrition </a:t>
            </a:r>
          </a:p>
          <a:p>
            <a:r>
              <a:rPr lang="en-US" dirty="0"/>
              <a:t>KNN	</a:t>
            </a:r>
          </a:p>
          <a:p>
            <a:r>
              <a:rPr lang="en-US" dirty="0"/>
              <a:t>Naïve Bayes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provided higher of &gt;86%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DF55E4-9333-4B05-A8B5-078C53CF42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Model to Predict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6150-F458-4207-8772-63784B299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 Regression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DF55E4-9333-4B05-A8B5-078C53CF42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Job Role Specific Trends</a:t>
            </a:r>
          </a:p>
        </p:txBody>
      </p:sp>
    </p:spTree>
    <p:extLst>
      <p:ext uri="{BB962C8B-B14F-4D97-AF65-F5344CB8AC3E}">
        <p14:creationId xmlns:p14="http://schemas.microsoft.com/office/powerpoint/2010/main" val="25489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4F89-BB79-4D2A-AAA8-0BDEAA1C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9155"/>
            <a:ext cx="1261981" cy="45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040DB-609B-4BEC-B409-7155B817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968507"/>
            <a:ext cx="8730980" cy="517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A4CE4-9B78-45A4-A2DA-E3F64947DF7F}"/>
              </a:ext>
            </a:extLst>
          </p:cNvPr>
          <p:cNvSpPr txBox="1"/>
          <p:nvPr/>
        </p:nvSpPr>
        <p:spPr>
          <a:xfrm>
            <a:off x="1509631" y="3106737"/>
            <a:ext cx="2005094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Majority of sales executives travel rarely opposed to the common practice of more travel in Sales jobs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F4548-56D7-4D2D-9528-1A17C4969AC9}"/>
              </a:ext>
            </a:extLst>
          </p:cNvPr>
          <p:cNvCxnSpPr/>
          <p:nvPr/>
        </p:nvCxnSpPr>
        <p:spPr>
          <a:xfrm flipH="1" flipV="1">
            <a:off x="1400175" y="2543175"/>
            <a:ext cx="695325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9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4F89-BB79-4D2A-AAA8-0BDEAA1C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9155"/>
            <a:ext cx="1261981" cy="457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D93E75-265C-45CF-9DF6-A90DDA9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109"/>
            <a:ext cx="9144000" cy="4917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5B436-58E6-4E6C-ACD8-6C5FD9ECE685}"/>
              </a:ext>
            </a:extLst>
          </p:cNvPr>
          <p:cNvSpPr txBox="1"/>
          <p:nvPr/>
        </p:nvSpPr>
        <p:spPr>
          <a:xfrm>
            <a:off x="247650" y="5773737"/>
            <a:ext cx="7734300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Sales Executives and Research Scientist do the most Overtime work, and both the groups rated Job Involvement at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70722D-786C-4B3F-9B97-1FEEF150EDF3}"/>
              </a:ext>
            </a:extLst>
          </p:cNvPr>
          <p:cNvCxnSpPr/>
          <p:nvPr/>
        </p:nvCxnSpPr>
        <p:spPr>
          <a:xfrm flipH="1" flipV="1">
            <a:off x="2228850" y="5219700"/>
            <a:ext cx="695325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50F7E-A8BD-4DF1-B74A-EF9BC1DB1CC9}"/>
              </a:ext>
            </a:extLst>
          </p:cNvPr>
          <p:cNvCxnSpPr/>
          <p:nvPr/>
        </p:nvCxnSpPr>
        <p:spPr>
          <a:xfrm flipV="1">
            <a:off x="3505200" y="5360218"/>
            <a:ext cx="1333500" cy="87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6894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15499</TotalTime>
  <Words>478</Words>
  <Application>Microsoft Office PowerPoint</Application>
  <PresentationFormat>On-screen Show (4:3)</PresentationFormat>
  <Paragraphs>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1_Body Slides</vt:lpstr>
      <vt:lpstr>PowerPoint Presentation</vt:lpstr>
      <vt:lpstr> Present DDS Analytics Talent Management Solution will provide insights on -  &gt; The top factors that lead to turn over at Frito Lay. &gt; Job role related trends at Frito Lay.  Also present -  &gt; Models to predict attrition . &gt; and monthly salary.      </vt:lpstr>
      <vt:lpstr>   </vt:lpstr>
      <vt:lpstr>Data Modeling</vt:lpstr>
      <vt:lpstr>Model to Predict Attrition</vt:lpstr>
      <vt:lpstr>Model to Predict Salary</vt:lpstr>
      <vt:lpstr>Job Role Specific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 Analysis</vt:lpstr>
      <vt:lpstr>PowerPoint Presentation</vt:lpstr>
      <vt:lpstr>Top factors leading to 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Simerpreet Reddy</cp:lastModifiedBy>
  <cp:revision>101</cp:revision>
  <dcterms:created xsi:type="dcterms:W3CDTF">2019-09-23T08:00:29Z</dcterms:created>
  <dcterms:modified xsi:type="dcterms:W3CDTF">2020-03-12T05:27:48Z</dcterms:modified>
</cp:coreProperties>
</file>