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71" r:id="rId5"/>
    <p:sldId id="281" r:id="rId6"/>
    <p:sldId id="272" r:id="rId7"/>
    <p:sldId id="274" r:id="rId8"/>
    <p:sldId id="282" r:id="rId9"/>
    <p:sldId id="283" r:id="rId10"/>
    <p:sldId id="291" r:id="rId11"/>
    <p:sldId id="292" r:id="rId12"/>
    <p:sldId id="286" r:id="rId13"/>
    <p:sldId id="287" r:id="rId14"/>
    <p:sldId id="290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rpreet Reddy" initials="SR" lastIdx="1" clrIdx="0">
    <p:extLst>
      <p:ext uri="{19B8F6BF-5375-455C-9EA6-DF929625EA0E}">
        <p15:presenceInfo xmlns:p15="http://schemas.microsoft.com/office/powerpoint/2012/main" userId="a85b5e04b91dc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13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0368-12D7-EF4B-BB84-9CA1C4F25A3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D798-992D-6948-9544-EF9B4186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www.worldometers.info</a:t>
            </a:r>
            <a:r>
              <a:rPr lang="en-US" dirty="0"/>
              <a:t>/coronavirus/?</a:t>
            </a:r>
            <a:r>
              <a:rPr lang="en-US" dirty="0" err="1"/>
              <a:t>utm_campaign</a:t>
            </a:r>
            <a:r>
              <a:rPr lang="en-US" dirty="0"/>
              <a:t>=</a:t>
            </a:r>
            <a:r>
              <a:rPr lang="en-US" dirty="0" err="1"/>
              <a:t>homeAdUOA?Si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www.worldometers.info</a:t>
            </a:r>
            <a:r>
              <a:rPr lang="en-US" dirty="0"/>
              <a:t>/coronavirus/?</a:t>
            </a:r>
            <a:r>
              <a:rPr lang="en-US" dirty="0" err="1"/>
              <a:t>utm_campaign</a:t>
            </a:r>
            <a:r>
              <a:rPr lang="en-US" dirty="0"/>
              <a:t>=</a:t>
            </a:r>
            <a:r>
              <a:rPr lang="en-US" dirty="0" err="1"/>
              <a:t>homeAdUOA?Si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6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www.worldometers.info</a:t>
            </a:r>
            <a:r>
              <a:rPr lang="en-US" dirty="0"/>
              <a:t>/coronavirus/?</a:t>
            </a:r>
            <a:r>
              <a:rPr lang="en-US" dirty="0" err="1"/>
              <a:t>utm_campaign</a:t>
            </a:r>
            <a:r>
              <a:rPr lang="en-US" dirty="0"/>
              <a:t>=</a:t>
            </a:r>
            <a:r>
              <a:rPr lang="en-US" dirty="0" err="1"/>
              <a:t>homeAdUOA?Si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1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A0E-4EE2-834E-970E-3F442B6C2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1B775-A26A-C54A-ACBC-76DD1A04D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9CF3-BB91-8342-9D21-96465589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3120-EBAD-4146-8BE2-AC7427E9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B7AA-9349-6446-B93B-DA75DF63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1C2-A8E8-6040-87FB-07A9782B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53229-9F97-ED48-9740-E167B6014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04EC-37B1-CD4F-BD0A-B9920153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99DC0-DB4A-E848-84FF-36851A3F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1E91-F459-F149-84ED-746811E4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8758D-9BB9-A544-A065-D5BD915FF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DBBD-9AF4-0A4D-BC8B-EAA60B42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27EF-8938-BC42-B26D-0C9DDAF2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9D05-FD2A-6E44-8195-7087A049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1DCD-0772-E244-92FC-752D1C89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3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087D-5483-444D-96E8-358979ED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77E2-2EE6-354C-BA19-EF5BD9D0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8854-7314-8642-AE28-6A823F55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40E7-A61B-4746-A11E-F2F98E18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722F-39FE-8441-8C07-41C4CB7C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6595-C06C-5F46-B3EC-47E163FF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341D-B020-0A41-A59E-E1B9ACCD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B2F1-F4F3-9C40-82C4-03070424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8CD0-9915-D84F-9148-B4878F5D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AEE4-9064-944E-AC50-85564968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9F13-FA75-2A4A-96A1-0E9CBC23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1E63-0218-C543-87E6-47C2D7917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87703-885D-DE47-9F44-A11B754C7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C0B62-2E3B-7944-BB58-78744848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85EB5-2FCA-2344-A910-FFC8CE30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C102-44DB-6F4D-85F9-9C8F6FE8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0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1FEF-B315-184F-AAA7-B3B65A3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D5B9-2452-334C-925E-950280352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CCDF-F242-DF41-BDC6-B8A490D2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0F3F0-6A65-2F46-92AC-E06BD4AD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A54C7-ABF3-3642-8D96-0E9877529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02F76-DB66-294C-BC84-EFA7EA3E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99398-4645-D044-8480-C3249789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5925-F9C2-E147-90DF-71B48BCE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0354-7244-8A45-9244-9AC5BFC1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9FE7D-9437-344E-9FCA-32EA2811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ED75-B1FA-CC4A-9209-67C920FE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909E3-D471-4449-89E6-4F962D2D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25F9-A164-FF4D-B1C3-70495031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E375B-7DA1-5F4B-81C8-13D0C622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0C4D-2EC6-744F-9133-C32C213A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1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8798-A78B-4D41-9AEF-BB1FD99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C752-C567-834D-A117-0EEBBBC7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03AE7-9452-1644-8CE0-B8C6A0DA0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1C9AB-9DD1-AC42-8536-911E24C2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DD04C-5CFC-6E41-90B6-78A8B50C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CDC7-0CBD-BA44-9F28-7784212D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3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7F34-BE61-1B47-BF0C-4411B98A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D80EE-1BB9-794F-A767-C63A5E160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532A-C46C-AF4C-B999-C22DE855E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D1F42-258D-F34E-B01B-FF6C8DA6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68EEE-42EF-5A47-BB37-35576049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E5076-4C0D-CE47-B32C-6A504BB6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86C2C-62AE-5D47-8656-A966358A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DB2A0-AAC2-DC45-AEBF-9F2CD3BE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83AC-899E-5447-8B17-ACEDAB7BA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9DEE-E5D0-9F45-BB5D-FE5D460F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0489-49E3-954F-A5EF-DF42DB9D0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C9B3-E6EE-5840-A61D-0EF75504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vid-vaccin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1A47-8263-0948-82B7-A748F8A7D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91" y="1536691"/>
            <a:ext cx="9402618" cy="2834781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COVID-19: Influence of Vaccine Rates on the  Death Rates in US</a:t>
            </a:r>
            <a:br>
              <a:rPr lang="en-US" sz="4000" dirty="0"/>
            </a:br>
            <a:r>
              <a:rPr lang="en-US" sz="2000" dirty="0">
                <a:latin typeface="+mn-lt"/>
              </a:rPr>
              <a:t>SMU MSDS 6373 – Time Series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Submitted by: Simerpreet Reddy  &amp; Tai Chowdhury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Date: March- 28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- 2021</a:t>
            </a:r>
            <a:br>
              <a:rPr lang="en-US" sz="14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393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214655-E887-4340-843A-7F2B0C79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20" y="86517"/>
            <a:ext cx="10963507" cy="101154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Model 2: ARIMA: First difference (1-B) term</a:t>
            </a:r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F3D91888-43B9-4174-9A74-E1A4BEA45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97" y="1167543"/>
            <a:ext cx="4911151" cy="5190986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5078BA2C-309F-4015-B3F7-39D8295D255B}"/>
              </a:ext>
            </a:extLst>
          </p:cNvPr>
          <p:cNvGrpSpPr/>
          <p:nvPr/>
        </p:nvGrpSpPr>
        <p:grpSpPr>
          <a:xfrm>
            <a:off x="6043118" y="1167543"/>
            <a:ext cx="5314950" cy="5190986"/>
            <a:chOff x="5229082" y="1187509"/>
            <a:chExt cx="5314950" cy="51710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A0E5211-D431-45F9-AA0A-77F693A4EE8E}"/>
                </a:ext>
              </a:extLst>
            </p:cNvPr>
            <p:cNvGrpSpPr/>
            <p:nvPr/>
          </p:nvGrpSpPr>
          <p:grpSpPr>
            <a:xfrm>
              <a:off x="5229082" y="2793356"/>
              <a:ext cx="2247900" cy="837083"/>
              <a:chOff x="5241505" y="3716293"/>
              <a:chExt cx="2247900" cy="83708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5295823-F09D-4409-B781-9685DC908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2262" y="3716293"/>
                <a:ext cx="1590675" cy="171450"/>
              </a:xfrm>
              <a:prstGeom prst="rect">
                <a:avLst/>
              </a:prstGeom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C78873-9E8B-4607-BD91-0C7448330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1505" y="3934251"/>
                <a:ext cx="2247900" cy="619125"/>
              </a:xfrm>
              <a:prstGeom prst="rect">
                <a:avLst/>
              </a:prstGeom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DDEA04A-D005-4D96-B254-26ED34A15110}"/>
                  </a:ext>
                </a:extLst>
              </p:cNvPr>
              <p:cNvSpPr/>
              <p:nvPr/>
            </p:nvSpPr>
            <p:spPr>
              <a:xfrm>
                <a:off x="5271622" y="4111192"/>
                <a:ext cx="1868087" cy="220581"/>
              </a:xfrm>
              <a:prstGeom prst="rect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8BAFDE9-1BF0-4C4D-953D-94F077576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9082" y="3936890"/>
              <a:ext cx="5314950" cy="1381125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7121589-640B-4266-932D-3A27ED71E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9082" y="5510803"/>
              <a:ext cx="3257944" cy="847725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F4713-DA7B-492A-BC8B-E2C19F40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6715" y="5567952"/>
              <a:ext cx="1152525" cy="73342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11B9FBF-F4D7-4700-BDC8-00D0D65E5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9082" y="1187509"/>
              <a:ext cx="4486275" cy="1475646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</p:grpSp>
    </p:spTree>
    <p:extLst>
      <p:ext uri="{BB962C8B-B14F-4D97-AF65-F5344CB8AC3E}">
        <p14:creationId xmlns:p14="http://schemas.microsoft.com/office/powerpoint/2010/main" val="213873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214655-E887-4340-843A-7F2B0C79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528" y="157131"/>
            <a:ext cx="3295072" cy="447675"/>
          </a:xfrm>
        </p:spPr>
        <p:txBody>
          <a:bodyPr>
            <a:normAutofit/>
          </a:bodyPr>
          <a:lstStyle/>
          <a:p>
            <a:r>
              <a:rPr lang="en-US" sz="1100" b="1" dirty="0"/>
              <a:t>10-day forecast using ARIMA(5,1,2) with nlast=T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A6F3CD8-6F5D-4EB5-B25E-E90F2F11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512857"/>
            <a:ext cx="4793672" cy="285398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E3E1E823-A382-4455-A2C1-A975B4B7B7B5}"/>
              </a:ext>
            </a:extLst>
          </p:cNvPr>
          <p:cNvSpPr txBox="1">
            <a:spLocks/>
          </p:cNvSpPr>
          <p:nvPr/>
        </p:nvSpPr>
        <p:spPr>
          <a:xfrm>
            <a:off x="4323362" y="3504903"/>
            <a:ext cx="2611524" cy="255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Long term forecast (n=380)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961A53-FA8A-4DAE-92B9-4B55CDF6B74F}"/>
              </a:ext>
            </a:extLst>
          </p:cNvPr>
          <p:cNvSpPr txBox="1"/>
          <p:nvPr/>
        </p:nvSpPr>
        <p:spPr>
          <a:xfrm>
            <a:off x="576032" y="1152827"/>
            <a:ext cx="6390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Model equation: </a:t>
            </a:r>
            <a:r>
              <a:rPr lang="en-US" sz="1400" dirty="0"/>
              <a:t>(1 – B)</a:t>
            </a:r>
            <a:r>
              <a:rPr lang="en-US" sz="1400" dirty="0">
                <a:sym typeface="Symbol" panose="05050102010706020507" pitchFamily="18" charset="2"/>
              </a:rPr>
              <a:t></a:t>
            </a:r>
            <a:r>
              <a:rPr lang="en-US" sz="1400" baseline="-25000" dirty="0">
                <a:sym typeface="Symbol" panose="05050102010706020507" pitchFamily="18" charset="2"/>
              </a:rPr>
              <a:t>5 </a:t>
            </a:r>
            <a:r>
              <a:rPr lang="en-US" sz="1400" dirty="0">
                <a:sym typeface="Symbol" panose="05050102010706020507" pitchFamily="18" charset="2"/>
              </a:rPr>
              <a:t>(B)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</a:t>
            </a:r>
            <a:r>
              <a:rPr lang="en-US" sz="1400" b="0" i="0" u="none" strike="noStrike" baseline="-25000" dirty="0" err="1">
                <a:solidFill>
                  <a:srgbClr val="000000"/>
                </a:solidFill>
                <a:effectLst/>
              </a:rPr>
              <a:t>t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– 7.09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= (1 - 0.69B + 0.46B</a:t>
            </a:r>
            <a:r>
              <a:rPr lang="en-US" sz="1400" baseline="30000" dirty="0">
                <a:solidFill>
                  <a:srgbClr val="000000"/>
                </a:solidFill>
              </a:rPr>
              <a:t>2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a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</a:rPr>
              <a:t>t</a:t>
            </a:r>
            <a:r>
              <a:rPr lang="en-US" sz="1400" dirty="0"/>
              <a:t> , </a:t>
            </a:r>
            <a:r>
              <a:rPr lang="en-US" sz="1400" dirty="0">
                <a:sym typeface="Symbol" panose="05050102010706020507" pitchFamily="18" charset="2"/>
              </a:rPr>
              <a:t></a:t>
            </a:r>
            <a:r>
              <a:rPr lang="en-US" sz="1400" baseline="-25000" dirty="0">
                <a:sym typeface="Symbol" panose="05050102010706020507" pitchFamily="18" charset="2"/>
              </a:rPr>
              <a:t>a</a:t>
            </a:r>
            <a:r>
              <a:rPr lang="en-US" sz="1400" baseline="30000" dirty="0">
                <a:sym typeface="Symbol" panose="05050102010706020507" pitchFamily="18" charset="2"/>
              </a:rPr>
              <a:t>2 </a:t>
            </a:r>
            <a:r>
              <a:rPr lang="en-US" sz="1400" dirty="0">
                <a:sym typeface="Symbol" panose="05050102010706020507" pitchFamily="18" charset="2"/>
              </a:rPr>
              <a:t>= 1.63</a:t>
            </a:r>
          </a:p>
          <a:p>
            <a:pPr marL="0" indent="0">
              <a:buNone/>
            </a:pPr>
            <a:r>
              <a:rPr lang="en-US" sz="1400" dirty="0">
                <a:sym typeface="Symbol" panose="05050102010706020507" pitchFamily="18" charset="2"/>
              </a:rPr>
              <a:t></a:t>
            </a:r>
            <a:r>
              <a:rPr lang="en-US" sz="1400" baseline="-25000" dirty="0">
                <a:sym typeface="Symbol" panose="05050102010706020507" pitchFamily="18" charset="2"/>
              </a:rPr>
              <a:t>5 </a:t>
            </a:r>
            <a:r>
              <a:rPr lang="en-US" sz="1400" dirty="0">
                <a:sym typeface="Symbol" panose="05050102010706020507" pitchFamily="18" charset="2"/>
              </a:rPr>
              <a:t>(B)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 = (1 - 0.2B + 0.7B</a:t>
            </a:r>
            <a:r>
              <a:rPr lang="en-US" sz="1400" b="0" i="0" u="none" strike="noStrike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+ 0.27B</a:t>
            </a:r>
            <a:r>
              <a:rPr lang="en-US" sz="1400" baseline="30000" dirty="0">
                <a:solidFill>
                  <a:srgbClr val="000000"/>
                </a:solidFill>
              </a:rPr>
              <a:t>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+ 0.35B</a:t>
            </a:r>
            <a:r>
              <a:rPr lang="en-US" sz="1400" baseline="30000" dirty="0">
                <a:solidFill>
                  <a:srgbClr val="000000"/>
                </a:solidFill>
              </a:rPr>
              <a:t>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+ 0.5B</a:t>
            </a:r>
            <a:r>
              <a:rPr lang="en-US" sz="1400" baseline="30000" dirty="0">
                <a:solidFill>
                  <a:srgbClr val="000000"/>
                </a:solidFill>
              </a:rPr>
              <a:t>5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sz="1400" baseline="-25000" dirty="0">
              <a:sym typeface="Symbol" panose="05050102010706020507" pitchFamily="18" charset="2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47AD31CD-06FD-4446-8186-368265F72D38}"/>
              </a:ext>
            </a:extLst>
          </p:cNvPr>
          <p:cNvSpPr txBox="1">
            <a:spLocks/>
          </p:cNvSpPr>
          <p:nvPr/>
        </p:nvSpPr>
        <p:spPr>
          <a:xfrm>
            <a:off x="270220" y="86517"/>
            <a:ext cx="6175185" cy="9282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Forecasting – ARIMA(5,1,2),s=0</a:t>
            </a: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E3125FCD-6BD0-47E6-A6A6-AF3CB8098AEB}"/>
              </a:ext>
            </a:extLst>
          </p:cNvPr>
          <p:cNvSpPr txBox="1">
            <a:spLocks/>
          </p:cNvSpPr>
          <p:nvPr/>
        </p:nvSpPr>
        <p:spPr>
          <a:xfrm>
            <a:off x="881004" y="3366837"/>
            <a:ext cx="2611524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Short term forecast  (n=40)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09909A-46AF-4E4C-94A6-B1F500AF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85" y="3784087"/>
            <a:ext cx="3963036" cy="293149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4B6266-D2DD-4899-BE7A-6F7C28C4A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8" y="3788153"/>
            <a:ext cx="3737133" cy="298333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D35C15C-6A90-4F98-8114-09DCD728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60263"/>
              </p:ext>
            </p:extLst>
          </p:nvPr>
        </p:nvGraphicFramePr>
        <p:xfrm>
          <a:off x="591127" y="1690516"/>
          <a:ext cx="4778577" cy="129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461">
                  <a:extLst>
                    <a:ext uri="{9D8B030D-6E8A-4147-A177-3AD203B41FA5}">
                      <a16:colId xmlns:a16="http://schemas.microsoft.com/office/drawing/2014/main" val="759323169"/>
                    </a:ext>
                  </a:extLst>
                </a:gridCol>
                <a:gridCol w="711662">
                  <a:extLst>
                    <a:ext uri="{9D8B030D-6E8A-4147-A177-3AD203B41FA5}">
                      <a16:colId xmlns:a16="http://schemas.microsoft.com/office/drawing/2014/main" val="1716959182"/>
                    </a:ext>
                  </a:extLst>
                </a:gridCol>
                <a:gridCol w="695036">
                  <a:extLst>
                    <a:ext uri="{9D8B030D-6E8A-4147-A177-3AD203B41FA5}">
                      <a16:colId xmlns:a16="http://schemas.microsoft.com/office/drawing/2014/main" val="777076746"/>
                    </a:ext>
                  </a:extLst>
                </a:gridCol>
                <a:gridCol w="1198418">
                  <a:extLst>
                    <a:ext uri="{9D8B030D-6E8A-4147-A177-3AD203B41FA5}">
                      <a16:colId xmlns:a16="http://schemas.microsoft.com/office/drawing/2014/main" val="4010131958"/>
                    </a:ext>
                  </a:extLst>
                </a:gridCol>
              </a:tblGrid>
              <a:tr h="287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Rolling Window 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18074"/>
                  </a:ext>
                </a:extLst>
              </a:tr>
              <a:tr h="431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ARIMA(5,1,2), s=0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447832"/>
                  </a:ext>
                </a:extLst>
              </a:tr>
              <a:tr h="431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ARIMA(4,0,1), s=7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0.81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89.41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002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4FD7F2C-D51A-4671-B430-1D20AEFE2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752" y="3784086"/>
            <a:ext cx="3619500" cy="29314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6E1DF8-5E57-48DD-B3E5-D661EC6AE583}"/>
              </a:ext>
            </a:extLst>
          </p:cNvPr>
          <p:cNvCxnSpPr>
            <a:cxnSpLocks/>
          </p:cNvCxnSpPr>
          <p:nvPr/>
        </p:nvCxnSpPr>
        <p:spPr>
          <a:xfrm flipH="1" flipV="1">
            <a:off x="9370503" y="4907560"/>
            <a:ext cx="645953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">
            <a:extLst>
              <a:ext uri="{FF2B5EF4-FFF2-40B4-BE49-F238E27FC236}">
                <a16:creationId xmlns:a16="http://schemas.microsoft.com/office/drawing/2014/main" id="{4FCE0561-D3D0-4147-848C-0733B4FBA992}"/>
              </a:ext>
            </a:extLst>
          </p:cNvPr>
          <p:cNvSpPr txBox="1">
            <a:spLocks/>
          </p:cNvSpPr>
          <p:nvPr/>
        </p:nvSpPr>
        <p:spPr>
          <a:xfrm>
            <a:off x="9580476" y="5662592"/>
            <a:ext cx="2611524" cy="255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Slight indication against white noise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9F199B6B-649B-41A9-8496-F70A4163904D}"/>
              </a:ext>
            </a:extLst>
          </p:cNvPr>
          <p:cNvSpPr txBox="1">
            <a:spLocks/>
          </p:cNvSpPr>
          <p:nvPr/>
        </p:nvSpPr>
        <p:spPr>
          <a:xfrm>
            <a:off x="8614064" y="3538267"/>
            <a:ext cx="2611524" cy="255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ACF of Model Residuals</a:t>
            </a:r>
          </a:p>
        </p:txBody>
      </p:sp>
    </p:spTree>
    <p:extLst>
      <p:ext uri="{BB962C8B-B14F-4D97-AF65-F5344CB8AC3E}">
        <p14:creationId xmlns:p14="http://schemas.microsoft.com/office/powerpoint/2010/main" val="144631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214655-E887-4340-843A-7F2B0C79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20" y="86517"/>
            <a:ext cx="10963507" cy="844680"/>
          </a:xfrm>
          <a:noFill/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Model 3: ARIMA: (1-B) plus seasonality (1-B</a:t>
            </a:r>
            <a:r>
              <a:rPr lang="en-US" baseline="30000" dirty="0"/>
              <a:t>7</a:t>
            </a:r>
            <a:r>
              <a:rPr lang="en-US" dirty="0"/>
              <a:t>) term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C4B9C-BBEE-40C1-98E0-22196702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" y="1109609"/>
            <a:ext cx="5665891" cy="5229922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688B0E-9984-4AA4-A5C4-AB559859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1217081"/>
            <a:ext cx="5372100" cy="110124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B91C86-8B92-4DDD-9FC8-05DAF29BE620}"/>
              </a:ext>
            </a:extLst>
          </p:cNvPr>
          <p:cNvSpPr/>
          <p:nvPr/>
        </p:nvSpPr>
        <p:spPr>
          <a:xfrm>
            <a:off x="6067425" y="1693495"/>
            <a:ext cx="5314950" cy="495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75FAC9-BAD0-4454-A4B8-BF19A6985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40727"/>
            <a:ext cx="5665891" cy="201338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7F9FE2-EE3E-4BD5-BFAB-B21951653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83492"/>
            <a:ext cx="1171575" cy="79057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3C7233-5E65-4DA4-8A56-F7D6E4F92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395" y="2447708"/>
            <a:ext cx="2876550" cy="113567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0A9121-70C5-469F-9912-18D13A13132D}"/>
              </a:ext>
            </a:extLst>
          </p:cNvPr>
          <p:cNvSpPr/>
          <p:nvPr/>
        </p:nvSpPr>
        <p:spPr>
          <a:xfrm>
            <a:off x="6052395" y="3015545"/>
            <a:ext cx="1927823" cy="1987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7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214655-E887-4340-843A-7F2B0C79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528" y="157131"/>
            <a:ext cx="3295072" cy="44767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1100" b="1" dirty="0"/>
              <a:t>10-day forecast using ARIMA(5,1,2) with nlast=T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3E1E823-A382-4455-A2C1-A975B4B7B7B5}"/>
              </a:ext>
            </a:extLst>
          </p:cNvPr>
          <p:cNvSpPr txBox="1">
            <a:spLocks/>
          </p:cNvSpPr>
          <p:nvPr/>
        </p:nvSpPr>
        <p:spPr>
          <a:xfrm>
            <a:off x="4046345" y="3385725"/>
            <a:ext cx="2611524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Long term forecast (n=180)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961A53-FA8A-4DAE-92B9-4B55CDF6B74F}"/>
              </a:ext>
            </a:extLst>
          </p:cNvPr>
          <p:cNvSpPr txBox="1"/>
          <p:nvPr/>
        </p:nvSpPr>
        <p:spPr>
          <a:xfrm>
            <a:off x="576032" y="1152827"/>
            <a:ext cx="5519968" cy="52322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Model equation: </a:t>
            </a:r>
            <a:r>
              <a:rPr lang="en-US" sz="1400" dirty="0"/>
              <a:t>(1 – B)(1 – B</a:t>
            </a:r>
            <a:r>
              <a:rPr lang="en-US" sz="1400" baseline="30000" dirty="0"/>
              <a:t>7</a:t>
            </a:r>
            <a:r>
              <a:rPr lang="en-US" sz="1400" dirty="0"/>
              <a:t>)</a:t>
            </a:r>
            <a:r>
              <a:rPr lang="en-US" sz="1400" dirty="0">
                <a:sym typeface="Symbol" panose="05050102010706020507" pitchFamily="18" charset="2"/>
              </a:rPr>
              <a:t></a:t>
            </a:r>
            <a:r>
              <a:rPr lang="en-US" sz="1400" baseline="-25000" dirty="0">
                <a:sym typeface="Symbol" panose="05050102010706020507" pitchFamily="18" charset="2"/>
              </a:rPr>
              <a:t>7 </a:t>
            </a:r>
            <a:r>
              <a:rPr lang="en-US" sz="1400" dirty="0">
                <a:sym typeface="Symbol" panose="05050102010706020507" pitchFamily="18" charset="2"/>
              </a:rPr>
              <a:t>(B)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</a:t>
            </a:r>
            <a:r>
              <a:rPr lang="en-US" sz="1400" b="0" i="0" u="none" strike="noStrike" baseline="-25000" dirty="0" err="1">
                <a:solidFill>
                  <a:srgbClr val="000000"/>
                </a:solidFill>
                <a:effectLst/>
              </a:rPr>
              <a:t>t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– 7.09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= a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</a:rPr>
              <a:t>t</a:t>
            </a:r>
            <a:r>
              <a:rPr lang="en-US" sz="1400" dirty="0"/>
              <a:t> , </a:t>
            </a:r>
            <a:r>
              <a:rPr lang="en-US" sz="1400" dirty="0">
                <a:sym typeface="Symbol" panose="05050102010706020507" pitchFamily="18" charset="2"/>
              </a:rPr>
              <a:t></a:t>
            </a:r>
            <a:r>
              <a:rPr lang="en-US" sz="1400" baseline="-25000" dirty="0">
                <a:sym typeface="Symbol" panose="05050102010706020507" pitchFamily="18" charset="2"/>
              </a:rPr>
              <a:t>a</a:t>
            </a:r>
            <a:r>
              <a:rPr lang="en-US" sz="1400" baseline="30000" dirty="0">
                <a:sym typeface="Symbol" panose="05050102010706020507" pitchFamily="18" charset="2"/>
              </a:rPr>
              <a:t>2 </a:t>
            </a:r>
            <a:r>
              <a:rPr lang="en-US" sz="1400" dirty="0">
                <a:sym typeface="Symbol" panose="05050102010706020507" pitchFamily="18" charset="2"/>
              </a:rPr>
              <a:t>= 1.657</a:t>
            </a:r>
          </a:p>
          <a:p>
            <a:pPr marL="0" indent="0">
              <a:buNone/>
            </a:pPr>
            <a:r>
              <a:rPr lang="en-US" sz="1400" dirty="0">
                <a:sym typeface="Symbol" panose="05050102010706020507" pitchFamily="18" charset="2"/>
              </a:rPr>
              <a:t></a:t>
            </a:r>
            <a:r>
              <a:rPr lang="en-US" sz="1400" baseline="-25000" dirty="0">
                <a:sym typeface="Symbol" panose="05050102010706020507" pitchFamily="18" charset="2"/>
              </a:rPr>
              <a:t>7 </a:t>
            </a:r>
            <a:r>
              <a:rPr lang="en-US" sz="1400" dirty="0">
                <a:sym typeface="Symbol" panose="05050102010706020507" pitchFamily="18" charset="2"/>
              </a:rPr>
              <a:t>(B)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 = (1 + 0.40B + 0.37B</a:t>
            </a:r>
            <a:r>
              <a:rPr lang="en-US" sz="1400" b="0" i="0" u="none" strike="noStrike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+ 0.32B</a:t>
            </a:r>
            <a:r>
              <a:rPr lang="en-US" sz="1400" baseline="30000" dirty="0">
                <a:solidFill>
                  <a:srgbClr val="000000"/>
                </a:solidFill>
              </a:rPr>
              <a:t>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+ 0.23B</a:t>
            </a:r>
            <a:r>
              <a:rPr lang="en-US" sz="1400" baseline="30000" dirty="0">
                <a:solidFill>
                  <a:srgbClr val="000000"/>
                </a:solidFill>
              </a:rPr>
              <a:t>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+ 0.18B</a:t>
            </a:r>
            <a:r>
              <a:rPr lang="en-US" sz="1400" baseline="30000" dirty="0">
                <a:solidFill>
                  <a:srgbClr val="000000"/>
                </a:solidFill>
              </a:rPr>
              <a:t>5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+ 0.03B</a:t>
            </a:r>
            <a:r>
              <a:rPr lang="en-US" sz="1400" baseline="30000" dirty="0">
                <a:solidFill>
                  <a:srgbClr val="000000"/>
                </a:solidFill>
              </a:rPr>
              <a:t>6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+ 0.38B</a:t>
            </a:r>
            <a:r>
              <a:rPr lang="en-US" sz="1400" baseline="30000" dirty="0">
                <a:solidFill>
                  <a:srgbClr val="000000"/>
                </a:solidFill>
              </a:rPr>
              <a:t>7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sz="1400" baseline="-25000" dirty="0">
              <a:sym typeface="Symbol" panose="05050102010706020507" pitchFamily="18" charset="2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47AD31CD-06FD-4446-8186-368265F72D38}"/>
              </a:ext>
            </a:extLst>
          </p:cNvPr>
          <p:cNvSpPr txBox="1">
            <a:spLocks/>
          </p:cNvSpPr>
          <p:nvPr/>
        </p:nvSpPr>
        <p:spPr>
          <a:xfrm>
            <a:off x="226285" y="86516"/>
            <a:ext cx="5773072" cy="9334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Forecasting – ARIMA(7,1,0) with s=7</a:t>
            </a: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E3125FCD-6BD0-47E6-A6A6-AF3CB8098AEB}"/>
              </a:ext>
            </a:extLst>
          </p:cNvPr>
          <p:cNvSpPr txBox="1">
            <a:spLocks/>
          </p:cNvSpPr>
          <p:nvPr/>
        </p:nvSpPr>
        <p:spPr>
          <a:xfrm>
            <a:off x="881004" y="3366837"/>
            <a:ext cx="2611524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Short term forecast  (n=10)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303FB-472F-48DA-930F-7A472848E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345" y="3814512"/>
            <a:ext cx="3763805" cy="285128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1A92F-41D9-4787-BE3F-62E6BC87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86" y="3763069"/>
            <a:ext cx="3439704" cy="300841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CA59E-AC9A-4579-8E03-1E9E0A258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137" y="501804"/>
            <a:ext cx="5687577" cy="29271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DEEF09F-9BAF-4E4A-974F-8876E87CE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68060"/>
              </p:ext>
            </p:extLst>
          </p:nvPr>
        </p:nvGraphicFramePr>
        <p:xfrm>
          <a:off x="576031" y="1879091"/>
          <a:ext cx="4226876" cy="12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078">
                  <a:extLst>
                    <a:ext uri="{9D8B030D-6E8A-4147-A177-3AD203B41FA5}">
                      <a16:colId xmlns:a16="http://schemas.microsoft.com/office/drawing/2014/main" val="3615431257"/>
                    </a:ext>
                  </a:extLst>
                </a:gridCol>
                <a:gridCol w="731360">
                  <a:extLst>
                    <a:ext uri="{9D8B030D-6E8A-4147-A177-3AD203B41FA5}">
                      <a16:colId xmlns:a16="http://schemas.microsoft.com/office/drawing/2014/main" val="2198458464"/>
                    </a:ext>
                  </a:extLst>
                </a:gridCol>
                <a:gridCol w="1056719">
                  <a:extLst>
                    <a:ext uri="{9D8B030D-6E8A-4147-A177-3AD203B41FA5}">
                      <a16:colId xmlns:a16="http://schemas.microsoft.com/office/drawing/2014/main" val="2891459189"/>
                    </a:ext>
                  </a:extLst>
                </a:gridCol>
                <a:gridCol w="1056719">
                  <a:extLst>
                    <a:ext uri="{9D8B030D-6E8A-4147-A177-3AD203B41FA5}">
                      <a16:colId xmlns:a16="http://schemas.microsoft.com/office/drawing/2014/main" val="3516228277"/>
                    </a:ext>
                  </a:extLst>
                </a:gridCol>
              </a:tblGrid>
              <a:tr h="26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Rolling Window 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62987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r>
                        <a:rPr lang="en-US" sz="1100" dirty="0"/>
                        <a:t>ARIMA (7,1,0), s=7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051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r>
                        <a:rPr lang="en-US" sz="1100" dirty="0"/>
                        <a:t>ARIMA(5,1,2), S=0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53933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ARIMA(4,0,1), s=7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0.81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89.41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6449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36EF246-B408-4A49-AC86-EC8F40259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099" y="3814511"/>
            <a:ext cx="3714750" cy="2927197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F233FA67-E784-4E0F-B0CD-22D16419454B}"/>
              </a:ext>
            </a:extLst>
          </p:cNvPr>
          <p:cNvSpPr txBox="1">
            <a:spLocks/>
          </p:cNvSpPr>
          <p:nvPr/>
        </p:nvSpPr>
        <p:spPr>
          <a:xfrm>
            <a:off x="8303672" y="3536380"/>
            <a:ext cx="2611524" cy="255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ACF of Model Residuals</a:t>
            </a:r>
          </a:p>
        </p:txBody>
      </p:sp>
    </p:spTree>
    <p:extLst>
      <p:ext uri="{BB962C8B-B14F-4D97-AF65-F5344CB8AC3E}">
        <p14:creationId xmlns:p14="http://schemas.microsoft.com/office/powerpoint/2010/main" val="12731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C609BB-7815-484C-B191-65C56B51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476" y="2449106"/>
            <a:ext cx="4715367" cy="13255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7540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E34C-6C16-4105-9D6A-CC3EB83280E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754E-D1AB-4689-8C3C-93ED476AE90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dirty="0"/>
              <a:t>Explore more ARIMA/ARUMA models.</a:t>
            </a:r>
          </a:p>
          <a:p>
            <a:r>
              <a:rPr lang="en-US" dirty="0"/>
              <a:t>Study model residuals in detail.</a:t>
            </a:r>
          </a:p>
          <a:p>
            <a:r>
              <a:rPr lang="en-US" dirty="0"/>
              <a:t>Build Multivariate and VAR models using the following attributes: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New Vaccinations per million</a:t>
            </a:r>
            <a:endParaRPr lang="en-US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New Cases per million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New ICU patients per million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New Hospitalizations per million</a:t>
            </a:r>
          </a:p>
          <a:p>
            <a:r>
              <a:rPr lang="en-US" dirty="0"/>
              <a:t>Neural Network</a:t>
            </a:r>
          </a:p>
          <a:p>
            <a:r>
              <a:rPr lang="en-US" sz="2800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223106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1A0A-2BBE-E642-9F22-D4A9E558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1" y="147637"/>
            <a:ext cx="10903527" cy="914545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D52C13-34FF-754B-907D-010FA9FB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2" y="1237785"/>
            <a:ext cx="10903528" cy="5472578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COVID-19 </a:t>
            </a:r>
            <a:r>
              <a:rPr lang="en-US" sz="2000" dirty="0"/>
              <a:t>: </a:t>
            </a:r>
          </a:p>
          <a:p>
            <a:r>
              <a:rPr lang="en-US" sz="2000" dirty="0"/>
              <a:t>Contagious disease caused by severe acute respiratory syndrome coronavirus 2 (SARS-CoV-2).</a:t>
            </a:r>
          </a:p>
          <a:p>
            <a:r>
              <a:rPr lang="en-US" sz="2000" dirty="0"/>
              <a:t>Has led to an ongoing pandemic.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Vaccination introduced in the US in Dec. 2020.</a:t>
            </a:r>
          </a:p>
          <a:p>
            <a:pPr marL="0" indent="0">
              <a:buNone/>
            </a:pPr>
            <a:r>
              <a:rPr lang="en-US" sz="2000" b="1" dirty="0"/>
              <a:t>Objective of the Analyses: </a:t>
            </a:r>
            <a:r>
              <a:rPr lang="en-US" sz="2000" dirty="0"/>
              <a:t>Analyze influence of Covid-19 Vaccination Rates on the Death Rates in the US. Additional details such as ‘# of Hospitalizations’ and ‘# of ICU patients’ will also be analyzed as part of the multivariate analysis.</a:t>
            </a:r>
          </a:p>
          <a:p>
            <a:pPr marL="0" indent="0">
              <a:buNone/>
            </a:pPr>
            <a:r>
              <a:rPr lang="en-US" sz="2000" b="1" dirty="0"/>
              <a:t>Data set*: </a:t>
            </a:r>
            <a:r>
              <a:rPr lang="en-US" sz="2000" dirty="0"/>
              <a:t>Daily data since the first vaccine got administered in the US i.e., 12/21/20 through 03/26/2021 (96 observations). </a:t>
            </a:r>
          </a:p>
          <a:p>
            <a:pPr marL="0" indent="0">
              <a:buNone/>
            </a:pPr>
            <a:r>
              <a:rPr lang="en-US" sz="2000" b="1" dirty="0"/>
              <a:t>Columns: </a:t>
            </a:r>
            <a:r>
              <a:rPr lang="en-US" sz="2000" dirty="0"/>
              <a:t>96 observations with the following attributes: Date, New Cases per million, New Deaths per million, New ICU patients per million, New Hospitalizations per million, New Vaccinations per million</a:t>
            </a:r>
          </a:p>
          <a:p>
            <a:pPr marL="0" indent="0">
              <a:buNone/>
            </a:pPr>
            <a:r>
              <a:rPr lang="en-US" sz="2000" b="1" dirty="0"/>
              <a:t>Source: </a:t>
            </a:r>
            <a:r>
              <a:rPr lang="en-US" sz="2000" dirty="0">
                <a:hlinkClick r:id="rId3"/>
              </a:rPr>
              <a:t>Coronavirus (COVID-19) Vaccinations - Statistics and Research - Our World in Data</a:t>
            </a:r>
            <a:r>
              <a:rPr lang="en-US" sz="2000" dirty="0"/>
              <a:t>. It is updated daily and includes data on confirmed cases, deaths, hospitalizations, testing, and vaccinations as well as other variables of potential interest.</a:t>
            </a:r>
          </a:p>
          <a:p>
            <a:pPr marL="0" indent="0">
              <a:buNone/>
            </a:pPr>
            <a:r>
              <a:rPr lang="en-US" sz="1400" dirty="0"/>
              <a:t>* We have full data set as well beginning 1/23/2020 for initial visualization.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E8A622-96F5-4995-BF60-A2BE45A1F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88524"/>
              </p:ext>
            </p:extLst>
          </p:nvPr>
        </p:nvGraphicFramePr>
        <p:xfrm>
          <a:off x="7164518" y="1992576"/>
          <a:ext cx="3205327" cy="1111344"/>
        </p:xfrm>
        <a:graphic>
          <a:graphicData uri="http://schemas.openxmlformats.org/drawingml/2006/table">
            <a:tbl>
              <a:tblPr/>
              <a:tblGrid>
                <a:gridCol w="1422710">
                  <a:extLst>
                    <a:ext uri="{9D8B030D-6E8A-4147-A177-3AD203B41FA5}">
                      <a16:colId xmlns:a16="http://schemas.microsoft.com/office/drawing/2014/main" val="2306819638"/>
                    </a:ext>
                  </a:extLst>
                </a:gridCol>
                <a:gridCol w="780409">
                  <a:extLst>
                    <a:ext uri="{9D8B030D-6E8A-4147-A177-3AD203B41FA5}">
                      <a16:colId xmlns:a16="http://schemas.microsoft.com/office/drawing/2014/main" val="4292193489"/>
                    </a:ext>
                  </a:extLst>
                </a:gridCol>
                <a:gridCol w="1002208">
                  <a:extLst>
                    <a:ext uri="{9D8B030D-6E8A-4147-A177-3AD203B41FA5}">
                      <a16:colId xmlns:a16="http://schemas.microsoft.com/office/drawing/2014/main" val="358649252"/>
                    </a:ext>
                  </a:extLst>
                </a:gridCol>
              </a:tblGrid>
              <a:tr h="316412">
                <a:tc>
                  <a:txBody>
                    <a:bodyPr/>
                    <a:lstStyle/>
                    <a:p>
                      <a:pPr algn="ctr" fontAlgn="b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Worldwide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97582"/>
                  </a:ext>
                </a:extLst>
              </a:tr>
              <a:tr h="39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Total# of Confirmed Cases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553647"/>
                  </a:ext>
                </a:extLst>
              </a:tr>
              <a:tr h="397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Total# of Deaths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109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1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5CB85-29FC-450C-AB07-5173DD2A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638" y="2411567"/>
            <a:ext cx="5046595" cy="1325563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160559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1A0A-2BBE-E642-9F22-D4A9E558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65" y="758317"/>
            <a:ext cx="3425665" cy="277091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1600" b="1" dirty="0"/>
              <a:t>New Deaths per million per day since 01/23/2020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91E81-E5ED-4EA8-B482-95486300E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041" y="1239779"/>
            <a:ext cx="4599428" cy="3341460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BE75D65-61D2-4059-9B5E-224A997F8D38}"/>
              </a:ext>
            </a:extLst>
          </p:cNvPr>
          <p:cNvGrpSpPr/>
          <p:nvPr/>
        </p:nvGrpSpPr>
        <p:grpSpPr>
          <a:xfrm>
            <a:off x="3838221" y="760267"/>
            <a:ext cx="2546413" cy="3532909"/>
            <a:chOff x="3838221" y="760267"/>
            <a:chExt cx="2546413" cy="353290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9C2ADB-99FB-4549-BD8B-E9C41DD7A5F8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21" y="1292821"/>
              <a:ext cx="0" cy="3000355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5E5768F-4903-4294-8313-19669E20E5D5}"/>
                </a:ext>
              </a:extLst>
            </p:cNvPr>
            <p:cNvGrpSpPr/>
            <p:nvPr/>
          </p:nvGrpSpPr>
          <p:grpSpPr>
            <a:xfrm>
              <a:off x="3840532" y="760267"/>
              <a:ext cx="2544102" cy="995766"/>
              <a:chOff x="3840532" y="760267"/>
              <a:chExt cx="2544102" cy="995766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8B82B89-949B-47EA-B1A5-EB65F3144B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0532" y="1431366"/>
                <a:ext cx="1112471" cy="2770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EFC5AD-6B2E-4239-B5B7-BC4215ECB4B6}"/>
                  </a:ext>
                </a:extLst>
              </p:cNvPr>
              <p:cNvSpPr/>
              <p:nvPr/>
            </p:nvSpPr>
            <p:spPr>
              <a:xfrm>
                <a:off x="4934525" y="760267"/>
                <a:ext cx="1450109" cy="995766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First vaccine administered in the US</a:t>
                </a:r>
              </a:p>
            </p:txBody>
          </p:sp>
        </p:grpSp>
      </p:grp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A6514643-400C-4B19-B0FA-640F2B835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472" y="1034473"/>
            <a:ext cx="3862084" cy="257051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813A6-8EDF-4135-80E0-DBB652AFC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472" y="4165852"/>
            <a:ext cx="3862084" cy="236071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76D138-C4A5-46F0-8D10-855A68B28134}"/>
              </a:ext>
            </a:extLst>
          </p:cNvPr>
          <p:cNvSpPr txBox="1">
            <a:spLocks/>
          </p:cNvSpPr>
          <p:nvPr/>
        </p:nvSpPr>
        <p:spPr>
          <a:xfrm>
            <a:off x="7257472" y="714082"/>
            <a:ext cx="3425665" cy="27709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New COVID-19 Deaths per million per day since 12/21/2020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1DA2E6-8F1C-4BF0-B3C1-D8E5F78908C2}"/>
              </a:ext>
            </a:extLst>
          </p:cNvPr>
          <p:cNvSpPr txBox="1">
            <a:spLocks/>
          </p:cNvSpPr>
          <p:nvPr/>
        </p:nvSpPr>
        <p:spPr>
          <a:xfrm>
            <a:off x="7257471" y="3822119"/>
            <a:ext cx="3425665" cy="27709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New COVID-19 Vaccinations per million per day since 12/21/2020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A012150-E764-4308-BF8F-F573D85BF517}"/>
              </a:ext>
            </a:extLst>
          </p:cNvPr>
          <p:cNvSpPr txBox="1">
            <a:spLocks/>
          </p:cNvSpPr>
          <p:nvPr/>
        </p:nvSpPr>
        <p:spPr>
          <a:xfrm>
            <a:off x="450272" y="147638"/>
            <a:ext cx="10515600" cy="4524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Visualizing time series</a:t>
            </a:r>
          </a:p>
        </p:txBody>
      </p:sp>
    </p:spTree>
    <p:extLst>
      <p:ext uri="{BB962C8B-B14F-4D97-AF65-F5344CB8AC3E}">
        <p14:creationId xmlns:p14="http://schemas.microsoft.com/office/powerpoint/2010/main" val="314293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5CB85-29FC-450C-AB07-5173DD2A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638" y="2411567"/>
            <a:ext cx="5046595" cy="1325563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35225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1A0A-2BBE-E642-9F22-D4A9E558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2" y="147637"/>
            <a:ext cx="10515600" cy="76110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New Deaths per million per day since 12/21/2020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D9C327-BA69-4F7E-A06B-947D78F79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469" y="1068285"/>
            <a:ext cx="3862084" cy="2360716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C3F785-7671-4DEF-B3ED-F9850D422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167" y="1068284"/>
            <a:ext cx="3862085" cy="23607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3345FA-3A7B-4555-A3A0-6418B790A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252" y="1049976"/>
            <a:ext cx="3649665" cy="237902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347D0A-37FB-4268-8169-775A303C7463}"/>
              </a:ext>
            </a:extLst>
          </p:cNvPr>
          <p:cNvSpPr txBox="1"/>
          <p:nvPr/>
        </p:nvSpPr>
        <p:spPr>
          <a:xfrm>
            <a:off x="694471" y="4023113"/>
            <a:ext cx="8279408" cy="132343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 Stationary wandering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Autocorrelations are correlated (not white noise).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Damped sinusoidal ACFs indicate seasonality.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Frequency peak at  0.1407 indicates weekly trend (1/0.1407 ~ 7)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FC70FA-BAEC-4156-B615-473D57398AF5}"/>
              </a:ext>
            </a:extLst>
          </p:cNvPr>
          <p:cNvGrpSpPr/>
          <p:nvPr/>
        </p:nvGrpSpPr>
        <p:grpSpPr>
          <a:xfrm>
            <a:off x="9329802" y="882730"/>
            <a:ext cx="2036403" cy="698149"/>
            <a:chOff x="9329802" y="882730"/>
            <a:chExt cx="2036403" cy="698149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EFA46D9-5440-40C6-BE52-4FB1110AC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9802" y="1300889"/>
              <a:ext cx="628282" cy="279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9420AD-43C3-4847-AE39-7B84BEFBA150}"/>
                </a:ext>
              </a:extLst>
            </p:cNvPr>
            <p:cNvSpPr txBox="1"/>
            <p:nvPr/>
          </p:nvSpPr>
          <p:spPr>
            <a:xfrm>
              <a:off x="9872217" y="882730"/>
              <a:ext cx="149398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100" b="1" dirty="0"/>
                <a:t>0.1407 ~ 7-day 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36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CB20F61-1A59-4D36-9C42-9E752FC2EF3C}"/>
              </a:ext>
            </a:extLst>
          </p:cNvPr>
          <p:cNvSpPr txBox="1">
            <a:spLocks/>
          </p:cNvSpPr>
          <p:nvPr/>
        </p:nvSpPr>
        <p:spPr>
          <a:xfrm>
            <a:off x="3966814" y="2001181"/>
            <a:ext cx="3170274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Building ARIMA Models</a:t>
            </a:r>
          </a:p>
        </p:txBody>
      </p:sp>
    </p:spTree>
    <p:extLst>
      <p:ext uri="{BB962C8B-B14F-4D97-AF65-F5344CB8AC3E}">
        <p14:creationId xmlns:p14="http://schemas.microsoft.com/office/powerpoint/2010/main" val="301900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214655-E887-4340-843A-7F2B0C79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20" y="86517"/>
            <a:ext cx="10963507" cy="101154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Model 1: ARIMA: Seasonal (1-B</a:t>
            </a:r>
            <a:r>
              <a:rPr lang="en-US" baseline="30000" dirty="0"/>
              <a:t>7</a:t>
            </a:r>
            <a:r>
              <a:rPr lang="en-US" dirty="0"/>
              <a:t>) term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C4E4A-A6BF-4167-BCE7-BAA5137A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2" y="1334431"/>
            <a:ext cx="4757507" cy="518621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160AF6-09CA-4468-87AD-0A75D11A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343" y="1435669"/>
            <a:ext cx="5800725" cy="125508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4F21A1-CF7F-4EB1-947C-DA8B8A35BF19}"/>
              </a:ext>
            </a:extLst>
          </p:cNvPr>
          <p:cNvSpPr/>
          <p:nvPr/>
        </p:nvSpPr>
        <p:spPr>
          <a:xfrm>
            <a:off x="5557343" y="1958109"/>
            <a:ext cx="5147602" cy="4433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CA6DE7-3883-48F7-A02C-BD4384432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194" y="2846820"/>
            <a:ext cx="2714625" cy="114329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FCF1C6-B221-40F7-A504-BF6E53F902C6}"/>
              </a:ext>
            </a:extLst>
          </p:cNvPr>
          <p:cNvSpPr/>
          <p:nvPr/>
        </p:nvSpPr>
        <p:spPr>
          <a:xfrm>
            <a:off x="5632194" y="3415864"/>
            <a:ext cx="1904679" cy="162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25D22E-D6EA-4B0A-BC0A-CAE990FFF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569" y="4103885"/>
            <a:ext cx="5391150" cy="101154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F7EF30-35DA-45DC-8A0E-B80A0AFDF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569" y="5281434"/>
            <a:ext cx="4010025" cy="78105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36B4A5-F9B4-40C7-B71E-EF81FF5DC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7069" y="5229200"/>
            <a:ext cx="1009650" cy="800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F1708B-96DD-4B86-A99B-BB528DE2F8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5569" y="6168224"/>
            <a:ext cx="3476625" cy="352425"/>
          </a:xfrm>
          <a:prstGeom prst="rect">
            <a:avLst/>
          </a:prstGeom>
        </p:spPr>
      </p:pic>
      <p:sp>
        <p:nvSpPr>
          <p:cNvPr id="31" name="Title 2">
            <a:extLst>
              <a:ext uri="{FF2B5EF4-FFF2-40B4-BE49-F238E27FC236}">
                <a16:creationId xmlns:a16="http://schemas.microsoft.com/office/drawing/2014/main" id="{7B1D2156-86F5-4764-9F2B-B433199F709B}"/>
              </a:ext>
            </a:extLst>
          </p:cNvPr>
          <p:cNvSpPr txBox="1">
            <a:spLocks/>
          </p:cNvSpPr>
          <p:nvPr/>
        </p:nvSpPr>
        <p:spPr>
          <a:xfrm>
            <a:off x="6941384" y="987994"/>
            <a:ext cx="3295072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75063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214655-E887-4340-843A-7F2B0C79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528" y="157131"/>
            <a:ext cx="3295072" cy="447675"/>
          </a:xfrm>
        </p:spPr>
        <p:txBody>
          <a:bodyPr>
            <a:normAutofit/>
          </a:bodyPr>
          <a:lstStyle/>
          <a:p>
            <a:r>
              <a:rPr lang="en-US" sz="1100" b="1" dirty="0"/>
              <a:t>10-day forecast using ARIMA(4,0,1), s=7  with nlast=T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6E697019-FCAD-4880-AB8C-8C5D13C69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92782"/>
              </p:ext>
            </p:extLst>
          </p:nvPr>
        </p:nvGraphicFramePr>
        <p:xfrm>
          <a:off x="576032" y="1922542"/>
          <a:ext cx="3572325" cy="812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775">
                  <a:extLst>
                    <a:ext uri="{9D8B030D-6E8A-4147-A177-3AD203B41FA5}">
                      <a16:colId xmlns:a16="http://schemas.microsoft.com/office/drawing/2014/main" val="808108055"/>
                    </a:ext>
                  </a:extLst>
                </a:gridCol>
                <a:gridCol w="1190775">
                  <a:extLst>
                    <a:ext uri="{9D8B030D-6E8A-4147-A177-3AD203B41FA5}">
                      <a16:colId xmlns:a16="http://schemas.microsoft.com/office/drawing/2014/main" val="415322089"/>
                    </a:ext>
                  </a:extLst>
                </a:gridCol>
                <a:gridCol w="1190775">
                  <a:extLst>
                    <a:ext uri="{9D8B030D-6E8A-4147-A177-3AD203B41FA5}">
                      <a16:colId xmlns:a16="http://schemas.microsoft.com/office/drawing/2014/main" val="2034109991"/>
                    </a:ext>
                  </a:extLst>
                </a:gridCol>
              </a:tblGrid>
              <a:tr h="385294">
                <a:tc>
                  <a:txBody>
                    <a:bodyPr/>
                    <a:lstStyle/>
                    <a:p>
                      <a:r>
                        <a:rPr lang="en-US" sz="1100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Rolling Window 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4161"/>
                  </a:ext>
                </a:extLst>
              </a:tr>
              <a:tr h="385294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0.81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89.41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09648"/>
                  </a:ext>
                </a:extLst>
              </a:tr>
            </a:tbl>
          </a:graphicData>
        </a:graphic>
      </p:graphicFrame>
      <p:sp>
        <p:nvSpPr>
          <p:cNvPr id="18" name="Title 2">
            <a:extLst>
              <a:ext uri="{FF2B5EF4-FFF2-40B4-BE49-F238E27FC236}">
                <a16:creationId xmlns:a16="http://schemas.microsoft.com/office/drawing/2014/main" id="{E3E1E823-A382-4455-A2C1-A975B4B7B7B5}"/>
              </a:ext>
            </a:extLst>
          </p:cNvPr>
          <p:cNvSpPr txBox="1">
            <a:spLocks/>
          </p:cNvSpPr>
          <p:nvPr/>
        </p:nvSpPr>
        <p:spPr>
          <a:xfrm>
            <a:off x="6578657" y="3559042"/>
            <a:ext cx="2611524" cy="255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Long term forecast (n=180)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961A53-FA8A-4DAE-92B9-4B55CDF6B74F}"/>
              </a:ext>
            </a:extLst>
          </p:cNvPr>
          <p:cNvSpPr txBox="1"/>
          <p:nvPr/>
        </p:nvSpPr>
        <p:spPr>
          <a:xfrm>
            <a:off x="576032" y="1152827"/>
            <a:ext cx="6390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Model equation: </a:t>
            </a:r>
            <a:r>
              <a:rPr lang="en-US" sz="1400" dirty="0"/>
              <a:t>(1 – B</a:t>
            </a:r>
            <a:r>
              <a:rPr lang="en-US" sz="1400" baseline="30000" dirty="0"/>
              <a:t>7</a:t>
            </a:r>
            <a:r>
              <a:rPr lang="en-US" sz="1400" dirty="0"/>
              <a:t>)</a:t>
            </a:r>
            <a:r>
              <a:rPr lang="en-US" sz="1400" dirty="0">
                <a:sym typeface="Symbol" panose="05050102010706020507" pitchFamily="18" charset="2"/>
              </a:rPr>
              <a:t></a:t>
            </a:r>
            <a:r>
              <a:rPr lang="en-US" sz="1400" baseline="-25000" dirty="0">
                <a:sym typeface="Symbol" panose="05050102010706020507" pitchFamily="18" charset="2"/>
              </a:rPr>
              <a:t>4 </a:t>
            </a:r>
            <a:r>
              <a:rPr lang="en-US" sz="1400" dirty="0">
                <a:sym typeface="Symbol" panose="05050102010706020507" pitchFamily="18" charset="2"/>
              </a:rPr>
              <a:t>(B)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</a:t>
            </a:r>
            <a:r>
              <a:rPr lang="en-US" sz="1400" b="0" i="0" u="none" strike="noStrike" baseline="-25000" dirty="0" err="1">
                <a:solidFill>
                  <a:srgbClr val="000000"/>
                </a:solidFill>
                <a:effectLst/>
              </a:rPr>
              <a:t>t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– 7.09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= (1 - 0.99B) a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</a:rPr>
              <a:t>t</a:t>
            </a:r>
            <a:r>
              <a:rPr lang="en-US" sz="1400" dirty="0"/>
              <a:t> , </a:t>
            </a:r>
            <a:r>
              <a:rPr lang="en-US" sz="1400" dirty="0">
                <a:sym typeface="Symbol" panose="05050102010706020507" pitchFamily="18" charset="2"/>
              </a:rPr>
              <a:t></a:t>
            </a:r>
            <a:r>
              <a:rPr lang="en-US" sz="1400" baseline="-25000" dirty="0">
                <a:sym typeface="Symbol" panose="05050102010706020507" pitchFamily="18" charset="2"/>
              </a:rPr>
              <a:t>a</a:t>
            </a:r>
            <a:r>
              <a:rPr lang="en-US" sz="1400" baseline="30000" dirty="0">
                <a:sym typeface="Symbol" panose="05050102010706020507" pitchFamily="18" charset="2"/>
              </a:rPr>
              <a:t>2 </a:t>
            </a:r>
            <a:r>
              <a:rPr lang="en-US" sz="1400" dirty="0">
                <a:sym typeface="Symbol" panose="05050102010706020507" pitchFamily="18" charset="2"/>
              </a:rPr>
              <a:t>= 1.96</a:t>
            </a:r>
          </a:p>
          <a:p>
            <a:pPr marL="0" indent="0">
              <a:buNone/>
            </a:pPr>
            <a:r>
              <a:rPr lang="en-US" sz="1400" dirty="0">
                <a:sym typeface="Symbol" panose="05050102010706020507" pitchFamily="18" charset="2"/>
              </a:rPr>
              <a:t></a:t>
            </a:r>
            <a:r>
              <a:rPr lang="en-US" sz="1400" baseline="-25000" dirty="0">
                <a:sym typeface="Symbol" panose="05050102010706020507" pitchFamily="18" charset="2"/>
              </a:rPr>
              <a:t>4 </a:t>
            </a:r>
            <a:r>
              <a:rPr lang="en-US" sz="1400" dirty="0">
                <a:sym typeface="Symbol" panose="05050102010706020507" pitchFamily="18" charset="2"/>
              </a:rPr>
              <a:t>(B)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 = (1 - 0.41B - 0.028B</a:t>
            </a:r>
            <a:r>
              <a:rPr lang="en-US" sz="1400" baseline="30000" dirty="0">
                <a:solidFill>
                  <a:srgbClr val="000000"/>
                </a:solidFill>
              </a:rPr>
              <a:t>2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+ 0.02B</a:t>
            </a:r>
            <a:r>
              <a:rPr lang="en-US" sz="1400" baseline="30000" dirty="0">
                <a:solidFill>
                  <a:srgbClr val="000000"/>
                </a:solidFill>
              </a:rPr>
              <a:t>3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- 0.09B</a:t>
            </a:r>
            <a:r>
              <a:rPr lang="en-US" sz="1400" b="0" i="0" u="none" strike="noStrike" baseline="30000" dirty="0">
                <a:solidFill>
                  <a:srgbClr val="000000"/>
                </a:solidFill>
                <a:effectLst/>
              </a:rPr>
              <a:t>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sz="1400" baseline="-25000" dirty="0">
              <a:sym typeface="Symbol" panose="05050102010706020507" pitchFamily="18" charset="2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47AD31CD-06FD-4446-8186-368265F72D38}"/>
              </a:ext>
            </a:extLst>
          </p:cNvPr>
          <p:cNvSpPr txBox="1">
            <a:spLocks/>
          </p:cNvSpPr>
          <p:nvPr/>
        </p:nvSpPr>
        <p:spPr>
          <a:xfrm>
            <a:off x="270220" y="86517"/>
            <a:ext cx="6308437" cy="9282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Forecasting – ARIMA(4,0,1) ,s =7</a:t>
            </a: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E3125FCD-6BD0-47E6-A6A6-AF3CB8098AEB}"/>
              </a:ext>
            </a:extLst>
          </p:cNvPr>
          <p:cNvSpPr txBox="1">
            <a:spLocks/>
          </p:cNvSpPr>
          <p:nvPr/>
        </p:nvSpPr>
        <p:spPr>
          <a:xfrm>
            <a:off x="881004" y="3366837"/>
            <a:ext cx="2611524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Short term forecast  (n=10)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E365B-F7F7-4ACD-AC33-9D0B8145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856" y="604807"/>
            <a:ext cx="4928326" cy="2824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3C625B-CD90-49F7-B926-5614B404E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4" y="3686777"/>
            <a:ext cx="3572325" cy="3115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4CEDA-F8D2-40F6-A558-8240A45B5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419" y="3801210"/>
            <a:ext cx="3679513" cy="2886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F0A4E6-EDD5-4FB4-BADD-02C515B5C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406" y="3814513"/>
            <a:ext cx="3262387" cy="3043487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4CC0338F-FF69-41F8-BCFA-C6F718F61666}"/>
              </a:ext>
            </a:extLst>
          </p:cNvPr>
          <p:cNvSpPr txBox="1">
            <a:spLocks/>
          </p:cNvSpPr>
          <p:nvPr/>
        </p:nvSpPr>
        <p:spPr>
          <a:xfrm>
            <a:off x="8816952" y="3545739"/>
            <a:ext cx="2611524" cy="255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ACF of Model Residuals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819C66-A00B-4967-8201-78A1306CC90F}"/>
              </a:ext>
            </a:extLst>
          </p:cNvPr>
          <p:cNvCxnSpPr>
            <a:cxnSpLocks/>
          </p:cNvCxnSpPr>
          <p:nvPr/>
        </p:nvCxnSpPr>
        <p:spPr>
          <a:xfrm flipH="1" flipV="1">
            <a:off x="9731230" y="5452845"/>
            <a:ext cx="285225" cy="9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>
            <a:extLst>
              <a:ext uri="{FF2B5EF4-FFF2-40B4-BE49-F238E27FC236}">
                <a16:creationId xmlns:a16="http://schemas.microsoft.com/office/drawing/2014/main" id="{DDD65EE7-B6DA-432E-B53C-F74724A492F8}"/>
              </a:ext>
            </a:extLst>
          </p:cNvPr>
          <p:cNvSpPr txBox="1">
            <a:spLocks/>
          </p:cNvSpPr>
          <p:nvPr/>
        </p:nvSpPr>
        <p:spPr>
          <a:xfrm>
            <a:off x="9580476" y="5662592"/>
            <a:ext cx="2611524" cy="255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Indication of non-white noise</a:t>
            </a:r>
          </a:p>
        </p:txBody>
      </p:sp>
    </p:spTree>
    <p:extLst>
      <p:ext uri="{BB962C8B-B14F-4D97-AF65-F5344CB8AC3E}">
        <p14:creationId xmlns:p14="http://schemas.microsoft.com/office/powerpoint/2010/main" val="178857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826</Words>
  <Application>Microsoft Office PowerPoint</Application>
  <PresentationFormat>Widescreen</PresentationFormat>
  <Paragraphs>112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  COVID-19: Influence of Vaccine Rates on the  Death Rates in US SMU MSDS 6373 – Time Series Submitted by: Simerpreet Reddy  &amp; Tai Chowdhury Date: March- 28th - 2021 </vt:lpstr>
      <vt:lpstr>Introduction</vt:lpstr>
      <vt:lpstr>Time series Analysis</vt:lpstr>
      <vt:lpstr>New Deaths per million per day since 01/23/2020</vt:lpstr>
      <vt:lpstr>Univariate Analysis</vt:lpstr>
      <vt:lpstr>New Deaths per million per day since 12/21/2020</vt:lpstr>
      <vt:lpstr>PowerPoint Presentation</vt:lpstr>
      <vt:lpstr>Model 1: ARIMA: Seasonal (1-B7) term</vt:lpstr>
      <vt:lpstr>10-day forecast using ARIMA(4,0,1), s=7  with nlast=T</vt:lpstr>
      <vt:lpstr>Model 2: ARIMA: First difference (1-B) term</vt:lpstr>
      <vt:lpstr>10-day forecast using ARIMA(5,1,2) with nlast=T</vt:lpstr>
      <vt:lpstr>Model 3: ARIMA: (1-B) plus seasonality (1-B7) term</vt:lpstr>
      <vt:lpstr>10-day forecast using ARIMA(5,1,2) with nlast=T</vt:lpstr>
      <vt:lpstr>Next Steps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Taifur Chowdhury</dc:creator>
  <cp:lastModifiedBy>Simerpreet Reddy</cp:lastModifiedBy>
  <cp:revision>119</cp:revision>
  <dcterms:created xsi:type="dcterms:W3CDTF">2021-03-26T14:53:21Z</dcterms:created>
  <dcterms:modified xsi:type="dcterms:W3CDTF">2021-03-29T00:12:56Z</dcterms:modified>
</cp:coreProperties>
</file>