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673" r:id="rId2"/>
    <p:sldId id="658" r:id="rId3"/>
    <p:sldId id="657" r:id="rId4"/>
    <p:sldId id="626" r:id="rId5"/>
    <p:sldId id="643" r:id="rId6"/>
    <p:sldId id="684" r:id="rId7"/>
    <p:sldId id="659" r:id="rId8"/>
    <p:sldId id="674" r:id="rId9"/>
    <p:sldId id="660" r:id="rId10"/>
    <p:sldId id="645" r:id="rId11"/>
    <p:sldId id="664" r:id="rId12"/>
    <p:sldId id="667" r:id="rId13"/>
    <p:sldId id="675" r:id="rId14"/>
    <p:sldId id="646" r:id="rId15"/>
    <p:sldId id="647" r:id="rId16"/>
    <p:sldId id="676" r:id="rId17"/>
    <p:sldId id="648" r:id="rId18"/>
    <p:sldId id="661" r:id="rId19"/>
    <p:sldId id="649" r:id="rId20"/>
    <p:sldId id="670" r:id="rId21"/>
    <p:sldId id="671" r:id="rId22"/>
    <p:sldId id="677" r:id="rId23"/>
    <p:sldId id="683" r:id="rId24"/>
    <p:sldId id="678" r:id="rId25"/>
    <p:sldId id="679" r:id="rId26"/>
    <p:sldId id="680" r:id="rId27"/>
    <p:sldId id="682" r:id="rId28"/>
    <p:sldId id="681" r:id="rId29"/>
    <p:sldId id="5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3" autoAdjust="0"/>
    <p:restoredTop sz="94626"/>
  </p:normalViewPr>
  <p:slideViewPr>
    <p:cSldViewPr snapToGrid="0" snapToObjects="1">
      <p:cViewPr varScale="1">
        <p:scale>
          <a:sx n="81" d="100"/>
          <a:sy n="81" d="100"/>
        </p:scale>
        <p:origin x="16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5B82-772D-429E-808E-66DD5DDC717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1CAE-0F66-41E9-94A9-5736553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0C27C-4DA0-4552-BFDE-6B2730A5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8552"/>
            <a:ext cx="1921164" cy="4855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D0DB8C-73BE-48CF-96E9-0B6FCBB48885}"/>
              </a:ext>
            </a:extLst>
          </p:cNvPr>
          <p:cNvSpPr/>
          <p:nvPr/>
        </p:nvSpPr>
        <p:spPr>
          <a:xfrm>
            <a:off x="960582" y="1564458"/>
            <a:ext cx="7222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Advanced Analytics on Budweiser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FD6E0B-D950-4470-8C84-BBF4FB07050C}"/>
              </a:ext>
            </a:extLst>
          </p:cNvPr>
          <p:cNvSpPr txBox="1">
            <a:spLocks/>
          </p:cNvSpPr>
          <p:nvPr/>
        </p:nvSpPr>
        <p:spPr>
          <a:xfrm>
            <a:off x="1951155" y="4860702"/>
            <a:ext cx="4969163" cy="1625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1800" dirty="0"/>
              <a:t>SMU DDS: Case Study 1</a:t>
            </a:r>
          </a:p>
          <a:p>
            <a:pPr marL="0" indent="0" algn="ctr">
              <a:buNone/>
            </a:pPr>
            <a:r>
              <a:rPr lang="en-US" sz="1800" dirty="0"/>
              <a:t>By: Simerpreet Reddy</a:t>
            </a:r>
          </a:p>
          <a:p>
            <a:pPr marL="0" indent="0" algn="ctr">
              <a:buNone/>
            </a:pPr>
            <a:r>
              <a:rPr lang="en-US" sz="1800" dirty="0"/>
              <a:t>Date: 01/22/2020</a:t>
            </a:r>
          </a:p>
        </p:txBody>
      </p:sp>
    </p:spTree>
    <p:extLst>
      <p:ext uri="{BB962C8B-B14F-4D97-AF65-F5344CB8AC3E}">
        <p14:creationId xmlns:p14="http://schemas.microsoft.com/office/powerpoint/2010/main" val="8745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dirty="0"/>
              <a:t>Beer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ABCC5-B020-422A-AAF4-E53C2B5A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8" y="1200727"/>
            <a:ext cx="5172362" cy="514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FCD3-946E-4EFB-B338-91E7C2E5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5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F670-7C14-4216-9130-8F326DCC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56" y="1293090"/>
            <a:ext cx="6092087" cy="524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4D76C-5C57-48C5-85ED-6D08EC5E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96584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IBU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AE835-DEEB-4CBA-916F-14FB1386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9" y="984070"/>
            <a:ext cx="7284991" cy="5500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2BDB-1AFF-4467-A5E1-8F6BF14B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10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As there are outliers in the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Replaced missing values by Median (not mean) by each Beer Category</a:t>
            </a:r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Approach to handle missing values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Median ABV and IBU by each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B517-76A7-4397-A615-11630B1F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1025235"/>
            <a:ext cx="8848437" cy="5327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153A9-0B08-4D02-917F-5DBFFA42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54" y="420189"/>
            <a:ext cx="8229600" cy="808247"/>
          </a:xfrm>
        </p:spPr>
        <p:txBody>
          <a:bodyPr/>
          <a:lstStyle/>
          <a:p>
            <a:r>
              <a:rPr lang="en-US" sz="2800" dirty="0"/>
              <a:t>Median ABV and IBU by each State –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EB6A0-9881-4F16-B955-CA3EEBC8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" y="1228436"/>
            <a:ext cx="9033163" cy="5261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3AD4F-9EBE-497D-AEC2-F6F7AEC8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0E1F5-0563-443C-BF7C-94266E11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93" y="1015999"/>
            <a:ext cx="6476559" cy="53178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DDDCA-780B-443F-BDFA-B281EFA2775F}"/>
              </a:ext>
            </a:extLst>
          </p:cNvPr>
          <p:cNvSpPr txBox="1">
            <a:spLocks/>
          </p:cNvSpPr>
          <p:nvPr/>
        </p:nvSpPr>
        <p:spPr>
          <a:xfrm>
            <a:off x="0" y="42068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MAINE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595D-8DF5-4123-ABDE-FCB09F00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maximum alcohol 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90" y="1140823"/>
            <a:ext cx="1348510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r>
              <a:rPr lang="en-US" sz="4800" dirty="0"/>
              <a:t> has the beer with the max alcohol content</a:t>
            </a:r>
            <a:br>
              <a:rPr lang="en-US" sz="4800" dirty="0"/>
            </a:br>
            <a:r>
              <a:rPr lang="en-US" sz="4800" dirty="0"/>
              <a:t>12.8%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BF71B-1D3B-4D4B-BFB8-754321F6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3" y="1022350"/>
            <a:ext cx="7440038" cy="528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F9A63-5507-43DF-A5D2-3AE5C476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most bitter beer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89" y="1140823"/>
            <a:ext cx="1514765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rgbClr val="9933FF"/>
                </a:solidFill>
              </a:rPr>
              <a:t>OR</a:t>
            </a:r>
            <a:r>
              <a:rPr lang="en-US" sz="4800" dirty="0"/>
              <a:t> has the most bitter beer</a:t>
            </a:r>
          </a:p>
          <a:p>
            <a:pPr algn="l"/>
            <a:r>
              <a:rPr lang="en-US" sz="4800" dirty="0"/>
              <a:t>IBU=138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97A13-966C-44BE-A03F-709FCC41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473"/>
            <a:ext cx="7693890" cy="5320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186A1-1A43-4123-B257-31F91D99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50C7-F92B-4A13-94D4-EECB9AB2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2" y="984250"/>
            <a:ext cx="8184311" cy="5259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4B0CB-DD88-4FA0-86DF-E6B5E0DA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64" y="2731655"/>
            <a:ext cx="8229600" cy="21728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Provide insights from Beers and Breweries data on following aspects: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Brewery and beer distribution by State</a:t>
            </a:r>
            <a:br>
              <a:rPr lang="en-US" sz="2400" dirty="0"/>
            </a:br>
            <a:r>
              <a:rPr lang="en-US" sz="2400" dirty="0"/>
              <a:t>Comparison of ABV and IBU by-</a:t>
            </a:r>
            <a:br>
              <a:rPr lang="en-US" sz="2400" dirty="0"/>
            </a:br>
            <a:r>
              <a:rPr lang="en-US" sz="2400" dirty="0"/>
              <a:t>	State</a:t>
            </a:r>
            <a:br>
              <a:rPr lang="en-US" sz="2400" dirty="0"/>
            </a:br>
            <a:r>
              <a:rPr lang="en-US" sz="2400" dirty="0"/>
              <a:t>	Beer Style – IPA and Other Ales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r>
              <a:rPr lang="en-US" sz="1400" dirty="0"/>
              <a:t>*ABV - Alcohol by Volume</a:t>
            </a:r>
            <a:br>
              <a:rPr lang="en-US" sz="1400" dirty="0"/>
            </a:br>
            <a:r>
              <a:rPr lang="en-US" sz="1400" dirty="0"/>
              <a:t> IBU - International Bitterness Unit</a:t>
            </a:r>
            <a:br>
              <a:rPr lang="en-US" sz="1400" dirty="0"/>
            </a:br>
            <a:r>
              <a:rPr lang="en-US" sz="1400" dirty="0"/>
              <a:t> IPA - India Pale Ale</a:t>
            </a: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D8E25E-F763-411F-8C52-3EFC171F44F0}"/>
              </a:ext>
            </a:extLst>
          </p:cNvPr>
          <p:cNvSpPr txBox="1">
            <a:spLocks/>
          </p:cNvSpPr>
          <p:nvPr/>
        </p:nvSpPr>
        <p:spPr>
          <a:xfrm>
            <a:off x="416283" y="791712"/>
            <a:ext cx="7886700" cy="738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/>
              <a:t>Purpose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B53E0-0DA5-4968-8C4B-CFAF62DC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57025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928" y="416503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651B-094F-486F-901F-4085059F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910359"/>
            <a:ext cx="8229600" cy="5278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2445B-8F8E-4DCC-A750-35EA865F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8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07665-39CF-478D-A247-2FA86D7E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10C4E1-1EDA-4A79-A222-4CAA2A32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895546"/>
            <a:ext cx="8154186" cy="53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ABV and IBU comparison by Beer Categories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85850-BF55-404E-9CC8-7E5B07B6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8" y="857839"/>
            <a:ext cx="8148824" cy="54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Modeling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Used KNN Model to categorize Beers on ABV and IBU measures</a:t>
            </a:r>
          </a:p>
          <a:p>
            <a:r>
              <a:rPr lang="en-US" sz="2000" dirty="0"/>
              <a:t>~92% Accuracy for k=5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467B-0BF3-413F-8D72-137F7F2E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6266262"/>
            <a:ext cx="1921164" cy="485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23813-9407-44FB-A0B4-7A022263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6" y="1163782"/>
            <a:ext cx="6688797" cy="51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Beer Category Conflicts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7BD73-146A-44DE-BEB3-D104AD49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490B81-DDA9-4198-AC39-C7C0D5364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12" y="831273"/>
            <a:ext cx="4407234" cy="5434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E8BB3A-3823-4981-975D-FBEDE266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11" y="831272"/>
            <a:ext cx="4282434" cy="54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327272" y="854321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Conclusion based on KNN model</a:t>
            </a:r>
            <a:r>
              <a:rPr lang="en-US" sz="2000" dirty="0"/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457200" y="1605468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Among all IPA and Other Ales, 119 Beers seem to have been miscategorized</a:t>
            </a:r>
          </a:p>
          <a:p>
            <a:pPr algn="l"/>
            <a:endParaRPr lang="en-US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68 miscategorized as IPA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51 miscategorized as Other Ales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891EB-B873-457B-BD2C-E3F58B19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3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 example of Beer Category Conflicts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1ECBE-B15F-4366-AFC1-7B549B46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5" y="1291472"/>
            <a:ext cx="5865091" cy="487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06546-1EB4-4192-A2A2-853EFEFB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267856" y="68139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Take Away</a:t>
            </a:r>
            <a:r>
              <a:rPr lang="en-US" sz="2000" dirty="0"/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341745" y="1308244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Conflicting ‘beer style’ and ‘expected taste’ can affect the sale of the beer, so we need to correct the classification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119 beers are candidates for re-classification for Beer Style based on their Alcohol content and bitterness levels.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19A4-D502-45D0-9956-99D35C6D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04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39337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The analysis is based on the following Budweiser data: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Beers: Contains the following details for 2410 Budweiser Beers: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ABV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IBU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Style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Ounces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and the brewery it comes from.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Breweries: Contains the details for 558 Budweiser Breweries: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Brewery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City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and State the brewery is located in.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Source Data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7DA4-2A9C-43AD-B0BB-2A5A3AF9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20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INSIGHTS FROM THE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01606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B8518-E7CB-42DF-99EA-EAC68356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40822"/>
            <a:ext cx="6083921" cy="54816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Most number of breweries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47 in CO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Followed by CA at 39</a:t>
            </a:r>
          </a:p>
          <a:p>
            <a:pPr algn="l"/>
            <a:endParaRPr lang="en-US" sz="4800" dirty="0"/>
          </a:p>
          <a:p>
            <a:pPr algn="l"/>
            <a:r>
              <a:rPr lang="en-US" sz="4800" b="1" dirty="0"/>
              <a:t>Least number of Breweries: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1 each in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WV, DC, SD and ND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Breweries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State with the greatest number of beers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CO, followed by CA.</a:t>
            </a:r>
          </a:p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different beers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AF0CB9-E1BB-4BA3-AB7C-122E2580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5" y="780473"/>
            <a:ext cx="6090244" cy="55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428206"/>
            <a:ext cx="2516778" cy="44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Missing value points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5FCB1-23AE-41E8-B235-572DF3AF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1" y="1140823"/>
            <a:ext cx="5412084" cy="5522123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1217FAE-7BA7-45B0-8FC2-1BB12816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89742"/>
              </p:ext>
            </p:extLst>
          </p:nvPr>
        </p:nvGraphicFramePr>
        <p:xfrm>
          <a:off x="5830386" y="1506579"/>
          <a:ext cx="3061064" cy="223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2357398007"/>
                    </a:ext>
                  </a:extLst>
                </a:gridCol>
                <a:gridCol w="1820092">
                  <a:extLst>
                    <a:ext uri="{9D8B030D-6E8A-4147-A177-3AD203B41FA5}">
                      <a16:colId xmlns:a16="http://schemas.microsoft.com/office/drawing/2014/main" val="3483453683"/>
                    </a:ext>
                  </a:extLst>
                </a:gridCol>
              </a:tblGrid>
              <a:tr h="65067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Total Number of Rows in the data set : 2410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94482"/>
                  </a:ext>
                </a:extLst>
              </a:tr>
              <a:tr h="563721">
                <a:tc>
                  <a:txBody>
                    <a:bodyPr/>
                    <a:lstStyle/>
                    <a:p>
                      <a:r>
                        <a:rPr lang="en-US" sz="1600" b="1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of Missing Rows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89463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23279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378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C83DFD-DC98-47AE-92FA-0C92BCE8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Addressing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Beer Style*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State the beer comes from – is data equally distributed?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Factors influencing ABV and IBU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94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13331</TotalTime>
  <Words>608</Words>
  <Application>Microsoft Office PowerPoint</Application>
  <PresentationFormat>On-screen Show (4:3)</PresentationFormat>
  <Paragraphs>117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1_Body Slides</vt:lpstr>
      <vt:lpstr>PowerPoint Presentation</vt:lpstr>
      <vt:lpstr>Provide insights from Beers and Breweries data on following aspects:  Brewery and beer distribution by State Comparison of ABV and IBU by-  State  Beer Style – IPA and Other Ales     *ABV - Alcohol by Volume  IBU - International Bitterness Unit  IPA - India Pale Ale</vt:lpstr>
      <vt:lpstr>   </vt:lpstr>
      <vt:lpstr>INSIGHTS FROM THE ANALYSIS</vt:lpstr>
      <vt:lpstr>PowerPoint Presentation</vt:lpstr>
      <vt:lpstr>PowerPoint Presentation</vt:lpstr>
      <vt:lpstr>PowerPoint Presentation</vt:lpstr>
      <vt:lpstr>Addressing Missing Values</vt:lpstr>
      <vt:lpstr>   </vt:lpstr>
      <vt:lpstr>Beer Category</vt:lpstr>
      <vt:lpstr>Distribution of ABV</vt:lpstr>
      <vt:lpstr>Distribution of IBU</vt:lpstr>
      <vt:lpstr>   </vt:lpstr>
      <vt:lpstr>Median ABV and IBU by each State</vt:lpstr>
      <vt:lpstr>Median ABV and IBU by each State – Raw Data</vt:lpstr>
      <vt:lpstr>PowerPoint Presentation</vt:lpstr>
      <vt:lpstr>States by maximum alcohol content</vt:lpstr>
      <vt:lpstr>States by most bitter beer</vt:lpstr>
      <vt:lpstr>Distribution of ABV variable</vt:lpstr>
      <vt:lpstr>Correlation between bitterness of the beer and it's alcoholic content</vt:lpstr>
      <vt:lpstr>Correlation between bitterness of the beer and it's alcoholic content</vt:lpstr>
      <vt:lpstr>PowerPoint Presentation</vt:lpstr>
      <vt:lpstr>Modeling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Simerpreet Reddy</cp:lastModifiedBy>
  <cp:revision>58</cp:revision>
  <dcterms:created xsi:type="dcterms:W3CDTF">2019-09-23T08:00:29Z</dcterms:created>
  <dcterms:modified xsi:type="dcterms:W3CDTF">2020-01-24T04:30:43Z</dcterms:modified>
</cp:coreProperties>
</file>