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C78E-ACE4-4B46-885A-5CE8ED664449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3240-1C5D-4688-B480-F3CE0DFDB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5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BC9-2241-454D-A762-8A5F4E38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8A430-60A3-4D5F-A729-65497CD9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7D2F-014E-4827-AB72-5476A5CF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1491-FDFC-4A15-A278-4501BC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A477-713A-4FC4-8085-C66365DD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297C-3329-428E-AAAC-DCB15F0C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EBE1-C168-4960-BB47-A5A89DC4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156B-B43A-4649-A840-29B3A84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A639-5AB4-45C7-A084-ACF54E0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2BBA-3EFE-4525-89A2-31DEE9A8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5D906-24B3-4D67-89FC-4B4614C1F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AF7DA-45EB-4248-9E94-CC2BC3A3B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76B5-63F8-41CA-BFCC-CD81EE56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3F90-AEAD-4EB7-9E50-C0022E2E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D3DA-3A05-480D-B9AC-B01C2C58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8D46-039A-4FFE-8551-A08898DE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14F5-5A6C-4768-AFD8-0E663A5B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B763-6DA7-4B1B-8C1D-1980B588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4E98-7B9A-495E-8C5D-E1008BB2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FD98-53AA-42EA-B7EF-4F37BD2C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5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3934-4CD6-4579-AD4F-932167B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B867-B039-4C0F-B97A-5745E4C0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7F442-9783-46F0-9216-EEB268EF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67C9-B098-4D2A-A533-4C63E268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3D35-98A3-4FD0-B9EF-ECD9295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A37B-C15A-44F7-A4DC-7E2A2C20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8B12-6B6C-4426-9C70-59BB6F97E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4AD5-8AD3-4935-ACEE-5FCD0DCB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1908E-331A-4F0A-B305-E7DBF915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4D1D-0DAA-4D61-A174-FC4D0D1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0414D-EF9C-40E7-8C46-2B42ED5B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B6FD-7314-4158-9E75-E633F70A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3024-4C83-4FB1-9C3A-E3197F0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E37D-FB65-405A-8A9B-1EF045B1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0CC3B-24DD-4BDE-A076-2E1FC3ABE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28C26-3C9B-42F3-BE22-07CB2AAC4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FF85F-F639-4C3F-8413-403FAE3A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077A0-2D3F-4B36-B593-005A00C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3AEF8-7089-42E2-9EDA-18AA4385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4F1C-EFA7-4AD0-87C6-C856AFB0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5E70D-ED72-4E74-838A-8759055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80ED1-FED8-451D-A5ED-00D6F543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4C37-3063-4420-B815-0373CCAB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93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4FE9-0045-4AE9-A295-F081F1D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D36CA-070C-44D3-9E1D-0EE1FCAA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F310D-9BFD-4D50-A5BF-6DAAD795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0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ABF3-7CB9-4104-AA23-6AB43F21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DDF4-E90F-48DE-8D26-C5C64404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9022-0AD4-4ECF-AC9C-742BFA1E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74F87-36DA-4D9D-9D7D-5B28A98C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B322-29D8-457D-99C1-B0F76CC5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A2AFE-C272-4BE0-A011-D38796E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7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C5A6-1DD9-4B9E-8111-FD9EA078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B9A06-DA8A-4C6D-B7D7-EA9C1830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90AD-935A-4771-98F6-DADEAC05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238D-2E4C-4F28-A094-A40AB7C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78D46-9C80-49B3-BE04-662F99FA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8FE98-7CC1-4A43-96EA-B8E1B59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D5202-1899-4D3F-889C-02A1E80A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DCC4-2F66-425E-A992-AA1A1243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27F2-F68C-462C-90DA-008045D5E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29B-A43B-41AC-AB7A-DCD5EBADBAEE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6A04-B1AA-48F4-9A74-6933E99A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34CF-5013-48F6-98F4-FA44C62D0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7E67-31DC-4CC0-B80D-D9ADC4DA40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tower of the main building with the city in the backgroun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4355"/>
            <a:ext cx="2543605" cy="14962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6" y="1667933"/>
            <a:ext cx="8288129" cy="5948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ACCFIN4063: Psychology and Financial Markets</a:t>
            </a:r>
            <a:endParaRPr lang="en-US" sz="3600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0459D-5F1E-5640-87B5-00F2D9510815}"/>
              </a:ext>
            </a:extLst>
          </p:cNvPr>
          <p:cNvSpPr txBox="1">
            <a:spLocks/>
          </p:cNvSpPr>
          <p:nvPr/>
        </p:nvSpPr>
        <p:spPr bwMode="auto">
          <a:xfrm>
            <a:off x="623395" y="2262753"/>
            <a:ext cx="8183253" cy="13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In-class experiment: Market prices with private information</a:t>
            </a:r>
          </a:p>
          <a:p>
            <a:r>
              <a:rPr lang="en-US" altLang="en-US" sz="24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Dr Hormoz Ramian</a:t>
            </a:r>
          </a:p>
          <a:p>
            <a:r>
              <a:rPr lang="en-US" altLang="en-US" sz="24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Dr Ufuk G</a:t>
            </a:r>
            <a:r>
              <a:rPr lang="tr-TR" altLang="en-US" sz="24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üçbilmez</a:t>
            </a:r>
            <a:endParaRPr lang="en-US" altLang="en-US" sz="2400" kern="0" dirty="0">
              <a:solidFill>
                <a:srgbClr val="003560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4B620-86D5-45D8-873C-8313A251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Ufuk Güçbilmez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8D166-A9C3-48EF-8D1C-B23F2992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614-8531-432F-BA8D-4874E685517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09BC-2DCA-4553-8318-AE05D7C7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A766-B1BC-40C0-9692-96EEC17F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2618"/>
          </a:xfrm>
        </p:spPr>
        <p:txBody>
          <a:bodyPr/>
          <a:lstStyle/>
          <a:p>
            <a:r>
              <a:rPr lang="en-GB" dirty="0"/>
              <a:t>A stock is currently trading for £500.</a:t>
            </a:r>
          </a:p>
          <a:p>
            <a:r>
              <a:rPr lang="en-GB" dirty="0"/>
              <a:t>At the end of the year, the value of the stock will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8C1A2A9-6841-4E46-8B46-1009D8FD9D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4641599"/>
                  </p:ext>
                </p:extLst>
              </p:nvPr>
            </p:nvGraphicFramePr>
            <p:xfrm>
              <a:off x="3992880" y="3111084"/>
              <a:ext cx="420624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42876489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84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77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£525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205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£500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0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£475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43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297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8C1A2A9-6841-4E46-8B46-1009D8FD9D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4641599"/>
                  </p:ext>
                </p:extLst>
              </p:nvPr>
            </p:nvGraphicFramePr>
            <p:xfrm>
              <a:off x="3992880" y="3111084"/>
              <a:ext cx="420624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42876489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84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77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£525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205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£500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022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£475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43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408197" r="-14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2978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8FD03BF-4056-4605-9843-5CF442B53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06887"/>
                <a:ext cx="10515600" cy="894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At the start of the year, each of you will receive a private and noisy signal about the true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8FD03BF-4056-4605-9843-5CF442B5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6887"/>
                <a:ext cx="10515600" cy="894522"/>
              </a:xfrm>
              <a:prstGeom prst="rect">
                <a:avLst/>
              </a:prstGeom>
              <a:blipFill>
                <a:blip r:embed="rId3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ECD-3D57-458B-963C-0DBEA9A0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C7AA-0251-488F-BA32-8C5B5195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will be 10 </a:t>
            </a:r>
            <a:r>
              <a:rPr lang="en-GB"/>
              <a:t>to 15 </a:t>
            </a:r>
            <a:r>
              <a:rPr lang="en-GB" dirty="0"/>
              <a:t>trading rounds during the year.</a:t>
            </a:r>
          </a:p>
          <a:p>
            <a:endParaRPr lang="en-GB" dirty="0"/>
          </a:p>
          <a:p>
            <a:r>
              <a:rPr lang="en-GB" dirty="0"/>
              <a:t>In each round, you are required to submit:</a:t>
            </a:r>
          </a:p>
          <a:p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Bid quote</a:t>
            </a:r>
            <a:r>
              <a:rPr lang="en-GB" dirty="0"/>
              <a:t>: The maximum price at which you’re willing to </a:t>
            </a:r>
            <a:r>
              <a:rPr lang="en-GB" b="1" dirty="0"/>
              <a:t>buy</a:t>
            </a:r>
            <a:r>
              <a:rPr lang="en-GB" dirty="0"/>
              <a:t> the stock.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Ask quote</a:t>
            </a:r>
            <a:r>
              <a:rPr lang="en-GB" dirty="0"/>
              <a:t>: The minimum price at which you’re willing to </a:t>
            </a:r>
            <a:r>
              <a:rPr lang="en-GB" b="1" dirty="0"/>
              <a:t>sell</a:t>
            </a:r>
            <a:r>
              <a:rPr lang="en-GB" dirty="0"/>
              <a:t> the stock. </a:t>
            </a:r>
          </a:p>
        </p:txBody>
      </p:sp>
    </p:spTree>
    <p:extLst>
      <p:ext uri="{BB962C8B-B14F-4D97-AF65-F5344CB8AC3E}">
        <p14:creationId xmlns:p14="http://schemas.microsoft.com/office/powerpoint/2010/main" val="17282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1D01-EACC-4961-AC7B-71A57311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clearing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3C81-9C77-4249-9D63-FB2F3FA2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 the end of each round, the market is cleared centrally.</a:t>
            </a:r>
          </a:p>
          <a:p>
            <a:endParaRPr lang="en-GB" dirty="0"/>
          </a:p>
          <a:p>
            <a:r>
              <a:rPr lang="en-GB" dirty="0"/>
              <a:t>And, one of the three following things will happen: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Your bid quote will be executed and your stock holdings will increase by 1 share.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Your ask quote will be executed and your stock holdings will decrease by 1 share.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Neither of your quotes will be executed and your stock holdings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5037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2EEC-BF36-4F1B-9D79-1E22DF87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1F1F-4FEA-4787-9848-598C1425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Say, your bid quote is £499 and your ask quote is £501.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Then, at the end of the round, you may end up:</a:t>
            </a:r>
          </a:p>
          <a:p>
            <a:pPr lvl="1"/>
            <a:r>
              <a:rPr lang="en-GB" dirty="0"/>
              <a:t>Buying 1 share for £499 or less.</a:t>
            </a:r>
          </a:p>
          <a:p>
            <a:pPr lvl="1"/>
            <a:r>
              <a:rPr lang="en-GB" dirty="0"/>
              <a:t>Selling 1 share for £501 or more.</a:t>
            </a:r>
          </a:p>
          <a:p>
            <a:pPr lvl="1"/>
            <a:r>
              <a:rPr lang="en-GB" dirty="0"/>
              <a:t>Neither buying nor selling any shares.</a:t>
            </a:r>
          </a:p>
        </p:txBody>
      </p:sp>
    </p:spTree>
    <p:extLst>
      <p:ext uri="{BB962C8B-B14F-4D97-AF65-F5344CB8AC3E}">
        <p14:creationId xmlns:p14="http://schemas.microsoft.com/office/powerpoint/2010/main" val="339424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D912-3708-45B1-AE43-C91B2265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Your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0CBE-A75F-49ED-B4B1-34CD8F50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aim to </a:t>
            </a:r>
            <a:r>
              <a:rPr lang="en-GB" b="1" dirty="0"/>
              <a:t>buy low </a:t>
            </a:r>
            <a:r>
              <a:rPr lang="en-GB" dirty="0"/>
              <a:t>and </a:t>
            </a:r>
            <a:r>
              <a:rPr lang="en-GB" b="1" dirty="0"/>
              <a:t>sell high </a:t>
            </a:r>
            <a:r>
              <a:rPr lang="en-GB" dirty="0"/>
              <a:t>across trading rounds to make a profit.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At the end of each round, you will be able to observe the quotes and profits/losses of all traders (including yourself).</a:t>
            </a:r>
          </a:p>
          <a:p>
            <a:endParaRPr lang="en-GB" dirty="0"/>
          </a:p>
          <a:p>
            <a:r>
              <a:rPr lang="en-GB" dirty="0"/>
              <a:t>Your ultimate objective is to maximise your total profit across trading rounds.</a:t>
            </a:r>
          </a:p>
        </p:txBody>
      </p:sp>
    </p:spTree>
    <p:extLst>
      <p:ext uri="{BB962C8B-B14F-4D97-AF65-F5344CB8AC3E}">
        <p14:creationId xmlns:p14="http://schemas.microsoft.com/office/powerpoint/2010/main" val="126522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329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ACCFIN4063: Psychology and Financial Markets</vt:lpstr>
      <vt:lpstr>Background</vt:lpstr>
      <vt:lpstr>Your task</vt:lpstr>
      <vt:lpstr>Market clearing</vt:lpstr>
      <vt:lpstr>Example</vt:lpstr>
      <vt:lpstr>Your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Ufuk Gucbilmez</dc:creator>
  <cp:lastModifiedBy>Ufuk Gucbilmez</cp:lastModifiedBy>
  <cp:revision>6</cp:revision>
  <dcterms:created xsi:type="dcterms:W3CDTF">2022-02-23T11:44:44Z</dcterms:created>
  <dcterms:modified xsi:type="dcterms:W3CDTF">2022-03-01T11:16:20Z</dcterms:modified>
</cp:coreProperties>
</file>