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5"/>
  </p:notesMasterIdLst>
  <p:handoutMasterIdLst>
    <p:handoutMasterId r:id="rId16"/>
  </p:handoutMasterIdLst>
  <p:sldIdLst>
    <p:sldId id="256" r:id="rId2"/>
    <p:sldId id="257" r:id="rId3"/>
    <p:sldId id="258" r:id="rId4"/>
    <p:sldId id="266" r:id="rId5"/>
    <p:sldId id="273" r:id="rId6"/>
    <p:sldId id="267" r:id="rId7"/>
    <p:sldId id="274" r:id="rId8"/>
    <p:sldId id="275" r:id="rId9"/>
    <p:sldId id="268" r:id="rId10"/>
    <p:sldId id="269" r:id="rId11"/>
    <p:sldId id="270" r:id="rId12"/>
    <p:sldId id="271" r:id="rId13"/>
    <p:sldId id="272"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D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5F92A5-850B-4A8C-89E9-7F78ADD82001}" v="347" dt="2023-04-20T15:55:31.808"/>
    <p1510:client id="{B5A275B3-D618-4733-93B4-72CA765905E6}" v="348" dt="2023-04-19T20:28:37.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3336" y="19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2577BBE4-E1D8-4A0A-3C52-E677BDB925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DDF2E02E-4FE1-47C9-40C9-C1DCB29925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1F1A7B-C87F-4196-9542-23B217209EC7}" type="datetimeFigureOut">
              <a:rPr lang="de-DE" smtClean="0"/>
              <a:t>20.04.2023</a:t>
            </a:fld>
            <a:endParaRPr lang="de-DE"/>
          </a:p>
        </p:txBody>
      </p:sp>
      <p:sp>
        <p:nvSpPr>
          <p:cNvPr id="4" name="Fußzeilenplatzhalter 3">
            <a:extLst>
              <a:ext uri="{FF2B5EF4-FFF2-40B4-BE49-F238E27FC236}">
                <a16:creationId xmlns:a16="http://schemas.microsoft.com/office/drawing/2014/main" id="{70B3951E-6545-BEA6-6428-FBBF80A9F29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ACA84700-D0B0-547C-550B-4229E66B44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1452DF-AA16-4A57-87FE-324DF8C1F44C}" type="slidenum">
              <a:rPr lang="de-DE" smtClean="0"/>
              <a:t>‹Nr.›</a:t>
            </a:fld>
            <a:endParaRPr lang="de-DE"/>
          </a:p>
        </p:txBody>
      </p:sp>
    </p:spTree>
    <p:extLst>
      <p:ext uri="{BB962C8B-B14F-4D97-AF65-F5344CB8AC3E}">
        <p14:creationId xmlns:p14="http://schemas.microsoft.com/office/powerpoint/2010/main" val="14292177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0EC53-B06B-434C-B912-D7A47BD4B991}" type="datetimeFigureOut">
              <a:rPr lang="de-DE" smtClean="0"/>
              <a:t>20.04.2023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839F92-D220-4DA4-9778-63F35F84093B}" type="slidenum">
              <a:rPr lang="de-DE" smtClean="0"/>
              <a:t>‹Nr.›</a:t>
            </a:fld>
            <a:endParaRPr lang="de-DE"/>
          </a:p>
        </p:txBody>
      </p:sp>
    </p:spTree>
    <p:extLst>
      <p:ext uri="{BB962C8B-B14F-4D97-AF65-F5344CB8AC3E}">
        <p14:creationId xmlns:p14="http://schemas.microsoft.com/office/powerpoint/2010/main" val="34732022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B3C970-6AEC-CB64-C2C7-5F90296A421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E07EE7F-FC27-F381-497F-15FBD824E6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7C9D9724-CB0E-A509-43AD-1C7687AEC600}"/>
              </a:ext>
            </a:extLst>
          </p:cNvPr>
          <p:cNvSpPr>
            <a:spLocks noGrp="1"/>
          </p:cNvSpPr>
          <p:nvPr>
            <p:ph type="dt" sz="half" idx="10"/>
          </p:nvPr>
        </p:nvSpPr>
        <p:spPr/>
        <p:txBody>
          <a:bodyPr/>
          <a:lstStyle/>
          <a:p>
            <a:fld id="{38AD74BD-D8E7-419F-A84B-2D485AF22FA6}" type="datetime1">
              <a:rPr lang="de-DE" smtClean="0"/>
              <a:t>20.04.2023</a:t>
            </a:fld>
            <a:endParaRPr lang="de-DE"/>
          </a:p>
        </p:txBody>
      </p:sp>
      <p:sp>
        <p:nvSpPr>
          <p:cNvPr id="5" name="Fußzeilenplatzhalter 4">
            <a:extLst>
              <a:ext uri="{FF2B5EF4-FFF2-40B4-BE49-F238E27FC236}">
                <a16:creationId xmlns:a16="http://schemas.microsoft.com/office/drawing/2014/main" id="{0CFEC106-FA76-26BD-DE56-56666383A71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960F06D-8D99-4366-47F0-75D6EE059960}"/>
              </a:ext>
            </a:extLst>
          </p:cNvPr>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13017216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254653-255A-4FCD-AF7F-EDBC06E01FE8}"/>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2D83A625-C173-3D76-17D5-61FD4B78E4C5}"/>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FDB81A0-29AF-8041-9A7F-58C3122FBE41}"/>
              </a:ext>
            </a:extLst>
          </p:cNvPr>
          <p:cNvSpPr>
            <a:spLocks noGrp="1"/>
          </p:cNvSpPr>
          <p:nvPr>
            <p:ph type="dt" sz="half" idx="10"/>
          </p:nvPr>
        </p:nvSpPr>
        <p:spPr/>
        <p:txBody>
          <a:bodyPr/>
          <a:lstStyle/>
          <a:p>
            <a:fld id="{3FDEDA62-3D98-4AFC-9E32-03D4D20A153D}" type="datetime1">
              <a:rPr lang="de-DE" smtClean="0"/>
              <a:t>20.04.2023</a:t>
            </a:fld>
            <a:endParaRPr lang="de-DE"/>
          </a:p>
        </p:txBody>
      </p:sp>
      <p:sp>
        <p:nvSpPr>
          <p:cNvPr id="5" name="Fußzeilenplatzhalter 4">
            <a:extLst>
              <a:ext uri="{FF2B5EF4-FFF2-40B4-BE49-F238E27FC236}">
                <a16:creationId xmlns:a16="http://schemas.microsoft.com/office/drawing/2014/main" id="{AF61A210-F8A4-9C98-F688-F652E4E899F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037DC38-C3EF-DF5E-1395-4B3548F85D5F}"/>
              </a:ext>
            </a:extLst>
          </p:cNvPr>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7384937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23CF35F-2230-2941-A913-4DE4B243512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B692FAA-E18B-0B21-7D96-6154E43EBCA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501C056-0DB7-0AAE-7761-3196F3EEEC30}"/>
              </a:ext>
            </a:extLst>
          </p:cNvPr>
          <p:cNvSpPr>
            <a:spLocks noGrp="1"/>
          </p:cNvSpPr>
          <p:nvPr>
            <p:ph type="dt" sz="half" idx="10"/>
          </p:nvPr>
        </p:nvSpPr>
        <p:spPr/>
        <p:txBody>
          <a:bodyPr/>
          <a:lstStyle/>
          <a:p>
            <a:fld id="{49657027-26FC-4E39-AB4D-A4614DF1916B}" type="datetime1">
              <a:rPr lang="de-DE" smtClean="0"/>
              <a:t>20.04.2023</a:t>
            </a:fld>
            <a:endParaRPr lang="de-DE"/>
          </a:p>
        </p:txBody>
      </p:sp>
      <p:sp>
        <p:nvSpPr>
          <p:cNvPr id="5" name="Fußzeilenplatzhalter 4">
            <a:extLst>
              <a:ext uri="{FF2B5EF4-FFF2-40B4-BE49-F238E27FC236}">
                <a16:creationId xmlns:a16="http://schemas.microsoft.com/office/drawing/2014/main" id="{19FEEFDA-24D9-A63C-91B1-EFA7594E1F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31E4E54-A3D5-F972-EB77-C14D8B203522}"/>
              </a:ext>
            </a:extLst>
          </p:cNvPr>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4862000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8A31AA-FA5C-1D8A-CD30-9D177472613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8A0539D-114A-BE4B-AD21-F7135A1FD287}"/>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8B16B5E-C83B-913F-6C8C-5E559DD3C295}"/>
              </a:ext>
            </a:extLst>
          </p:cNvPr>
          <p:cNvSpPr>
            <a:spLocks noGrp="1"/>
          </p:cNvSpPr>
          <p:nvPr>
            <p:ph type="dt" sz="half" idx="10"/>
          </p:nvPr>
        </p:nvSpPr>
        <p:spPr/>
        <p:txBody>
          <a:bodyPr/>
          <a:lstStyle/>
          <a:p>
            <a:fld id="{46BF6371-F5D7-43E4-BC8F-70F768A543F1}" type="datetime1">
              <a:rPr lang="de-DE" smtClean="0"/>
              <a:t>20.04.2023</a:t>
            </a:fld>
            <a:endParaRPr lang="de-DE"/>
          </a:p>
        </p:txBody>
      </p:sp>
      <p:sp>
        <p:nvSpPr>
          <p:cNvPr id="5" name="Fußzeilenplatzhalter 4">
            <a:extLst>
              <a:ext uri="{FF2B5EF4-FFF2-40B4-BE49-F238E27FC236}">
                <a16:creationId xmlns:a16="http://schemas.microsoft.com/office/drawing/2014/main" id="{76115DE7-C6AC-BF57-8C17-258DB698DB1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B7D3794-82F8-DB4A-8D65-897596CE13DD}"/>
              </a:ext>
            </a:extLst>
          </p:cNvPr>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13345782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FDB95C-DAE6-4689-BFC9-2E7A5E740C7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937D0AEC-EB4F-8618-25A4-95A876B7C8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1C7AEB2-A225-4D46-EA8E-16E157142E62}"/>
              </a:ext>
            </a:extLst>
          </p:cNvPr>
          <p:cNvSpPr>
            <a:spLocks noGrp="1"/>
          </p:cNvSpPr>
          <p:nvPr>
            <p:ph type="dt" sz="half" idx="10"/>
          </p:nvPr>
        </p:nvSpPr>
        <p:spPr/>
        <p:txBody>
          <a:bodyPr/>
          <a:lstStyle/>
          <a:p>
            <a:fld id="{448CB859-3464-48B3-AB1E-B8E82658C0FF}" type="datetime1">
              <a:rPr lang="de-DE" smtClean="0"/>
              <a:t>20.04.2023</a:t>
            </a:fld>
            <a:endParaRPr lang="de-DE"/>
          </a:p>
        </p:txBody>
      </p:sp>
      <p:sp>
        <p:nvSpPr>
          <p:cNvPr id="5" name="Fußzeilenplatzhalter 4">
            <a:extLst>
              <a:ext uri="{FF2B5EF4-FFF2-40B4-BE49-F238E27FC236}">
                <a16:creationId xmlns:a16="http://schemas.microsoft.com/office/drawing/2014/main" id="{E44ECEBA-4797-D612-F2E8-ACD9BC4F5D9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4A5264B-FBB8-CD3A-1345-71C76C925B23}"/>
              </a:ext>
            </a:extLst>
          </p:cNvPr>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1136958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681B5D-18F4-685A-C8E6-38D4D46B00F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C92642D-3D33-C98D-8852-9801F5404FB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A6BC2666-311D-05DF-8B28-629C85E0F18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40B154E5-5A26-46B0-01FA-643425711E6B}"/>
              </a:ext>
            </a:extLst>
          </p:cNvPr>
          <p:cNvSpPr>
            <a:spLocks noGrp="1"/>
          </p:cNvSpPr>
          <p:nvPr>
            <p:ph type="dt" sz="half" idx="10"/>
          </p:nvPr>
        </p:nvSpPr>
        <p:spPr/>
        <p:txBody>
          <a:bodyPr/>
          <a:lstStyle/>
          <a:p>
            <a:fld id="{40DAE7F0-44B8-41B1-9571-7B42FFD31899}" type="datetime1">
              <a:rPr lang="de-DE" smtClean="0"/>
              <a:t>20.04.2023</a:t>
            </a:fld>
            <a:endParaRPr lang="de-DE"/>
          </a:p>
        </p:txBody>
      </p:sp>
      <p:sp>
        <p:nvSpPr>
          <p:cNvPr id="6" name="Fußzeilenplatzhalter 5">
            <a:extLst>
              <a:ext uri="{FF2B5EF4-FFF2-40B4-BE49-F238E27FC236}">
                <a16:creationId xmlns:a16="http://schemas.microsoft.com/office/drawing/2014/main" id="{1D64585A-C683-92F0-E308-9D702956895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EF97690-B8DF-05E0-8F06-72A971C5FC79}"/>
              </a:ext>
            </a:extLst>
          </p:cNvPr>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2925057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43A4D4-F70A-9826-87C3-805576168DF3}"/>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E5878F0F-7590-FCE2-06DB-ACC604200B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EE22C67-8926-6B9D-C978-50DB2A72A17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A8BEF1AF-CB26-3306-9423-16F12C6573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3FBB568-269A-247C-0655-61837B52A53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BC1712F2-C4F7-A243-9869-98857839C2A6}"/>
              </a:ext>
            </a:extLst>
          </p:cNvPr>
          <p:cNvSpPr>
            <a:spLocks noGrp="1"/>
          </p:cNvSpPr>
          <p:nvPr>
            <p:ph type="dt" sz="half" idx="10"/>
          </p:nvPr>
        </p:nvSpPr>
        <p:spPr/>
        <p:txBody>
          <a:bodyPr/>
          <a:lstStyle/>
          <a:p>
            <a:fld id="{3C3A6F2B-E293-4889-97C7-310F11112805}" type="datetime1">
              <a:rPr lang="de-DE" smtClean="0"/>
              <a:t>20.04.2023</a:t>
            </a:fld>
            <a:endParaRPr lang="de-DE"/>
          </a:p>
        </p:txBody>
      </p:sp>
      <p:sp>
        <p:nvSpPr>
          <p:cNvPr id="8" name="Fußzeilenplatzhalter 7">
            <a:extLst>
              <a:ext uri="{FF2B5EF4-FFF2-40B4-BE49-F238E27FC236}">
                <a16:creationId xmlns:a16="http://schemas.microsoft.com/office/drawing/2014/main" id="{5676650A-D07B-DA4B-DACB-A69A4BA4706A}"/>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80F5720A-6295-26A7-0CE8-C9222997B92F}"/>
              </a:ext>
            </a:extLst>
          </p:cNvPr>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4547480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58C51-E904-1356-2E5A-9FFA78585786}"/>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8B43991-08BD-6797-E338-B78ADA2FCC74}"/>
              </a:ext>
            </a:extLst>
          </p:cNvPr>
          <p:cNvSpPr>
            <a:spLocks noGrp="1"/>
          </p:cNvSpPr>
          <p:nvPr>
            <p:ph type="dt" sz="half" idx="10"/>
          </p:nvPr>
        </p:nvSpPr>
        <p:spPr/>
        <p:txBody>
          <a:bodyPr/>
          <a:lstStyle/>
          <a:p>
            <a:fld id="{5BE33746-CFE6-475F-88C0-7AE71DC37418}" type="datetime1">
              <a:rPr lang="de-DE" smtClean="0"/>
              <a:t>20.04.2023</a:t>
            </a:fld>
            <a:endParaRPr lang="de-DE"/>
          </a:p>
        </p:txBody>
      </p:sp>
      <p:sp>
        <p:nvSpPr>
          <p:cNvPr id="4" name="Fußzeilenplatzhalter 3">
            <a:extLst>
              <a:ext uri="{FF2B5EF4-FFF2-40B4-BE49-F238E27FC236}">
                <a16:creationId xmlns:a16="http://schemas.microsoft.com/office/drawing/2014/main" id="{6D63075D-F8EE-5415-95AF-B08677F3459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C5A83786-FD88-399E-08C3-2BA5B4CD859F}"/>
              </a:ext>
            </a:extLst>
          </p:cNvPr>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41965389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FA4B67E-87BE-E71A-144D-E56B7410BB66}"/>
              </a:ext>
            </a:extLst>
          </p:cNvPr>
          <p:cNvSpPr>
            <a:spLocks noGrp="1"/>
          </p:cNvSpPr>
          <p:nvPr>
            <p:ph type="dt" sz="half" idx="10"/>
          </p:nvPr>
        </p:nvSpPr>
        <p:spPr/>
        <p:txBody>
          <a:bodyPr/>
          <a:lstStyle/>
          <a:p>
            <a:fld id="{70BA41B4-99C7-4620-ACB6-D8676610E995}" type="datetime1">
              <a:rPr lang="de-DE" smtClean="0"/>
              <a:t>20.04.2023</a:t>
            </a:fld>
            <a:endParaRPr lang="de-DE"/>
          </a:p>
        </p:txBody>
      </p:sp>
      <p:sp>
        <p:nvSpPr>
          <p:cNvPr id="3" name="Fußzeilenplatzhalter 2">
            <a:extLst>
              <a:ext uri="{FF2B5EF4-FFF2-40B4-BE49-F238E27FC236}">
                <a16:creationId xmlns:a16="http://schemas.microsoft.com/office/drawing/2014/main" id="{0DA15E28-8904-AAE7-D9DA-94B707656A9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3EDBC4FD-EA7D-0B83-EA71-77F66E781086}"/>
              </a:ext>
            </a:extLst>
          </p:cNvPr>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9161429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F05704-89C5-63EE-DBBE-63BB2FB19C8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705FD621-B5E7-0EFD-D7B1-5896B8C7DD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AA48810-6540-7E4C-24C8-9F7C5D75B0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3D1664F-0FF2-7F3E-A1ED-D4D5D7A68FA0}"/>
              </a:ext>
            </a:extLst>
          </p:cNvPr>
          <p:cNvSpPr>
            <a:spLocks noGrp="1"/>
          </p:cNvSpPr>
          <p:nvPr>
            <p:ph type="dt" sz="half" idx="10"/>
          </p:nvPr>
        </p:nvSpPr>
        <p:spPr/>
        <p:txBody>
          <a:bodyPr/>
          <a:lstStyle/>
          <a:p>
            <a:fld id="{80F0D1CD-F055-402F-A9CE-F65346354B29}" type="datetime1">
              <a:rPr lang="de-DE" smtClean="0"/>
              <a:t>20.04.2023</a:t>
            </a:fld>
            <a:endParaRPr lang="de-DE"/>
          </a:p>
        </p:txBody>
      </p:sp>
      <p:sp>
        <p:nvSpPr>
          <p:cNvPr id="6" name="Fußzeilenplatzhalter 5">
            <a:extLst>
              <a:ext uri="{FF2B5EF4-FFF2-40B4-BE49-F238E27FC236}">
                <a16:creationId xmlns:a16="http://schemas.microsoft.com/office/drawing/2014/main" id="{24370F36-BCE7-AFC8-BEE0-D7784AD2540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DB4848A-79A8-C9C5-BFF4-69E9EB19793E}"/>
              </a:ext>
            </a:extLst>
          </p:cNvPr>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18341384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741568-E294-6DF2-89CD-B177CA74A89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E9849699-9882-819D-9E1C-A9BEB450AC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E6041B86-4A87-3C2E-69EE-1E01ABDE5F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44CD73E-DA6D-054D-06FC-C50B74094A9A}"/>
              </a:ext>
            </a:extLst>
          </p:cNvPr>
          <p:cNvSpPr>
            <a:spLocks noGrp="1"/>
          </p:cNvSpPr>
          <p:nvPr>
            <p:ph type="dt" sz="half" idx="10"/>
          </p:nvPr>
        </p:nvSpPr>
        <p:spPr/>
        <p:txBody>
          <a:bodyPr/>
          <a:lstStyle/>
          <a:p>
            <a:fld id="{2C64EF5F-935A-49BE-B78B-6856BA8F0F11}" type="datetime1">
              <a:rPr lang="de-DE" smtClean="0"/>
              <a:t>20.04.2023</a:t>
            </a:fld>
            <a:endParaRPr lang="de-DE"/>
          </a:p>
        </p:txBody>
      </p:sp>
      <p:sp>
        <p:nvSpPr>
          <p:cNvPr id="6" name="Fußzeilenplatzhalter 5">
            <a:extLst>
              <a:ext uri="{FF2B5EF4-FFF2-40B4-BE49-F238E27FC236}">
                <a16:creationId xmlns:a16="http://schemas.microsoft.com/office/drawing/2014/main" id="{B5B911B0-5175-C6C6-68FC-B5A8233FCC5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8D3A000-B6F8-0A16-CA79-1288DABC80CC}"/>
              </a:ext>
            </a:extLst>
          </p:cNvPr>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30549993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354B934-CEBD-81BC-9ED2-95F4159725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B6E6CA90-21A4-1488-1979-434165F296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3CCC2F2-C8A1-74E9-FB1C-9AE808648F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7F42AA-D86C-4357-BEC1-FFE517AE2013}" type="datetime1">
              <a:rPr lang="de-DE" smtClean="0"/>
              <a:t>20.04.2023</a:t>
            </a:fld>
            <a:endParaRPr lang="de-DE"/>
          </a:p>
        </p:txBody>
      </p:sp>
      <p:sp>
        <p:nvSpPr>
          <p:cNvPr id="5" name="Fußzeilenplatzhalter 4">
            <a:extLst>
              <a:ext uri="{FF2B5EF4-FFF2-40B4-BE49-F238E27FC236}">
                <a16:creationId xmlns:a16="http://schemas.microsoft.com/office/drawing/2014/main" id="{1888CB28-9BED-1F70-2449-FA6F53EF46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64A7D79A-E6F1-E5EE-96C9-FEB58DF78C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006FE-6571-4354-8775-F8708372C227}" type="slidenum">
              <a:rPr lang="de-DE" smtClean="0"/>
              <a:t>‹Nr.›</a:t>
            </a:fld>
            <a:endParaRPr lang="de-DE"/>
          </a:p>
        </p:txBody>
      </p:sp>
    </p:spTree>
    <p:extLst>
      <p:ext uri="{BB962C8B-B14F-4D97-AF65-F5344CB8AC3E}">
        <p14:creationId xmlns:p14="http://schemas.microsoft.com/office/powerpoint/2010/main" val="16906959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1.gif"/><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1.pn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4.png"/><Relationship Id="rId1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4">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7" name="Rectangle 16">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8">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el 1"/>
          <p:cNvSpPr>
            <a:spLocks noGrp="1"/>
          </p:cNvSpPr>
          <p:nvPr>
            <p:ph type="ctrTitle"/>
          </p:nvPr>
        </p:nvSpPr>
        <p:spPr>
          <a:xfrm>
            <a:off x="853543" y="897582"/>
            <a:ext cx="4497634" cy="1889135"/>
          </a:xfrm>
        </p:spPr>
        <p:txBody>
          <a:bodyPr vert="horz" lIns="91440" tIns="45720" rIns="91440" bIns="45720" rtlCol="0" anchor="b">
            <a:normAutofit/>
          </a:bodyPr>
          <a:lstStyle/>
          <a:p>
            <a:r>
              <a:rPr lang="de-DE" sz="4000" b="1" kern="1200">
                <a:solidFill>
                  <a:schemeClr val="tx1"/>
                </a:solidFill>
                <a:latin typeface="Arial" panose="020B0604020202020204" pitchFamily="34" charset="0"/>
                <a:cs typeface="Arial" panose="020B0604020202020204" pitchFamily="34" charset="0"/>
              </a:rPr>
              <a:t>Kleines Projekt 1: Zellulärer Automat</a:t>
            </a:r>
          </a:p>
        </p:txBody>
      </p:sp>
      <p:sp>
        <p:nvSpPr>
          <p:cNvPr id="3" name="Untertitel 2"/>
          <p:cNvSpPr>
            <a:spLocks noGrp="1"/>
          </p:cNvSpPr>
          <p:nvPr>
            <p:ph type="subTitle" idx="1"/>
          </p:nvPr>
        </p:nvSpPr>
        <p:spPr>
          <a:xfrm>
            <a:off x="1191966" y="2965592"/>
            <a:ext cx="3820788" cy="2987397"/>
          </a:xfrm>
        </p:spPr>
        <p:txBody>
          <a:bodyPr vert="horz" lIns="91440" tIns="45720" rIns="91440" bIns="45720" rtlCol="0">
            <a:normAutofit/>
          </a:bodyPr>
          <a:lstStyle/>
          <a:p>
            <a:r>
              <a:rPr lang="de-DE" sz="1800">
                <a:latin typeface="Arial" panose="020B0604020202020204" pitchFamily="34" charset="0"/>
                <a:cs typeface="Arial" panose="020B0604020202020204" pitchFamily="34" charset="0"/>
              </a:rPr>
              <a:t>Tobias </a:t>
            </a:r>
            <a:r>
              <a:rPr lang="de-DE" sz="1800" err="1">
                <a:latin typeface="Arial" panose="020B0604020202020204" pitchFamily="34" charset="0"/>
                <a:cs typeface="Arial" panose="020B0604020202020204" pitchFamily="34" charset="0"/>
              </a:rPr>
              <a:t>Blümlhuber</a:t>
            </a:r>
            <a:r>
              <a:rPr lang="de-DE" sz="1800">
                <a:latin typeface="Arial" panose="020B0604020202020204" pitchFamily="34" charset="0"/>
                <a:cs typeface="Arial" panose="020B0604020202020204" pitchFamily="34" charset="0"/>
              </a:rPr>
              <a:t>, Silvan </a:t>
            </a:r>
            <a:r>
              <a:rPr lang="de-DE" sz="1800" err="1">
                <a:latin typeface="Arial" panose="020B0604020202020204" pitchFamily="34" charset="0"/>
                <a:cs typeface="Arial" panose="020B0604020202020204" pitchFamily="34" charset="0"/>
              </a:rPr>
              <a:t>Kron</a:t>
            </a:r>
            <a:r>
              <a:rPr lang="de-DE" sz="1800">
                <a:latin typeface="Arial" panose="020B0604020202020204" pitchFamily="34" charset="0"/>
                <a:cs typeface="Arial" panose="020B0604020202020204" pitchFamily="34" charset="0"/>
              </a:rPr>
              <a:t>, Simon Gärtner</a:t>
            </a:r>
          </a:p>
          <a:p>
            <a:endParaRPr lang="de-DE" sz="1800">
              <a:latin typeface="Arial" panose="020B0604020202020204" pitchFamily="34" charset="0"/>
              <a:cs typeface="Arial" panose="020B0604020202020204" pitchFamily="34" charset="0"/>
            </a:endParaRPr>
          </a:p>
          <a:p>
            <a:r>
              <a:rPr lang="de-DE" sz="1400" b="1">
                <a:latin typeface="Arial" panose="020B0604020202020204" pitchFamily="34" charset="0"/>
                <a:cs typeface="Arial" panose="020B0604020202020204" pitchFamily="34" charset="0"/>
              </a:rPr>
              <a:t>Angewandte Mathematik</a:t>
            </a:r>
          </a:p>
          <a:p>
            <a:r>
              <a:rPr lang="en-US" sz="1400">
                <a:latin typeface="Arial" panose="020B0604020202020204" pitchFamily="34" charset="0"/>
                <a:cs typeface="Arial" panose="020B0604020202020204" pitchFamily="34" charset="0"/>
              </a:rPr>
              <a:t>Prof. Dr. Sarah Brockhaus</a:t>
            </a:r>
            <a:endParaRPr lang="de-DE" sz="1400">
              <a:latin typeface="Arial" panose="020B0604020202020204" pitchFamily="34" charset="0"/>
              <a:cs typeface="Arial" panose="020B0604020202020204" pitchFamily="34" charset="0"/>
            </a:endParaRPr>
          </a:p>
          <a:p>
            <a:r>
              <a:rPr lang="de-DE" sz="1400">
                <a:latin typeface="Arial" panose="020B0604020202020204" pitchFamily="34" charset="0"/>
                <a:cs typeface="Arial" panose="020B0604020202020204" pitchFamily="34" charset="0"/>
              </a:rPr>
              <a:t>Bachelor Informatik</a:t>
            </a:r>
          </a:p>
          <a:p>
            <a:endParaRPr lang="de-DE" sz="1400">
              <a:latin typeface="Arial" panose="020B0604020202020204" pitchFamily="34" charset="0"/>
              <a:cs typeface="Arial" panose="020B0604020202020204" pitchFamily="34" charset="0"/>
            </a:endParaRPr>
          </a:p>
          <a:p>
            <a:r>
              <a:rPr lang="de-DE" sz="1400">
                <a:latin typeface="Arial" panose="020B0604020202020204" pitchFamily="34" charset="0"/>
                <a:cs typeface="Arial" panose="020B0604020202020204" pitchFamily="34" charset="0"/>
              </a:rPr>
              <a:t>Fakultät Informatik und Mathematik</a:t>
            </a:r>
          </a:p>
          <a:p>
            <a:endParaRPr lang="de-DE" sz="1800">
              <a:latin typeface="Arial" panose="020B0604020202020204" pitchFamily="34" charset="0"/>
              <a:cs typeface="Arial" panose="020B0604020202020204" pitchFamily="34" charset="0"/>
            </a:endParaRPr>
          </a:p>
        </p:txBody>
      </p:sp>
      <p:pic>
        <p:nvPicPr>
          <p:cNvPr id="5" name="Grafik 4">
            <a:extLst>
              <a:ext uri="{FF2B5EF4-FFF2-40B4-BE49-F238E27FC236}">
                <a16:creationId xmlns:a16="http://schemas.microsoft.com/office/drawing/2014/main" id="{837CD930-2E1D-1AF4-CFC2-F5B98E9ECD3D}"/>
              </a:ext>
            </a:extLst>
          </p:cNvPr>
          <p:cNvPicPr>
            <a:picLocks noChangeAspect="1"/>
          </p:cNvPicPr>
          <p:nvPr/>
        </p:nvPicPr>
        <p:blipFill>
          <a:blip r:embed="rId3"/>
          <a:stretch>
            <a:fillRect/>
          </a:stretch>
        </p:blipFill>
        <p:spPr>
          <a:xfrm>
            <a:off x="5359151" y="1897828"/>
            <a:ext cx="6107166" cy="3053583"/>
          </a:xfrm>
          <a:prstGeom prst="rect">
            <a:avLst/>
          </a:prstGeom>
        </p:spPr>
      </p:pic>
      <p:sp>
        <p:nvSpPr>
          <p:cNvPr id="6" name="Textfeld 5">
            <a:extLst>
              <a:ext uri="{FF2B5EF4-FFF2-40B4-BE49-F238E27FC236}">
                <a16:creationId xmlns:a16="http://schemas.microsoft.com/office/drawing/2014/main" id="{0F550036-012C-5151-19AA-338E97237AD1}"/>
              </a:ext>
            </a:extLst>
          </p:cNvPr>
          <p:cNvSpPr txBox="1"/>
          <p:nvPr/>
        </p:nvSpPr>
        <p:spPr>
          <a:xfrm>
            <a:off x="5359151" y="4646053"/>
            <a:ext cx="6107166" cy="305358"/>
          </a:xfrm>
          <a:prstGeom prst="rect">
            <a:avLst/>
          </a:prstGeom>
          <a:noFill/>
          <a:ln>
            <a:noFill/>
          </a:ln>
        </p:spPr>
        <p:txBody>
          <a:bodyPr wrap="square" rtlCol="0">
            <a:noAutofit/>
          </a:bodyPr>
          <a:lstStyle/>
          <a:p>
            <a:pPr algn="ctr">
              <a:spcAft>
                <a:spcPts val="600"/>
              </a:spcAft>
            </a:pPr>
            <a:r>
              <a:rPr lang="de-DE" sz="1300" b="1"/>
              <a:t>24. April 2023, Sommersemester 2023</a:t>
            </a:r>
          </a:p>
        </p:txBody>
      </p:sp>
    </p:spTree>
    <p:extLst>
      <p:ext uri="{BB962C8B-B14F-4D97-AF65-F5344CB8AC3E}">
        <p14:creationId xmlns:p14="http://schemas.microsoft.com/office/powerpoint/2010/main" val="1577499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3FCCA929-7A61-4313-8A90-619CDF425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3">
            <a:extLst>
              <a:ext uri="{FF2B5EF4-FFF2-40B4-BE49-F238E27FC236}">
                <a16:creationId xmlns:a16="http://schemas.microsoft.com/office/drawing/2014/main" id="{24250F98-AE57-452A-8B22-1B78911F0B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3" name="Rectangle 15">
            <a:extLst>
              <a:ext uri="{FF2B5EF4-FFF2-40B4-BE49-F238E27FC236}">
                <a16:creationId xmlns:a16="http://schemas.microsoft.com/office/drawing/2014/main" id="{0464315C-FCA9-40FE-892E-D4A5B3A5B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liennummernplatzhalter 3">
            <a:extLst>
              <a:ext uri="{FF2B5EF4-FFF2-40B4-BE49-F238E27FC236}">
                <a16:creationId xmlns:a16="http://schemas.microsoft.com/office/drawing/2014/main" id="{F0FAB180-BC82-F42E-7457-8358A0ECCD1A}"/>
              </a:ext>
            </a:extLst>
          </p:cNvPr>
          <p:cNvSpPr>
            <a:spLocks noGrp="1"/>
          </p:cNvSpPr>
          <p:nvPr>
            <p:ph type="sldNum" sz="quarter" idx="12"/>
          </p:nvPr>
        </p:nvSpPr>
        <p:spPr>
          <a:xfrm>
            <a:off x="11722608" y="18288"/>
            <a:ext cx="475488" cy="475488"/>
          </a:xfrm>
        </p:spPr>
        <p:txBody>
          <a:bodyPr>
            <a:normAutofit/>
          </a:bodyPr>
          <a:lstStyle/>
          <a:p>
            <a:pPr algn="ctr">
              <a:spcAft>
                <a:spcPts val="600"/>
              </a:spcAft>
            </a:pPr>
            <a:fld id="{802006FE-6571-4354-8775-F8708372C227}" type="slidenum">
              <a:rPr lang="de-DE" sz="900">
                <a:solidFill>
                  <a:schemeClr val="tx1">
                    <a:alpha val="70000"/>
                  </a:schemeClr>
                </a:solidFill>
              </a:rPr>
              <a:pPr algn="ctr">
                <a:spcAft>
                  <a:spcPts val="600"/>
                </a:spcAft>
              </a:pPr>
              <a:t>10</a:t>
            </a:fld>
            <a:endParaRPr lang="de-DE" sz="900">
              <a:solidFill>
                <a:schemeClr val="tx1">
                  <a:alpha val="70000"/>
                </a:schemeClr>
              </a:solidFill>
            </a:endParaRPr>
          </a:p>
        </p:txBody>
      </p:sp>
      <p:sp>
        <p:nvSpPr>
          <p:cNvPr id="24" name="Rectangle 17">
            <a:extLst>
              <a:ext uri="{FF2B5EF4-FFF2-40B4-BE49-F238E27FC236}">
                <a16:creationId xmlns:a16="http://schemas.microsoft.com/office/drawing/2014/main" id="{4BF9520B-E0CD-4FA7-91B5-7DC36B606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5195"/>
            <a:ext cx="12192000" cy="5389511"/>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C01176E-0490-00ED-5673-F7F16264DD3A}"/>
              </a:ext>
            </a:extLst>
          </p:cNvPr>
          <p:cNvSpPr>
            <a:spLocks noGrp="1"/>
          </p:cNvSpPr>
          <p:nvPr>
            <p:ph type="title"/>
          </p:nvPr>
        </p:nvSpPr>
        <p:spPr>
          <a:xfrm>
            <a:off x="1191965" y="1084729"/>
            <a:ext cx="9994378" cy="705971"/>
          </a:xfrm>
        </p:spPr>
        <p:txBody>
          <a:bodyPr anchor="t">
            <a:noAutofit/>
          </a:bodyPr>
          <a:lstStyle/>
          <a:p>
            <a:pPr algn="ctr"/>
            <a:r>
              <a:rPr lang="de-DE" sz="3600" b="1">
                <a:latin typeface="Arial" panose="020B0604020202020204" pitchFamily="34" charset="0"/>
                <a:cs typeface="Arial" panose="020B0604020202020204" pitchFamily="34" charset="0"/>
              </a:rPr>
              <a:t>Deutung und Interpretation der Ergebnisse</a:t>
            </a:r>
          </a:p>
        </p:txBody>
      </p:sp>
      <p:sp>
        <p:nvSpPr>
          <p:cNvPr id="3" name="Inhaltsplatzhalter 2">
            <a:extLst>
              <a:ext uri="{FF2B5EF4-FFF2-40B4-BE49-F238E27FC236}">
                <a16:creationId xmlns:a16="http://schemas.microsoft.com/office/drawing/2014/main" id="{D592C8CC-AD7A-9358-F556-4EC0173469FD}"/>
              </a:ext>
            </a:extLst>
          </p:cNvPr>
          <p:cNvSpPr>
            <a:spLocks noGrp="1"/>
          </p:cNvSpPr>
          <p:nvPr>
            <p:ph idx="1"/>
          </p:nvPr>
        </p:nvSpPr>
        <p:spPr>
          <a:xfrm>
            <a:off x="1191965" y="2140235"/>
            <a:ext cx="6040685" cy="3633036"/>
          </a:xfrm>
        </p:spPr>
        <p:txBody>
          <a:bodyPr anchor="t">
            <a:normAutofit/>
          </a:bodyPr>
          <a:lstStyle/>
          <a:p>
            <a:pPr marL="0" indent="0">
              <a:buNone/>
            </a:pPr>
            <a:r>
              <a:rPr lang="de-DE" sz="3200" dirty="0">
                <a:latin typeface="Arial"/>
                <a:cs typeface="Arial"/>
              </a:rPr>
              <a:t>Matrix</a:t>
            </a:r>
            <a:endParaRPr lang="de-DE" sz="3200" dirty="0">
              <a:latin typeface="Calibri" panose="020F0502020204030204"/>
              <a:cs typeface="Calibri"/>
            </a:endParaRPr>
          </a:p>
          <a:p>
            <a:pPr marL="171450" indent="-171450">
              <a:buFont typeface="Wingdings" panose="020B0604020202020204" pitchFamily="34" charset="0"/>
              <a:buChar char="Ø"/>
            </a:pPr>
            <a:r>
              <a:rPr lang="de-DE" sz="1200" dirty="0">
                <a:latin typeface="Arial"/>
                <a:cs typeface="Arial"/>
              </a:rPr>
              <a:t>nach 100 Durchgängen</a:t>
            </a:r>
            <a:endParaRPr lang="de-DE" sz="1200" dirty="0">
              <a:latin typeface="Calibri" panose="020F0502020204030204"/>
              <a:cs typeface="Calibri"/>
            </a:endParaRPr>
          </a:p>
          <a:p>
            <a:pPr marL="171450" indent="-171450"/>
            <a:endParaRPr lang="de-DE" sz="1200" dirty="0">
              <a:latin typeface="Arial"/>
              <a:cs typeface="Arial"/>
            </a:endParaRPr>
          </a:p>
          <a:p>
            <a:pPr marL="171450" indent="-171450"/>
            <a:r>
              <a:rPr lang="de-DE" sz="1400" dirty="0">
                <a:latin typeface="Arial"/>
                <a:cs typeface="Times New Roman"/>
              </a:rPr>
              <a:t>Ergebnis</a:t>
            </a:r>
            <a:r>
              <a:rPr lang="de-DE" sz="1400" dirty="0">
                <a:latin typeface="Arial"/>
                <a:ea typeface="+mn-lt"/>
                <a:cs typeface="Times New Roman"/>
              </a:rPr>
              <a:t> hängt von den gewählten Wahrscheinlichkeiten ab. </a:t>
            </a:r>
            <a:endParaRPr lang="de-DE" sz="1400" dirty="0">
              <a:latin typeface="Arial"/>
              <a:ea typeface="+mn-lt"/>
              <a:cs typeface="Calibri"/>
            </a:endParaRPr>
          </a:p>
          <a:p>
            <a:pPr marL="171450" indent="-171450"/>
            <a:r>
              <a:rPr lang="de-DE" sz="1400" dirty="0">
                <a:latin typeface="Arial"/>
                <a:ea typeface="+mn-lt"/>
                <a:cs typeface="Times New Roman"/>
              </a:rPr>
              <a:t>Je höher Wahrscheinlichkeiten </a:t>
            </a:r>
            <a:r>
              <a:rPr lang="de-DE" sz="1400" dirty="0" err="1">
                <a:latin typeface="Arial"/>
                <a:ea typeface="+mn-lt"/>
                <a:cs typeface="Times New Roman"/>
              </a:rPr>
              <a:t>p</a:t>
            </a:r>
            <a:r>
              <a:rPr lang="de-DE" sz="1100" dirty="0" err="1">
                <a:latin typeface="Arial"/>
                <a:ea typeface="+mn-lt"/>
                <a:cs typeface="Times New Roman"/>
              </a:rPr>
              <a:t>e</a:t>
            </a:r>
            <a:r>
              <a:rPr lang="de-DE" sz="1400" dirty="0">
                <a:latin typeface="Arial"/>
                <a:ea typeface="+mn-lt"/>
                <a:cs typeface="Times New Roman"/>
              </a:rPr>
              <a:t> und </a:t>
            </a:r>
            <a:r>
              <a:rPr lang="de-DE" sz="1400" dirty="0" err="1">
                <a:latin typeface="Arial"/>
                <a:ea typeface="+mn-lt"/>
                <a:cs typeface="Times New Roman"/>
              </a:rPr>
              <a:t>p</a:t>
            </a:r>
            <a:r>
              <a:rPr lang="de-DE" sz="1100" dirty="0" err="1">
                <a:latin typeface="Arial"/>
                <a:ea typeface="+mn-lt"/>
                <a:cs typeface="Times New Roman"/>
              </a:rPr>
              <a:t>b</a:t>
            </a:r>
            <a:r>
              <a:rPr lang="de-DE" sz="1400" dirty="0">
                <a:latin typeface="Arial"/>
                <a:ea typeface="+mn-lt"/>
                <a:cs typeface="Times New Roman"/>
              </a:rPr>
              <a:t> desto schneller brennt Wald ab. </a:t>
            </a:r>
          </a:p>
          <a:p>
            <a:pPr marL="171450" indent="-171450"/>
            <a:r>
              <a:rPr lang="de-DE" sz="1400" dirty="0">
                <a:latin typeface="Arial"/>
                <a:ea typeface="+mn-lt"/>
                <a:cs typeface="Times New Roman"/>
              </a:rPr>
              <a:t>Implementierung der Randfelder dient als Brandbeschleuniger</a:t>
            </a:r>
            <a:endParaRPr lang="de-DE" sz="1400" dirty="0">
              <a:latin typeface="Arial"/>
              <a:ea typeface="+mn-lt"/>
              <a:cs typeface="Calibri"/>
            </a:endParaRPr>
          </a:p>
          <a:p>
            <a:pPr marL="171450" indent="-171450"/>
            <a:r>
              <a:rPr lang="de-DE" sz="1400" dirty="0">
                <a:latin typeface="Arial"/>
                <a:ea typeface="+mn-lt"/>
                <a:cs typeface="Times New Roman"/>
              </a:rPr>
              <a:t>Durch Methode </a:t>
            </a:r>
            <a:r>
              <a:rPr lang="de-DE" sz="1400" dirty="0" err="1">
                <a:latin typeface="Arial"/>
                <a:ea typeface="+mn-lt"/>
                <a:cs typeface="Courier New"/>
              </a:rPr>
              <a:t>growTree</a:t>
            </a:r>
            <a:r>
              <a:rPr lang="de-DE" sz="1400" dirty="0">
                <a:latin typeface="Arial"/>
                <a:ea typeface="+mn-lt"/>
                <a:cs typeface="Courier New"/>
              </a:rPr>
              <a:t>()</a:t>
            </a:r>
            <a:r>
              <a:rPr lang="de-DE" sz="1400" dirty="0">
                <a:latin typeface="Arial"/>
                <a:ea typeface="+mn-lt"/>
                <a:cs typeface="Times New Roman"/>
              </a:rPr>
              <a:t> kann es sein, dass Wald nie abbrennt/größer wird </a:t>
            </a:r>
            <a:endParaRPr lang="de-DE" sz="1400" dirty="0">
              <a:latin typeface="Arial"/>
              <a:ea typeface="+mn-lt"/>
              <a:cs typeface="Calibri"/>
            </a:endParaRPr>
          </a:p>
          <a:p>
            <a:pPr marL="171450" indent="-171450"/>
            <a:r>
              <a:rPr lang="de-DE" sz="1400" dirty="0">
                <a:latin typeface="Arial"/>
                <a:ea typeface="+mn-lt"/>
                <a:cs typeface="Times New Roman"/>
              </a:rPr>
              <a:t>maximale Wahrscheinlichkeit sollte für </a:t>
            </a:r>
            <a:r>
              <a:rPr lang="de-DE" sz="1400" dirty="0" err="1">
                <a:latin typeface="Arial"/>
                <a:ea typeface="+mn-lt"/>
                <a:cs typeface="Times New Roman"/>
              </a:rPr>
              <a:t>p</a:t>
            </a:r>
            <a:r>
              <a:rPr lang="de-DE" sz="1100" dirty="0" err="1">
                <a:latin typeface="Arial"/>
                <a:ea typeface="+mn-lt"/>
                <a:cs typeface="Times New Roman"/>
              </a:rPr>
              <a:t>w</a:t>
            </a:r>
            <a:r>
              <a:rPr lang="de-DE" sz="1400" dirty="0">
                <a:latin typeface="Arial"/>
                <a:ea typeface="+mn-lt"/>
                <a:cs typeface="Times New Roman"/>
              </a:rPr>
              <a:t> festgelegt werden.</a:t>
            </a:r>
            <a:endParaRPr lang="de-DE" sz="1400">
              <a:latin typeface="Arial"/>
              <a:cs typeface="Calibri"/>
            </a:endParaRPr>
          </a:p>
          <a:p>
            <a:endParaRPr lang="de-DE" sz="1800">
              <a:latin typeface="Arial" panose="020B0604020202020204" pitchFamily="34" charset="0"/>
              <a:cs typeface="Arial" panose="020B0604020202020204" pitchFamily="34" charset="0"/>
            </a:endParaRPr>
          </a:p>
        </p:txBody>
      </p:sp>
      <p:sp>
        <p:nvSpPr>
          <p:cNvPr id="5" name="Textfeld 4">
            <a:extLst>
              <a:ext uri="{FF2B5EF4-FFF2-40B4-BE49-F238E27FC236}">
                <a16:creationId xmlns:a16="http://schemas.microsoft.com/office/drawing/2014/main" id="{C0CCC08B-D43A-8A40-5DF7-FDDF67C98677}"/>
              </a:ext>
            </a:extLst>
          </p:cNvPr>
          <p:cNvSpPr txBox="1"/>
          <p:nvPr/>
        </p:nvSpPr>
        <p:spPr>
          <a:xfrm>
            <a:off x="120650" y="5474975"/>
            <a:ext cx="1479550" cy="677585"/>
          </a:xfrm>
          <a:prstGeom prst="round2SameRect">
            <a:avLst/>
          </a:prstGeom>
          <a:solidFill>
            <a:srgbClr val="D0D9E9"/>
          </a:solidFill>
        </p:spPr>
        <p:txBody>
          <a:bodyPr wrap="square" rtlCol="0">
            <a:spAutoFit/>
          </a:bodyPr>
          <a:lstStyle/>
          <a:p>
            <a:r>
              <a:rPr lang="de-DE">
                <a:latin typeface="Arial" panose="020B0604020202020204" pitchFamily="34" charset="0"/>
                <a:cs typeface="Arial" panose="020B0604020202020204" pitchFamily="34" charset="0"/>
              </a:rPr>
              <a:t>Silvan </a:t>
            </a:r>
          </a:p>
          <a:p>
            <a:r>
              <a:rPr lang="de-DE" sz="1800" err="1">
                <a:latin typeface="Arial" panose="020B0604020202020204" pitchFamily="34" charset="0"/>
                <a:cs typeface="Arial" panose="020B0604020202020204" pitchFamily="34" charset="0"/>
              </a:rPr>
              <a:t>Kron</a:t>
            </a:r>
            <a:endParaRPr lang="de-DE" sz="1800">
              <a:latin typeface="Arial" panose="020B0604020202020204" pitchFamily="34" charset="0"/>
              <a:cs typeface="Arial" panose="020B0604020202020204" pitchFamily="34" charset="0"/>
            </a:endParaRPr>
          </a:p>
        </p:txBody>
      </p:sp>
      <p:pic>
        <p:nvPicPr>
          <p:cNvPr id="6" name="Grafik 6" descr="Ein Bild, das Text, Grün, Spielstandanzeige, Verbandskasten enthält.&#10;&#10;Beschreibung automatisch generiert.">
            <a:extLst>
              <a:ext uri="{FF2B5EF4-FFF2-40B4-BE49-F238E27FC236}">
                <a16:creationId xmlns:a16="http://schemas.microsoft.com/office/drawing/2014/main" id="{332F49F4-C3A6-EC53-7C89-2A09583A2363}"/>
              </a:ext>
            </a:extLst>
          </p:cNvPr>
          <p:cNvPicPr>
            <a:picLocks noChangeAspect="1"/>
          </p:cNvPicPr>
          <p:nvPr/>
        </p:nvPicPr>
        <p:blipFill>
          <a:blip r:embed="rId3"/>
          <a:stretch>
            <a:fillRect/>
          </a:stretch>
        </p:blipFill>
        <p:spPr>
          <a:xfrm>
            <a:off x="7122033" y="2032119"/>
            <a:ext cx="4600575" cy="3714750"/>
          </a:xfrm>
          <a:prstGeom prst="rect">
            <a:avLst/>
          </a:prstGeom>
        </p:spPr>
      </p:pic>
    </p:spTree>
    <p:extLst>
      <p:ext uri="{BB962C8B-B14F-4D97-AF65-F5344CB8AC3E}">
        <p14:creationId xmlns:p14="http://schemas.microsoft.com/office/powerpoint/2010/main" val="1903290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3FCCA929-7A61-4313-8A90-619CDF425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3">
            <a:extLst>
              <a:ext uri="{FF2B5EF4-FFF2-40B4-BE49-F238E27FC236}">
                <a16:creationId xmlns:a16="http://schemas.microsoft.com/office/drawing/2014/main" id="{24250F98-AE57-452A-8B22-1B78911F0B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3" name="Rectangle 15">
            <a:extLst>
              <a:ext uri="{FF2B5EF4-FFF2-40B4-BE49-F238E27FC236}">
                <a16:creationId xmlns:a16="http://schemas.microsoft.com/office/drawing/2014/main" id="{0464315C-FCA9-40FE-892E-D4A5B3A5B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liennummernplatzhalter 3">
            <a:extLst>
              <a:ext uri="{FF2B5EF4-FFF2-40B4-BE49-F238E27FC236}">
                <a16:creationId xmlns:a16="http://schemas.microsoft.com/office/drawing/2014/main" id="{F0FAB180-BC82-F42E-7457-8358A0ECCD1A}"/>
              </a:ext>
            </a:extLst>
          </p:cNvPr>
          <p:cNvSpPr>
            <a:spLocks noGrp="1"/>
          </p:cNvSpPr>
          <p:nvPr>
            <p:ph type="sldNum" sz="quarter" idx="12"/>
          </p:nvPr>
        </p:nvSpPr>
        <p:spPr>
          <a:xfrm>
            <a:off x="11722608" y="18288"/>
            <a:ext cx="475488" cy="475488"/>
          </a:xfrm>
        </p:spPr>
        <p:txBody>
          <a:bodyPr>
            <a:normAutofit/>
          </a:bodyPr>
          <a:lstStyle/>
          <a:p>
            <a:pPr algn="ctr">
              <a:spcAft>
                <a:spcPts val="600"/>
              </a:spcAft>
            </a:pPr>
            <a:fld id="{802006FE-6571-4354-8775-F8708372C227}" type="slidenum">
              <a:rPr lang="de-DE" sz="900">
                <a:solidFill>
                  <a:schemeClr val="tx1">
                    <a:alpha val="70000"/>
                  </a:schemeClr>
                </a:solidFill>
              </a:rPr>
              <a:pPr algn="ctr">
                <a:spcAft>
                  <a:spcPts val="600"/>
                </a:spcAft>
              </a:pPr>
              <a:t>11</a:t>
            </a:fld>
            <a:endParaRPr lang="de-DE" sz="900">
              <a:solidFill>
                <a:schemeClr val="tx1">
                  <a:alpha val="70000"/>
                </a:schemeClr>
              </a:solidFill>
            </a:endParaRPr>
          </a:p>
        </p:txBody>
      </p:sp>
      <p:sp>
        <p:nvSpPr>
          <p:cNvPr id="24" name="Rectangle 17">
            <a:extLst>
              <a:ext uri="{FF2B5EF4-FFF2-40B4-BE49-F238E27FC236}">
                <a16:creationId xmlns:a16="http://schemas.microsoft.com/office/drawing/2014/main" id="{4BF9520B-E0CD-4FA7-91B5-7DC36B606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5195"/>
            <a:ext cx="12192000" cy="5389511"/>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C01176E-0490-00ED-5673-F7F16264DD3A}"/>
              </a:ext>
            </a:extLst>
          </p:cNvPr>
          <p:cNvSpPr>
            <a:spLocks noGrp="1"/>
          </p:cNvSpPr>
          <p:nvPr>
            <p:ph type="title"/>
          </p:nvPr>
        </p:nvSpPr>
        <p:spPr>
          <a:xfrm>
            <a:off x="1191965" y="1084729"/>
            <a:ext cx="9994378" cy="705971"/>
          </a:xfrm>
        </p:spPr>
        <p:txBody>
          <a:bodyPr anchor="t">
            <a:noAutofit/>
          </a:bodyPr>
          <a:lstStyle/>
          <a:p>
            <a:pPr algn="ctr"/>
            <a:r>
              <a:rPr lang="de-DE" sz="3600" b="1">
                <a:latin typeface="Arial" panose="020B0604020202020204" pitchFamily="34" charset="0"/>
                <a:cs typeface="Arial" panose="020B0604020202020204" pitchFamily="34" charset="0"/>
              </a:rPr>
              <a:t>Deutung und Interpretation der Ergebnisse</a:t>
            </a:r>
          </a:p>
        </p:txBody>
      </p:sp>
      <p:sp>
        <p:nvSpPr>
          <p:cNvPr id="3" name="Inhaltsplatzhalter 2">
            <a:extLst>
              <a:ext uri="{FF2B5EF4-FFF2-40B4-BE49-F238E27FC236}">
                <a16:creationId xmlns:a16="http://schemas.microsoft.com/office/drawing/2014/main" id="{D592C8CC-AD7A-9358-F556-4EC0173469FD}"/>
              </a:ext>
            </a:extLst>
          </p:cNvPr>
          <p:cNvSpPr>
            <a:spLocks noGrp="1"/>
          </p:cNvSpPr>
          <p:nvPr>
            <p:ph idx="1"/>
          </p:nvPr>
        </p:nvSpPr>
        <p:spPr>
          <a:xfrm>
            <a:off x="1191965" y="1838979"/>
            <a:ext cx="6593135" cy="3633036"/>
          </a:xfrm>
        </p:spPr>
        <p:txBody>
          <a:bodyPr anchor="t">
            <a:normAutofit/>
          </a:bodyPr>
          <a:lstStyle/>
          <a:p>
            <a:pPr marL="0" indent="0">
              <a:buNone/>
            </a:pPr>
            <a:r>
              <a:rPr lang="de-DE" sz="3200" dirty="0">
                <a:latin typeface="Arial"/>
                <a:cs typeface="Arial"/>
              </a:rPr>
              <a:t>Statistikfunktion</a:t>
            </a:r>
          </a:p>
          <a:p>
            <a:pPr marL="171450" indent="-171450">
              <a:buFont typeface="Wingdings" panose="05000000000000000000" pitchFamily="2" charset="2"/>
              <a:buChar char="Ø"/>
            </a:pPr>
            <a:r>
              <a:rPr lang="de-DE" sz="1200" dirty="0">
                <a:latin typeface="Arial"/>
                <a:cs typeface="Arial"/>
              </a:rPr>
              <a:t>nach 100 Durchgängen </a:t>
            </a:r>
          </a:p>
          <a:p>
            <a:pPr marL="171450" indent="-171450">
              <a:buFont typeface="Wingdings" panose="05000000000000000000" pitchFamily="2" charset="2"/>
              <a:buChar char="Ø"/>
            </a:pPr>
            <a:r>
              <a:rPr lang="de-DE" sz="1200" dirty="0">
                <a:latin typeface="Arial"/>
                <a:cs typeface="Arial"/>
              </a:rPr>
              <a:t>Prozentsatz abgebrannter Bäume </a:t>
            </a:r>
          </a:p>
          <a:p>
            <a:pPr>
              <a:buNone/>
            </a:pPr>
            <a:r>
              <a:rPr lang="de-DE" sz="1400" b="1" dirty="0">
                <a:latin typeface="Times New Roman"/>
                <a:cs typeface="Times New Roman"/>
              </a:rPr>
              <a:t>Grund:</a:t>
            </a:r>
          </a:p>
          <a:p>
            <a:r>
              <a:rPr lang="de-DE" sz="1400" dirty="0">
                <a:latin typeface="Times New Roman"/>
                <a:cs typeface="Times New Roman"/>
              </a:rPr>
              <a:t>unterschiedlichen Ausgangspositionen des Feuers </a:t>
            </a:r>
            <a:endParaRPr lang="de-DE" sz="1400">
              <a:latin typeface="Calibri" panose="020F0502020204030204"/>
              <a:cs typeface="Calibri" panose="020F0502020204030204"/>
            </a:endParaRPr>
          </a:p>
          <a:p>
            <a:r>
              <a:rPr lang="de-DE" sz="1400" dirty="0">
                <a:latin typeface="Times New Roman"/>
                <a:cs typeface="Times New Roman"/>
              </a:rPr>
              <a:t>unterschiedliche Wälder</a:t>
            </a:r>
          </a:p>
          <a:p>
            <a:pPr>
              <a:buNone/>
            </a:pPr>
            <a:r>
              <a:rPr lang="de-DE" sz="1400" b="1" dirty="0">
                <a:latin typeface="Times New Roman"/>
                <a:cs typeface="Times New Roman"/>
              </a:rPr>
              <a:t>generell weisen Graphen darauf hin, dass:</a:t>
            </a:r>
            <a:endParaRPr lang="de-DE" sz="1400" b="1">
              <a:latin typeface="Calibri" panose="020F0502020204030204"/>
              <a:cs typeface="Calibri"/>
            </a:endParaRPr>
          </a:p>
          <a:p>
            <a:r>
              <a:rPr lang="de-DE" sz="1400" dirty="0">
                <a:latin typeface="Times New Roman"/>
                <a:cs typeface="Times New Roman"/>
              </a:rPr>
              <a:t>je höher Wahrscheinlichkeit </a:t>
            </a:r>
            <a:r>
              <a:rPr lang="de-DE" sz="1400" dirty="0" err="1">
                <a:latin typeface="Times New Roman"/>
                <a:cs typeface="Times New Roman"/>
              </a:rPr>
              <a:t>pe</a:t>
            </a:r>
            <a:r>
              <a:rPr lang="de-DE" sz="1400" dirty="0">
                <a:latin typeface="Times New Roman"/>
                <a:cs typeface="Times New Roman"/>
              </a:rPr>
              <a:t>, desto schneller und höher steigt Anteil abgebrannter Bäume.</a:t>
            </a:r>
            <a:endParaRPr lang="de-DE" sz="1400">
              <a:cs typeface="Calibri"/>
            </a:endParaRPr>
          </a:p>
          <a:p>
            <a:r>
              <a:rPr lang="de-DE" sz="1400" dirty="0">
                <a:latin typeface="Times New Roman"/>
                <a:cs typeface="Times New Roman"/>
              </a:rPr>
              <a:t>bei 20% und 50% macht Startposition des Feuers einen großen Unterschied</a:t>
            </a:r>
            <a:endParaRPr lang="de-DE" sz="1400">
              <a:cs typeface="Calibri" panose="020F0502020204030204"/>
            </a:endParaRPr>
          </a:p>
          <a:p>
            <a:r>
              <a:rPr lang="de-DE" sz="1400" dirty="0">
                <a:latin typeface="Times New Roman"/>
                <a:cs typeface="Times New Roman"/>
              </a:rPr>
              <a:t>durch Zusatzoptionen wird Ergebnis immer genauer</a:t>
            </a:r>
            <a:endParaRPr lang="de-DE" sz="1400" dirty="0">
              <a:latin typeface="Calibri" panose="020F0502020204030204"/>
              <a:cs typeface="Calibri" panose="020F0502020204030204"/>
            </a:endParaRPr>
          </a:p>
          <a:p>
            <a:pPr marL="0" indent="0">
              <a:lnSpc>
                <a:spcPct val="120000"/>
              </a:lnSpc>
              <a:buNone/>
            </a:pPr>
            <a:endParaRPr lang="de-DE" sz="4000">
              <a:latin typeface="Arial" panose="020B0604020202020204" pitchFamily="34" charset="0"/>
              <a:cs typeface="Arial" panose="020B0604020202020204" pitchFamily="34" charset="0"/>
            </a:endParaRPr>
          </a:p>
        </p:txBody>
      </p:sp>
      <p:sp>
        <p:nvSpPr>
          <p:cNvPr id="5" name="Textfeld 4">
            <a:extLst>
              <a:ext uri="{FF2B5EF4-FFF2-40B4-BE49-F238E27FC236}">
                <a16:creationId xmlns:a16="http://schemas.microsoft.com/office/drawing/2014/main" id="{C0CCC08B-D43A-8A40-5DF7-FDDF67C98677}"/>
              </a:ext>
            </a:extLst>
          </p:cNvPr>
          <p:cNvSpPr txBox="1"/>
          <p:nvPr/>
        </p:nvSpPr>
        <p:spPr>
          <a:xfrm>
            <a:off x="120650" y="5474975"/>
            <a:ext cx="1479550" cy="677585"/>
          </a:xfrm>
          <a:prstGeom prst="round2SameRect">
            <a:avLst/>
          </a:prstGeom>
          <a:solidFill>
            <a:srgbClr val="D0D9E9"/>
          </a:solidFill>
        </p:spPr>
        <p:txBody>
          <a:bodyPr wrap="square" rtlCol="0">
            <a:spAutoFit/>
          </a:bodyPr>
          <a:lstStyle/>
          <a:p>
            <a:r>
              <a:rPr lang="de-DE">
                <a:latin typeface="Arial" panose="020B0604020202020204" pitchFamily="34" charset="0"/>
                <a:cs typeface="Arial" panose="020B0604020202020204" pitchFamily="34" charset="0"/>
              </a:rPr>
              <a:t>Silvan </a:t>
            </a:r>
          </a:p>
          <a:p>
            <a:r>
              <a:rPr lang="de-DE" sz="1800" err="1">
                <a:latin typeface="Arial" panose="020B0604020202020204" pitchFamily="34" charset="0"/>
                <a:cs typeface="Arial" panose="020B0604020202020204" pitchFamily="34" charset="0"/>
              </a:rPr>
              <a:t>Kron</a:t>
            </a:r>
            <a:endParaRPr lang="de-DE" sz="1800">
              <a:latin typeface="Arial" panose="020B0604020202020204" pitchFamily="34" charset="0"/>
              <a:cs typeface="Arial" panose="020B0604020202020204" pitchFamily="34" charset="0"/>
            </a:endParaRPr>
          </a:p>
        </p:txBody>
      </p:sp>
      <p:pic>
        <p:nvPicPr>
          <p:cNvPr id="7" name="Grafik 7" descr="Ein Bild, das Diagramm enthält.&#10;&#10;Beschreibung automatisch generiert.">
            <a:extLst>
              <a:ext uri="{FF2B5EF4-FFF2-40B4-BE49-F238E27FC236}">
                <a16:creationId xmlns:a16="http://schemas.microsoft.com/office/drawing/2014/main" id="{512F1C34-DCE2-F164-0A37-27921DDB0E33}"/>
              </a:ext>
            </a:extLst>
          </p:cNvPr>
          <p:cNvPicPr>
            <a:picLocks noChangeAspect="1"/>
          </p:cNvPicPr>
          <p:nvPr/>
        </p:nvPicPr>
        <p:blipFill>
          <a:blip r:embed="rId3"/>
          <a:stretch>
            <a:fillRect/>
          </a:stretch>
        </p:blipFill>
        <p:spPr>
          <a:xfrm>
            <a:off x="8105775" y="2205036"/>
            <a:ext cx="3676650" cy="2447925"/>
          </a:xfrm>
          <a:prstGeom prst="rect">
            <a:avLst/>
          </a:prstGeom>
        </p:spPr>
      </p:pic>
    </p:spTree>
    <p:extLst>
      <p:ext uri="{BB962C8B-B14F-4D97-AF65-F5344CB8AC3E}">
        <p14:creationId xmlns:p14="http://schemas.microsoft.com/office/powerpoint/2010/main" val="1516573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3FCCA929-7A61-4313-8A90-619CDF425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3">
            <a:extLst>
              <a:ext uri="{FF2B5EF4-FFF2-40B4-BE49-F238E27FC236}">
                <a16:creationId xmlns:a16="http://schemas.microsoft.com/office/drawing/2014/main" id="{24250F98-AE57-452A-8B22-1B78911F0B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3" name="Rectangle 15">
            <a:extLst>
              <a:ext uri="{FF2B5EF4-FFF2-40B4-BE49-F238E27FC236}">
                <a16:creationId xmlns:a16="http://schemas.microsoft.com/office/drawing/2014/main" id="{0464315C-FCA9-40FE-892E-D4A5B3A5B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liennummernplatzhalter 3">
            <a:extLst>
              <a:ext uri="{FF2B5EF4-FFF2-40B4-BE49-F238E27FC236}">
                <a16:creationId xmlns:a16="http://schemas.microsoft.com/office/drawing/2014/main" id="{F0FAB180-BC82-F42E-7457-8358A0ECCD1A}"/>
              </a:ext>
            </a:extLst>
          </p:cNvPr>
          <p:cNvSpPr>
            <a:spLocks noGrp="1"/>
          </p:cNvSpPr>
          <p:nvPr>
            <p:ph type="sldNum" sz="quarter" idx="12"/>
          </p:nvPr>
        </p:nvSpPr>
        <p:spPr>
          <a:xfrm>
            <a:off x="11722608" y="18288"/>
            <a:ext cx="475488" cy="475488"/>
          </a:xfrm>
        </p:spPr>
        <p:txBody>
          <a:bodyPr>
            <a:normAutofit/>
          </a:bodyPr>
          <a:lstStyle/>
          <a:p>
            <a:pPr algn="ctr">
              <a:spcAft>
                <a:spcPts val="600"/>
              </a:spcAft>
            </a:pPr>
            <a:fld id="{802006FE-6571-4354-8775-F8708372C227}" type="slidenum">
              <a:rPr lang="de-DE" sz="900">
                <a:solidFill>
                  <a:schemeClr val="tx1">
                    <a:alpha val="70000"/>
                  </a:schemeClr>
                </a:solidFill>
              </a:rPr>
              <a:pPr algn="ctr">
                <a:spcAft>
                  <a:spcPts val="600"/>
                </a:spcAft>
              </a:pPr>
              <a:t>12</a:t>
            </a:fld>
            <a:endParaRPr lang="de-DE" sz="900">
              <a:solidFill>
                <a:schemeClr val="tx1">
                  <a:alpha val="70000"/>
                </a:schemeClr>
              </a:solidFill>
            </a:endParaRPr>
          </a:p>
        </p:txBody>
      </p:sp>
      <p:sp>
        <p:nvSpPr>
          <p:cNvPr id="24" name="Rectangle 17">
            <a:extLst>
              <a:ext uri="{FF2B5EF4-FFF2-40B4-BE49-F238E27FC236}">
                <a16:creationId xmlns:a16="http://schemas.microsoft.com/office/drawing/2014/main" id="{4BF9520B-E0CD-4FA7-91B5-7DC36B606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5195"/>
            <a:ext cx="12192000" cy="5389511"/>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C01176E-0490-00ED-5673-F7F16264DD3A}"/>
              </a:ext>
            </a:extLst>
          </p:cNvPr>
          <p:cNvSpPr>
            <a:spLocks noGrp="1"/>
          </p:cNvSpPr>
          <p:nvPr>
            <p:ph type="title"/>
          </p:nvPr>
        </p:nvSpPr>
        <p:spPr>
          <a:xfrm>
            <a:off x="1191965" y="1084729"/>
            <a:ext cx="9994378" cy="705971"/>
          </a:xfrm>
        </p:spPr>
        <p:txBody>
          <a:bodyPr anchor="t">
            <a:noAutofit/>
          </a:bodyPr>
          <a:lstStyle/>
          <a:p>
            <a:pPr algn="ctr"/>
            <a:r>
              <a:rPr lang="de-DE" sz="3600" b="1">
                <a:latin typeface="Arial" panose="020B0604020202020204" pitchFamily="34" charset="0"/>
                <a:cs typeface="Arial" panose="020B0604020202020204" pitchFamily="34" charset="0"/>
              </a:rPr>
              <a:t>Deutung und Interpretation der Ergebnisse</a:t>
            </a:r>
          </a:p>
        </p:txBody>
      </p:sp>
      <p:sp>
        <p:nvSpPr>
          <p:cNvPr id="5" name="Textfeld 4">
            <a:extLst>
              <a:ext uri="{FF2B5EF4-FFF2-40B4-BE49-F238E27FC236}">
                <a16:creationId xmlns:a16="http://schemas.microsoft.com/office/drawing/2014/main" id="{C0CCC08B-D43A-8A40-5DF7-FDDF67C98677}"/>
              </a:ext>
            </a:extLst>
          </p:cNvPr>
          <p:cNvSpPr txBox="1"/>
          <p:nvPr/>
        </p:nvSpPr>
        <p:spPr>
          <a:xfrm>
            <a:off x="120650" y="5474975"/>
            <a:ext cx="1479550" cy="677585"/>
          </a:xfrm>
          <a:prstGeom prst="round2SameRect">
            <a:avLst/>
          </a:prstGeom>
          <a:solidFill>
            <a:srgbClr val="D0D9E9"/>
          </a:solidFill>
        </p:spPr>
        <p:txBody>
          <a:bodyPr wrap="square" rtlCol="0">
            <a:spAutoFit/>
          </a:bodyPr>
          <a:lstStyle/>
          <a:p>
            <a:r>
              <a:rPr lang="de-DE">
                <a:latin typeface="Arial" panose="020B0604020202020204" pitchFamily="34" charset="0"/>
                <a:cs typeface="Arial" panose="020B0604020202020204" pitchFamily="34" charset="0"/>
              </a:rPr>
              <a:t>Silvan </a:t>
            </a:r>
          </a:p>
          <a:p>
            <a:r>
              <a:rPr lang="de-DE" sz="1800" err="1">
                <a:latin typeface="Arial" panose="020B0604020202020204" pitchFamily="34" charset="0"/>
                <a:cs typeface="Arial" panose="020B0604020202020204" pitchFamily="34" charset="0"/>
              </a:rPr>
              <a:t>Kron</a:t>
            </a:r>
            <a:endParaRPr lang="de-DE" sz="1800">
              <a:latin typeface="Arial" panose="020B0604020202020204" pitchFamily="34" charset="0"/>
              <a:cs typeface="Arial" panose="020B0604020202020204" pitchFamily="34" charset="0"/>
            </a:endParaRPr>
          </a:p>
        </p:txBody>
      </p:sp>
      <p:pic>
        <p:nvPicPr>
          <p:cNvPr id="9" name="Grafik 6">
            <a:extLst>
              <a:ext uri="{FF2B5EF4-FFF2-40B4-BE49-F238E27FC236}">
                <a16:creationId xmlns:a16="http://schemas.microsoft.com/office/drawing/2014/main" id="{BAE3F783-BBFD-913F-3DF5-185D3D58F17D}"/>
              </a:ext>
            </a:extLst>
          </p:cNvPr>
          <p:cNvPicPr>
            <a:picLocks noChangeAspect="1"/>
          </p:cNvPicPr>
          <p:nvPr/>
        </p:nvPicPr>
        <p:blipFill>
          <a:blip r:embed="rId3"/>
          <a:stretch>
            <a:fillRect/>
          </a:stretch>
        </p:blipFill>
        <p:spPr>
          <a:xfrm>
            <a:off x="1156636" y="1974835"/>
            <a:ext cx="3369567" cy="2243468"/>
          </a:xfrm>
          <a:prstGeom prst="rect">
            <a:avLst/>
          </a:prstGeom>
        </p:spPr>
      </p:pic>
      <p:pic>
        <p:nvPicPr>
          <p:cNvPr id="10" name="Grafik 7" descr="Ein Bild, das Diagramm enthält.&#10;&#10;Beschreibung automatisch generiert.">
            <a:extLst>
              <a:ext uri="{FF2B5EF4-FFF2-40B4-BE49-F238E27FC236}">
                <a16:creationId xmlns:a16="http://schemas.microsoft.com/office/drawing/2014/main" id="{543C1C04-4571-61E2-7447-A96F28EB49F8}"/>
              </a:ext>
            </a:extLst>
          </p:cNvPr>
          <p:cNvPicPr>
            <a:picLocks noChangeAspect="1"/>
          </p:cNvPicPr>
          <p:nvPr/>
        </p:nvPicPr>
        <p:blipFill>
          <a:blip r:embed="rId4"/>
          <a:stretch>
            <a:fillRect/>
          </a:stretch>
        </p:blipFill>
        <p:spPr>
          <a:xfrm>
            <a:off x="4783420" y="1969850"/>
            <a:ext cx="3369567" cy="2243468"/>
          </a:xfrm>
          <a:prstGeom prst="rect">
            <a:avLst/>
          </a:prstGeom>
        </p:spPr>
      </p:pic>
      <p:pic>
        <p:nvPicPr>
          <p:cNvPr id="11" name="Grafik 8">
            <a:extLst>
              <a:ext uri="{FF2B5EF4-FFF2-40B4-BE49-F238E27FC236}">
                <a16:creationId xmlns:a16="http://schemas.microsoft.com/office/drawing/2014/main" id="{B25736B4-2A5B-5966-7207-B15D8473D3EC}"/>
              </a:ext>
            </a:extLst>
          </p:cNvPr>
          <p:cNvPicPr>
            <a:picLocks noChangeAspect="1"/>
          </p:cNvPicPr>
          <p:nvPr/>
        </p:nvPicPr>
        <p:blipFill>
          <a:blip r:embed="rId5"/>
          <a:stretch>
            <a:fillRect/>
          </a:stretch>
        </p:blipFill>
        <p:spPr>
          <a:xfrm>
            <a:off x="8410204" y="1971251"/>
            <a:ext cx="3366654" cy="2242067"/>
          </a:xfrm>
          <a:prstGeom prst="rect">
            <a:avLst/>
          </a:prstGeom>
        </p:spPr>
      </p:pic>
      <p:sp>
        <p:nvSpPr>
          <p:cNvPr id="12" name="Textfeld 11">
            <a:extLst>
              <a:ext uri="{FF2B5EF4-FFF2-40B4-BE49-F238E27FC236}">
                <a16:creationId xmlns:a16="http://schemas.microsoft.com/office/drawing/2014/main" id="{15789561-6AD6-A844-4EDE-7123B1ADA02A}"/>
              </a:ext>
            </a:extLst>
          </p:cNvPr>
          <p:cNvSpPr txBox="1"/>
          <p:nvPr/>
        </p:nvSpPr>
        <p:spPr>
          <a:xfrm>
            <a:off x="1285972" y="4272279"/>
            <a:ext cx="336956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de-DE" sz="1600" dirty="0">
                <a:cs typeface="Calibri"/>
              </a:rPr>
              <a:t>Anteil variiert zwischen 2 und 14 Prozent</a:t>
            </a:r>
            <a:endParaRPr lang="de-DE" sz="1600" dirty="0"/>
          </a:p>
        </p:txBody>
      </p:sp>
      <p:sp>
        <p:nvSpPr>
          <p:cNvPr id="13" name="Textfeld 12">
            <a:extLst>
              <a:ext uri="{FF2B5EF4-FFF2-40B4-BE49-F238E27FC236}">
                <a16:creationId xmlns:a16="http://schemas.microsoft.com/office/drawing/2014/main" id="{4E411252-18B3-D4CA-00FE-D479F8DD275D}"/>
              </a:ext>
            </a:extLst>
          </p:cNvPr>
          <p:cNvSpPr txBox="1"/>
          <p:nvPr/>
        </p:nvSpPr>
        <p:spPr>
          <a:xfrm>
            <a:off x="5064908" y="4272279"/>
            <a:ext cx="293609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de-DE" sz="1600" dirty="0">
                <a:cs typeface="Calibri"/>
              </a:rPr>
              <a:t>Anteil variiert zwischen 10 und 45 Prozent</a:t>
            </a:r>
            <a:endParaRPr lang="de-DE">
              <a:cs typeface="Calibri"/>
            </a:endParaRPr>
          </a:p>
          <a:p>
            <a:pPr marL="285750" indent="-285750">
              <a:buFont typeface="Arial"/>
              <a:buChar char="•"/>
            </a:pPr>
            <a:r>
              <a:rPr lang="de-DE" sz="1600" dirty="0">
                <a:cs typeface="Calibri"/>
              </a:rPr>
              <a:t>Größter Unterschied zwischen Endzuständen</a:t>
            </a:r>
          </a:p>
        </p:txBody>
      </p:sp>
      <p:sp>
        <p:nvSpPr>
          <p:cNvPr id="14" name="Textfeld 13">
            <a:extLst>
              <a:ext uri="{FF2B5EF4-FFF2-40B4-BE49-F238E27FC236}">
                <a16:creationId xmlns:a16="http://schemas.microsoft.com/office/drawing/2014/main" id="{8A93BE9F-F83A-2E80-F815-EF7E5448FBD0}"/>
              </a:ext>
            </a:extLst>
          </p:cNvPr>
          <p:cNvSpPr txBox="1"/>
          <p:nvPr/>
        </p:nvSpPr>
        <p:spPr>
          <a:xfrm>
            <a:off x="8819737" y="4271008"/>
            <a:ext cx="2781714"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de-DE" sz="1600" dirty="0">
                <a:cs typeface="Calibri"/>
              </a:rPr>
              <a:t>Anteil variiert zwischen 90 und 95 Prozent</a:t>
            </a:r>
            <a:endParaRPr lang="de-DE"/>
          </a:p>
          <a:p>
            <a:pPr marL="285750" indent="-285750">
              <a:buFont typeface="Arial"/>
              <a:buChar char="•"/>
            </a:pPr>
            <a:r>
              <a:rPr lang="de-DE" sz="1600" dirty="0">
                <a:cs typeface="Calibri"/>
              </a:rPr>
              <a:t>Kein großer Unterschied zwischen Endzuständen</a:t>
            </a:r>
          </a:p>
          <a:p>
            <a:pPr marL="285750" indent="-285750">
              <a:buFont typeface="Calibri"/>
              <a:buChar char="-"/>
            </a:pPr>
            <a:endParaRPr lang="de-DE">
              <a:cs typeface="Calibri"/>
            </a:endParaRPr>
          </a:p>
        </p:txBody>
      </p:sp>
    </p:spTree>
    <p:extLst>
      <p:ext uri="{BB962C8B-B14F-4D97-AF65-F5344CB8AC3E}">
        <p14:creationId xmlns:p14="http://schemas.microsoft.com/office/powerpoint/2010/main" val="11808049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3FCCA929-7A61-4313-8A90-619CDF425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3">
            <a:extLst>
              <a:ext uri="{FF2B5EF4-FFF2-40B4-BE49-F238E27FC236}">
                <a16:creationId xmlns:a16="http://schemas.microsoft.com/office/drawing/2014/main" id="{24250F98-AE57-452A-8B22-1B78911F0B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3" name="Rectangle 15">
            <a:extLst>
              <a:ext uri="{FF2B5EF4-FFF2-40B4-BE49-F238E27FC236}">
                <a16:creationId xmlns:a16="http://schemas.microsoft.com/office/drawing/2014/main" id="{0464315C-FCA9-40FE-892E-D4A5B3A5B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liennummernplatzhalter 3">
            <a:extLst>
              <a:ext uri="{FF2B5EF4-FFF2-40B4-BE49-F238E27FC236}">
                <a16:creationId xmlns:a16="http://schemas.microsoft.com/office/drawing/2014/main" id="{F0FAB180-BC82-F42E-7457-8358A0ECCD1A}"/>
              </a:ext>
            </a:extLst>
          </p:cNvPr>
          <p:cNvSpPr>
            <a:spLocks noGrp="1"/>
          </p:cNvSpPr>
          <p:nvPr>
            <p:ph type="sldNum" sz="quarter" idx="12"/>
          </p:nvPr>
        </p:nvSpPr>
        <p:spPr>
          <a:xfrm>
            <a:off x="11722608" y="18288"/>
            <a:ext cx="475488" cy="475488"/>
          </a:xfrm>
        </p:spPr>
        <p:txBody>
          <a:bodyPr>
            <a:normAutofit/>
          </a:bodyPr>
          <a:lstStyle/>
          <a:p>
            <a:pPr algn="ctr">
              <a:spcAft>
                <a:spcPts val="600"/>
              </a:spcAft>
            </a:pPr>
            <a:fld id="{802006FE-6571-4354-8775-F8708372C227}" type="slidenum">
              <a:rPr lang="de-DE" sz="900">
                <a:solidFill>
                  <a:schemeClr val="tx1">
                    <a:alpha val="70000"/>
                  </a:schemeClr>
                </a:solidFill>
              </a:rPr>
              <a:pPr algn="ctr">
                <a:spcAft>
                  <a:spcPts val="600"/>
                </a:spcAft>
              </a:pPr>
              <a:t>13</a:t>
            </a:fld>
            <a:endParaRPr lang="de-DE" sz="900">
              <a:solidFill>
                <a:schemeClr val="tx1">
                  <a:alpha val="70000"/>
                </a:schemeClr>
              </a:solidFill>
            </a:endParaRPr>
          </a:p>
        </p:txBody>
      </p:sp>
      <p:sp>
        <p:nvSpPr>
          <p:cNvPr id="24" name="Rectangle 17">
            <a:extLst>
              <a:ext uri="{FF2B5EF4-FFF2-40B4-BE49-F238E27FC236}">
                <a16:creationId xmlns:a16="http://schemas.microsoft.com/office/drawing/2014/main" id="{4BF9520B-E0CD-4FA7-91B5-7DC36B606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5195"/>
            <a:ext cx="12192000" cy="5389511"/>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C01176E-0490-00ED-5673-F7F16264DD3A}"/>
              </a:ext>
            </a:extLst>
          </p:cNvPr>
          <p:cNvSpPr>
            <a:spLocks noGrp="1"/>
          </p:cNvSpPr>
          <p:nvPr>
            <p:ph type="title"/>
          </p:nvPr>
        </p:nvSpPr>
        <p:spPr>
          <a:xfrm>
            <a:off x="1191965" y="1084729"/>
            <a:ext cx="9994378" cy="705971"/>
          </a:xfrm>
        </p:spPr>
        <p:txBody>
          <a:bodyPr anchor="t">
            <a:noAutofit/>
          </a:bodyPr>
          <a:lstStyle/>
          <a:p>
            <a:pPr algn="ctr"/>
            <a:r>
              <a:rPr lang="de-DE" sz="3600" b="1">
                <a:latin typeface="Arial" panose="020B0604020202020204" pitchFamily="34" charset="0"/>
                <a:cs typeface="Arial" panose="020B0604020202020204" pitchFamily="34" charset="0"/>
              </a:rPr>
              <a:t>Deutung und Interpretation der Ergebnisse</a:t>
            </a:r>
          </a:p>
        </p:txBody>
      </p:sp>
      <p:sp>
        <p:nvSpPr>
          <p:cNvPr id="3" name="Inhaltsplatzhalter 2">
            <a:extLst>
              <a:ext uri="{FF2B5EF4-FFF2-40B4-BE49-F238E27FC236}">
                <a16:creationId xmlns:a16="http://schemas.microsoft.com/office/drawing/2014/main" id="{D592C8CC-AD7A-9358-F556-4EC0173469FD}"/>
              </a:ext>
            </a:extLst>
          </p:cNvPr>
          <p:cNvSpPr>
            <a:spLocks noGrp="1"/>
          </p:cNvSpPr>
          <p:nvPr>
            <p:ph idx="1"/>
          </p:nvPr>
        </p:nvSpPr>
        <p:spPr>
          <a:xfrm>
            <a:off x="1191965" y="2140235"/>
            <a:ext cx="5748727" cy="3633036"/>
          </a:xfrm>
        </p:spPr>
        <p:txBody>
          <a:bodyPr anchor="t">
            <a:normAutofit fontScale="32500" lnSpcReduction="20000"/>
          </a:bodyPr>
          <a:lstStyle/>
          <a:p>
            <a:r>
              <a:rPr lang="de-DE" sz="9800">
                <a:latin typeface="Arial" panose="020B0604020202020204" pitchFamily="34" charset="0"/>
                <a:cs typeface="Arial" panose="020B0604020202020204" pitchFamily="34" charset="0"/>
              </a:rPr>
              <a:t>Statistikfunktion</a:t>
            </a:r>
            <a:endParaRPr lang="de-DE" sz="9600">
              <a:latin typeface="Arial" panose="020B0604020202020204" pitchFamily="34" charset="0"/>
              <a:cs typeface="Arial" panose="020B0604020202020204" pitchFamily="34" charset="0"/>
            </a:endParaRPr>
          </a:p>
          <a:p>
            <a:r>
              <a:rPr lang="de-DE" sz="6200">
                <a:latin typeface="Arial"/>
                <a:cs typeface="Arial"/>
              </a:rPr>
              <a:t>nach 10 Durchgängen</a:t>
            </a:r>
          </a:p>
          <a:p>
            <a:r>
              <a:rPr lang="de-DE" sz="3700">
                <a:latin typeface="Times New Roman"/>
                <a:cs typeface="Times New Roman"/>
              </a:rPr>
              <a:t>Der Graph zeigt, dass je höher die </a:t>
            </a:r>
            <a:r>
              <a:rPr lang="de-DE" sz="3700">
                <a:latin typeface="Times New Roman"/>
                <a:ea typeface="+mn-lt"/>
                <a:cs typeface="Times New Roman"/>
              </a:rPr>
              <a:t>Wahrscheinlichkeit </a:t>
            </a:r>
            <a:r>
              <a:rPr lang="de-DE" sz="3700" err="1">
                <a:latin typeface="Times New Roman"/>
                <a:ea typeface="+mn-lt"/>
                <a:cs typeface="Times New Roman"/>
              </a:rPr>
              <a:t>pe</a:t>
            </a:r>
            <a:r>
              <a:rPr lang="de-DE" sz="3700">
                <a:latin typeface="Times New Roman"/>
                <a:ea typeface="+mn-lt"/>
                <a:cs typeface="Times New Roman"/>
              </a:rPr>
              <a:t> ist, desto höher ist der Anteil der abgebrannten Bäume. Da es sich um Wahrscheinlichkeiten handelt, können die Werte stark variieren. Was auffällt ist, dass sich der Anteil der abgebrannten Bäume pro Setup an den höheren Wahrscheinlichkeiten am meisten unterscheidet.</a:t>
            </a:r>
          </a:p>
          <a:p>
            <a:r>
              <a:rPr lang="de-DE" sz="3700">
                <a:latin typeface="Times New Roman"/>
                <a:ea typeface="+mn-lt"/>
                <a:cs typeface="Times New Roman"/>
              </a:rPr>
              <a:t>Auch hier hat die Implementierung der Randfelder und die Beschleunigung durch Blitze starke Auswirkungen. So sorgt z.B. eine sehr hohe Wahrscheinlichkeit, dass Bäume durch Blitze getroffen werden dazu, dass die Graphen sehr nahe, fast zu einem Graphen zusammenkommen.</a:t>
            </a:r>
            <a:endParaRPr lang="de-DE"/>
          </a:p>
          <a:p>
            <a:r>
              <a:rPr lang="de-DE" sz="3700">
                <a:latin typeface="Times New Roman"/>
                <a:ea typeface="+mn-lt"/>
                <a:cs typeface="Times New Roman"/>
              </a:rPr>
              <a:t>Die Wahrscheinlichkeit neue Bäume zu erzeugen, wirkt sich ebenso auf die Graphen aus. Denn, anders als erwartet, erhöht sie sogar den Anteil abgebrannter Bäume am Zeitpunkt 10. Die Erhöhung zeigt sich um ungefähr 2-3% (bei </a:t>
            </a:r>
            <a:r>
              <a:rPr lang="de-DE" sz="3700" err="1">
                <a:latin typeface="Times New Roman"/>
                <a:ea typeface="+mn-lt"/>
                <a:cs typeface="Times New Roman"/>
              </a:rPr>
              <a:t>pw</a:t>
            </a:r>
            <a:r>
              <a:rPr lang="de-DE" sz="3700">
                <a:latin typeface="Times New Roman"/>
                <a:ea typeface="+mn-lt"/>
                <a:cs typeface="Times New Roman"/>
              </a:rPr>
              <a:t> von 5%). Dies hat damit zu tun, dass das Feuer sich nicht von alleine ausbremst, sondern durch die neuen Bäume mehr Rohstoffe bekommt, um weiter zu brennen.</a:t>
            </a:r>
            <a:endParaRPr lang="de-DE"/>
          </a:p>
          <a:p>
            <a:r>
              <a:rPr lang="de-DE" sz="3700">
                <a:latin typeface="Times New Roman"/>
                <a:ea typeface="+mn-lt"/>
                <a:cs typeface="Times New Roman"/>
              </a:rPr>
              <a:t>Die weitere Implementierung der Randfelder wirkt sich zugunsten des Feuers aus. Sie steigert den Anteil um weitere 5%.</a:t>
            </a:r>
            <a:endParaRPr lang="de-DE"/>
          </a:p>
          <a:p>
            <a:endParaRPr lang="de-DE" sz="6200">
              <a:latin typeface="Arial" panose="020B0604020202020204" pitchFamily="34" charset="0"/>
              <a:cs typeface="Arial" panose="020B0604020202020204" pitchFamily="34" charset="0"/>
            </a:endParaRPr>
          </a:p>
        </p:txBody>
      </p:sp>
      <p:sp>
        <p:nvSpPr>
          <p:cNvPr id="5" name="Textfeld 4">
            <a:extLst>
              <a:ext uri="{FF2B5EF4-FFF2-40B4-BE49-F238E27FC236}">
                <a16:creationId xmlns:a16="http://schemas.microsoft.com/office/drawing/2014/main" id="{C0CCC08B-D43A-8A40-5DF7-FDDF67C98677}"/>
              </a:ext>
            </a:extLst>
          </p:cNvPr>
          <p:cNvSpPr txBox="1"/>
          <p:nvPr/>
        </p:nvSpPr>
        <p:spPr>
          <a:xfrm>
            <a:off x="120650" y="5474975"/>
            <a:ext cx="1479550" cy="677585"/>
          </a:xfrm>
          <a:prstGeom prst="round2SameRect">
            <a:avLst/>
          </a:prstGeom>
          <a:solidFill>
            <a:srgbClr val="D0D9E9"/>
          </a:solidFill>
        </p:spPr>
        <p:txBody>
          <a:bodyPr wrap="square" rtlCol="0">
            <a:spAutoFit/>
          </a:bodyPr>
          <a:lstStyle/>
          <a:p>
            <a:r>
              <a:rPr lang="de-DE">
                <a:latin typeface="Arial" panose="020B0604020202020204" pitchFamily="34" charset="0"/>
                <a:cs typeface="Arial" panose="020B0604020202020204" pitchFamily="34" charset="0"/>
              </a:rPr>
              <a:t>Silvan </a:t>
            </a:r>
          </a:p>
          <a:p>
            <a:r>
              <a:rPr lang="de-DE" sz="1800" err="1">
                <a:latin typeface="Arial" panose="020B0604020202020204" pitchFamily="34" charset="0"/>
                <a:cs typeface="Arial" panose="020B0604020202020204" pitchFamily="34" charset="0"/>
              </a:rPr>
              <a:t>Kron</a:t>
            </a:r>
            <a:endParaRPr lang="de-DE" sz="1800">
              <a:latin typeface="Arial" panose="020B0604020202020204" pitchFamily="34" charset="0"/>
              <a:cs typeface="Arial" panose="020B0604020202020204" pitchFamily="34" charset="0"/>
            </a:endParaRPr>
          </a:p>
        </p:txBody>
      </p:sp>
      <p:pic>
        <p:nvPicPr>
          <p:cNvPr id="6" name="Grafik 6" descr="Ein Bild, das Diagramm enthält.&#10;&#10;Beschreibung automatisch generiert.">
            <a:extLst>
              <a:ext uri="{FF2B5EF4-FFF2-40B4-BE49-F238E27FC236}">
                <a16:creationId xmlns:a16="http://schemas.microsoft.com/office/drawing/2014/main" id="{A496BC3A-176F-65A0-1AB1-82F3CB83BE02}"/>
              </a:ext>
            </a:extLst>
          </p:cNvPr>
          <p:cNvPicPr>
            <a:picLocks noChangeAspect="1"/>
          </p:cNvPicPr>
          <p:nvPr/>
        </p:nvPicPr>
        <p:blipFill>
          <a:blip r:embed="rId3"/>
          <a:stretch>
            <a:fillRect/>
          </a:stretch>
        </p:blipFill>
        <p:spPr>
          <a:xfrm>
            <a:off x="6949836" y="2032119"/>
            <a:ext cx="4920092" cy="3207296"/>
          </a:xfrm>
          <a:prstGeom prst="rect">
            <a:avLst/>
          </a:prstGeom>
        </p:spPr>
      </p:pic>
    </p:spTree>
    <p:extLst>
      <p:ext uri="{BB962C8B-B14F-4D97-AF65-F5344CB8AC3E}">
        <p14:creationId xmlns:p14="http://schemas.microsoft.com/office/powerpoint/2010/main" val="3046570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D4464D8-FD41-4EA2-9094-791BB1112F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30" name="Rectangle 29">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9DF772F-A79B-48F9-8B22-3B11AB306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745696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el 1">
            <a:extLst>
              <a:ext uri="{FF2B5EF4-FFF2-40B4-BE49-F238E27FC236}">
                <a16:creationId xmlns:a16="http://schemas.microsoft.com/office/drawing/2014/main" id="{9A94B85A-001A-CFA0-3DF9-39521AFEEAE8}"/>
              </a:ext>
            </a:extLst>
          </p:cNvPr>
          <p:cNvSpPr>
            <a:spLocks noGrp="1"/>
          </p:cNvSpPr>
          <p:nvPr>
            <p:ph type="title"/>
          </p:nvPr>
        </p:nvSpPr>
        <p:spPr>
          <a:xfrm>
            <a:off x="1191966" y="900622"/>
            <a:ext cx="6611012" cy="1893524"/>
          </a:xfrm>
        </p:spPr>
        <p:txBody>
          <a:bodyPr anchor="ctr">
            <a:normAutofit/>
          </a:bodyPr>
          <a:lstStyle/>
          <a:p>
            <a:r>
              <a:rPr lang="de-DE" sz="4800" b="1">
                <a:latin typeface="Arial" panose="020B0604020202020204" pitchFamily="34" charset="0"/>
                <a:cs typeface="Arial" panose="020B0604020202020204" pitchFamily="34" charset="0"/>
              </a:rPr>
              <a:t>Inhaltsverzeichnis</a:t>
            </a:r>
          </a:p>
        </p:txBody>
      </p:sp>
      <p:sp>
        <p:nvSpPr>
          <p:cNvPr id="4" name="Foliennummernplatzhalter 3">
            <a:extLst>
              <a:ext uri="{FF2B5EF4-FFF2-40B4-BE49-F238E27FC236}">
                <a16:creationId xmlns:a16="http://schemas.microsoft.com/office/drawing/2014/main" id="{1990104C-FCB7-68C6-E741-489753B29532}"/>
              </a:ext>
            </a:extLst>
          </p:cNvPr>
          <p:cNvSpPr>
            <a:spLocks noGrp="1"/>
          </p:cNvSpPr>
          <p:nvPr>
            <p:ph type="sldNum" sz="quarter" idx="12"/>
          </p:nvPr>
        </p:nvSpPr>
        <p:spPr>
          <a:xfrm>
            <a:off x="11722608" y="18288"/>
            <a:ext cx="475488" cy="475488"/>
          </a:xfrm>
        </p:spPr>
        <p:txBody>
          <a:bodyPr>
            <a:normAutofit/>
          </a:bodyPr>
          <a:lstStyle/>
          <a:p>
            <a:pPr algn="ctr">
              <a:spcAft>
                <a:spcPts val="600"/>
              </a:spcAft>
            </a:pPr>
            <a:fld id="{802006FE-6571-4354-8775-F8708372C227}" type="slidenum">
              <a:rPr lang="de-DE" sz="900">
                <a:solidFill>
                  <a:schemeClr val="tx1">
                    <a:alpha val="70000"/>
                  </a:schemeClr>
                </a:solidFill>
              </a:rPr>
              <a:pPr algn="ctr">
                <a:spcAft>
                  <a:spcPts val="600"/>
                </a:spcAft>
              </a:pPr>
              <a:t>2</a:t>
            </a:fld>
            <a:endParaRPr lang="de-DE" sz="900">
              <a:solidFill>
                <a:schemeClr val="tx1">
                  <a:alpha val="70000"/>
                </a:schemeClr>
              </a:solidFill>
            </a:endParaRPr>
          </a:p>
        </p:txBody>
      </p:sp>
      <p:sp>
        <p:nvSpPr>
          <p:cNvPr id="3" name="Inhaltsplatzhalter 2">
            <a:extLst>
              <a:ext uri="{FF2B5EF4-FFF2-40B4-BE49-F238E27FC236}">
                <a16:creationId xmlns:a16="http://schemas.microsoft.com/office/drawing/2014/main" id="{E9969A5D-1B1F-23F5-546B-0748BA275779}"/>
              </a:ext>
            </a:extLst>
          </p:cNvPr>
          <p:cNvSpPr>
            <a:spLocks noGrp="1"/>
          </p:cNvSpPr>
          <p:nvPr>
            <p:ph idx="1"/>
          </p:nvPr>
        </p:nvSpPr>
        <p:spPr>
          <a:xfrm>
            <a:off x="1191966" y="2965593"/>
            <a:ext cx="6611012" cy="2941544"/>
          </a:xfrm>
        </p:spPr>
        <p:txBody>
          <a:bodyPr>
            <a:normAutofit/>
          </a:bodyPr>
          <a:lstStyle/>
          <a:p>
            <a:pPr marL="514350" indent="-514350">
              <a:lnSpc>
                <a:spcPct val="150000"/>
              </a:lnSpc>
              <a:buFont typeface="+mj-lt"/>
              <a:buAutoNum type="arabicPeriod"/>
            </a:pPr>
            <a:r>
              <a:rPr lang="de-DE" sz="2400">
                <a:latin typeface="Arial" panose="020B0604020202020204" pitchFamily="34" charset="0"/>
                <a:cs typeface="Arial" panose="020B0604020202020204" pitchFamily="34" charset="0"/>
              </a:rPr>
              <a:t>Beschreibung der Aufgabenstellung</a:t>
            </a:r>
          </a:p>
          <a:p>
            <a:pPr marL="514350" indent="-514350">
              <a:lnSpc>
                <a:spcPct val="150000"/>
              </a:lnSpc>
              <a:buFont typeface="+mj-lt"/>
              <a:buAutoNum type="arabicPeriod"/>
            </a:pPr>
            <a:r>
              <a:rPr lang="de-DE" sz="2400">
                <a:latin typeface="Arial" panose="020B0604020202020204" pitchFamily="34" charset="0"/>
                <a:cs typeface="Arial" panose="020B0604020202020204" pitchFamily="34" charset="0"/>
              </a:rPr>
              <a:t>Mathematisches Modell</a:t>
            </a:r>
          </a:p>
          <a:p>
            <a:pPr marL="514350" indent="-514350">
              <a:lnSpc>
                <a:spcPct val="150000"/>
              </a:lnSpc>
              <a:buFont typeface="+mj-lt"/>
              <a:buAutoNum type="arabicPeriod"/>
            </a:pPr>
            <a:r>
              <a:rPr lang="de-DE" sz="2400">
                <a:latin typeface="Arial" panose="020B0604020202020204" pitchFamily="34" charset="0"/>
                <a:cs typeface="Arial" panose="020B0604020202020204" pitchFamily="34" charset="0"/>
              </a:rPr>
              <a:t>Implementierung in SageMath</a:t>
            </a:r>
          </a:p>
          <a:p>
            <a:pPr marL="514350" indent="-514350">
              <a:lnSpc>
                <a:spcPct val="150000"/>
              </a:lnSpc>
              <a:buFont typeface="+mj-lt"/>
              <a:buAutoNum type="arabicPeriod"/>
            </a:pPr>
            <a:r>
              <a:rPr lang="de-DE" sz="2400">
                <a:latin typeface="Arial" panose="020B0604020202020204" pitchFamily="34" charset="0"/>
                <a:cs typeface="Arial" panose="020B0604020202020204" pitchFamily="34" charset="0"/>
              </a:rPr>
              <a:t>Deutung und Interpretation der Ergebnisse</a:t>
            </a:r>
          </a:p>
        </p:txBody>
      </p:sp>
    </p:spTree>
    <p:extLst>
      <p:ext uri="{BB962C8B-B14F-4D97-AF65-F5344CB8AC3E}">
        <p14:creationId xmlns:p14="http://schemas.microsoft.com/office/powerpoint/2010/main" val="2285680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3FCCA929-7A61-4313-8A90-619CDF425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3">
            <a:extLst>
              <a:ext uri="{FF2B5EF4-FFF2-40B4-BE49-F238E27FC236}">
                <a16:creationId xmlns:a16="http://schemas.microsoft.com/office/drawing/2014/main" id="{24250F98-AE57-452A-8B22-1B78911F0B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3" name="Rectangle 15">
            <a:extLst>
              <a:ext uri="{FF2B5EF4-FFF2-40B4-BE49-F238E27FC236}">
                <a16:creationId xmlns:a16="http://schemas.microsoft.com/office/drawing/2014/main" id="{0464315C-FCA9-40FE-892E-D4A5B3A5B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liennummernplatzhalter 3">
            <a:extLst>
              <a:ext uri="{FF2B5EF4-FFF2-40B4-BE49-F238E27FC236}">
                <a16:creationId xmlns:a16="http://schemas.microsoft.com/office/drawing/2014/main" id="{F0FAB180-BC82-F42E-7457-8358A0ECCD1A}"/>
              </a:ext>
            </a:extLst>
          </p:cNvPr>
          <p:cNvSpPr>
            <a:spLocks noGrp="1"/>
          </p:cNvSpPr>
          <p:nvPr>
            <p:ph type="sldNum" sz="quarter" idx="12"/>
          </p:nvPr>
        </p:nvSpPr>
        <p:spPr>
          <a:xfrm>
            <a:off x="11722608" y="18288"/>
            <a:ext cx="475488" cy="475488"/>
          </a:xfrm>
        </p:spPr>
        <p:txBody>
          <a:bodyPr>
            <a:normAutofit/>
          </a:bodyPr>
          <a:lstStyle/>
          <a:p>
            <a:pPr algn="ctr">
              <a:spcAft>
                <a:spcPts val="600"/>
              </a:spcAft>
            </a:pPr>
            <a:fld id="{802006FE-6571-4354-8775-F8708372C227}" type="slidenum">
              <a:rPr lang="de-DE" sz="900">
                <a:solidFill>
                  <a:schemeClr val="tx1">
                    <a:alpha val="70000"/>
                  </a:schemeClr>
                </a:solidFill>
              </a:rPr>
              <a:pPr algn="ctr">
                <a:spcAft>
                  <a:spcPts val="600"/>
                </a:spcAft>
              </a:pPr>
              <a:t>3</a:t>
            </a:fld>
            <a:endParaRPr lang="de-DE" sz="900">
              <a:solidFill>
                <a:schemeClr val="tx1">
                  <a:alpha val="70000"/>
                </a:schemeClr>
              </a:solidFill>
            </a:endParaRPr>
          </a:p>
        </p:txBody>
      </p:sp>
      <p:sp>
        <p:nvSpPr>
          <p:cNvPr id="24" name="Rectangle 17">
            <a:extLst>
              <a:ext uri="{FF2B5EF4-FFF2-40B4-BE49-F238E27FC236}">
                <a16:creationId xmlns:a16="http://schemas.microsoft.com/office/drawing/2014/main" id="{4BF9520B-E0CD-4FA7-91B5-7DC36B606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5195"/>
            <a:ext cx="12192000" cy="5389511"/>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C01176E-0490-00ED-5673-F7F16264DD3A}"/>
              </a:ext>
            </a:extLst>
          </p:cNvPr>
          <p:cNvSpPr>
            <a:spLocks noGrp="1"/>
          </p:cNvSpPr>
          <p:nvPr>
            <p:ph type="title"/>
          </p:nvPr>
        </p:nvSpPr>
        <p:spPr>
          <a:xfrm>
            <a:off x="1191965" y="1084729"/>
            <a:ext cx="9994378" cy="705971"/>
          </a:xfrm>
        </p:spPr>
        <p:txBody>
          <a:bodyPr anchor="t">
            <a:normAutofit/>
          </a:bodyPr>
          <a:lstStyle/>
          <a:p>
            <a:pPr algn="ctr"/>
            <a:r>
              <a:rPr lang="de-DE" b="1">
                <a:latin typeface="Arial" panose="020B0604020202020204" pitchFamily="34" charset="0"/>
                <a:cs typeface="Arial" panose="020B0604020202020204" pitchFamily="34" charset="0"/>
              </a:rPr>
              <a:t>Beschreibung der Aufgabenstellung</a:t>
            </a:r>
          </a:p>
        </p:txBody>
      </p:sp>
      <p:sp>
        <p:nvSpPr>
          <p:cNvPr id="3" name="Inhaltsplatzhalter 2">
            <a:extLst>
              <a:ext uri="{FF2B5EF4-FFF2-40B4-BE49-F238E27FC236}">
                <a16:creationId xmlns:a16="http://schemas.microsoft.com/office/drawing/2014/main" id="{D592C8CC-AD7A-9358-F556-4EC0173469FD}"/>
              </a:ext>
            </a:extLst>
          </p:cNvPr>
          <p:cNvSpPr>
            <a:spLocks noGrp="1"/>
          </p:cNvSpPr>
          <p:nvPr>
            <p:ph idx="1"/>
          </p:nvPr>
        </p:nvSpPr>
        <p:spPr>
          <a:xfrm>
            <a:off x="1191965" y="2140235"/>
            <a:ext cx="9994378" cy="3633036"/>
          </a:xfrm>
        </p:spPr>
        <p:txBody>
          <a:bodyPr anchor="t">
            <a:normAutofit/>
          </a:bodyPr>
          <a:lstStyle/>
          <a:p>
            <a:endParaRPr lang="de-DE" sz="1800"/>
          </a:p>
        </p:txBody>
      </p:sp>
      <p:sp>
        <p:nvSpPr>
          <p:cNvPr id="6" name="Textfeld 5">
            <a:extLst>
              <a:ext uri="{FF2B5EF4-FFF2-40B4-BE49-F238E27FC236}">
                <a16:creationId xmlns:a16="http://schemas.microsoft.com/office/drawing/2014/main" id="{66B8E31F-4C2E-E220-1B86-440A289E4294}"/>
              </a:ext>
            </a:extLst>
          </p:cNvPr>
          <p:cNvSpPr txBox="1"/>
          <p:nvPr/>
        </p:nvSpPr>
        <p:spPr>
          <a:xfrm>
            <a:off x="120650" y="5474975"/>
            <a:ext cx="1479550" cy="677585"/>
          </a:xfrm>
          <a:prstGeom prst="round2SameRect">
            <a:avLst/>
          </a:prstGeom>
          <a:solidFill>
            <a:srgbClr val="D0D9E9"/>
          </a:solidFill>
        </p:spPr>
        <p:txBody>
          <a:bodyPr wrap="square" rtlCol="0">
            <a:spAutoFit/>
          </a:bodyPr>
          <a:lstStyle/>
          <a:p>
            <a:r>
              <a:rPr lang="de-DE" sz="1800">
                <a:latin typeface="Arial" panose="020B0604020202020204" pitchFamily="34" charset="0"/>
                <a:cs typeface="Arial" panose="020B0604020202020204" pitchFamily="34" charset="0"/>
              </a:rPr>
              <a:t>Tobias </a:t>
            </a:r>
            <a:r>
              <a:rPr lang="de-DE" sz="1800" err="1">
                <a:latin typeface="Arial" panose="020B0604020202020204" pitchFamily="34" charset="0"/>
                <a:cs typeface="Arial" panose="020B0604020202020204" pitchFamily="34" charset="0"/>
              </a:rPr>
              <a:t>Blümlhuber</a:t>
            </a:r>
            <a:endParaRPr lang="de-DE"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4150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3FCCA929-7A61-4313-8A90-619CDF425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3">
            <a:extLst>
              <a:ext uri="{FF2B5EF4-FFF2-40B4-BE49-F238E27FC236}">
                <a16:creationId xmlns:a16="http://schemas.microsoft.com/office/drawing/2014/main" id="{24250F98-AE57-452A-8B22-1B78911F0B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3" name="Rectangle 15">
            <a:extLst>
              <a:ext uri="{FF2B5EF4-FFF2-40B4-BE49-F238E27FC236}">
                <a16:creationId xmlns:a16="http://schemas.microsoft.com/office/drawing/2014/main" id="{0464315C-FCA9-40FE-892E-D4A5B3A5B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liennummernplatzhalter 3">
            <a:extLst>
              <a:ext uri="{FF2B5EF4-FFF2-40B4-BE49-F238E27FC236}">
                <a16:creationId xmlns:a16="http://schemas.microsoft.com/office/drawing/2014/main" id="{F0FAB180-BC82-F42E-7457-8358A0ECCD1A}"/>
              </a:ext>
            </a:extLst>
          </p:cNvPr>
          <p:cNvSpPr>
            <a:spLocks noGrp="1"/>
          </p:cNvSpPr>
          <p:nvPr>
            <p:ph type="sldNum" sz="quarter" idx="12"/>
          </p:nvPr>
        </p:nvSpPr>
        <p:spPr>
          <a:xfrm>
            <a:off x="11722608" y="18288"/>
            <a:ext cx="475488" cy="475488"/>
          </a:xfrm>
        </p:spPr>
        <p:txBody>
          <a:bodyPr>
            <a:normAutofit/>
          </a:bodyPr>
          <a:lstStyle/>
          <a:p>
            <a:pPr algn="ctr">
              <a:spcAft>
                <a:spcPts val="600"/>
              </a:spcAft>
            </a:pPr>
            <a:fld id="{802006FE-6571-4354-8775-F8708372C227}" type="slidenum">
              <a:rPr lang="de-DE" sz="900">
                <a:solidFill>
                  <a:schemeClr val="tx1">
                    <a:alpha val="70000"/>
                  </a:schemeClr>
                </a:solidFill>
              </a:rPr>
              <a:pPr algn="ctr">
                <a:spcAft>
                  <a:spcPts val="600"/>
                </a:spcAft>
              </a:pPr>
              <a:t>4</a:t>
            </a:fld>
            <a:endParaRPr lang="de-DE" sz="900">
              <a:solidFill>
                <a:schemeClr val="tx1">
                  <a:alpha val="70000"/>
                </a:schemeClr>
              </a:solidFill>
            </a:endParaRPr>
          </a:p>
        </p:txBody>
      </p:sp>
      <p:sp>
        <p:nvSpPr>
          <p:cNvPr id="24" name="Rectangle 17">
            <a:extLst>
              <a:ext uri="{FF2B5EF4-FFF2-40B4-BE49-F238E27FC236}">
                <a16:creationId xmlns:a16="http://schemas.microsoft.com/office/drawing/2014/main" id="{4BF9520B-E0CD-4FA7-91B5-7DC36B606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5195"/>
            <a:ext cx="12192000" cy="5389511"/>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C01176E-0490-00ED-5673-F7F16264DD3A}"/>
              </a:ext>
            </a:extLst>
          </p:cNvPr>
          <p:cNvSpPr>
            <a:spLocks noGrp="1"/>
          </p:cNvSpPr>
          <p:nvPr>
            <p:ph type="title"/>
          </p:nvPr>
        </p:nvSpPr>
        <p:spPr>
          <a:xfrm>
            <a:off x="1191965" y="1084729"/>
            <a:ext cx="9994378" cy="705971"/>
          </a:xfrm>
        </p:spPr>
        <p:txBody>
          <a:bodyPr anchor="t">
            <a:normAutofit/>
          </a:bodyPr>
          <a:lstStyle/>
          <a:p>
            <a:pPr algn="ctr"/>
            <a:r>
              <a:rPr lang="de-DE" b="1">
                <a:latin typeface="Arial" panose="020B0604020202020204" pitchFamily="34" charset="0"/>
                <a:cs typeface="Arial" panose="020B0604020202020204" pitchFamily="34" charset="0"/>
              </a:rPr>
              <a:t>Mathematisches Modell</a:t>
            </a:r>
          </a:p>
        </p:txBody>
      </p:sp>
      <p:sp>
        <p:nvSpPr>
          <p:cNvPr id="3" name="Inhaltsplatzhalter 2">
            <a:extLst>
              <a:ext uri="{FF2B5EF4-FFF2-40B4-BE49-F238E27FC236}">
                <a16:creationId xmlns:a16="http://schemas.microsoft.com/office/drawing/2014/main" id="{D592C8CC-AD7A-9358-F556-4EC0173469FD}"/>
              </a:ext>
            </a:extLst>
          </p:cNvPr>
          <p:cNvSpPr>
            <a:spLocks noGrp="1"/>
          </p:cNvSpPr>
          <p:nvPr>
            <p:ph idx="1"/>
          </p:nvPr>
        </p:nvSpPr>
        <p:spPr>
          <a:xfrm>
            <a:off x="1191965" y="2140235"/>
            <a:ext cx="9994378" cy="3633036"/>
          </a:xfrm>
        </p:spPr>
        <p:txBody>
          <a:bodyPr anchor="t">
            <a:normAutofit/>
          </a:bodyPr>
          <a:lstStyle/>
          <a:p>
            <a:endParaRPr lang="de-DE" sz="1800"/>
          </a:p>
        </p:txBody>
      </p:sp>
      <p:sp>
        <p:nvSpPr>
          <p:cNvPr id="8" name="Textfeld 7">
            <a:extLst>
              <a:ext uri="{FF2B5EF4-FFF2-40B4-BE49-F238E27FC236}">
                <a16:creationId xmlns:a16="http://schemas.microsoft.com/office/drawing/2014/main" id="{11500DAA-47ED-E276-ED0A-64F4362247FC}"/>
              </a:ext>
            </a:extLst>
          </p:cNvPr>
          <p:cNvSpPr txBox="1"/>
          <p:nvPr/>
        </p:nvSpPr>
        <p:spPr>
          <a:xfrm>
            <a:off x="120650" y="5474975"/>
            <a:ext cx="1479550" cy="677585"/>
          </a:xfrm>
          <a:prstGeom prst="round2SameRect">
            <a:avLst/>
          </a:prstGeom>
          <a:solidFill>
            <a:srgbClr val="D0D9E9"/>
          </a:solidFill>
        </p:spPr>
        <p:txBody>
          <a:bodyPr wrap="square" rtlCol="0">
            <a:spAutoFit/>
          </a:bodyPr>
          <a:lstStyle/>
          <a:p>
            <a:r>
              <a:rPr lang="de-DE" sz="1800">
                <a:latin typeface="Arial" panose="020B0604020202020204" pitchFamily="34" charset="0"/>
                <a:cs typeface="Arial" panose="020B0604020202020204" pitchFamily="34" charset="0"/>
              </a:rPr>
              <a:t>Tobias </a:t>
            </a:r>
            <a:r>
              <a:rPr lang="de-DE" sz="1800" err="1">
                <a:latin typeface="Arial" panose="020B0604020202020204" pitchFamily="34" charset="0"/>
                <a:cs typeface="Arial" panose="020B0604020202020204" pitchFamily="34" charset="0"/>
              </a:rPr>
              <a:t>Blümlhuber</a:t>
            </a:r>
            <a:endParaRPr lang="de-DE"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7368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3FCCA929-7A61-4313-8A90-619CDF425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3">
            <a:extLst>
              <a:ext uri="{FF2B5EF4-FFF2-40B4-BE49-F238E27FC236}">
                <a16:creationId xmlns:a16="http://schemas.microsoft.com/office/drawing/2014/main" id="{24250F98-AE57-452A-8B22-1B78911F0B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3" name="Rectangle 15">
            <a:extLst>
              <a:ext uri="{FF2B5EF4-FFF2-40B4-BE49-F238E27FC236}">
                <a16:creationId xmlns:a16="http://schemas.microsoft.com/office/drawing/2014/main" id="{0464315C-FCA9-40FE-892E-D4A5B3A5B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liennummernplatzhalter 3">
            <a:extLst>
              <a:ext uri="{FF2B5EF4-FFF2-40B4-BE49-F238E27FC236}">
                <a16:creationId xmlns:a16="http://schemas.microsoft.com/office/drawing/2014/main" id="{F0FAB180-BC82-F42E-7457-8358A0ECCD1A}"/>
              </a:ext>
            </a:extLst>
          </p:cNvPr>
          <p:cNvSpPr>
            <a:spLocks noGrp="1"/>
          </p:cNvSpPr>
          <p:nvPr>
            <p:ph type="sldNum" sz="quarter" idx="12"/>
          </p:nvPr>
        </p:nvSpPr>
        <p:spPr>
          <a:xfrm>
            <a:off x="11722608" y="18288"/>
            <a:ext cx="475488" cy="475488"/>
          </a:xfrm>
        </p:spPr>
        <p:txBody>
          <a:bodyPr>
            <a:normAutofit/>
          </a:bodyPr>
          <a:lstStyle/>
          <a:p>
            <a:pPr algn="ctr">
              <a:spcAft>
                <a:spcPts val="600"/>
              </a:spcAft>
            </a:pPr>
            <a:fld id="{802006FE-6571-4354-8775-F8708372C227}" type="slidenum">
              <a:rPr lang="de-DE" sz="900">
                <a:solidFill>
                  <a:schemeClr val="tx1">
                    <a:alpha val="70000"/>
                  </a:schemeClr>
                </a:solidFill>
              </a:rPr>
              <a:pPr algn="ctr">
                <a:spcAft>
                  <a:spcPts val="600"/>
                </a:spcAft>
              </a:pPr>
              <a:t>5</a:t>
            </a:fld>
            <a:endParaRPr lang="de-DE" sz="900">
              <a:solidFill>
                <a:schemeClr val="tx1">
                  <a:alpha val="70000"/>
                </a:schemeClr>
              </a:solidFill>
            </a:endParaRPr>
          </a:p>
        </p:txBody>
      </p:sp>
      <p:sp>
        <p:nvSpPr>
          <p:cNvPr id="24" name="Rectangle 17">
            <a:extLst>
              <a:ext uri="{FF2B5EF4-FFF2-40B4-BE49-F238E27FC236}">
                <a16:creationId xmlns:a16="http://schemas.microsoft.com/office/drawing/2014/main" id="{4BF9520B-E0CD-4FA7-91B5-7DC36B606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5195"/>
            <a:ext cx="12192000" cy="5389511"/>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C01176E-0490-00ED-5673-F7F16264DD3A}"/>
              </a:ext>
            </a:extLst>
          </p:cNvPr>
          <p:cNvSpPr>
            <a:spLocks noGrp="1"/>
          </p:cNvSpPr>
          <p:nvPr>
            <p:ph type="title"/>
          </p:nvPr>
        </p:nvSpPr>
        <p:spPr>
          <a:xfrm>
            <a:off x="1191965" y="1084729"/>
            <a:ext cx="9994378" cy="705971"/>
          </a:xfrm>
        </p:spPr>
        <p:txBody>
          <a:bodyPr anchor="t">
            <a:normAutofit/>
          </a:bodyPr>
          <a:lstStyle/>
          <a:p>
            <a:pPr algn="ctr"/>
            <a:r>
              <a:rPr lang="de-DE" b="1" dirty="0">
                <a:latin typeface="Arial" panose="020B0604020202020204" pitchFamily="34" charset="0"/>
                <a:cs typeface="Arial" panose="020B0604020202020204" pitchFamily="34" charset="0"/>
              </a:rPr>
              <a:t>Implementierung in Sage Math</a:t>
            </a:r>
          </a:p>
        </p:txBody>
      </p:sp>
      <p:sp>
        <p:nvSpPr>
          <p:cNvPr id="5" name="Textfeld 4">
            <a:extLst>
              <a:ext uri="{FF2B5EF4-FFF2-40B4-BE49-F238E27FC236}">
                <a16:creationId xmlns:a16="http://schemas.microsoft.com/office/drawing/2014/main" id="{C0CCC08B-D43A-8A40-5DF7-FDDF67C98677}"/>
              </a:ext>
            </a:extLst>
          </p:cNvPr>
          <p:cNvSpPr txBox="1"/>
          <p:nvPr/>
        </p:nvSpPr>
        <p:spPr>
          <a:xfrm>
            <a:off x="120650" y="5474975"/>
            <a:ext cx="1479550" cy="677585"/>
          </a:xfrm>
          <a:prstGeom prst="round2SameRect">
            <a:avLst/>
          </a:prstGeom>
          <a:solidFill>
            <a:srgbClr val="D0D9E9"/>
          </a:solidFill>
        </p:spPr>
        <p:txBody>
          <a:bodyPr wrap="square" rtlCol="0">
            <a:spAutoFit/>
          </a:bodyPr>
          <a:lstStyle/>
          <a:p>
            <a:r>
              <a:rPr lang="de-DE">
                <a:latin typeface="Arial" panose="020B0604020202020204" pitchFamily="34" charset="0"/>
                <a:cs typeface="Arial" panose="020B0604020202020204" pitchFamily="34" charset="0"/>
              </a:rPr>
              <a:t>Simon</a:t>
            </a:r>
          </a:p>
          <a:p>
            <a:r>
              <a:rPr lang="de-DE" sz="1800">
                <a:latin typeface="Arial" panose="020B0604020202020204" pitchFamily="34" charset="0"/>
                <a:cs typeface="Arial" panose="020B0604020202020204" pitchFamily="34" charset="0"/>
              </a:rPr>
              <a:t>Gärtner</a:t>
            </a:r>
          </a:p>
        </p:txBody>
      </p:sp>
      <p:grpSp>
        <p:nvGrpSpPr>
          <p:cNvPr id="10" name="Gruppieren 9">
            <a:extLst>
              <a:ext uri="{FF2B5EF4-FFF2-40B4-BE49-F238E27FC236}">
                <a16:creationId xmlns:a16="http://schemas.microsoft.com/office/drawing/2014/main" id="{6D0BAF9E-B13E-5785-EF17-17F7D566E319}"/>
              </a:ext>
            </a:extLst>
          </p:cNvPr>
          <p:cNvGrpSpPr/>
          <p:nvPr/>
        </p:nvGrpSpPr>
        <p:grpSpPr>
          <a:xfrm>
            <a:off x="4681029" y="1937989"/>
            <a:ext cx="3016250" cy="1906640"/>
            <a:chOff x="2705100" y="2444567"/>
            <a:chExt cx="3016250" cy="1906640"/>
          </a:xfrm>
        </p:grpSpPr>
        <p:sp>
          <p:nvSpPr>
            <p:cNvPr id="3" name="Rechteck: abgerundete Ecken 2">
              <a:extLst>
                <a:ext uri="{FF2B5EF4-FFF2-40B4-BE49-F238E27FC236}">
                  <a16:creationId xmlns:a16="http://schemas.microsoft.com/office/drawing/2014/main" id="{5E833454-2827-DA02-5B76-04A73696A10B}"/>
                </a:ext>
              </a:extLst>
            </p:cNvPr>
            <p:cNvSpPr/>
            <p:nvPr/>
          </p:nvSpPr>
          <p:spPr>
            <a:xfrm>
              <a:off x="2705100" y="2444567"/>
              <a:ext cx="3016250" cy="469900"/>
            </a:xfrm>
            <a:prstGeom prst="roundRect">
              <a:avLst/>
            </a:prstGeom>
            <a:solidFill>
              <a:srgbClr val="D0D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tx1"/>
                  </a:solidFill>
                  <a:latin typeface="Arial" panose="020B0604020202020204" pitchFamily="34" charset="0"/>
                  <a:cs typeface="Arial" panose="020B0604020202020204" pitchFamily="34" charset="0"/>
                </a:rPr>
                <a:t>SIMULATION</a:t>
              </a:r>
              <a:endParaRPr lang="en-US" b="1" dirty="0">
                <a:solidFill>
                  <a:schemeClr val="tx1"/>
                </a:solidFill>
                <a:latin typeface="Arial" panose="020B0604020202020204" pitchFamily="34" charset="0"/>
                <a:cs typeface="Arial" panose="020B0604020202020204" pitchFamily="34" charset="0"/>
              </a:endParaRPr>
            </a:p>
          </p:txBody>
        </p:sp>
        <p:sp>
          <p:nvSpPr>
            <p:cNvPr id="6" name="Rechteck: abgerundete Ecken 5">
              <a:extLst>
                <a:ext uri="{FF2B5EF4-FFF2-40B4-BE49-F238E27FC236}">
                  <a16:creationId xmlns:a16="http://schemas.microsoft.com/office/drawing/2014/main" id="{3C64855B-B1E9-0BCB-72F5-76FB7D5D5878}"/>
                </a:ext>
              </a:extLst>
            </p:cNvPr>
            <p:cNvSpPr/>
            <p:nvPr/>
          </p:nvSpPr>
          <p:spPr>
            <a:xfrm>
              <a:off x="2705100" y="3162937"/>
              <a:ext cx="3016250" cy="469900"/>
            </a:xfrm>
            <a:prstGeom prst="roundRect">
              <a:avLst/>
            </a:prstGeom>
            <a:solidFill>
              <a:srgbClr val="D0D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tx1"/>
                  </a:solidFill>
                  <a:latin typeface="Arial" panose="020B0604020202020204" pitchFamily="34" charset="0"/>
                  <a:cs typeface="Arial" panose="020B0604020202020204" pitchFamily="34" charset="0"/>
                </a:rPr>
                <a:t>STATISTIKFUNKTION I</a:t>
              </a:r>
              <a:endParaRPr lang="en-US" b="1" dirty="0">
                <a:solidFill>
                  <a:schemeClr val="tx1"/>
                </a:solidFill>
                <a:latin typeface="Arial" panose="020B0604020202020204" pitchFamily="34" charset="0"/>
                <a:cs typeface="Arial" panose="020B0604020202020204" pitchFamily="34" charset="0"/>
              </a:endParaRPr>
            </a:p>
          </p:txBody>
        </p:sp>
        <p:sp>
          <p:nvSpPr>
            <p:cNvPr id="9" name="Rechteck: abgerundete Ecken 8">
              <a:extLst>
                <a:ext uri="{FF2B5EF4-FFF2-40B4-BE49-F238E27FC236}">
                  <a16:creationId xmlns:a16="http://schemas.microsoft.com/office/drawing/2014/main" id="{796D6C0D-0CF5-A591-D1AC-A4CFAADFAB28}"/>
                </a:ext>
              </a:extLst>
            </p:cNvPr>
            <p:cNvSpPr/>
            <p:nvPr/>
          </p:nvSpPr>
          <p:spPr>
            <a:xfrm>
              <a:off x="2705100" y="3881307"/>
              <a:ext cx="3016250" cy="469900"/>
            </a:xfrm>
            <a:prstGeom prst="roundRect">
              <a:avLst/>
            </a:prstGeom>
            <a:solidFill>
              <a:srgbClr val="D0D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tx1"/>
                  </a:solidFill>
                  <a:latin typeface="Arial" panose="020B0604020202020204" pitchFamily="34" charset="0"/>
                  <a:cs typeface="Arial" panose="020B0604020202020204" pitchFamily="34" charset="0"/>
                </a:rPr>
                <a:t>STATISTIKFUNKTION II</a:t>
              </a:r>
              <a:endParaRPr lang="en-US" b="1" dirty="0">
                <a:solidFill>
                  <a:schemeClr val="tx1"/>
                </a:solidFill>
                <a:latin typeface="Arial" panose="020B0604020202020204" pitchFamily="34" charset="0"/>
                <a:cs typeface="Arial" panose="020B0604020202020204" pitchFamily="34" charset="0"/>
              </a:endParaRPr>
            </a:p>
          </p:txBody>
        </p:sp>
      </p:grpSp>
      <p:pic>
        <p:nvPicPr>
          <p:cNvPr id="12" name="Grafik 11">
            <a:extLst>
              <a:ext uri="{FF2B5EF4-FFF2-40B4-BE49-F238E27FC236}">
                <a16:creationId xmlns:a16="http://schemas.microsoft.com/office/drawing/2014/main" id="{B0042F78-DD54-2B73-BC65-B7556A2A0846}"/>
              </a:ext>
            </a:extLst>
          </p:cNvPr>
          <p:cNvPicPr>
            <a:picLocks noChangeAspect="1"/>
          </p:cNvPicPr>
          <p:nvPr/>
        </p:nvPicPr>
        <p:blipFill>
          <a:blip r:embed="rId3"/>
          <a:stretch>
            <a:fillRect/>
          </a:stretch>
        </p:blipFill>
        <p:spPr>
          <a:xfrm>
            <a:off x="8896798" y="2331049"/>
            <a:ext cx="2711923" cy="2087359"/>
          </a:xfrm>
          <a:prstGeom prst="rect">
            <a:avLst/>
          </a:prstGeom>
        </p:spPr>
      </p:pic>
      <p:pic>
        <p:nvPicPr>
          <p:cNvPr id="13" name="Grafik 7" descr="Ein Bild, das Diagramm enthält.&#10;&#10;Beschreibung automatisch generiert.">
            <a:extLst>
              <a:ext uri="{FF2B5EF4-FFF2-40B4-BE49-F238E27FC236}">
                <a16:creationId xmlns:a16="http://schemas.microsoft.com/office/drawing/2014/main" id="{8CE59FCF-95F1-CD1A-DB04-6C6DAEDF04DD}"/>
              </a:ext>
            </a:extLst>
          </p:cNvPr>
          <p:cNvPicPr>
            <a:picLocks noChangeAspect="1"/>
          </p:cNvPicPr>
          <p:nvPr/>
        </p:nvPicPr>
        <p:blipFill>
          <a:blip r:embed="rId4"/>
          <a:stretch>
            <a:fillRect/>
          </a:stretch>
        </p:blipFill>
        <p:spPr>
          <a:xfrm>
            <a:off x="808643" y="1868789"/>
            <a:ext cx="2320925" cy="1545279"/>
          </a:xfrm>
          <a:prstGeom prst="rect">
            <a:avLst/>
          </a:prstGeom>
        </p:spPr>
      </p:pic>
      <p:pic>
        <p:nvPicPr>
          <p:cNvPr id="15" name="Grafik 6" descr="Ein Bild, das Diagramm enthält.&#10;&#10;Beschreibung automatisch generiert.">
            <a:extLst>
              <a:ext uri="{FF2B5EF4-FFF2-40B4-BE49-F238E27FC236}">
                <a16:creationId xmlns:a16="http://schemas.microsoft.com/office/drawing/2014/main" id="{05E897CF-F850-913C-15DC-6EBC8E892983}"/>
              </a:ext>
            </a:extLst>
          </p:cNvPr>
          <p:cNvPicPr>
            <a:picLocks noChangeAspect="1"/>
          </p:cNvPicPr>
          <p:nvPr/>
        </p:nvPicPr>
        <p:blipFill>
          <a:blip r:embed="rId5"/>
          <a:stretch>
            <a:fillRect/>
          </a:stretch>
        </p:blipFill>
        <p:spPr>
          <a:xfrm>
            <a:off x="1880149" y="3916262"/>
            <a:ext cx="2650631" cy="1727886"/>
          </a:xfrm>
          <a:prstGeom prst="rect">
            <a:avLst/>
          </a:prstGeom>
        </p:spPr>
      </p:pic>
      <p:cxnSp>
        <p:nvCxnSpPr>
          <p:cNvPr id="31" name="Verbinder: gewinkelt 30">
            <a:extLst>
              <a:ext uri="{FF2B5EF4-FFF2-40B4-BE49-F238E27FC236}">
                <a16:creationId xmlns:a16="http://schemas.microsoft.com/office/drawing/2014/main" id="{106FA774-5ECF-3625-6911-EA0673D2BCBC}"/>
              </a:ext>
            </a:extLst>
          </p:cNvPr>
          <p:cNvCxnSpPr>
            <a:cxnSpLocks/>
            <a:stCxn id="6" idx="1"/>
            <a:endCxn id="13" idx="3"/>
          </p:cNvCxnSpPr>
          <p:nvPr/>
        </p:nvCxnSpPr>
        <p:spPr>
          <a:xfrm rot="10800000">
            <a:off x="3129569" y="2641429"/>
            <a:ext cx="1551461" cy="24988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3" name="Verbinder: gewinkelt 32">
            <a:extLst>
              <a:ext uri="{FF2B5EF4-FFF2-40B4-BE49-F238E27FC236}">
                <a16:creationId xmlns:a16="http://schemas.microsoft.com/office/drawing/2014/main" id="{66D5C08D-D79C-4C9B-87BE-36C75A34F181}"/>
              </a:ext>
            </a:extLst>
          </p:cNvPr>
          <p:cNvCxnSpPr>
            <a:cxnSpLocks/>
            <a:stCxn id="9" idx="2"/>
            <a:endCxn id="15" idx="3"/>
          </p:cNvCxnSpPr>
          <p:nvPr/>
        </p:nvCxnSpPr>
        <p:spPr>
          <a:xfrm rot="5400000">
            <a:off x="4892179" y="3483230"/>
            <a:ext cx="935576" cy="1658374"/>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72" name="Verbinder: gewinkelt 71">
            <a:extLst>
              <a:ext uri="{FF2B5EF4-FFF2-40B4-BE49-F238E27FC236}">
                <a16:creationId xmlns:a16="http://schemas.microsoft.com/office/drawing/2014/main" id="{21E96F3B-BAAA-0943-648F-F9A3B022DEE0}"/>
              </a:ext>
            </a:extLst>
          </p:cNvPr>
          <p:cNvCxnSpPr>
            <a:stCxn id="3" idx="3"/>
            <a:endCxn id="12" idx="1"/>
          </p:cNvCxnSpPr>
          <p:nvPr/>
        </p:nvCxnSpPr>
        <p:spPr>
          <a:xfrm>
            <a:off x="7697279" y="2172939"/>
            <a:ext cx="1199519" cy="120179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362548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3FCCA929-7A61-4313-8A90-619CDF425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3">
            <a:extLst>
              <a:ext uri="{FF2B5EF4-FFF2-40B4-BE49-F238E27FC236}">
                <a16:creationId xmlns:a16="http://schemas.microsoft.com/office/drawing/2014/main" id="{24250F98-AE57-452A-8B22-1B78911F0B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3" name="Rectangle 15">
            <a:extLst>
              <a:ext uri="{FF2B5EF4-FFF2-40B4-BE49-F238E27FC236}">
                <a16:creationId xmlns:a16="http://schemas.microsoft.com/office/drawing/2014/main" id="{0464315C-FCA9-40FE-892E-D4A5B3A5B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liennummernplatzhalter 3">
            <a:extLst>
              <a:ext uri="{FF2B5EF4-FFF2-40B4-BE49-F238E27FC236}">
                <a16:creationId xmlns:a16="http://schemas.microsoft.com/office/drawing/2014/main" id="{F0FAB180-BC82-F42E-7457-8358A0ECCD1A}"/>
              </a:ext>
            </a:extLst>
          </p:cNvPr>
          <p:cNvSpPr>
            <a:spLocks noGrp="1"/>
          </p:cNvSpPr>
          <p:nvPr>
            <p:ph type="sldNum" sz="quarter" idx="12"/>
          </p:nvPr>
        </p:nvSpPr>
        <p:spPr>
          <a:xfrm>
            <a:off x="11722608" y="18288"/>
            <a:ext cx="475488" cy="475488"/>
          </a:xfrm>
        </p:spPr>
        <p:txBody>
          <a:bodyPr>
            <a:normAutofit/>
          </a:bodyPr>
          <a:lstStyle/>
          <a:p>
            <a:pPr algn="ctr">
              <a:spcAft>
                <a:spcPts val="600"/>
              </a:spcAft>
            </a:pPr>
            <a:fld id="{802006FE-6571-4354-8775-F8708372C227}" type="slidenum">
              <a:rPr lang="de-DE" sz="900">
                <a:solidFill>
                  <a:schemeClr val="tx1">
                    <a:alpha val="70000"/>
                  </a:schemeClr>
                </a:solidFill>
              </a:rPr>
              <a:pPr algn="ctr">
                <a:spcAft>
                  <a:spcPts val="600"/>
                </a:spcAft>
              </a:pPr>
              <a:t>6</a:t>
            </a:fld>
            <a:endParaRPr lang="de-DE" sz="900">
              <a:solidFill>
                <a:schemeClr val="tx1">
                  <a:alpha val="70000"/>
                </a:schemeClr>
              </a:solidFill>
            </a:endParaRPr>
          </a:p>
        </p:txBody>
      </p:sp>
      <p:sp>
        <p:nvSpPr>
          <p:cNvPr id="24" name="Rectangle 17">
            <a:extLst>
              <a:ext uri="{FF2B5EF4-FFF2-40B4-BE49-F238E27FC236}">
                <a16:creationId xmlns:a16="http://schemas.microsoft.com/office/drawing/2014/main" id="{4BF9520B-E0CD-4FA7-91B5-7DC36B606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5195"/>
            <a:ext cx="12192000" cy="5389511"/>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C01176E-0490-00ED-5673-F7F16264DD3A}"/>
              </a:ext>
            </a:extLst>
          </p:cNvPr>
          <p:cNvSpPr>
            <a:spLocks noGrp="1"/>
          </p:cNvSpPr>
          <p:nvPr>
            <p:ph type="title"/>
          </p:nvPr>
        </p:nvSpPr>
        <p:spPr>
          <a:xfrm>
            <a:off x="1191965" y="1084729"/>
            <a:ext cx="9994378" cy="705971"/>
          </a:xfrm>
        </p:spPr>
        <p:txBody>
          <a:bodyPr anchor="t">
            <a:normAutofit fontScale="90000"/>
          </a:bodyPr>
          <a:lstStyle/>
          <a:p>
            <a:pPr algn="ctr"/>
            <a:r>
              <a:rPr lang="de-DE" b="1" dirty="0">
                <a:latin typeface="Arial" panose="020B0604020202020204" pitchFamily="34" charset="0"/>
                <a:cs typeface="Arial" panose="020B0604020202020204" pitchFamily="34" charset="0"/>
              </a:rPr>
              <a:t>Implementierung in Sage Math </a:t>
            </a:r>
            <a:br>
              <a:rPr lang="de-DE" b="1" dirty="0">
                <a:latin typeface="Arial" panose="020B0604020202020204" pitchFamily="34" charset="0"/>
                <a:cs typeface="Arial" panose="020B0604020202020204" pitchFamily="34" charset="0"/>
              </a:rPr>
            </a:br>
            <a:r>
              <a:rPr lang="de-DE" sz="2700" b="1" dirty="0">
                <a:latin typeface="Arial" panose="020B0604020202020204" pitchFamily="34" charset="0"/>
                <a:cs typeface="Arial" panose="020B0604020202020204" pitchFamily="34" charset="0"/>
              </a:rPr>
              <a:t>Simulation</a:t>
            </a:r>
            <a:endParaRPr lang="de-DE" b="1" dirty="0">
              <a:latin typeface="Arial" panose="020B0604020202020204" pitchFamily="34" charset="0"/>
              <a:cs typeface="Arial" panose="020B0604020202020204" pitchFamily="34" charset="0"/>
            </a:endParaRPr>
          </a:p>
        </p:txBody>
      </p:sp>
      <p:sp>
        <p:nvSpPr>
          <p:cNvPr id="5" name="Textfeld 4">
            <a:extLst>
              <a:ext uri="{FF2B5EF4-FFF2-40B4-BE49-F238E27FC236}">
                <a16:creationId xmlns:a16="http://schemas.microsoft.com/office/drawing/2014/main" id="{C0CCC08B-D43A-8A40-5DF7-FDDF67C98677}"/>
              </a:ext>
            </a:extLst>
          </p:cNvPr>
          <p:cNvSpPr txBox="1"/>
          <p:nvPr/>
        </p:nvSpPr>
        <p:spPr>
          <a:xfrm>
            <a:off x="120650" y="5474975"/>
            <a:ext cx="1479550" cy="677585"/>
          </a:xfrm>
          <a:prstGeom prst="round2SameRect">
            <a:avLst/>
          </a:prstGeom>
          <a:solidFill>
            <a:srgbClr val="D0D9E9"/>
          </a:solidFill>
        </p:spPr>
        <p:txBody>
          <a:bodyPr wrap="square" rtlCol="0">
            <a:spAutoFit/>
          </a:bodyPr>
          <a:lstStyle/>
          <a:p>
            <a:r>
              <a:rPr lang="de-DE">
                <a:latin typeface="Arial" panose="020B0604020202020204" pitchFamily="34" charset="0"/>
                <a:cs typeface="Arial" panose="020B0604020202020204" pitchFamily="34" charset="0"/>
              </a:rPr>
              <a:t>Simon</a:t>
            </a:r>
          </a:p>
          <a:p>
            <a:r>
              <a:rPr lang="de-DE" sz="1800">
                <a:latin typeface="Arial" panose="020B0604020202020204" pitchFamily="34" charset="0"/>
                <a:cs typeface="Arial" panose="020B0604020202020204" pitchFamily="34" charset="0"/>
              </a:rPr>
              <a:t>Gärtner</a:t>
            </a:r>
          </a:p>
        </p:txBody>
      </p:sp>
      <p:grpSp>
        <p:nvGrpSpPr>
          <p:cNvPr id="87" name="Gruppieren 86">
            <a:extLst>
              <a:ext uri="{FF2B5EF4-FFF2-40B4-BE49-F238E27FC236}">
                <a16:creationId xmlns:a16="http://schemas.microsoft.com/office/drawing/2014/main" id="{9EF0809B-4B3D-AB33-8B58-E0765AC1A6F1}"/>
              </a:ext>
            </a:extLst>
          </p:cNvPr>
          <p:cNvGrpSpPr/>
          <p:nvPr/>
        </p:nvGrpSpPr>
        <p:grpSpPr>
          <a:xfrm>
            <a:off x="2978150" y="2283432"/>
            <a:ext cx="32668940" cy="2929155"/>
            <a:chOff x="338201" y="2477839"/>
            <a:chExt cx="32668940" cy="2929155"/>
          </a:xfrm>
        </p:grpSpPr>
        <p:sp>
          <p:nvSpPr>
            <p:cNvPr id="7" name="Rechteck: abgerundete Ecken 6">
              <a:extLst>
                <a:ext uri="{FF2B5EF4-FFF2-40B4-BE49-F238E27FC236}">
                  <a16:creationId xmlns:a16="http://schemas.microsoft.com/office/drawing/2014/main" id="{E2C5810A-80A4-2AB2-8A57-39D223B4304C}"/>
                </a:ext>
              </a:extLst>
            </p:cNvPr>
            <p:cNvSpPr/>
            <p:nvPr/>
          </p:nvSpPr>
          <p:spPr>
            <a:xfrm>
              <a:off x="338201" y="2486574"/>
              <a:ext cx="2520950" cy="469900"/>
            </a:xfrm>
            <a:prstGeom prst="roundRect">
              <a:avLst/>
            </a:prstGeom>
            <a:solidFill>
              <a:srgbClr val="D0D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tx1"/>
                  </a:solidFill>
                  <a:latin typeface="Arial" panose="020B0604020202020204" pitchFamily="34" charset="0"/>
                  <a:cs typeface="Arial" panose="020B0604020202020204" pitchFamily="34" charset="0"/>
                </a:rPr>
                <a:t>MAIN PROGRAMM</a:t>
              </a:r>
              <a:endParaRPr lang="en-US" b="1" dirty="0">
                <a:solidFill>
                  <a:schemeClr val="tx1"/>
                </a:solidFill>
                <a:latin typeface="Arial" panose="020B0604020202020204" pitchFamily="34" charset="0"/>
                <a:cs typeface="Arial" panose="020B0604020202020204" pitchFamily="34" charset="0"/>
              </a:endParaRPr>
            </a:p>
          </p:txBody>
        </p:sp>
        <p:pic>
          <p:nvPicPr>
            <p:cNvPr id="14" name="Grafik 13">
              <a:extLst>
                <a:ext uri="{FF2B5EF4-FFF2-40B4-BE49-F238E27FC236}">
                  <a16:creationId xmlns:a16="http://schemas.microsoft.com/office/drawing/2014/main" id="{4AB7870A-7FF7-7C8F-15FB-38D4C04585F7}"/>
                </a:ext>
              </a:extLst>
            </p:cNvPr>
            <p:cNvPicPr>
              <a:picLocks noChangeAspect="1"/>
            </p:cNvPicPr>
            <p:nvPr/>
          </p:nvPicPr>
          <p:blipFill>
            <a:blip r:embed="rId3"/>
            <a:stretch>
              <a:fillRect/>
            </a:stretch>
          </p:blipFill>
          <p:spPr>
            <a:xfrm>
              <a:off x="3600450" y="2956474"/>
              <a:ext cx="2689686" cy="2019202"/>
            </a:xfrm>
            <a:prstGeom prst="rect">
              <a:avLst/>
            </a:prstGeom>
          </p:spPr>
        </p:pic>
        <p:sp>
          <p:nvSpPr>
            <p:cNvPr id="8" name="Rechteck: abgerundete Ecken 7">
              <a:extLst>
                <a:ext uri="{FF2B5EF4-FFF2-40B4-BE49-F238E27FC236}">
                  <a16:creationId xmlns:a16="http://schemas.microsoft.com/office/drawing/2014/main" id="{7F3AC717-FE7A-CE67-F74C-0D853D0850D1}"/>
                </a:ext>
              </a:extLst>
            </p:cNvPr>
            <p:cNvSpPr/>
            <p:nvPr/>
          </p:nvSpPr>
          <p:spPr>
            <a:xfrm>
              <a:off x="3437001" y="2491545"/>
              <a:ext cx="2520950" cy="469900"/>
            </a:xfrm>
            <a:prstGeom prst="roundRect">
              <a:avLst/>
            </a:prstGeom>
            <a:solidFill>
              <a:srgbClr val="D0D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a:solidFill>
                    <a:schemeClr val="tx1"/>
                  </a:solidFill>
                  <a:latin typeface="Arial" panose="020B0604020202020204" pitchFamily="34" charset="0"/>
                  <a:cs typeface="Arial" panose="020B0604020202020204" pitchFamily="34" charset="0"/>
                </a:rPr>
                <a:t>SETUP</a:t>
              </a:r>
              <a:endParaRPr lang="en-US" b="1">
                <a:solidFill>
                  <a:schemeClr val="tx1"/>
                </a:solidFill>
                <a:latin typeface="Arial" panose="020B0604020202020204" pitchFamily="34" charset="0"/>
                <a:cs typeface="Arial" panose="020B0604020202020204" pitchFamily="34" charset="0"/>
              </a:endParaRPr>
            </a:p>
          </p:txBody>
        </p:sp>
        <p:pic>
          <p:nvPicPr>
            <p:cNvPr id="18" name="Grafik 17">
              <a:extLst>
                <a:ext uri="{FF2B5EF4-FFF2-40B4-BE49-F238E27FC236}">
                  <a16:creationId xmlns:a16="http://schemas.microsoft.com/office/drawing/2014/main" id="{3E280F1D-1C71-DA45-1C63-18BB29E143D6}"/>
                </a:ext>
              </a:extLst>
            </p:cNvPr>
            <p:cNvPicPr>
              <a:picLocks noChangeAspect="1"/>
            </p:cNvPicPr>
            <p:nvPr/>
          </p:nvPicPr>
          <p:blipFill>
            <a:blip r:embed="rId4"/>
            <a:stretch>
              <a:fillRect/>
            </a:stretch>
          </p:blipFill>
          <p:spPr>
            <a:xfrm>
              <a:off x="6719809" y="2967914"/>
              <a:ext cx="2578597" cy="1096249"/>
            </a:xfrm>
            <a:prstGeom prst="rect">
              <a:avLst/>
            </a:prstGeom>
          </p:spPr>
        </p:pic>
        <p:sp>
          <p:nvSpPr>
            <p:cNvPr id="16" name="Rechteck: abgerundete Ecken 15">
              <a:extLst>
                <a:ext uri="{FF2B5EF4-FFF2-40B4-BE49-F238E27FC236}">
                  <a16:creationId xmlns:a16="http://schemas.microsoft.com/office/drawing/2014/main" id="{05565141-D708-787B-8810-7B04D95DF69B}"/>
                </a:ext>
              </a:extLst>
            </p:cNvPr>
            <p:cNvSpPr/>
            <p:nvPr/>
          </p:nvSpPr>
          <p:spPr>
            <a:xfrm>
              <a:off x="6578470" y="2486573"/>
              <a:ext cx="2520950" cy="469900"/>
            </a:xfrm>
            <a:prstGeom prst="roundRect">
              <a:avLst/>
            </a:prstGeom>
            <a:solidFill>
              <a:srgbClr val="D0D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a:solidFill>
                    <a:schemeClr val="tx1"/>
                  </a:solidFill>
                  <a:latin typeface="Arial" panose="020B0604020202020204" pitchFamily="34" charset="0"/>
                  <a:cs typeface="Arial" panose="020B0604020202020204" pitchFamily="34" charset="0"/>
                </a:rPr>
                <a:t>WALD ERSTELLEN</a:t>
              </a:r>
              <a:endParaRPr lang="en-US" b="1">
                <a:solidFill>
                  <a:schemeClr val="tx1"/>
                </a:solidFill>
                <a:latin typeface="Arial" panose="020B0604020202020204" pitchFamily="34" charset="0"/>
                <a:cs typeface="Arial" panose="020B0604020202020204" pitchFamily="34" charset="0"/>
              </a:endParaRPr>
            </a:p>
          </p:txBody>
        </p:sp>
        <p:pic>
          <p:nvPicPr>
            <p:cNvPr id="25" name="Grafik 24">
              <a:extLst>
                <a:ext uri="{FF2B5EF4-FFF2-40B4-BE49-F238E27FC236}">
                  <a16:creationId xmlns:a16="http://schemas.microsoft.com/office/drawing/2014/main" id="{D9DB7A08-44C3-4507-562E-4F6B3E986B34}"/>
                </a:ext>
              </a:extLst>
            </p:cNvPr>
            <p:cNvPicPr>
              <a:picLocks noChangeAspect="1"/>
            </p:cNvPicPr>
            <p:nvPr/>
          </p:nvPicPr>
          <p:blipFill>
            <a:blip r:embed="rId5"/>
            <a:stretch>
              <a:fillRect/>
            </a:stretch>
          </p:blipFill>
          <p:spPr>
            <a:xfrm>
              <a:off x="6719809" y="4129912"/>
              <a:ext cx="2099105" cy="813453"/>
            </a:xfrm>
            <a:prstGeom prst="rect">
              <a:avLst/>
            </a:prstGeom>
          </p:spPr>
        </p:pic>
        <p:cxnSp>
          <p:nvCxnSpPr>
            <p:cNvPr id="27" name="Gerade Verbindung mit Pfeil 26">
              <a:extLst>
                <a:ext uri="{FF2B5EF4-FFF2-40B4-BE49-F238E27FC236}">
                  <a16:creationId xmlns:a16="http://schemas.microsoft.com/office/drawing/2014/main" id="{986358B6-79F2-946E-455D-185147430A81}"/>
                </a:ext>
              </a:extLst>
            </p:cNvPr>
            <p:cNvCxnSpPr>
              <a:cxnSpLocks/>
              <a:stCxn id="7" idx="3"/>
              <a:endCxn id="8" idx="1"/>
            </p:cNvCxnSpPr>
            <p:nvPr/>
          </p:nvCxnSpPr>
          <p:spPr>
            <a:xfrm>
              <a:off x="2859151" y="2721524"/>
              <a:ext cx="577850" cy="49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Gerade Verbindung mit Pfeil 29">
              <a:extLst>
                <a:ext uri="{FF2B5EF4-FFF2-40B4-BE49-F238E27FC236}">
                  <a16:creationId xmlns:a16="http://schemas.microsoft.com/office/drawing/2014/main" id="{2D5F378D-D63F-CB3B-A6FC-DE4404420190}"/>
                </a:ext>
              </a:extLst>
            </p:cNvPr>
            <p:cNvCxnSpPr>
              <a:cxnSpLocks/>
              <a:endCxn id="16" idx="1"/>
            </p:cNvCxnSpPr>
            <p:nvPr/>
          </p:nvCxnSpPr>
          <p:spPr>
            <a:xfrm flipV="1">
              <a:off x="5957951" y="2721523"/>
              <a:ext cx="62051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34" name="Grafik 33">
              <a:extLst>
                <a:ext uri="{FF2B5EF4-FFF2-40B4-BE49-F238E27FC236}">
                  <a16:creationId xmlns:a16="http://schemas.microsoft.com/office/drawing/2014/main" id="{8034CE17-0535-4132-F8CB-16F07DA5EDA7}"/>
                </a:ext>
              </a:extLst>
            </p:cNvPr>
            <p:cNvPicPr>
              <a:picLocks noChangeAspect="1"/>
            </p:cNvPicPr>
            <p:nvPr/>
          </p:nvPicPr>
          <p:blipFill>
            <a:blip r:embed="rId6"/>
            <a:stretch>
              <a:fillRect/>
            </a:stretch>
          </p:blipFill>
          <p:spPr>
            <a:xfrm>
              <a:off x="464112" y="2967914"/>
              <a:ext cx="2848004" cy="2019203"/>
            </a:xfrm>
            <a:prstGeom prst="rect">
              <a:avLst/>
            </a:prstGeom>
          </p:spPr>
        </p:pic>
        <p:sp>
          <p:nvSpPr>
            <p:cNvPr id="36" name="Rechteck: abgerundete Ecken 35">
              <a:extLst>
                <a:ext uri="{FF2B5EF4-FFF2-40B4-BE49-F238E27FC236}">
                  <a16:creationId xmlns:a16="http://schemas.microsoft.com/office/drawing/2014/main" id="{692451B2-310A-B6FE-E704-CA10024EF52F}"/>
                </a:ext>
              </a:extLst>
            </p:cNvPr>
            <p:cNvSpPr/>
            <p:nvPr/>
          </p:nvSpPr>
          <p:spPr>
            <a:xfrm>
              <a:off x="9719939" y="2484189"/>
              <a:ext cx="2520950" cy="469900"/>
            </a:xfrm>
            <a:prstGeom prst="roundRect">
              <a:avLst/>
            </a:prstGeom>
            <a:solidFill>
              <a:srgbClr val="D0D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a:solidFill>
                    <a:schemeClr val="tx1"/>
                  </a:solidFill>
                  <a:latin typeface="Arial" panose="020B0604020202020204" pitchFamily="34" charset="0"/>
                  <a:cs typeface="Arial" panose="020B0604020202020204" pitchFamily="34" charset="0"/>
                </a:rPr>
                <a:t>FEUER ENTZÜNDEN</a:t>
              </a:r>
              <a:endParaRPr lang="en-US" b="1">
                <a:solidFill>
                  <a:schemeClr val="tx1"/>
                </a:solidFill>
                <a:latin typeface="Arial" panose="020B0604020202020204" pitchFamily="34" charset="0"/>
                <a:cs typeface="Arial" panose="020B0604020202020204" pitchFamily="34" charset="0"/>
              </a:endParaRPr>
            </a:p>
          </p:txBody>
        </p:sp>
        <p:pic>
          <p:nvPicPr>
            <p:cNvPr id="40" name="Grafik 39">
              <a:extLst>
                <a:ext uri="{FF2B5EF4-FFF2-40B4-BE49-F238E27FC236}">
                  <a16:creationId xmlns:a16="http://schemas.microsoft.com/office/drawing/2014/main" id="{D1E4F80C-709E-D2C7-383A-9AAAE5668DCD}"/>
                </a:ext>
              </a:extLst>
            </p:cNvPr>
            <p:cNvPicPr>
              <a:picLocks noChangeAspect="1"/>
            </p:cNvPicPr>
            <p:nvPr/>
          </p:nvPicPr>
          <p:blipFill>
            <a:blip r:embed="rId7"/>
            <a:stretch>
              <a:fillRect/>
            </a:stretch>
          </p:blipFill>
          <p:spPr>
            <a:xfrm>
              <a:off x="9728079" y="2954089"/>
              <a:ext cx="2824517" cy="1075754"/>
            </a:xfrm>
            <a:prstGeom prst="rect">
              <a:avLst/>
            </a:prstGeom>
          </p:spPr>
        </p:pic>
        <p:pic>
          <p:nvPicPr>
            <p:cNvPr id="42" name="Grafik 41">
              <a:extLst>
                <a:ext uri="{FF2B5EF4-FFF2-40B4-BE49-F238E27FC236}">
                  <a16:creationId xmlns:a16="http://schemas.microsoft.com/office/drawing/2014/main" id="{E12DF9F2-0432-40D3-5A18-C99A82BA0D46}"/>
                </a:ext>
              </a:extLst>
            </p:cNvPr>
            <p:cNvPicPr>
              <a:picLocks noChangeAspect="1"/>
            </p:cNvPicPr>
            <p:nvPr/>
          </p:nvPicPr>
          <p:blipFill>
            <a:blip r:embed="rId8"/>
            <a:stretch>
              <a:fillRect/>
            </a:stretch>
          </p:blipFill>
          <p:spPr>
            <a:xfrm>
              <a:off x="9860662" y="4064163"/>
              <a:ext cx="2239503" cy="863320"/>
            </a:xfrm>
            <a:prstGeom prst="rect">
              <a:avLst/>
            </a:prstGeom>
          </p:spPr>
        </p:pic>
        <p:cxnSp>
          <p:nvCxnSpPr>
            <p:cNvPr id="43" name="Gerade Verbindung mit Pfeil 42">
              <a:extLst>
                <a:ext uri="{FF2B5EF4-FFF2-40B4-BE49-F238E27FC236}">
                  <a16:creationId xmlns:a16="http://schemas.microsoft.com/office/drawing/2014/main" id="{9D0EE44B-A13D-4CCB-A114-7072BDB5671F}"/>
                </a:ext>
              </a:extLst>
            </p:cNvPr>
            <p:cNvCxnSpPr>
              <a:cxnSpLocks/>
              <a:stCxn id="16" idx="3"/>
              <a:endCxn id="36" idx="1"/>
            </p:cNvCxnSpPr>
            <p:nvPr/>
          </p:nvCxnSpPr>
          <p:spPr>
            <a:xfrm flipV="1">
              <a:off x="9099420" y="2719139"/>
              <a:ext cx="620519" cy="23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6" name="Rechteck: abgerundete Ecken 45">
              <a:extLst>
                <a:ext uri="{FF2B5EF4-FFF2-40B4-BE49-F238E27FC236}">
                  <a16:creationId xmlns:a16="http://schemas.microsoft.com/office/drawing/2014/main" id="{0427944C-2820-A0B4-87CB-70D183C9D0A3}"/>
                </a:ext>
              </a:extLst>
            </p:cNvPr>
            <p:cNvSpPr/>
            <p:nvPr/>
          </p:nvSpPr>
          <p:spPr>
            <a:xfrm>
              <a:off x="12857168" y="2484189"/>
              <a:ext cx="2820721" cy="469900"/>
            </a:xfrm>
            <a:prstGeom prst="roundRect">
              <a:avLst/>
            </a:prstGeom>
            <a:solidFill>
              <a:srgbClr val="D0D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a:solidFill>
                    <a:schemeClr val="tx1"/>
                  </a:solidFill>
                  <a:latin typeface="Arial" panose="020B0604020202020204" pitchFamily="34" charset="0"/>
                  <a:cs typeface="Arial" panose="020B0604020202020204" pitchFamily="34" charset="0"/>
                </a:rPr>
                <a:t>SIMULATION STARTEN</a:t>
              </a:r>
              <a:endParaRPr lang="en-US" b="1">
                <a:solidFill>
                  <a:schemeClr val="tx1"/>
                </a:solidFill>
                <a:latin typeface="Arial" panose="020B0604020202020204" pitchFamily="34" charset="0"/>
                <a:cs typeface="Arial" panose="020B0604020202020204" pitchFamily="34" charset="0"/>
              </a:endParaRPr>
            </a:p>
          </p:txBody>
        </p:sp>
        <p:cxnSp>
          <p:nvCxnSpPr>
            <p:cNvPr id="47" name="Gerade Verbindung mit Pfeil 46">
              <a:extLst>
                <a:ext uri="{FF2B5EF4-FFF2-40B4-BE49-F238E27FC236}">
                  <a16:creationId xmlns:a16="http://schemas.microsoft.com/office/drawing/2014/main" id="{90014D09-B893-B3B1-4A59-5DFDF596CDD5}"/>
                </a:ext>
              </a:extLst>
            </p:cNvPr>
            <p:cNvCxnSpPr>
              <a:cxnSpLocks/>
              <a:stCxn id="36" idx="3"/>
              <a:endCxn id="46" idx="1"/>
            </p:cNvCxnSpPr>
            <p:nvPr/>
          </p:nvCxnSpPr>
          <p:spPr>
            <a:xfrm>
              <a:off x="12240889" y="2719139"/>
              <a:ext cx="61627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52" name="Grafik 51">
              <a:extLst>
                <a:ext uri="{FF2B5EF4-FFF2-40B4-BE49-F238E27FC236}">
                  <a16:creationId xmlns:a16="http://schemas.microsoft.com/office/drawing/2014/main" id="{243C7982-99F6-81A4-9C47-BB4451B716B1}"/>
                </a:ext>
              </a:extLst>
            </p:cNvPr>
            <p:cNvPicPr>
              <a:picLocks noChangeAspect="1"/>
            </p:cNvPicPr>
            <p:nvPr/>
          </p:nvPicPr>
          <p:blipFill>
            <a:blip r:embed="rId9"/>
            <a:stretch>
              <a:fillRect/>
            </a:stretch>
          </p:blipFill>
          <p:spPr>
            <a:xfrm>
              <a:off x="12958768" y="3020483"/>
              <a:ext cx="2711923" cy="2087359"/>
            </a:xfrm>
            <a:prstGeom prst="rect">
              <a:avLst/>
            </a:prstGeom>
          </p:spPr>
        </p:pic>
        <p:sp>
          <p:nvSpPr>
            <p:cNvPr id="53" name="Rechteck: abgerundete Ecken 52">
              <a:extLst>
                <a:ext uri="{FF2B5EF4-FFF2-40B4-BE49-F238E27FC236}">
                  <a16:creationId xmlns:a16="http://schemas.microsoft.com/office/drawing/2014/main" id="{0FE2E572-D7F8-3BB5-EA89-220939AC46A2}"/>
                </a:ext>
              </a:extLst>
            </p:cNvPr>
            <p:cNvSpPr/>
            <p:nvPr/>
          </p:nvSpPr>
          <p:spPr>
            <a:xfrm>
              <a:off x="16294168" y="2484189"/>
              <a:ext cx="2820721" cy="469900"/>
            </a:xfrm>
            <a:prstGeom prst="roundRect">
              <a:avLst/>
            </a:prstGeom>
            <a:solidFill>
              <a:srgbClr val="D0D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a:solidFill>
                    <a:schemeClr val="tx1"/>
                  </a:solidFill>
                  <a:latin typeface="Arial" panose="020B0604020202020204" pitchFamily="34" charset="0"/>
                  <a:cs typeface="Arial" panose="020B0604020202020204" pitchFamily="34" charset="0"/>
                </a:rPr>
                <a:t>FEUER AUSBREITEN</a:t>
              </a:r>
              <a:endParaRPr lang="en-US" b="1">
                <a:solidFill>
                  <a:schemeClr val="tx1"/>
                </a:solidFill>
                <a:latin typeface="Arial" panose="020B0604020202020204" pitchFamily="34" charset="0"/>
                <a:cs typeface="Arial" panose="020B0604020202020204" pitchFamily="34" charset="0"/>
              </a:endParaRPr>
            </a:p>
          </p:txBody>
        </p:sp>
        <p:pic>
          <p:nvPicPr>
            <p:cNvPr id="55" name="Grafik 54">
              <a:extLst>
                <a:ext uri="{FF2B5EF4-FFF2-40B4-BE49-F238E27FC236}">
                  <a16:creationId xmlns:a16="http://schemas.microsoft.com/office/drawing/2014/main" id="{A06B78FB-993F-153F-BAAA-B0DAFAD3F7A2}"/>
                </a:ext>
              </a:extLst>
            </p:cNvPr>
            <p:cNvPicPr>
              <a:picLocks noChangeAspect="1"/>
            </p:cNvPicPr>
            <p:nvPr/>
          </p:nvPicPr>
          <p:blipFill>
            <a:blip r:embed="rId10"/>
            <a:stretch>
              <a:fillRect/>
            </a:stretch>
          </p:blipFill>
          <p:spPr>
            <a:xfrm>
              <a:off x="16505835" y="3020484"/>
              <a:ext cx="2503966" cy="1966634"/>
            </a:xfrm>
            <a:prstGeom prst="rect">
              <a:avLst/>
            </a:prstGeom>
          </p:spPr>
        </p:pic>
        <p:cxnSp>
          <p:nvCxnSpPr>
            <p:cNvPr id="56" name="Gerade Verbindung mit Pfeil 55">
              <a:extLst>
                <a:ext uri="{FF2B5EF4-FFF2-40B4-BE49-F238E27FC236}">
                  <a16:creationId xmlns:a16="http://schemas.microsoft.com/office/drawing/2014/main" id="{6C885B49-23AC-CCE6-EF58-266DB22F8216}"/>
                </a:ext>
              </a:extLst>
            </p:cNvPr>
            <p:cNvCxnSpPr>
              <a:cxnSpLocks/>
            </p:cNvCxnSpPr>
            <p:nvPr/>
          </p:nvCxnSpPr>
          <p:spPr>
            <a:xfrm>
              <a:off x="15677889" y="2726495"/>
              <a:ext cx="61627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58" name="Grafik 57">
              <a:extLst>
                <a:ext uri="{FF2B5EF4-FFF2-40B4-BE49-F238E27FC236}">
                  <a16:creationId xmlns:a16="http://schemas.microsoft.com/office/drawing/2014/main" id="{4D8BE9FD-D740-A61C-EDC9-B4C018CA050E}"/>
                </a:ext>
              </a:extLst>
            </p:cNvPr>
            <p:cNvPicPr>
              <a:picLocks noChangeAspect="1"/>
            </p:cNvPicPr>
            <p:nvPr/>
          </p:nvPicPr>
          <p:blipFill>
            <a:blip r:embed="rId11"/>
            <a:stretch>
              <a:fillRect/>
            </a:stretch>
          </p:blipFill>
          <p:spPr>
            <a:xfrm>
              <a:off x="16881763" y="3348507"/>
              <a:ext cx="2263486" cy="1705006"/>
            </a:xfrm>
            <a:prstGeom prst="rect">
              <a:avLst/>
            </a:prstGeom>
          </p:spPr>
        </p:pic>
        <p:sp>
          <p:nvSpPr>
            <p:cNvPr id="59" name="Rechteck: abgerundete Ecken 58">
              <a:extLst>
                <a:ext uri="{FF2B5EF4-FFF2-40B4-BE49-F238E27FC236}">
                  <a16:creationId xmlns:a16="http://schemas.microsoft.com/office/drawing/2014/main" id="{A4498D32-7697-B6F8-9618-F6DE45F39E96}"/>
                </a:ext>
              </a:extLst>
            </p:cNvPr>
            <p:cNvSpPr/>
            <p:nvPr/>
          </p:nvSpPr>
          <p:spPr>
            <a:xfrm>
              <a:off x="19731168" y="2491545"/>
              <a:ext cx="2820721" cy="469900"/>
            </a:xfrm>
            <a:prstGeom prst="roundRect">
              <a:avLst/>
            </a:prstGeom>
            <a:solidFill>
              <a:srgbClr val="D0D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a:solidFill>
                    <a:schemeClr val="tx1"/>
                  </a:solidFill>
                  <a:latin typeface="Arial" panose="020B0604020202020204" pitchFamily="34" charset="0"/>
                  <a:cs typeface="Arial" panose="020B0604020202020204" pitchFamily="34" charset="0"/>
                </a:rPr>
                <a:t>BLITZ ERSTELLEN</a:t>
              </a:r>
              <a:endParaRPr lang="en-US" b="1">
                <a:solidFill>
                  <a:schemeClr val="tx1"/>
                </a:solidFill>
                <a:latin typeface="Arial" panose="020B0604020202020204" pitchFamily="34" charset="0"/>
                <a:cs typeface="Arial" panose="020B0604020202020204" pitchFamily="34" charset="0"/>
              </a:endParaRPr>
            </a:p>
          </p:txBody>
        </p:sp>
        <p:cxnSp>
          <p:nvCxnSpPr>
            <p:cNvPr id="60" name="Gerade Verbindung mit Pfeil 59">
              <a:extLst>
                <a:ext uri="{FF2B5EF4-FFF2-40B4-BE49-F238E27FC236}">
                  <a16:creationId xmlns:a16="http://schemas.microsoft.com/office/drawing/2014/main" id="{1FF6EAE4-983C-BC85-2453-C2497157FB60}"/>
                </a:ext>
              </a:extLst>
            </p:cNvPr>
            <p:cNvCxnSpPr>
              <a:cxnSpLocks/>
            </p:cNvCxnSpPr>
            <p:nvPr/>
          </p:nvCxnSpPr>
          <p:spPr>
            <a:xfrm>
              <a:off x="19114889" y="2726495"/>
              <a:ext cx="61627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62" name="Grafik 61">
              <a:extLst>
                <a:ext uri="{FF2B5EF4-FFF2-40B4-BE49-F238E27FC236}">
                  <a16:creationId xmlns:a16="http://schemas.microsoft.com/office/drawing/2014/main" id="{A8B2638E-FD4F-0C3F-18F6-5CD54433BC3F}"/>
                </a:ext>
              </a:extLst>
            </p:cNvPr>
            <p:cNvPicPr>
              <a:picLocks noChangeAspect="1"/>
            </p:cNvPicPr>
            <p:nvPr/>
          </p:nvPicPr>
          <p:blipFill>
            <a:blip r:embed="rId12"/>
            <a:stretch>
              <a:fillRect/>
            </a:stretch>
          </p:blipFill>
          <p:spPr>
            <a:xfrm>
              <a:off x="19891345" y="3020483"/>
              <a:ext cx="2660544" cy="1109429"/>
            </a:xfrm>
            <a:prstGeom prst="rect">
              <a:avLst/>
            </a:prstGeom>
          </p:spPr>
        </p:pic>
        <p:sp>
          <p:nvSpPr>
            <p:cNvPr id="63" name="Rechteck: abgerundete Ecken 62">
              <a:extLst>
                <a:ext uri="{FF2B5EF4-FFF2-40B4-BE49-F238E27FC236}">
                  <a16:creationId xmlns:a16="http://schemas.microsoft.com/office/drawing/2014/main" id="{D64C4EE9-24F5-299A-084B-7F06ADBBB919}"/>
                </a:ext>
              </a:extLst>
            </p:cNvPr>
            <p:cNvSpPr/>
            <p:nvPr/>
          </p:nvSpPr>
          <p:spPr>
            <a:xfrm>
              <a:off x="23168168" y="2484189"/>
              <a:ext cx="2820721" cy="469900"/>
            </a:xfrm>
            <a:prstGeom prst="roundRect">
              <a:avLst/>
            </a:prstGeom>
            <a:solidFill>
              <a:srgbClr val="D0D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a:solidFill>
                    <a:schemeClr val="tx1"/>
                  </a:solidFill>
                  <a:latin typeface="Arial" panose="020B0604020202020204" pitchFamily="34" charset="0"/>
                  <a:cs typeface="Arial" panose="020B0604020202020204" pitchFamily="34" charset="0"/>
                </a:rPr>
                <a:t>BAUM ERSTELLEN</a:t>
              </a:r>
              <a:endParaRPr lang="en-US" b="1">
                <a:solidFill>
                  <a:schemeClr val="tx1"/>
                </a:solidFill>
                <a:latin typeface="Arial" panose="020B0604020202020204" pitchFamily="34" charset="0"/>
                <a:cs typeface="Arial" panose="020B0604020202020204" pitchFamily="34" charset="0"/>
              </a:endParaRPr>
            </a:p>
          </p:txBody>
        </p:sp>
        <p:cxnSp>
          <p:nvCxnSpPr>
            <p:cNvPr id="64" name="Gerade Verbindung mit Pfeil 63">
              <a:extLst>
                <a:ext uri="{FF2B5EF4-FFF2-40B4-BE49-F238E27FC236}">
                  <a16:creationId xmlns:a16="http://schemas.microsoft.com/office/drawing/2014/main" id="{F02DFAD5-8F3B-DC55-87ED-306DC71422A3}"/>
                </a:ext>
              </a:extLst>
            </p:cNvPr>
            <p:cNvCxnSpPr>
              <a:cxnSpLocks/>
            </p:cNvCxnSpPr>
            <p:nvPr/>
          </p:nvCxnSpPr>
          <p:spPr>
            <a:xfrm>
              <a:off x="22551889" y="2726962"/>
              <a:ext cx="61627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66" name="Grafik 65">
              <a:extLst>
                <a:ext uri="{FF2B5EF4-FFF2-40B4-BE49-F238E27FC236}">
                  <a16:creationId xmlns:a16="http://schemas.microsoft.com/office/drawing/2014/main" id="{67F1D5B7-734E-B71A-A2EA-8D7D57175BDD}"/>
                </a:ext>
              </a:extLst>
            </p:cNvPr>
            <p:cNvPicPr>
              <a:picLocks noChangeAspect="1"/>
            </p:cNvPicPr>
            <p:nvPr/>
          </p:nvPicPr>
          <p:blipFill>
            <a:blip r:embed="rId13"/>
            <a:stretch>
              <a:fillRect/>
            </a:stretch>
          </p:blipFill>
          <p:spPr>
            <a:xfrm>
              <a:off x="17254811" y="3614130"/>
              <a:ext cx="2263486" cy="703889"/>
            </a:xfrm>
            <a:prstGeom prst="rect">
              <a:avLst/>
            </a:prstGeom>
          </p:spPr>
        </p:pic>
        <p:pic>
          <p:nvPicPr>
            <p:cNvPr id="68" name="Grafik 67">
              <a:extLst>
                <a:ext uri="{FF2B5EF4-FFF2-40B4-BE49-F238E27FC236}">
                  <a16:creationId xmlns:a16="http://schemas.microsoft.com/office/drawing/2014/main" id="{A59299CF-9460-02CC-0B8F-D20627237E5B}"/>
                </a:ext>
              </a:extLst>
            </p:cNvPr>
            <p:cNvPicPr>
              <a:picLocks noChangeAspect="1"/>
            </p:cNvPicPr>
            <p:nvPr/>
          </p:nvPicPr>
          <p:blipFill>
            <a:blip r:embed="rId14"/>
            <a:stretch>
              <a:fillRect/>
            </a:stretch>
          </p:blipFill>
          <p:spPr>
            <a:xfrm>
              <a:off x="17254811" y="4362994"/>
              <a:ext cx="2263486" cy="798877"/>
            </a:xfrm>
            <a:prstGeom prst="rect">
              <a:avLst/>
            </a:prstGeom>
          </p:spPr>
        </p:pic>
        <p:pic>
          <p:nvPicPr>
            <p:cNvPr id="69" name="Grafik 68">
              <a:extLst>
                <a:ext uri="{FF2B5EF4-FFF2-40B4-BE49-F238E27FC236}">
                  <a16:creationId xmlns:a16="http://schemas.microsoft.com/office/drawing/2014/main" id="{4BC609DB-CB3E-428F-1A30-2F3B4D854FCF}"/>
                </a:ext>
              </a:extLst>
            </p:cNvPr>
            <p:cNvPicPr>
              <a:picLocks noChangeAspect="1"/>
            </p:cNvPicPr>
            <p:nvPr/>
          </p:nvPicPr>
          <p:blipFill>
            <a:blip r:embed="rId14"/>
            <a:stretch>
              <a:fillRect/>
            </a:stretch>
          </p:blipFill>
          <p:spPr>
            <a:xfrm>
              <a:off x="20399841" y="3265285"/>
              <a:ext cx="2263486" cy="798877"/>
            </a:xfrm>
            <a:prstGeom prst="rect">
              <a:avLst/>
            </a:prstGeom>
          </p:spPr>
        </p:pic>
        <p:pic>
          <p:nvPicPr>
            <p:cNvPr id="71" name="Grafik 70">
              <a:extLst>
                <a:ext uri="{FF2B5EF4-FFF2-40B4-BE49-F238E27FC236}">
                  <a16:creationId xmlns:a16="http://schemas.microsoft.com/office/drawing/2014/main" id="{AF5D7624-B24D-9BF7-57CA-285A7B575373}"/>
                </a:ext>
              </a:extLst>
            </p:cNvPr>
            <p:cNvPicPr>
              <a:picLocks noChangeAspect="1"/>
            </p:cNvPicPr>
            <p:nvPr/>
          </p:nvPicPr>
          <p:blipFill>
            <a:blip r:embed="rId15"/>
            <a:stretch>
              <a:fillRect/>
            </a:stretch>
          </p:blipFill>
          <p:spPr>
            <a:xfrm>
              <a:off x="23433433" y="3055097"/>
              <a:ext cx="2660544" cy="1081494"/>
            </a:xfrm>
            <a:prstGeom prst="rect">
              <a:avLst/>
            </a:prstGeom>
          </p:spPr>
        </p:pic>
        <p:pic>
          <p:nvPicPr>
            <p:cNvPr id="73" name="Grafik 72">
              <a:extLst>
                <a:ext uri="{FF2B5EF4-FFF2-40B4-BE49-F238E27FC236}">
                  <a16:creationId xmlns:a16="http://schemas.microsoft.com/office/drawing/2014/main" id="{9B0C737F-2A4E-13FD-A51A-3C779B4C28F5}"/>
                </a:ext>
              </a:extLst>
            </p:cNvPr>
            <p:cNvPicPr>
              <a:picLocks noChangeAspect="1"/>
            </p:cNvPicPr>
            <p:nvPr/>
          </p:nvPicPr>
          <p:blipFill>
            <a:blip r:embed="rId16"/>
            <a:stretch>
              <a:fillRect/>
            </a:stretch>
          </p:blipFill>
          <p:spPr>
            <a:xfrm>
              <a:off x="23673661" y="3325309"/>
              <a:ext cx="2793364" cy="1037685"/>
            </a:xfrm>
            <a:prstGeom prst="rect">
              <a:avLst/>
            </a:prstGeom>
          </p:spPr>
        </p:pic>
        <p:sp>
          <p:nvSpPr>
            <p:cNvPr id="74" name="Rechteck: abgerundete Ecken 73">
              <a:extLst>
                <a:ext uri="{FF2B5EF4-FFF2-40B4-BE49-F238E27FC236}">
                  <a16:creationId xmlns:a16="http://schemas.microsoft.com/office/drawing/2014/main" id="{AF031A05-5E75-3B11-64F2-8ED845038AC2}"/>
                </a:ext>
              </a:extLst>
            </p:cNvPr>
            <p:cNvSpPr/>
            <p:nvPr/>
          </p:nvSpPr>
          <p:spPr>
            <a:xfrm>
              <a:off x="26605168" y="2484189"/>
              <a:ext cx="2820721" cy="469900"/>
            </a:xfrm>
            <a:prstGeom prst="roundRect">
              <a:avLst/>
            </a:prstGeom>
            <a:solidFill>
              <a:srgbClr val="D0D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a:solidFill>
                    <a:schemeClr val="tx1"/>
                  </a:solidFill>
                  <a:latin typeface="Arial" panose="020B0604020202020204" pitchFamily="34" charset="0"/>
                  <a:cs typeface="Arial" panose="020B0604020202020204" pitchFamily="34" charset="0"/>
                </a:rPr>
                <a:t>PLOT ERSTELLEN</a:t>
              </a:r>
              <a:endParaRPr lang="en-US" b="1">
                <a:solidFill>
                  <a:schemeClr val="tx1"/>
                </a:solidFill>
                <a:latin typeface="Arial" panose="020B0604020202020204" pitchFamily="34" charset="0"/>
                <a:cs typeface="Arial" panose="020B0604020202020204" pitchFamily="34" charset="0"/>
              </a:endParaRPr>
            </a:p>
          </p:txBody>
        </p:sp>
        <p:cxnSp>
          <p:nvCxnSpPr>
            <p:cNvPr id="75" name="Gerade Verbindung mit Pfeil 74">
              <a:extLst>
                <a:ext uri="{FF2B5EF4-FFF2-40B4-BE49-F238E27FC236}">
                  <a16:creationId xmlns:a16="http://schemas.microsoft.com/office/drawing/2014/main" id="{A0DB6B9D-5222-231F-ECC7-E99358B17F20}"/>
                </a:ext>
              </a:extLst>
            </p:cNvPr>
            <p:cNvCxnSpPr>
              <a:cxnSpLocks/>
            </p:cNvCxnSpPr>
            <p:nvPr/>
          </p:nvCxnSpPr>
          <p:spPr>
            <a:xfrm>
              <a:off x="25988889" y="2726495"/>
              <a:ext cx="61627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77" name="Grafik 76">
              <a:extLst>
                <a:ext uri="{FF2B5EF4-FFF2-40B4-BE49-F238E27FC236}">
                  <a16:creationId xmlns:a16="http://schemas.microsoft.com/office/drawing/2014/main" id="{15FE6197-FE16-59A5-E869-E2EAA0502212}"/>
                </a:ext>
              </a:extLst>
            </p:cNvPr>
            <p:cNvPicPr>
              <a:picLocks noChangeAspect="1"/>
            </p:cNvPicPr>
            <p:nvPr/>
          </p:nvPicPr>
          <p:blipFill>
            <a:blip r:embed="rId17"/>
            <a:stretch>
              <a:fillRect/>
            </a:stretch>
          </p:blipFill>
          <p:spPr>
            <a:xfrm>
              <a:off x="26707253" y="3048434"/>
              <a:ext cx="3036147" cy="808492"/>
            </a:xfrm>
            <a:prstGeom prst="rect">
              <a:avLst/>
            </a:prstGeom>
          </p:spPr>
        </p:pic>
        <p:cxnSp>
          <p:nvCxnSpPr>
            <p:cNvPr id="81" name="Verbinder: gewinkelt 80">
              <a:extLst>
                <a:ext uri="{FF2B5EF4-FFF2-40B4-BE49-F238E27FC236}">
                  <a16:creationId xmlns:a16="http://schemas.microsoft.com/office/drawing/2014/main" id="{660E4E8C-B67B-9466-229F-9BA3DC9EA095}"/>
                </a:ext>
              </a:extLst>
            </p:cNvPr>
            <p:cNvCxnSpPr>
              <a:stCxn id="74" idx="0"/>
              <a:endCxn id="53" idx="0"/>
            </p:cNvCxnSpPr>
            <p:nvPr/>
          </p:nvCxnSpPr>
          <p:spPr>
            <a:xfrm rot="16200000" flipV="1">
              <a:off x="22860029" y="-2671311"/>
              <a:ext cx="12700" cy="10311000"/>
            </a:xfrm>
            <a:prstGeom prst="bentConnector3">
              <a:avLst>
                <a:gd name="adj1" fmla="val 4100000"/>
              </a:avLst>
            </a:prstGeom>
            <a:ln>
              <a:tailEnd type="triangle"/>
            </a:ln>
          </p:spPr>
          <p:style>
            <a:lnRef idx="3">
              <a:schemeClr val="dk1"/>
            </a:lnRef>
            <a:fillRef idx="0">
              <a:schemeClr val="dk1"/>
            </a:fillRef>
            <a:effectRef idx="2">
              <a:schemeClr val="dk1"/>
            </a:effectRef>
            <a:fontRef idx="minor">
              <a:schemeClr val="tx1"/>
            </a:fontRef>
          </p:style>
        </p:cxnSp>
        <p:sp>
          <p:nvSpPr>
            <p:cNvPr id="83" name="Rechteck: abgerundete Ecken 82">
              <a:extLst>
                <a:ext uri="{FF2B5EF4-FFF2-40B4-BE49-F238E27FC236}">
                  <a16:creationId xmlns:a16="http://schemas.microsoft.com/office/drawing/2014/main" id="{86FB0A3D-002E-F13E-047D-649005A5787F}"/>
                </a:ext>
              </a:extLst>
            </p:cNvPr>
            <p:cNvSpPr/>
            <p:nvPr/>
          </p:nvSpPr>
          <p:spPr>
            <a:xfrm>
              <a:off x="30042168" y="2477839"/>
              <a:ext cx="2820721" cy="469900"/>
            </a:xfrm>
            <a:prstGeom prst="roundRect">
              <a:avLst/>
            </a:prstGeom>
            <a:solidFill>
              <a:srgbClr val="D0D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a:solidFill>
                    <a:schemeClr val="tx1"/>
                  </a:solidFill>
                  <a:latin typeface="Arial" panose="020B0604020202020204" pitchFamily="34" charset="0"/>
                  <a:cs typeface="Arial" panose="020B0604020202020204" pitchFamily="34" charset="0"/>
                </a:rPr>
                <a:t>PLOTS ANIMIEREN</a:t>
              </a:r>
              <a:endParaRPr lang="en-US" b="1">
                <a:solidFill>
                  <a:schemeClr val="tx1"/>
                </a:solidFill>
                <a:latin typeface="Arial" panose="020B0604020202020204" pitchFamily="34" charset="0"/>
                <a:cs typeface="Arial" panose="020B0604020202020204" pitchFamily="34" charset="0"/>
              </a:endParaRPr>
            </a:p>
          </p:txBody>
        </p:sp>
        <p:cxnSp>
          <p:nvCxnSpPr>
            <p:cNvPr id="84" name="Gerade Verbindung mit Pfeil 83">
              <a:extLst>
                <a:ext uri="{FF2B5EF4-FFF2-40B4-BE49-F238E27FC236}">
                  <a16:creationId xmlns:a16="http://schemas.microsoft.com/office/drawing/2014/main" id="{D9C1AB0F-DA63-40C2-F7B2-2F39E8930BF8}"/>
                </a:ext>
              </a:extLst>
            </p:cNvPr>
            <p:cNvCxnSpPr>
              <a:cxnSpLocks/>
            </p:cNvCxnSpPr>
            <p:nvPr/>
          </p:nvCxnSpPr>
          <p:spPr>
            <a:xfrm>
              <a:off x="29435260" y="2726495"/>
              <a:ext cx="61627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86" name="Grafik 85" descr="Ein Bild, das Text, Verbandskasten, Spielstandanzeige, Grün enthält.&#10;&#10;Automatisch generierte Beschreibung">
              <a:extLst>
                <a:ext uri="{FF2B5EF4-FFF2-40B4-BE49-F238E27FC236}">
                  <a16:creationId xmlns:a16="http://schemas.microsoft.com/office/drawing/2014/main" id="{37D2AA17-7CB9-444E-DAFA-F3DEFC900C3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0051539" y="3020483"/>
              <a:ext cx="2955602" cy="2386511"/>
            </a:xfrm>
            <a:prstGeom prst="rect">
              <a:avLst/>
            </a:prstGeom>
          </p:spPr>
        </p:pic>
      </p:grpSp>
    </p:spTree>
    <p:extLst>
      <p:ext uri="{BB962C8B-B14F-4D97-AF65-F5344CB8AC3E}">
        <p14:creationId xmlns:p14="http://schemas.microsoft.com/office/powerpoint/2010/main" val="3610126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375E-6 2.22222E-6 L -1 -0.00047 " pathEditMode="relative" rAng="0" ptsTypes="AA">
                                      <p:cBhvr>
                                        <p:cTn id="6" dur="3000" fill="hold"/>
                                        <p:tgtEl>
                                          <p:spTgt spid="87"/>
                                        </p:tgtEl>
                                        <p:attrNameLst>
                                          <p:attrName>ppt_x</p:attrName>
                                          <p:attrName>ppt_y</p:attrName>
                                        </p:attrNameLst>
                                      </p:cBhvr>
                                      <p:rCtr x="-50000" y="-23"/>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1 -0.00047 L -1.66093 -0.00116 " pathEditMode="relative" rAng="0" ptsTypes="AA">
                                      <p:cBhvr>
                                        <p:cTn id="10" dur="3000" fill="hold"/>
                                        <p:tgtEl>
                                          <p:spTgt spid="87"/>
                                        </p:tgtEl>
                                        <p:attrNameLst>
                                          <p:attrName>ppt_x</p:attrName>
                                          <p:attrName>ppt_y</p:attrName>
                                        </p:attrNameLst>
                                      </p:cBhvr>
                                      <p:rCtr x="-33047" y="-46"/>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1.66093 -0.00116 L -1 -0.00046 " pathEditMode="relative" rAng="0" ptsTypes="AA">
                                      <p:cBhvr>
                                        <p:cTn id="14" dur="3000" fill="hold"/>
                                        <p:tgtEl>
                                          <p:spTgt spid="87"/>
                                        </p:tgtEl>
                                        <p:attrNameLst>
                                          <p:attrName>ppt_x</p:attrName>
                                          <p:attrName>ppt_y</p:attrName>
                                        </p:attrNameLst>
                                      </p:cBhvr>
                                      <p:rCtr x="32982" y="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1 -0.00047 L -1.66094 -0.00116 " pathEditMode="relative" rAng="0" ptsTypes="AA">
                                      <p:cBhvr>
                                        <p:cTn id="18" dur="3000" fill="hold"/>
                                        <p:tgtEl>
                                          <p:spTgt spid="87"/>
                                        </p:tgtEl>
                                        <p:attrNameLst>
                                          <p:attrName>ppt_x</p:attrName>
                                          <p:attrName>ppt_y</p:attrName>
                                        </p:attrNameLst>
                                      </p:cBhvr>
                                      <p:rCtr x="-32813" y="-46"/>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1.66093 -0.00116 L -2.21575 -0.0125 " pathEditMode="relative" rAng="0" ptsTypes="AA">
                                      <p:cBhvr>
                                        <p:cTn id="22" dur="3000" fill="hold"/>
                                        <p:tgtEl>
                                          <p:spTgt spid="87"/>
                                        </p:tgtEl>
                                        <p:attrNameLst>
                                          <p:attrName>ppt_x</p:attrName>
                                          <p:attrName>ppt_y</p:attrName>
                                        </p:attrNameLst>
                                      </p:cBhvr>
                                      <p:rCtr x="-27734" y="-57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3FCCA929-7A61-4313-8A90-619CDF425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3">
            <a:extLst>
              <a:ext uri="{FF2B5EF4-FFF2-40B4-BE49-F238E27FC236}">
                <a16:creationId xmlns:a16="http://schemas.microsoft.com/office/drawing/2014/main" id="{24250F98-AE57-452A-8B22-1B78911F0B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3" name="Rectangle 15">
            <a:extLst>
              <a:ext uri="{FF2B5EF4-FFF2-40B4-BE49-F238E27FC236}">
                <a16:creationId xmlns:a16="http://schemas.microsoft.com/office/drawing/2014/main" id="{0464315C-FCA9-40FE-892E-D4A5B3A5B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liennummernplatzhalter 3">
            <a:extLst>
              <a:ext uri="{FF2B5EF4-FFF2-40B4-BE49-F238E27FC236}">
                <a16:creationId xmlns:a16="http://schemas.microsoft.com/office/drawing/2014/main" id="{F0FAB180-BC82-F42E-7457-8358A0ECCD1A}"/>
              </a:ext>
            </a:extLst>
          </p:cNvPr>
          <p:cNvSpPr>
            <a:spLocks noGrp="1"/>
          </p:cNvSpPr>
          <p:nvPr>
            <p:ph type="sldNum" sz="quarter" idx="12"/>
          </p:nvPr>
        </p:nvSpPr>
        <p:spPr>
          <a:xfrm>
            <a:off x="11722608" y="18288"/>
            <a:ext cx="475488" cy="475488"/>
          </a:xfrm>
        </p:spPr>
        <p:txBody>
          <a:bodyPr>
            <a:normAutofit/>
          </a:bodyPr>
          <a:lstStyle/>
          <a:p>
            <a:pPr algn="ctr">
              <a:spcAft>
                <a:spcPts val="600"/>
              </a:spcAft>
            </a:pPr>
            <a:fld id="{802006FE-6571-4354-8775-F8708372C227}" type="slidenum">
              <a:rPr lang="de-DE" sz="900">
                <a:solidFill>
                  <a:schemeClr val="tx1">
                    <a:alpha val="70000"/>
                  </a:schemeClr>
                </a:solidFill>
              </a:rPr>
              <a:pPr algn="ctr">
                <a:spcAft>
                  <a:spcPts val="600"/>
                </a:spcAft>
              </a:pPr>
              <a:t>7</a:t>
            </a:fld>
            <a:endParaRPr lang="de-DE" sz="900">
              <a:solidFill>
                <a:schemeClr val="tx1">
                  <a:alpha val="70000"/>
                </a:schemeClr>
              </a:solidFill>
            </a:endParaRPr>
          </a:p>
        </p:txBody>
      </p:sp>
      <p:sp>
        <p:nvSpPr>
          <p:cNvPr id="24" name="Rectangle 17">
            <a:extLst>
              <a:ext uri="{FF2B5EF4-FFF2-40B4-BE49-F238E27FC236}">
                <a16:creationId xmlns:a16="http://schemas.microsoft.com/office/drawing/2014/main" id="{4BF9520B-E0CD-4FA7-91B5-7DC36B606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5195"/>
            <a:ext cx="12192000" cy="5389511"/>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C01176E-0490-00ED-5673-F7F16264DD3A}"/>
              </a:ext>
            </a:extLst>
          </p:cNvPr>
          <p:cNvSpPr>
            <a:spLocks noGrp="1"/>
          </p:cNvSpPr>
          <p:nvPr>
            <p:ph type="title"/>
          </p:nvPr>
        </p:nvSpPr>
        <p:spPr>
          <a:xfrm>
            <a:off x="1191965" y="1084729"/>
            <a:ext cx="9994378" cy="705971"/>
          </a:xfrm>
        </p:spPr>
        <p:txBody>
          <a:bodyPr anchor="t">
            <a:normAutofit fontScale="90000"/>
          </a:bodyPr>
          <a:lstStyle/>
          <a:p>
            <a:pPr algn="ctr"/>
            <a:r>
              <a:rPr lang="de-DE" b="1" dirty="0">
                <a:latin typeface="Arial" panose="020B0604020202020204" pitchFamily="34" charset="0"/>
                <a:cs typeface="Arial" panose="020B0604020202020204" pitchFamily="34" charset="0"/>
              </a:rPr>
              <a:t>Implementierung in Sage Math </a:t>
            </a:r>
            <a:br>
              <a:rPr lang="de-DE" b="1" dirty="0">
                <a:latin typeface="Arial" panose="020B0604020202020204" pitchFamily="34" charset="0"/>
                <a:cs typeface="Arial" panose="020B0604020202020204" pitchFamily="34" charset="0"/>
              </a:rPr>
            </a:br>
            <a:r>
              <a:rPr lang="de-DE" sz="2700" b="1" dirty="0">
                <a:latin typeface="Arial" panose="020B0604020202020204" pitchFamily="34" charset="0"/>
                <a:cs typeface="Arial" panose="020B0604020202020204" pitchFamily="34" charset="0"/>
              </a:rPr>
              <a:t>Statistikfunktion I</a:t>
            </a:r>
            <a:endParaRPr lang="de-DE" b="1" dirty="0">
              <a:latin typeface="Arial" panose="020B0604020202020204" pitchFamily="34" charset="0"/>
              <a:cs typeface="Arial" panose="020B0604020202020204" pitchFamily="34" charset="0"/>
            </a:endParaRPr>
          </a:p>
        </p:txBody>
      </p:sp>
      <p:sp>
        <p:nvSpPr>
          <p:cNvPr id="5" name="Textfeld 4">
            <a:extLst>
              <a:ext uri="{FF2B5EF4-FFF2-40B4-BE49-F238E27FC236}">
                <a16:creationId xmlns:a16="http://schemas.microsoft.com/office/drawing/2014/main" id="{C0CCC08B-D43A-8A40-5DF7-FDDF67C98677}"/>
              </a:ext>
            </a:extLst>
          </p:cNvPr>
          <p:cNvSpPr txBox="1"/>
          <p:nvPr/>
        </p:nvSpPr>
        <p:spPr>
          <a:xfrm>
            <a:off x="120650" y="5474975"/>
            <a:ext cx="1479550" cy="677585"/>
          </a:xfrm>
          <a:prstGeom prst="round2SameRect">
            <a:avLst/>
          </a:prstGeom>
          <a:solidFill>
            <a:srgbClr val="D0D9E9"/>
          </a:solidFill>
        </p:spPr>
        <p:txBody>
          <a:bodyPr wrap="square" rtlCol="0">
            <a:spAutoFit/>
          </a:bodyPr>
          <a:lstStyle/>
          <a:p>
            <a:r>
              <a:rPr lang="de-DE">
                <a:latin typeface="Arial" panose="020B0604020202020204" pitchFamily="34" charset="0"/>
                <a:cs typeface="Arial" panose="020B0604020202020204" pitchFamily="34" charset="0"/>
              </a:rPr>
              <a:t>Simon</a:t>
            </a:r>
          </a:p>
          <a:p>
            <a:r>
              <a:rPr lang="de-DE" sz="1800">
                <a:latin typeface="Arial" panose="020B0604020202020204" pitchFamily="34" charset="0"/>
                <a:cs typeface="Arial" panose="020B0604020202020204" pitchFamily="34" charset="0"/>
              </a:rPr>
              <a:t>Gärtner</a:t>
            </a:r>
          </a:p>
        </p:txBody>
      </p:sp>
      <p:grpSp>
        <p:nvGrpSpPr>
          <p:cNvPr id="125" name="Gruppieren 124">
            <a:extLst>
              <a:ext uri="{FF2B5EF4-FFF2-40B4-BE49-F238E27FC236}">
                <a16:creationId xmlns:a16="http://schemas.microsoft.com/office/drawing/2014/main" id="{47188805-CA5A-65F5-335B-FF63CFDC8BD7}"/>
              </a:ext>
            </a:extLst>
          </p:cNvPr>
          <p:cNvGrpSpPr/>
          <p:nvPr/>
        </p:nvGrpSpPr>
        <p:grpSpPr>
          <a:xfrm>
            <a:off x="2016125" y="2587006"/>
            <a:ext cx="23412462" cy="2847329"/>
            <a:chOff x="1930400" y="2295913"/>
            <a:chExt cx="23412462" cy="2847329"/>
          </a:xfrm>
        </p:grpSpPr>
        <p:sp>
          <p:nvSpPr>
            <p:cNvPr id="82" name="Rechteck: abgerundete Ecken 81">
              <a:extLst>
                <a:ext uri="{FF2B5EF4-FFF2-40B4-BE49-F238E27FC236}">
                  <a16:creationId xmlns:a16="http://schemas.microsoft.com/office/drawing/2014/main" id="{1C3F7B90-4FB2-FBFE-9EFA-9490D579CE92}"/>
                </a:ext>
              </a:extLst>
            </p:cNvPr>
            <p:cNvSpPr/>
            <p:nvPr/>
          </p:nvSpPr>
          <p:spPr>
            <a:xfrm>
              <a:off x="1930400" y="2308071"/>
              <a:ext cx="2800350" cy="469900"/>
            </a:xfrm>
            <a:prstGeom prst="roundRect">
              <a:avLst/>
            </a:prstGeom>
            <a:solidFill>
              <a:srgbClr val="D0D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tx1"/>
                  </a:solidFill>
                  <a:latin typeface="Arial" panose="020B0604020202020204" pitchFamily="34" charset="0"/>
                  <a:cs typeface="Arial" panose="020B0604020202020204" pitchFamily="34" charset="0"/>
                </a:rPr>
                <a:t>STATISTIKFUNKTION I</a:t>
              </a:r>
              <a:endParaRPr lang="en-US" b="1" dirty="0">
                <a:solidFill>
                  <a:schemeClr val="tx1"/>
                </a:solidFill>
                <a:latin typeface="Arial" panose="020B0604020202020204" pitchFamily="34" charset="0"/>
                <a:cs typeface="Arial" panose="020B0604020202020204" pitchFamily="34" charset="0"/>
              </a:endParaRPr>
            </a:p>
          </p:txBody>
        </p:sp>
        <p:pic>
          <p:nvPicPr>
            <p:cNvPr id="88" name="Grafik 87">
              <a:extLst>
                <a:ext uri="{FF2B5EF4-FFF2-40B4-BE49-F238E27FC236}">
                  <a16:creationId xmlns:a16="http://schemas.microsoft.com/office/drawing/2014/main" id="{6F12BF6A-FFEA-2C3D-B5AF-6116D7C6C661}"/>
                </a:ext>
              </a:extLst>
            </p:cNvPr>
            <p:cNvPicPr>
              <a:picLocks noChangeAspect="1"/>
            </p:cNvPicPr>
            <p:nvPr/>
          </p:nvPicPr>
          <p:blipFill>
            <a:blip r:embed="rId3"/>
            <a:stretch>
              <a:fillRect/>
            </a:stretch>
          </p:blipFill>
          <p:spPr>
            <a:xfrm>
              <a:off x="2438400" y="2803972"/>
              <a:ext cx="2216150" cy="2339270"/>
            </a:xfrm>
            <a:prstGeom prst="rect">
              <a:avLst/>
            </a:prstGeom>
          </p:spPr>
        </p:pic>
        <p:sp>
          <p:nvSpPr>
            <p:cNvPr id="91" name="Rechteck: abgerundete Ecken 90">
              <a:extLst>
                <a:ext uri="{FF2B5EF4-FFF2-40B4-BE49-F238E27FC236}">
                  <a16:creationId xmlns:a16="http://schemas.microsoft.com/office/drawing/2014/main" id="{6281EE0E-3A6F-D5BE-83D8-949914282EC2}"/>
                </a:ext>
              </a:extLst>
            </p:cNvPr>
            <p:cNvSpPr/>
            <p:nvPr/>
          </p:nvSpPr>
          <p:spPr>
            <a:xfrm>
              <a:off x="5365752" y="2308071"/>
              <a:ext cx="2800350" cy="469900"/>
            </a:xfrm>
            <a:prstGeom prst="roundRect">
              <a:avLst/>
            </a:prstGeom>
            <a:solidFill>
              <a:srgbClr val="D0D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tx1"/>
                  </a:solidFill>
                  <a:latin typeface="Arial" panose="020B0604020202020204" pitchFamily="34" charset="0"/>
                  <a:cs typeface="Arial" panose="020B0604020202020204" pitchFamily="34" charset="0"/>
                </a:rPr>
                <a:t>PARAMETER</a:t>
              </a:r>
              <a:endParaRPr lang="en-US" b="1" dirty="0">
                <a:solidFill>
                  <a:schemeClr val="tx1"/>
                </a:solidFill>
                <a:latin typeface="Arial" panose="020B0604020202020204" pitchFamily="34" charset="0"/>
                <a:cs typeface="Arial" panose="020B0604020202020204" pitchFamily="34" charset="0"/>
              </a:endParaRPr>
            </a:p>
          </p:txBody>
        </p:sp>
        <p:cxnSp>
          <p:nvCxnSpPr>
            <p:cNvPr id="93" name="Gerade Verbindung mit Pfeil 92">
              <a:extLst>
                <a:ext uri="{FF2B5EF4-FFF2-40B4-BE49-F238E27FC236}">
                  <a16:creationId xmlns:a16="http://schemas.microsoft.com/office/drawing/2014/main" id="{0F44A6DF-CFFD-EBBC-4EFB-08C938A4F4FF}"/>
                </a:ext>
              </a:extLst>
            </p:cNvPr>
            <p:cNvCxnSpPr>
              <a:cxnSpLocks/>
              <a:stCxn id="82" idx="3"/>
              <a:endCxn id="91" idx="1"/>
            </p:cNvCxnSpPr>
            <p:nvPr/>
          </p:nvCxnSpPr>
          <p:spPr>
            <a:xfrm>
              <a:off x="4730750" y="2543021"/>
              <a:ext cx="6350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96" name="Grafik 95">
              <a:extLst>
                <a:ext uri="{FF2B5EF4-FFF2-40B4-BE49-F238E27FC236}">
                  <a16:creationId xmlns:a16="http://schemas.microsoft.com/office/drawing/2014/main" id="{D4A92B37-7C57-6FDF-AF1B-37C5D216E7FB}"/>
                </a:ext>
              </a:extLst>
            </p:cNvPr>
            <p:cNvPicPr>
              <a:picLocks noChangeAspect="1"/>
            </p:cNvPicPr>
            <p:nvPr/>
          </p:nvPicPr>
          <p:blipFill>
            <a:blip r:embed="rId4"/>
            <a:stretch>
              <a:fillRect/>
            </a:stretch>
          </p:blipFill>
          <p:spPr>
            <a:xfrm>
              <a:off x="8948811" y="2803389"/>
              <a:ext cx="3011541" cy="1170218"/>
            </a:xfrm>
            <a:prstGeom prst="rect">
              <a:avLst/>
            </a:prstGeom>
          </p:spPr>
        </p:pic>
        <p:sp>
          <p:nvSpPr>
            <p:cNvPr id="97" name="Rechteck: abgerundete Ecken 96">
              <a:extLst>
                <a:ext uri="{FF2B5EF4-FFF2-40B4-BE49-F238E27FC236}">
                  <a16:creationId xmlns:a16="http://schemas.microsoft.com/office/drawing/2014/main" id="{7EF5D88E-6FB5-0D8A-650A-5001D87DD718}"/>
                </a:ext>
              </a:extLst>
            </p:cNvPr>
            <p:cNvSpPr/>
            <p:nvPr/>
          </p:nvSpPr>
          <p:spPr>
            <a:xfrm>
              <a:off x="8801104" y="2302264"/>
              <a:ext cx="2800350" cy="469900"/>
            </a:xfrm>
            <a:prstGeom prst="roundRect">
              <a:avLst/>
            </a:prstGeom>
            <a:solidFill>
              <a:srgbClr val="D0D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tx1"/>
                  </a:solidFill>
                  <a:latin typeface="Arial" panose="020B0604020202020204" pitchFamily="34" charset="0"/>
                  <a:cs typeface="Arial" panose="020B0604020202020204" pitchFamily="34" charset="0"/>
                </a:rPr>
                <a:t>SETUP ERSTELLEN</a:t>
              </a:r>
              <a:endParaRPr lang="en-US" b="1" dirty="0">
                <a:solidFill>
                  <a:schemeClr val="tx1"/>
                </a:solidFill>
                <a:latin typeface="Arial" panose="020B0604020202020204" pitchFamily="34" charset="0"/>
                <a:cs typeface="Arial" panose="020B0604020202020204" pitchFamily="34" charset="0"/>
              </a:endParaRPr>
            </a:p>
          </p:txBody>
        </p:sp>
        <p:cxnSp>
          <p:nvCxnSpPr>
            <p:cNvPr id="98" name="Gerade Verbindung mit Pfeil 97">
              <a:extLst>
                <a:ext uri="{FF2B5EF4-FFF2-40B4-BE49-F238E27FC236}">
                  <a16:creationId xmlns:a16="http://schemas.microsoft.com/office/drawing/2014/main" id="{B2AAA4FD-028D-22DC-3346-8ABF9E4A5A2E}"/>
                </a:ext>
              </a:extLst>
            </p:cNvPr>
            <p:cNvCxnSpPr>
              <a:cxnSpLocks/>
            </p:cNvCxnSpPr>
            <p:nvPr/>
          </p:nvCxnSpPr>
          <p:spPr>
            <a:xfrm>
              <a:off x="8166102" y="2537214"/>
              <a:ext cx="6350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00" name="Grafik 99">
              <a:extLst>
                <a:ext uri="{FF2B5EF4-FFF2-40B4-BE49-F238E27FC236}">
                  <a16:creationId xmlns:a16="http://schemas.microsoft.com/office/drawing/2014/main" id="{2F79F4A8-2394-8CCB-D66F-9F73AE747AA4}"/>
                </a:ext>
              </a:extLst>
            </p:cNvPr>
            <p:cNvPicPr>
              <a:picLocks noChangeAspect="1"/>
            </p:cNvPicPr>
            <p:nvPr/>
          </p:nvPicPr>
          <p:blipFill>
            <a:blip r:embed="rId5"/>
            <a:stretch>
              <a:fillRect/>
            </a:stretch>
          </p:blipFill>
          <p:spPr>
            <a:xfrm>
              <a:off x="5628613" y="2849071"/>
              <a:ext cx="2537489" cy="846677"/>
            </a:xfrm>
            <a:prstGeom prst="rect">
              <a:avLst/>
            </a:prstGeom>
          </p:spPr>
        </p:pic>
        <p:sp>
          <p:nvSpPr>
            <p:cNvPr id="101" name="Rechteck: abgerundete Ecken 100">
              <a:extLst>
                <a:ext uri="{FF2B5EF4-FFF2-40B4-BE49-F238E27FC236}">
                  <a16:creationId xmlns:a16="http://schemas.microsoft.com/office/drawing/2014/main" id="{88419839-8ED7-A12A-F3A0-AE4BD050727B}"/>
                </a:ext>
              </a:extLst>
            </p:cNvPr>
            <p:cNvSpPr/>
            <p:nvPr/>
          </p:nvSpPr>
          <p:spPr>
            <a:xfrm>
              <a:off x="12236456" y="2302264"/>
              <a:ext cx="2800350" cy="469900"/>
            </a:xfrm>
            <a:prstGeom prst="roundRect">
              <a:avLst/>
            </a:prstGeom>
            <a:solidFill>
              <a:srgbClr val="D0D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tx1"/>
                  </a:solidFill>
                  <a:latin typeface="Arial" panose="020B0604020202020204" pitchFamily="34" charset="0"/>
                  <a:cs typeface="Arial" panose="020B0604020202020204" pitchFamily="34" charset="0"/>
                </a:rPr>
                <a:t>3 SIMULATIONEN</a:t>
              </a:r>
              <a:endParaRPr lang="en-US" b="1" dirty="0">
                <a:solidFill>
                  <a:schemeClr val="tx1"/>
                </a:solidFill>
                <a:latin typeface="Arial" panose="020B0604020202020204" pitchFamily="34" charset="0"/>
                <a:cs typeface="Arial" panose="020B0604020202020204" pitchFamily="34" charset="0"/>
              </a:endParaRPr>
            </a:p>
          </p:txBody>
        </p:sp>
        <p:cxnSp>
          <p:nvCxnSpPr>
            <p:cNvPr id="102" name="Gerade Verbindung mit Pfeil 101">
              <a:extLst>
                <a:ext uri="{FF2B5EF4-FFF2-40B4-BE49-F238E27FC236}">
                  <a16:creationId xmlns:a16="http://schemas.microsoft.com/office/drawing/2014/main" id="{6E1FB10D-FAAB-DABC-08A4-8060263098E0}"/>
                </a:ext>
              </a:extLst>
            </p:cNvPr>
            <p:cNvCxnSpPr>
              <a:cxnSpLocks/>
            </p:cNvCxnSpPr>
            <p:nvPr/>
          </p:nvCxnSpPr>
          <p:spPr>
            <a:xfrm>
              <a:off x="11601454" y="2537214"/>
              <a:ext cx="6350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04" name="Grafik 103">
              <a:extLst>
                <a:ext uri="{FF2B5EF4-FFF2-40B4-BE49-F238E27FC236}">
                  <a16:creationId xmlns:a16="http://schemas.microsoft.com/office/drawing/2014/main" id="{632B905C-B022-60F7-720F-97BC0A0FB2F9}"/>
                </a:ext>
              </a:extLst>
            </p:cNvPr>
            <p:cNvPicPr>
              <a:picLocks noChangeAspect="1"/>
            </p:cNvPicPr>
            <p:nvPr/>
          </p:nvPicPr>
          <p:blipFill>
            <a:blip r:embed="rId6"/>
            <a:stretch>
              <a:fillRect/>
            </a:stretch>
          </p:blipFill>
          <p:spPr>
            <a:xfrm>
              <a:off x="12236456" y="2803389"/>
              <a:ext cx="2964538" cy="247290"/>
            </a:xfrm>
            <a:prstGeom prst="rect">
              <a:avLst/>
            </a:prstGeom>
          </p:spPr>
        </p:pic>
        <p:sp>
          <p:nvSpPr>
            <p:cNvPr id="105" name="Rechteck: abgerundete Ecken 104">
              <a:extLst>
                <a:ext uri="{FF2B5EF4-FFF2-40B4-BE49-F238E27FC236}">
                  <a16:creationId xmlns:a16="http://schemas.microsoft.com/office/drawing/2014/main" id="{489DB783-F4EF-CF85-E19F-632C171F8825}"/>
                </a:ext>
              </a:extLst>
            </p:cNvPr>
            <p:cNvSpPr/>
            <p:nvPr/>
          </p:nvSpPr>
          <p:spPr>
            <a:xfrm>
              <a:off x="15671808" y="2302264"/>
              <a:ext cx="2800350" cy="469900"/>
            </a:xfrm>
            <a:prstGeom prst="roundRect">
              <a:avLst/>
            </a:prstGeom>
            <a:solidFill>
              <a:srgbClr val="D0D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tx1"/>
                  </a:solidFill>
                  <a:latin typeface="Arial" panose="020B0604020202020204" pitchFamily="34" charset="0"/>
                  <a:cs typeface="Arial" panose="020B0604020202020204" pitchFamily="34" charset="0"/>
                </a:rPr>
                <a:t>ANALYSE</a:t>
              </a:r>
              <a:endParaRPr lang="en-US" b="1" dirty="0">
                <a:solidFill>
                  <a:schemeClr val="tx1"/>
                </a:solidFill>
                <a:latin typeface="Arial" panose="020B0604020202020204" pitchFamily="34" charset="0"/>
                <a:cs typeface="Arial" panose="020B0604020202020204" pitchFamily="34" charset="0"/>
              </a:endParaRPr>
            </a:p>
          </p:txBody>
        </p:sp>
        <p:cxnSp>
          <p:nvCxnSpPr>
            <p:cNvPr id="106" name="Gerade Verbindung mit Pfeil 105">
              <a:extLst>
                <a:ext uri="{FF2B5EF4-FFF2-40B4-BE49-F238E27FC236}">
                  <a16:creationId xmlns:a16="http://schemas.microsoft.com/office/drawing/2014/main" id="{BA76FD13-A3E0-4793-4F7E-260C33EFDC63}"/>
                </a:ext>
              </a:extLst>
            </p:cNvPr>
            <p:cNvCxnSpPr>
              <a:cxnSpLocks/>
            </p:cNvCxnSpPr>
            <p:nvPr/>
          </p:nvCxnSpPr>
          <p:spPr>
            <a:xfrm>
              <a:off x="15036806" y="2550303"/>
              <a:ext cx="6350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08" name="Grafik 107">
              <a:extLst>
                <a:ext uri="{FF2B5EF4-FFF2-40B4-BE49-F238E27FC236}">
                  <a16:creationId xmlns:a16="http://schemas.microsoft.com/office/drawing/2014/main" id="{18676DF7-CEBC-02B2-A3AB-C633BA778969}"/>
                </a:ext>
              </a:extLst>
            </p:cNvPr>
            <p:cNvPicPr>
              <a:picLocks noChangeAspect="1"/>
            </p:cNvPicPr>
            <p:nvPr/>
          </p:nvPicPr>
          <p:blipFill>
            <a:blip r:embed="rId7"/>
            <a:stretch>
              <a:fillRect/>
            </a:stretch>
          </p:blipFill>
          <p:spPr>
            <a:xfrm>
              <a:off x="15991757" y="2803389"/>
              <a:ext cx="2438063" cy="1054236"/>
            </a:xfrm>
            <a:prstGeom prst="rect">
              <a:avLst/>
            </a:prstGeom>
          </p:spPr>
        </p:pic>
        <p:sp>
          <p:nvSpPr>
            <p:cNvPr id="109" name="Rechteck: abgerundete Ecken 108">
              <a:extLst>
                <a:ext uri="{FF2B5EF4-FFF2-40B4-BE49-F238E27FC236}">
                  <a16:creationId xmlns:a16="http://schemas.microsoft.com/office/drawing/2014/main" id="{B26D2B2D-0663-BC74-17EB-5F2020CD6E8F}"/>
                </a:ext>
              </a:extLst>
            </p:cNvPr>
            <p:cNvSpPr/>
            <p:nvPr/>
          </p:nvSpPr>
          <p:spPr>
            <a:xfrm>
              <a:off x="19107160" y="2302264"/>
              <a:ext cx="2800350" cy="469900"/>
            </a:xfrm>
            <a:prstGeom prst="roundRect">
              <a:avLst/>
            </a:prstGeom>
            <a:solidFill>
              <a:srgbClr val="D0D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tx1"/>
                  </a:solidFill>
                  <a:latin typeface="Arial" panose="020B0604020202020204" pitchFamily="34" charset="0"/>
                  <a:cs typeface="Arial" panose="020B0604020202020204" pitchFamily="34" charset="0"/>
                </a:rPr>
                <a:t>PLOT AUSGEBEN</a:t>
              </a:r>
              <a:endParaRPr lang="en-US" b="1" dirty="0">
                <a:solidFill>
                  <a:schemeClr val="tx1"/>
                </a:solidFill>
                <a:latin typeface="Arial" panose="020B0604020202020204" pitchFamily="34" charset="0"/>
                <a:cs typeface="Arial" panose="020B0604020202020204" pitchFamily="34" charset="0"/>
              </a:endParaRPr>
            </a:p>
          </p:txBody>
        </p:sp>
        <p:cxnSp>
          <p:nvCxnSpPr>
            <p:cNvPr id="110" name="Gerade Verbindung mit Pfeil 109">
              <a:extLst>
                <a:ext uri="{FF2B5EF4-FFF2-40B4-BE49-F238E27FC236}">
                  <a16:creationId xmlns:a16="http://schemas.microsoft.com/office/drawing/2014/main" id="{799BC586-4E9B-1DED-9BFD-B4B1BB95B4BA}"/>
                </a:ext>
              </a:extLst>
            </p:cNvPr>
            <p:cNvCxnSpPr>
              <a:cxnSpLocks/>
            </p:cNvCxnSpPr>
            <p:nvPr/>
          </p:nvCxnSpPr>
          <p:spPr>
            <a:xfrm>
              <a:off x="18472158" y="2550303"/>
              <a:ext cx="6350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12" name="Grafik 111">
              <a:extLst>
                <a:ext uri="{FF2B5EF4-FFF2-40B4-BE49-F238E27FC236}">
                  <a16:creationId xmlns:a16="http://schemas.microsoft.com/office/drawing/2014/main" id="{345982B0-DE5E-C239-648A-378CF1B41A76}"/>
                </a:ext>
              </a:extLst>
            </p:cNvPr>
            <p:cNvPicPr>
              <a:picLocks noChangeAspect="1"/>
            </p:cNvPicPr>
            <p:nvPr/>
          </p:nvPicPr>
          <p:blipFill>
            <a:blip r:embed="rId8"/>
            <a:stretch>
              <a:fillRect/>
            </a:stretch>
          </p:blipFill>
          <p:spPr>
            <a:xfrm>
              <a:off x="19482724" y="2849071"/>
              <a:ext cx="2424786" cy="686983"/>
            </a:xfrm>
            <a:prstGeom prst="rect">
              <a:avLst/>
            </a:prstGeom>
          </p:spPr>
        </p:pic>
        <p:cxnSp>
          <p:nvCxnSpPr>
            <p:cNvPr id="114" name="Verbinder: gewinkelt 113">
              <a:extLst>
                <a:ext uri="{FF2B5EF4-FFF2-40B4-BE49-F238E27FC236}">
                  <a16:creationId xmlns:a16="http://schemas.microsoft.com/office/drawing/2014/main" id="{CC8C2D1C-A83C-B15A-D9EB-19AB3F9BBB34}"/>
                </a:ext>
              </a:extLst>
            </p:cNvPr>
            <p:cNvCxnSpPr>
              <a:stCxn id="109" idx="0"/>
              <a:endCxn id="97" idx="0"/>
            </p:cNvCxnSpPr>
            <p:nvPr/>
          </p:nvCxnSpPr>
          <p:spPr>
            <a:xfrm rot="16200000" flipV="1">
              <a:off x="15354307" y="-2850764"/>
              <a:ext cx="12700" cy="10306056"/>
            </a:xfrm>
            <a:prstGeom prst="bentConnector3">
              <a:avLst>
                <a:gd name="adj1" fmla="val 4425000"/>
              </a:avLst>
            </a:prstGeom>
            <a:ln>
              <a:tailEnd type="triangle"/>
            </a:ln>
          </p:spPr>
          <p:style>
            <a:lnRef idx="3">
              <a:schemeClr val="dk1"/>
            </a:lnRef>
            <a:fillRef idx="0">
              <a:schemeClr val="dk1"/>
            </a:fillRef>
            <a:effectRef idx="2">
              <a:schemeClr val="dk1"/>
            </a:effectRef>
            <a:fontRef idx="minor">
              <a:schemeClr val="tx1"/>
            </a:fontRef>
          </p:style>
        </p:cxnSp>
        <p:sp>
          <p:nvSpPr>
            <p:cNvPr id="117" name="Rechteck: abgerundete Ecken 116">
              <a:extLst>
                <a:ext uri="{FF2B5EF4-FFF2-40B4-BE49-F238E27FC236}">
                  <a16:creationId xmlns:a16="http://schemas.microsoft.com/office/drawing/2014/main" id="{E3C2CFCB-3D3F-C9FE-5D55-23261B2B488C}"/>
                </a:ext>
              </a:extLst>
            </p:cNvPr>
            <p:cNvSpPr/>
            <p:nvPr/>
          </p:nvSpPr>
          <p:spPr>
            <a:xfrm>
              <a:off x="22542512" y="2295913"/>
              <a:ext cx="2800350" cy="469900"/>
            </a:xfrm>
            <a:prstGeom prst="roundRect">
              <a:avLst/>
            </a:prstGeom>
            <a:solidFill>
              <a:srgbClr val="D0D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solidFill>
                  <a:latin typeface="Arial" panose="020B0604020202020204" pitchFamily="34" charset="0"/>
                  <a:cs typeface="Arial" panose="020B0604020202020204" pitchFamily="34" charset="0"/>
                </a:rPr>
                <a:t>PLOTS ZUSAMMENFASSEN</a:t>
              </a:r>
              <a:endParaRPr lang="en-US" sz="1600" b="1" dirty="0">
                <a:solidFill>
                  <a:schemeClr val="tx1"/>
                </a:solidFill>
                <a:latin typeface="Arial" panose="020B0604020202020204" pitchFamily="34" charset="0"/>
                <a:cs typeface="Arial" panose="020B0604020202020204" pitchFamily="34" charset="0"/>
              </a:endParaRPr>
            </a:p>
          </p:txBody>
        </p:sp>
        <p:cxnSp>
          <p:nvCxnSpPr>
            <p:cNvPr id="118" name="Gerade Verbindung mit Pfeil 117">
              <a:extLst>
                <a:ext uri="{FF2B5EF4-FFF2-40B4-BE49-F238E27FC236}">
                  <a16:creationId xmlns:a16="http://schemas.microsoft.com/office/drawing/2014/main" id="{7F337065-2510-FBB7-8893-24047A9330DA}"/>
                </a:ext>
              </a:extLst>
            </p:cNvPr>
            <p:cNvCxnSpPr>
              <a:cxnSpLocks/>
            </p:cNvCxnSpPr>
            <p:nvPr/>
          </p:nvCxnSpPr>
          <p:spPr>
            <a:xfrm>
              <a:off x="21907510" y="2528466"/>
              <a:ext cx="6350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22" name="Grafik 121">
              <a:extLst>
                <a:ext uri="{FF2B5EF4-FFF2-40B4-BE49-F238E27FC236}">
                  <a16:creationId xmlns:a16="http://schemas.microsoft.com/office/drawing/2014/main" id="{32D46672-1E14-7BD9-E363-0CC75E7EDD59}"/>
                </a:ext>
              </a:extLst>
            </p:cNvPr>
            <p:cNvPicPr>
              <a:picLocks noChangeAspect="1"/>
            </p:cNvPicPr>
            <p:nvPr/>
          </p:nvPicPr>
          <p:blipFill>
            <a:blip r:embed="rId9"/>
            <a:stretch>
              <a:fillRect/>
            </a:stretch>
          </p:blipFill>
          <p:spPr>
            <a:xfrm>
              <a:off x="19994635" y="3006741"/>
              <a:ext cx="1829056" cy="1186028"/>
            </a:xfrm>
            <a:prstGeom prst="rect">
              <a:avLst/>
            </a:prstGeom>
          </p:spPr>
        </p:pic>
        <p:pic>
          <p:nvPicPr>
            <p:cNvPr id="124" name="Grafik 123">
              <a:extLst>
                <a:ext uri="{FF2B5EF4-FFF2-40B4-BE49-F238E27FC236}">
                  <a16:creationId xmlns:a16="http://schemas.microsoft.com/office/drawing/2014/main" id="{EAA8D873-6411-5C5E-5E06-8331713D0C50}"/>
                </a:ext>
              </a:extLst>
            </p:cNvPr>
            <p:cNvPicPr>
              <a:picLocks noChangeAspect="1"/>
            </p:cNvPicPr>
            <p:nvPr/>
          </p:nvPicPr>
          <p:blipFill>
            <a:blip r:embed="rId10"/>
            <a:stretch>
              <a:fillRect/>
            </a:stretch>
          </p:blipFill>
          <p:spPr>
            <a:xfrm>
              <a:off x="22667071" y="2887237"/>
              <a:ext cx="2288429" cy="239008"/>
            </a:xfrm>
            <a:prstGeom prst="rect">
              <a:avLst/>
            </a:prstGeom>
          </p:spPr>
        </p:pic>
        <p:pic>
          <p:nvPicPr>
            <p:cNvPr id="120" name="Grafik 119">
              <a:extLst>
                <a:ext uri="{FF2B5EF4-FFF2-40B4-BE49-F238E27FC236}">
                  <a16:creationId xmlns:a16="http://schemas.microsoft.com/office/drawing/2014/main" id="{5A3D3CBA-3B95-4233-939E-46E1822C00FE}"/>
                </a:ext>
              </a:extLst>
            </p:cNvPr>
            <p:cNvPicPr>
              <a:picLocks noChangeAspect="1"/>
            </p:cNvPicPr>
            <p:nvPr/>
          </p:nvPicPr>
          <p:blipFill>
            <a:blip r:embed="rId11"/>
            <a:stretch>
              <a:fillRect/>
            </a:stretch>
          </p:blipFill>
          <p:spPr>
            <a:xfrm>
              <a:off x="23184269" y="2866640"/>
              <a:ext cx="2091918" cy="1338827"/>
            </a:xfrm>
            <a:prstGeom prst="rect">
              <a:avLst/>
            </a:prstGeom>
          </p:spPr>
        </p:pic>
      </p:grpSp>
    </p:spTree>
    <p:extLst>
      <p:ext uri="{BB962C8B-B14F-4D97-AF65-F5344CB8AC3E}">
        <p14:creationId xmlns:p14="http://schemas.microsoft.com/office/powerpoint/2010/main" val="20817041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8.33333E-7 -2.22222E-6 L -0.91849 -0.00347 " pathEditMode="relative" rAng="0" ptsTypes="AA">
                                      <p:cBhvr>
                                        <p:cTn id="6" dur="2000" fill="hold"/>
                                        <p:tgtEl>
                                          <p:spTgt spid="125"/>
                                        </p:tgtEl>
                                        <p:attrNameLst>
                                          <p:attrName>ppt_x</p:attrName>
                                          <p:attrName>ppt_y</p:attrName>
                                        </p:attrNameLst>
                                      </p:cBhvr>
                                      <p:rCtr x="-45924" y="-185"/>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91849 -0.00347 L -0.62552 0.00047 " pathEditMode="relative" rAng="0" ptsTypes="AA">
                                      <p:cBhvr>
                                        <p:cTn id="10" dur="2000" fill="hold"/>
                                        <p:tgtEl>
                                          <p:spTgt spid="125"/>
                                        </p:tgtEl>
                                        <p:attrNameLst>
                                          <p:attrName>ppt_x</p:attrName>
                                          <p:attrName>ppt_y</p:attrName>
                                        </p:attrNameLst>
                                      </p:cBhvr>
                                      <p:rCtr x="14648" y="185"/>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62552 0.00047 L -1.12552 -0.00347 " pathEditMode="relative" rAng="0" ptsTypes="AA">
                                      <p:cBhvr>
                                        <p:cTn id="14" dur="2000" fill="hold"/>
                                        <p:tgtEl>
                                          <p:spTgt spid="125"/>
                                        </p:tgtEl>
                                        <p:attrNameLst>
                                          <p:attrName>ppt_x</p:attrName>
                                          <p:attrName>ppt_y</p:attrName>
                                        </p:attrNameLst>
                                      </p:cBhvr>
                                      <p:rCtr x="-25000"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3FCCA929-7A61-4313-8A90-619CDF425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3">
            <a:extLst>
              <a:ext uri="{FF2B5EF4-FFF2-40B4-BE49-F238E27FC236}">
                <a16:creationId xmlns:a16="http://schemas.microsoft.com/office/drawing/2014/main" id="{24250F98-AE57-452A-8B22-1B78911F0B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3" name="Rectangle 15">
            <a:extLst>
              <a:ext uri="{FF2B5EF4-FFF2-40B4-BE49-F238E27FC236}">
                <a16:creationId xmlns:a16="http://schemas.microsoft.com/office/drawing/2014/main" id="{0464315C-FCA9-40FE-892E-D4A5B3A5B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liennummernplatzhalter 3">
            <a:extLst>
              <a:ext uri="{FF2B5EF4-FFF2-40B4-BE49-F238E27FC236}">
                <a16:creationId xmlns:a16="http://schemas.microsoft.com/office/drawing/2014/main" id="{F0FAB180-BC82-F42E-7457-8358A0ECCD1A}"/>
              </a:ext>
            </a:extLst>
          </p:cNvPr>
          <p:cNvSpPr>
            <a:spLocks noGrp="1"/>
          </p:cNvSpPr>
          <p:nvPr>
            <p:ph type="sldNum" sz="quarter" idx="12"/>
          </p:nvPr>
        </p:nvSpPr>
        <p:spPr>
          <a:xfrm>
            <a:off x="11722608" y="18288"/>
            <a:ext cx="475488" cy="475488"/>
          </a:xfrm>
        </p:spPr>
        <p:txBody>
          <a:bodyPr>
            <a:normAutofit/>
          </a:bodyPr>
          <a:lstStyle/>
          <a:p>
            <a:pPr algn="ctr">
              <a:spcAft>
                <a:spcPts val="600"/>
              </a:spcAft>
            </a:pPr>
            <a:fld id="{802006FE-6571-4354-8775-F8708372C227}" type="slidenum">
              <a:rPr lang="de-DE" sz="900">
                <a:solidFill>
                  <a:schemeClr val="tx1">
                    <a:alpha val="70000"/>
                  </a:schemeClr>
                </a:solidFill>
              </a:rPr>
              <a:pPr algn="ctr">
                <a:spcAft>
                  <a:spcPts val="600"/>
                </a:spcAft>
              </a:pPr>
              <a:t>8</a:t>
            </a:fld>
            <a:endParaRPr lang="de-DE" sz="900">
              <a:solidFill>
                <a:schemeClr val="tx1">
                  <a:alpha val="70000"/>
                </a:schemeClr>
              </a:solidFill>
            </a:endParaRPr>
          </a:p>
        </p:txBody>
      </p:sp>
      <p:sp>
        <p:nvSpPr>
          <p:cNvPr id="24" name="Rectangle 17">
            <a:extLst>
              <a:ext uri="{FF2B5EF4-FFF2-40B4-BE49-F238E27FC236}">
                <a16:creationId xmlns:a16="http://schemas.microsoft.com/office/drawing/2014/main" id="{4BF9520B-E0CD-4FA7-91B5-7DC36B606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5195"/>
            <a:ext cx="12192000" cy="5389511"/>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C01176E-0490-00ED-5673-F7F16264DD3A}"/>
              </a:ext>
            </a:extLst>
          </p:cNvPr>
          <p:cNvSpPr>
            <a:spLocks noGrp="1"/>
          </p:cNvSpPr>
          <p:nvPr>
            <p:ph type="title"/>
          </p:nvPr>
        </p:nvSpPr>
        <p:spPr>
          <a:xfrm>
            <a:off x="1191965" y="1084729"/>
            <a:ext cx="9994378" cy="705971"/>
          </a:xfrm>
        </p:spPr>
        <p:txBody>
          <a:bodyPr anchor="t">
            <a:normAutofit fontScale="90000"/>
          </a:bodyPr>
          <a:lstStyle/>
          <a:p>
            <a:pPr algn="ctr"/>
            <a:r>
              <a:rPr lang="de-DE" b="1" dirty="0">
                <a:latin typeface="Arial" panose="020B0604020202020204" pitchFamily="34" charset="0"/>
                <a:cs typeface="Arial" panose="020B0604020202020204" pitchFamily="34" charset="0"/>
              </a:rPr>
              <a:t>Implementierung in Sage Math </a:t>
            </a:r>
            <a:br>
              <a:rPr lang="de-DE" b="1" dirty="0">
                <a:latin typeface="Arial" panose="020B0604020202020204" pitchFamily="34" charset="0"/>
                <a:cs typeface="Arial" panose="020B0604020202020204" pitchFamily="34" charset="0"/>
              </a:rPr>
            </a:br>
            <a:r>
              <a:rPr lang="de-DE" sz="2700" b="1" dirty="0">
                <a:latin typeface="Arial" panose="020B0604020202020204" pitchFamily="34" charset="0"/>
                <a:cs typeface="Arial" panose="020B0604020202020204" pitchFamily="34" charset="0"/>
              </a:rPr>
              <a:t>Statistikfunktion II</a:t>
            </a:r>
            <a:endParaRPr lang="de-DE" b="1" dirty="0">
              <a:latin typeface="Arial" panose="020B0604020202020204" pitchFamily="34" charset="0"/>
              <a:cs typeface="Arial" panose="020B0604020202020204" pitchFamily="34" charset="0"/>
            </a:endParaRPr>
          </a:p>
        </p:txBody>
      </p:sp>
      <p:sp>
        <p:nvSpPr>
          <p:cNvPr id="5" name="Textfeld 4">
            <a:extLst>
              <a:ext uri="{FF2B5EF4-FFF2-40B4-BE49-F238E27FC236}">
                <a16:creationId xmlns:a16="http://schemas.microsoft.com/office/drawing/2014/main" id="{C0CCC08B-D43A-8A40-5DF7-FDDF67C98677}"/>
              </a:ext>
            </a:extLst>
          </p:cNvPr>
          <p:cNvSpPr txBox="1"/>
          <p:nvPr/>
        </p:nvSpPr>
        <p:spPr>
          <a:xfrm>
            <a:off x="120650" y="5474975"/>
            <a:ext cx="1479550" cy="677585"/>
          </a:xfrm>
          <a:prstGeom prst="round2SameRect">
            <a:avLst/>
          </a:prstGeom>
          <a:solidFill>
            <a:srgbClr val="D0D9E9"/>
          </a:solidFill>
        </p:spPr>
        <p:txBody>
          <a:bodyPr wrap="square" rtlCol="0">
            <a:spAutoFit/>
          </a:bodyPr>
          <a:lstStyle/>
          <a:p>
            <a:r>
              <a:rPr lang="de-DE" dirty="0">
                <a:latin typeface="Arial" panose="020B0604020202020204" pitchFamily="34" charset="0"/>
                <a:cs typeface="Arial" panose="020B0604020202020204" pitchFamily="34" charset="0"/>
              </a:rPr>
              <a:t>Silvan</a:t>
            </a:r>
          </a:p>
          <a:p>
            <a:r>
              <a:rPr lang="de-DE" sz="1800" dirty="0" err="1">
                <a:latin typeface="Arial" panose="020B0604020202020204" pitchFamily="34" charset="0"/>
                <a:cs typeface="Arial" panose="020B0604020202020204" pitchFamily="34" charset="0"/>
              </a:rPr>
              <a:t>Kron</a:t>
            </a:r>
            <a:endParaRPr lang="de-DE"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74448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D4464D8-FD41-4EA2-9094-791BB1112F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30" name="Rectangle 29">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9DF772F-A79B-48F9-8B22-3B11AB306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745696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el 1">
            <a:extLst>
              <a:ext uri="{FF2B5EF4-FFF2-40B4-BE49-F238E27FC236}">
                <a16:creationId xmlns:a16="http://schemas.microsoft.com/office/drawing/2014/main" id="{9A94B85A-001A-CFA0-3DF9-39521AFEEAE8}"/>
              </a:ext>
            </a:extLst>
          </p:cNvPr>
          <p:cNvSpPr>
            <a:spLocks noGrp="1"/>
          </p:cNvSpPr>
          <p:nvPr>
            <p:ph type="title"/>
          </p:nvPr>
        </p:nvSpPr>
        <p:spPr>
          <a:xfrm>
            <a:off x="1191966" y="900622"/>
            <a:ext cx="6611012" cy="1893524"/>
          </a:xfrm>
        </p:spPr>
        <p:txBody>
          <a:bodyPr anchor="ctr">
            <a:normAutofit fontScale="90000"/>
          </a:bodyPr>
          <a:lstStyle/>
          <a:p>
            <a:pPr algn="ctr"/>
            <a:r>
              <a:rPr lang="de-DE" sz="4800" b="1">
                <a:latin typeface="Arial" panose="020B0604020202020204" pitchFamily="34" charset="0"/>
                <a:cs typeface="Arial" panose="020B0604020202020204" pitchFamily="34" charset="0"/>
              </a:rPr>
              <a:t>Deutung und Interpretation der Ergebnisse</a:t>
            </a:r>
          </a:p>
        </p:txBody>
      </p:sp>
      <p:sp>
        <p:nvSpPr>
          <p:cNvPr id="4" name="Foliennummernplatzhalter 3">
            <a:extLst>
              <a:ext uri="{FF2B5EF4-FFF2-40B4-BE49-F238E27FC236}">
                <a16:creationId xmlns:a16="http://schemas.microsoft.com/office/drawing/2014/main" id="{1990104C-FCB7-68C6-E741-489753B29532}"/>
              </a:ext>
            </a:extLst>
          </p:cNvPr>
          <p:cNvSpPr>
            <a:spLocks noGrp="1"/>
          </p:cNvSpPr>
          <p:nvPr>
            <p:ph type="sldNum" sz="quarter" idx="12"/>
          </p:nvPr>
        </p:nvSpPr>
        <p:spPr>
          <a:xfrm>
            <a:off x="11722608" y="18288"/>
            <a:ext cx="475488" cy="475488"/>
          </a:xfrm>
        </p:spPr>
        <p:txBody>
          <a:bodyPr>
            <a:normAutofit/>
          </a:bodyPr>
          <a:lstStyle/>
          <a:p>
            <a:pPr algn="ctr">
              <a:spcAft>
                <a:spcPts val="600"/>
              </a:spcAft>
            </a:pPr>
            <a:fld id="{802006FE-6571-4354-8775-F8708372C227}" type="slidenum">
              <a:rPr lang="de-DE" sz="900">
                <a:solidFill>
                  <a:schemeClr val="tx1">
                    <a:alpha val="70000"/>
                  </a:schemeClr>
                </a:solidFill>
              </a:rPr>
              <a:pPr algn="ctr">
                <a:spcAft>
                  <a:spcPts val="600"/>
                </a:spcAft>
              </a:pPr>
              <a:t>9</a:t>
            </a:fld>
            <a:endParaRPr lang="de-DE" sz="900">
              <a:solidFill>
                <a:schemeClr val="tx1">
                  <a:alpha val="70000"/>
                </a:schemeClr>
              </a:solidFill>
            </a:endParaRPr>
          </a:p>
        </p:txBody>
      </p:sp>
      <p:sp>
        <p:nvSpPr>
          <p:cNvPr id="3" name="Inhaltsplatzhalter 2">
            <a:extLst>
              <a:ext uri="{FF2B5EF4-FFF2-40B4-BE49-F238E27FC236}">
                <a16:creationId xmlns:a16="http://schemas.microsoft.com/office/drawing/2014/main" id="{E9969A5D-1B1F-23F5-546B-0748BA275779}"/>
              </a:ext>
            </a:extLst>
          </p:cNvPr>
          <p:cNvSpPr>
            <a:spLocks noGrp="1"/>
          </p:cNvSpPr>
          <p:nvPr>
            <p:ph idx="1"/>
          </p:nvPr>
        </p:nvSpPr>
        <p:spPr>
          <a:xfrm>
            <a:off x="1191966" y="2965593"/>
            <a:ext cx="6611012" cy="2941544"/>
          </a:xfrm>
        </p:spPr>
        <p:txBody>
          <a:bodyPr>
            <a:normAutofit/>
          </a:bodyPr>
          <a:lstStyle/>
          <a:p>
            <a:pPr marL="457200" indent="-457200">
              <a:buFont typeface="+mj-lt"/>
              <a:buAutoNum type="arabicPeriod"/>
            </a:pPr>
            <a:endParaRPr lang="de-DE" sz="2400">
              <a:latin typeface="Arial" panose="020B0604020202020204" pitchFamily="34" charset="0"/>
              <a:cs typeface="Arial" panose="020B0604020202020204" pitchFamily="34" charset="0"/>
            </a:endParaRPr>
          </a:p>
          <a:p>
            <a:pPr marL="457200" indent="-457200">
              <a:buFont typeface="+mj-lt"/>
              <a:buAutoNum type="arabicPeriod"/>
            </a:pPr>
            <a:r>
              <a:rPr lang="de-DE" sz="2400">
                <a:latin typeface="Arial" panose="020B0604020202020204" pitchFamily="34" charset="0"/>
                <a:cs typeface="Arial" panose="020B0604020202020204" pitchFamily="34" charset="0"/>
              </a:rPr>
              <a:t>Matrix</a:t>
            </a:r>
          </a:p>
          <a:p>
            <a:pPr marL="457200" indent="-457200">
              <a:buFont typeface="+mj-lt"/>
              <a:buAutoNum type="arabicPeriod"/>
            </a:pPr>
            <a:endParaRPr lang="de-DE" sz="2400">
              <a:latin typeface="Arial" panose="020B0604020202020204" pitchFamily="34" charset="0"/>
              <a:cs typeface="Arial" panose="020B0604020202020204" pitchFamily="34" charset="0"/>
            </a:endParaRPr>
          </a:p>
          <a:p>
            <a:pPr marL="457200" indent="-457200">
              <a:buFont typeface="+mj-lt"/>
              <a:buAutoNum type="arabicPeriod"/>
            </a:pPr>
            <a:r>
              <a:rPr lang="de-DE" sz="2400">
                <a:latin typeface="Arial" panose="020B0604020202020204" pitchFamily="34" charset="0"/>
                <a:cs typeface="Arial" panose="020B0604020202020204" pitchFamily="34" charset="0"/>
              </a:rPr>
              <a:t>Statistikfunktion </a:t>
            </a:r>
          </a:p>
        </p:txBody>
      </p:sp>
      <p:sp>
        <p:nvSpPr>
          <p:cNvPr id="5" name="Textfeld 4">
            <a:extLst>
              <a:ext uri="{FF2B5EF4-FFF2-40B4-BE49-F238E27FC236}">
                <a16:creationId xmlns:a16="http://schemas.microsoft.com/office/drawing/2014/main" id="{1080916E-87AD-FE38-5D55-C60852F771F0}"/>
              </a:ext>
            </a:extLst>
          </p:cNvPr>
          <p:cNvSpPr txBox="1"/>
          <p:nvPr/>
        </p:nvSpPr>
        <p:spPr>
          <a:xfrm>
            <a:off x="692150" y="5451240"/>
            <a:ext cx="1479550" cy="677585"/>
          </a:xfrm>
          <a:prstGeom prst="round2SameRect">
            <a:avLst/>
          </a:prstGeom>
          <a:solidFill>
            <a:srgbClr val="D0D9E9"/>
          </a:solidFill>
        </p:spPr>
        <p:txBody>
          <a:bodyPr wrap="square" rtlCol="0">
            <a:spAutoFit/>
          </a:bodyPr>
          <a:lstStyle/>
          <a:p>
            <a:r>
              <a:rPr lang="de-DE">
                <a:latin typeface="Arial" panose="020B0604020202020204" pitchFamily="34" charset="0"/>
                <a:cs typeface="Arial" panose="020B0604020202020204" pitchFamily="34" charset="0"/>
              </a:rPr>
              <a:t>Silvan </a:t>
            </a:r>
          </a:p>
          <a:p>
            <a:r>
              <a:rPr lang="de-DE" sz="1800" err="1">
                <a:latin typeface="Arial" panose="020B0604020202020204" pitchFamily="34" charset="0"/>
                <a:cs typeface="Arial" panose="020B0604020202020204" pitchFamily="34" charset="0"/>
              </a:rPr>
              <a:t>Kron</a:t>
            </a:r>
            <a:endParaRPr lang="de-DE"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5399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514</Words>
  <Application>Microsoft Office PowerPoint</Application>
  <PresentationFormat>Breitbild</PresentationFormat>
  <Paragraphs>110</Paragraphs>
  <Slides>13</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13</vt:i4>
      </vt:variant>
    </vt:vector>
  </HeadingPairs>
  <TitlesOfParts>
    <vt:vector size="19" baseType="lpstr">
      <vt:lpstr>Arial</vt:lpstr>
      <vt:lpstr>Calibri</vt:lpstr>
      <vt:lpstr>Calibri Light</vt:lpstr>
      <vt:lpstr>Times New Roman</vt:lpstr>
      <vt:lpstr>Wingdings</vt:lpstr>
      <vt:lpstr>Office</vt:lpstr>
      <vt:lpstr>Kleines Projekt 1: Zellulärer Automat</vt:lpstr>
      <vt:lpstr>Inhaltsverzeichnis</vt:lpstr>
      <vt:lpstr>Beschreibung der Aufgabenstellung</vt:lpstr>
      <vt:lpstr>Mathematisches Modell</vt:lpstr>
      <vt:lpstr>Implementierung in Sage Math</vt:lpstr>
      <vt:lpstr>Implementierung in Sage Math  Simulation</vt:lpstr>
      <vt:lpstr>Implementierung in Sage Math  Statistikfunktion I</vt:lpstr>
      <vt:lpstr>Implementierung in Sage Math  Statistikfunktion II</vt:lpstr>
      <vt:lpstr>Deutung und Interpretation der Ergebnisse</vt:lpstr>
      <vt:lpstr>Deutung und Interpretation der Ergebnisse</vt:lpstr>
      <vt:lpstr>Deutung und Interpretation der Ergebnisse</vt:lpstr>
      <vt:lpstr>Deutung und Interpretation der Ergebnisse</vt:lpstr>
      <vt:lpstr>Deutung und Interpretation der Ergebnisse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Gärtner</dc:creator>
  <cp:lastModifiedBy>Gaertner, Simon Daniel</cp:lastModifiedBy>
  <cp:revision>1</cp:revision>
  <dcterms:created xsi:type="dcterms:W3CDTF">2023-04-18T08:44:13Z</dcterms:created>
  <dcterms:modified xsi:type="dcterms:W3CDTF">2023-04-20T15:55:31Z</dcterms:modified>
</cp:coreProperties>
</file>