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14" name="Presentation Title"/>
          <p:cNvSpPr txBox="1"/>
          <p:nvPr>
            <p:ph type="title" hasCustomPrompt="1"/>
          </p:nvPr>
        </p:nvSpPr>
        <p:spPr>
          <a:prstGeom prst="rect">
            <a:avLst/>
          </a:prstGeom>
        </p:spPr>
        <p:txBody>
          <a:bodyPr/>
          <a:lstStyle/>
          <a:p>
            <a:pPr/>
            <a:r>
              <a:t>Presentation Title</a:t>
            </a:r>
          </a:p>
        </p:txBody>
      </p:sp>
      <p:sp>
        <p:nvSpPr>
          <p:cNvPr id="15"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09"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16" name="Fact information"/>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9" name="Body Level One…"/>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20"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7" name="Image"/>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28" name="Body Level One…"/>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1" name="Attribution"/>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Attribution</a:t>
            </a:r>
          </a:p>
        </p:txBody>
      </p:sp>
      <p:sp>
        <p:nvSpPr>
          <p:cNvPr id="13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9" name="Image"/>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40" name="609701706_939x626.jpg"/>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41" name="139465515_1890x1620.jpg"/>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9" name="Image"/>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5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7"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178465776_2880x1920.jpg"/>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Body Level One…"/>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Presentation Subtitle</a:t>
            </a:r>
          </a:p>
          <a:p>
            <a:pPr lvl="1"/>
            <a:r>
              <a:t/>
            </a:r>
          </a:p>
          <a:p>
            <a:pPr lvl="2"/>
            <a:r>
              <a:t/>
            </a:r>
          </a:p>
          <a:p>
            <a:pPr lvl="3"/>
            <a:r>
              <a:t/>
            </a:r>
          </a:p>
          <a:p>
            <a:pPr lvl="4"/>
            <a:r>
              <a:t/>
            </a:r>
          </a:p>
        </p:txBody>
      </p:sp>
      <p:sp>
        <p:nvSpPr>
          <p:cNvPr id="25" name="Presentation Titl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Presentation Title</a:t>
            </a:r>
          </a:p>
        </p:txBody>
      </p:sp>
      <p:sp>
        <p:nvSpPr>
          <p:cNvPr id="26" name="Author and Date"/>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9"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139465515_1890x1620.jpg"/>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38" name="Body Level One…"/>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Slide Subtitle</a:t>
            </a:r>
          </a:p>
          <a:p>
            <a:pPr lvl="1"/>
            <a:r>
              <a:t/>
            </a:r>
          </a:p>
          <a:p>
            <a:pPr lvl="2"/>
            <a:r>
              <a:t/>
            </a:r>
          </a:p>
          <a:p>
            <a:pPr lvl="3"/>
            <a:r>
              <a:t/>
            </a:r>
          </a:p>
          <a:p>
            <a:pPr lvl="4"/>
            <a:r>
              <a:t/>
            </a:r>
          </a:p>
        </p:txBody>
      </p:sp>
      <p:sp>
        <p:nvSpPr>
          <p:cNvPr id="39" name="Author and Date"/>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1727200" y="1739900"/>
            <a:ext cx="20929600" cy="3225356"/>
          </a:xfrm>
          <a:prstGeom prst="rect">
            <a:avLst/>
          </a:prstGeom>
        </p:spPr>
        <p:txBody>
          <a:bodyPr anchor="t"/>
          <a:lstStyle/>
          <a:p>
            <a:pPr/>
            <a:r>
              <a:t>Slide Title</a:t>
            </a:r>
          </a:p>
        </p:txBody>
      </p:sp>
      <p:sp>
        <p:nvSpPr>
          <p:cNvPr id="50"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51"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5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8" name="139465515_1890x1620.jpg"/>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69"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70" name="Author and Date"/>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3"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80" name="Section Titl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3"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Slide Title"/>
          <p:cNvSpPr txBox="1"/>
          <p:nvPr>
            <p:ph type="title" hasCustomPrompt="1"/>
          </p:nvPr>
        </p:nvSpPr>
        <p:spPr>
          <a:xfrm>
            <a:off x="1727200" y="1739900"/>
            <a:ext cx="20929600" cy="3229571"/>
          </a:xfrm>
          <a:prstGeom prst="rect">
            <a:avLst/>
          </a:prstGeom>
        </p:spPr>
        <p:txBody>
          <a:bodyPr anchor="t"/>
          <a:lstStyle/>
          <a:p>
            <a:pPr/>
            <a:r>
              <a:t>Slide Title</a:t>
            </a:r>
          </a:p>
        </p:txBody>
      </p:sp>
      <p:sp>
        <p:nvSpPr>
          <p:cNvPr id="91"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9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genda Title"/>
          <p:cNvSpPr txBox="1"/>
          <p:nvPr>
            <p:ph type="title" hasCustomPrompt="1"/>
          </p:nvPr>
        </p:nvSpPr>
        <p:spPr>
          <a:xfrm>
            <a:off x="1727200" y="1739900"/>
            <a:ext cx="20929600" cy="3300115"/>
          </a:xfrm>
          <a:prstGeom prst="rect">
            <a:avLst/>
          </a:prstGeom>
        </p:spPr>
        <p:txBody>
          <a:bodyPr anchor="t"/>
          <a:lstStyle/>
          <a:p>
            <a:pPr/>
            <a:r>
              <a:t>Agenda Title</a:t>
            </a:r>
          </a:p>
        </p:txBody>
      </p:sp>
      <p:sp>
        <p:nvSpPr>
          <p:cNvPr id="100" name="Body Level One…"/>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Agenda Topics</a:t>
            </a:r>
          </a:p>
          <a:p>
            <a:pPr lvl="1"/>
            <a:r>
              <a:t/>
            </a:r>
          </a:p>
          <a:p>
            <a:pPr lvl="2"/>
            <a:r>
              <a:t/>
            </a:r>
          </a:p>
          <a:p>
            <a:pPr lvl="3"/>
            <a:r>
              <a:t/>
            </a:r>
          </a:p>
          <a:p>
            <a:pPr lvl="4"/>
            <a:r>
              <a:t/>
            </a:r>
          </a:p>
        </p:txBody>
      </p:sp>
      <p:sp>
        <p:nvSpPr>
          <p:cNvPr id="101"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5" name="Body Level One…"/>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6" name="Slide Number"/>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theculturetrip.com/europe/germany/berlin/articles/the-10-coolest-neighbourhoods-in-berlin/" TargetMode="External"/><Relationship Id="rId3" Type="http://schemas.openxmlformats.org/officeDocument/2006/relationships/hyperlink" Target="https://www.businesslocationcenter.de/en/business-location/berlin-at-a-glance/demographic-data/#:~:text=The%20population%20of%20Berlin&amp;text=With%20its%20roughly%203.77%20million,the%20average%20age%20was%2042.7" TargetMode="External"/><Relationship Id="rId4" Type="http://schemas.openxmlformats.org/officeDocument/2006/relationships/hyperlink" Target="https://www.businesslocationcenter.de/en/startup-capital-berlin/" TargetMode="External"/><Relationship Id="rId5" Type="http://schemas.openxmlformats.org/officeDocument/2006/relationships/hyperlink" Target="https://www.geonames.org/postalcode-search.html?q=14169&amp;country=DE"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geonames.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wide_fullhd_14798621115_bcba1d1e7b_o 2.jpeg" descr="wide_fullhd_14798621115_bcba1d1e7b_o 2.jpeg"/>
          <p:cNvPicPr>
            <a:picLocks noChangeAspect="1"/>
          </p:cNvPicPr>
          <p:nvPr>
            <p:ph type="pic" idx="21"/>
          </p:nvPr>
        </p:nvPicPr>
        <p:blipFill>
          <a:blip r:embed="rId2">
            <a:extLst/>
          </a:blip>
          <a:srcRect l="12962" t="0" r="12962" b="0"/>
          <a:stretch>
            <a:fillRect/>
          </a:stretch>
        </p:blipFill>
        <p:spPr>
          <a:xfrm>
            <a:off x="198" y="0"/>
            <a:ext cx="24383767" cy="13715869"/>
          </a:xfrm>
          <a:prstGeom prst="rect">
            <a:avLst/>
          </a:prstGeom>
        </p:spPr>
      </p:pic>
      <p:sp>
        <p:nvSpPr>
          <p:cNvPr id="167" name="The Best Place to Set Up Your Office in Berlin"/>
          <p:cNvSpPr txBox="1"/>
          <p:nvPr>
            <p:ph type="title"/>
          </p:nvPr>
        </p:nvSpPr>
        <p:spPr>
          <a:xfrm>
            <a:off x="1727200" y="10318303"/>
            <a:ext cx="20929600" cy="2799954"/>
          </a:xfrm>
          <a:prstGeom prst="rect">
            <a:avLst/>
          </a:prstGeom>
        </p:spPr>
        <p:txBody>
          <a:bodyPr/>
          <a:lstStyle/>
          <a:p>
            <a:pPr/>
            <a:r>
              <a:t>The Best Place to Set Up Your Office in Berlin</a:t>
            </a:r>
          </a:p>
        </p:txBody>
      </p:sp>
      <p:sp>
        <p:nvSpPr>
          <p:cNvPr id="168" name="Simge Mullaoglu - 17.04.2021"/>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Simge Mullaoglu - 17.04.2021</a:t>
            </a:r>
          </a:p>
        </p:txBody>
      </p:sp>
      <p:sp>
        <p:nvSpPr>
          <p:cNvPr id="169"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70"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rom the observations, we can say that Cluster 1 and Cluster 5 have Plaza as popular venues. Plaza itself is not enough for locating your office in that neighborhood. So there need to be restaurants, coffee shops and some places that your worker can be s"/>
          <p:cNvSpPr txBox="1"/>
          <p:nvPr>
            <p:ph type="body" sz="half" idx="1"/>
          </p:nvPr>
        </p:nvSpPr>
        <p:spPr>
          <a:xfrm>
            <a:off x="1296411" y="3160669"/>
            <a:ext cx="10884407" cy="8860835"/>
          </a:xfrm>
          <a:prstGeom prst="rect">
            <a:avLst/>
          </a:prstGeom>
        </p:spPr>
        <p:txBody>
          <a:bodyPr/>
          <a:lstStyle/>
          <a:p>
            <a:pPr marL="0" indent="0" algn="just" defTabSz="270255">
              <a:lnSpc>
                <a:spcPct val="100000"/>
              </a:lnSpc>
              <a:spcBef>
                <a:spcPts val="0"/>
              </a:spcBef>
              <a:buSzTx/>
              <a:buNone/>
              <a:tabLst/>
              <a:defRPr b="1" sz="2660">
                <a:solidFill>
                  <a:srgbClr val="4A4A4B"/>
                </a:solidFill>
                <a:latin typeface="Helvetica"/>
                <a:ea typeface="Helvetica"/>
                <a:cs typeface="Helvetica"/>
                <a:sym typeface="Helvetica"/>
              </a:defRPr>
            </a:pPr>
            <a:r>
              <a:t>From the observations, we can say that Cluster 1 and Cluster 5 have Plaza as popular venues. Plaza itself is not enough for locating your office in that neighborhood. So there need to be restaurants, coffee shops and some places that your worker can be socialized. The place that has almost all of them will be a better choice for opening an office. </a:t>
            </a:r>
          </a:p>
          <a:p>
            <a:pPr marL="0" indent="0" defTabSz="270255">
              <a:lnSpc>
                <a:spcPct val="100000"/>
              </a:lnSpc>
              <a:spcBef>
                <a:spcPts val="100"/>
              </a:spcBef>
              <a:buSzTx/>
              <a:buNone/>
              <a:tabLst/>
              <a:defRPr b="1" sz="2660">
                <a:solidFill>
                  <a:srgbClr val="4A4A4B"/>
                </a:solidFill>
                <a:latin typeface="Helvetica"/>
                <a:ea typeface="Helvetica"/>
                <a:cs typeface="Helvetica"/>
                <a:sym typeface="Helvetica"/>
              </a:defRPr>
            </a:pPr>
          </a:p>
          <a:p>
            <a:pPr marL="0" indent="0" algn="just" defTabSz="270255">
              <a:lnSpc>
                <a:spcPct val="100000"/>
              </a:lnSpc>
              <a:spcBef>
                <a:spcPts val="0"/>
              </a:spcBef>
              <a:buSzTx/>
              <a:buNone/>
              <a:tabLst/>
              <a:defRPr b="1" sz="2660">
                <a:solidFill>
                  <a:srgbClr val="4A4A4B"/>
                </a:solidFill>
                <a:latin typeface="Helvetica"/>
                <a:ea typeface="Helvetica"/>
                <a:cs typeface="Helvetica"/>
                <a:sym typeface="Helvetica"/>
              </a:defRPr>
            </a:pPr>
            <a:r>
              <a:t>For example, locating your office in Köpenick might not be a good idea, since we can see that Soccer Field and American Restaurant are popular places. </a:t>
            </a:r>
          </a:p>
          <a:p>
            <a:pPr marL="0" indent="0" algn="just" defTabSz="270255">
              <a:lnSpc>
                <a:spcPct val="100000"/>
              </a:lnSpc>
              <a:spcBef>
                <a:spcPts val="0"/>
              </a:spcBef>
              <a:buSzTx/>
              <a:buNone/>
              <a:tabLst/>
              <a:defRPr b="1" sz="2660">
                <a:solidFill>
                  <a:srgbClr val="4A4A4B"/>
                </a:solidFill>
                <a:latin typeface="Helvetica"/>
                <a:ea typeface="Helvetica"/>
                <a:cs typeface="Helvetica"/>
                <a:sym typeface="Helvetica"/>
              </a:defRPr>
            </a:pPr>
          </a:p>
          <a:p>
            <a:pPr marL="0" indent="0" algn="just" defTabSz="270255">
              <a:lnSpc>
                <a:spcPct val="100000"/>
              </a:lnSpc>
              <a:spcBef>
                <a:spcPts val="0"/>
              </a:spcBef>
              <a:buSzTx/>
              <a:buNone/>
              <a:tabLst/>
              <a:defRPr b="1" sz="2660">
                <a:solidFill>
                  <a:srgbClr val="4A4A4B"/>
                </a:solidFill>
                <a:latin typeface="Helvetica"/>
                <a:ea typeface="Helvetica"/>
                <a:cs typeface="Helvetica"/>
                <a:sym typeface="Helvetica"/>
              </a:defRPr>
            </a:pPr>
            <a:r>
              <a:t>Wilmersdorf might be a good option, since it has already Plaza as a popular place, and it has Cafe, Restaurants, Hotel, Bakery, Supermarket, even Boutique. Tempelhof might be another good option since again it has already Plaza as a popular venue, and it has popular Restaurants, Cafe, Bar, and Supermarket. Zehlendorf and Schöneberg are also might be good options since, besides Plaza, it has Restaurants and Cafe. Also, Zehlendorf has Lake and Park where people can go for relaxing. Lichterfelde is another option for locating your office, since it has Restaurants, Supermarket, Rail Station and Bus Stop. Other neighborhoods in Berlin might not be a good option for locating your office.</a:t>
            </a:r>
          </a:p>
        </p:txBody>
      </p:sp>
      <p:sp>
        <p:nvSpPr>
          <p:cNvPr id="208" name="Discussion"/>
          <p:cNvSpPr txBox="1"/>
          <p:nvPr>
            <p:ph type="title"/>
          </p:nvPr>
        </p:nvSpPr>
        <p:spPr>
          <a:xfrm>
            <a:off x="1122182" y="860626"/>
            <a:ext cx="9271001" cy="2540001"/>
          </a:xfrm>
          <a:prstGeom prst="rect">
            <a:avLst/>
          </a:prstGeom>
        </p:spPr>
        <p:txBody>
          <a:bodyPr/>
          <a:lstStyle>
            <a:lvl1pPr algn="ctr">
              <a:defRPr>
                <a:solidFill>
                  <a:schemeClr val="accent1">
                    <a:hueOff val="420094"/>
                    <a:satOff val="-1465"/>
                    <a:lumOff val="-19139"/>
                  </a:schemeClr>
                </a:solidFill>
              </a:defRPr>
            </a:lvl1pPr>
          </a:lstStyle>
          <a:p>
            <a:pPr/>
            <a:r>
              <a:t>Discussion</a:t>
            </a:r>
          </a:p>
        </p:txBody>
      </p:sp>
      <p:pic>
        <p:nvPicPr>
          <p:cNvPr id="209" name="Image" descr="Image"/>
          <p:cNvPicPr>
            <a:picLocks noChangeAspect="1"/>
          </p:cNvPicPr>
          <p:nvPr/>
        </p:nvPicPr>
        <p:blipFill>
          <a:blip r:embed="rId2">
            <a:extLst/>
          </a:blip>
          <a:stretch>
            <a:fillRect/>
          </a:stretch>
        </p:blipFill>
        <p:spPr>
          <a:xfrm>
            <a:off x="13458037" y="3192371"/>
            <a:ext cx="9669609" cy="914025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onclusion"/>
          <p:cNvSpPr txBox="1"/>
          <p:nvPr>
            <p:ph type="title"/>
          </p:nvPr>
        </p:nvSpPr>
        <p:spPr>
          <a:xfrm>
            <a:off x="861357" y="1314998"/>
            <a:ext cx="20929601" cy="2540001"/>
          </a:xfrm>
          <a:prstGeom prst="rect">
            <a:avLst/>
          </a:prstGeom>
        </p:spPr>
        <p:txBody>
          <a:bodyPr/>
          <a:lstStyle/>
          <a:p>
            <a:pPr/>
            <a:r>
              <a:t>Conclusion</a:t>
            </a:r>
          </a:p>
        </p:txBody>
      </p:sp>
      <p:sp>
        <p:nvSpPr>
          <p:cNvPr id="212" name="In this project, I examined the neighborhood and venues in Berlin city. I was looking for an answer for people like CEOs or business owners, co-founders where they should locate their offices. After performing analysis for each cluster and neighborhood, "/>
          <p:cNvSpPr txBox="1"/>
          <p:nvPr>
            <p:ph type="body" sz="half" idx="4294967295"/>
          </p:nvPr>
        </p:nvSpPr>
        <p:spPr>
          <a:xfrm>
            <a:off x="884758" y="4307810"/>
            <a:ext cx="12388181" cy="7079593"/>
          </a:xfrm>
          <a:prstGeom prst="rect">
            <a:avLst/>
          </a:prstGeom>
        </p:spPr>
        <p:txBody>
          <a:bodyPr/>
          <a:lstStyle/>
          <a:p>
            <a:pPr algn="just" defTabSz="316484">
              <a:lnSpc>
                <a:spcPct val="100000"/>
              </a:lnSpc>
              <a:defRPr spc="0" sz="3115">
                <a:solidFill>
                  <a:srgbClr val="FFFFFF"/>
                </a:solidFill>
                <a:latin typeface="Helvetica"/>
                <a:ea typeface="Helvetica"/>
                <a:cs typeface="Helvetica"/>
                <a:sym typeface="Helvetica"/>
              </a:defRPr>
            </a:pPr>
            <a:r>
              <a:t>In this project, I examined the neighborhood and venues in Berlin city. I was looking for an answer for people like CEOs or business owners, co-founders where they should locate their offices. After performing analysis for each cluster and neighborhood, I got my final results. Although all neighborhoods in Berlin have some other popular venues, not every one of them is well suitable for a start-up or office. </a:t>
            </a:r>
          </a:p>
          <a:p>
            <a:pPr algn="just" defTabSz="316484">
              <a:lnSpc>
                <a:spcPct val="100000"/>
              </a:lnSpc>
              <a:defRPr spc="0" sz="3115">
                <a:solidFill>
                  <a:srgbClr val="FFFFFF"/>
                </a:solidFill>
                <a:latin typeface="Helvetica"/>
                <a:ea typeface="Helvetica"/>
                <a:cs typeface="Helvetica"/>
                <a:sym typeface="Helvetica"/>
              </a:defRPr>
            </a:pPr>
          </a:p>
          <a:p>
            <a:pPr algn="just" defTabSz="316484">
              <a:lnSpc>
                <a:spcPct val="100000"/>
              </a:lnSpc>
              <a:defRPr spc="0" sz="3115">
                <a:solidFill>
                  <a:srgbClr val="FFFFFF"/>
                </a:solidFill>
                <a:latin typeface="Helvetica"/>
                <a:ea typeface="Helvetica"/>
                <a:cs typeface="Helvetica"/>
                <a:sym typeface="Helvetica"/>
              </a:defRPr>
            </a:pPr>
            <a:r>
              <a:t>If you are looking for a place to set up your office and looking for the best place for your employees, you need to meet up with their expectations. Having restaurants, coffee shops, public transportation, park, etc. make the place more attractive for people. Based on my analysis, I can say that locating your offices in Wilmersdorf,  Tempelhof, Zehlendorf, Lichterfelde, and maybe in Schöneberg and Steglitz will attract your current or future employees.</a:t>
            </a:r>
          </a:p>
        </p:txBody>
      </p:sp>
      <p:pic>
        <p:nvPicPr>
          <p:cNvPr id="213" name="12_berlin_2018.jpeg" descr="12_berlin_2018.jpeg"/>
          <p:cNvPicPr>
            <a:picLocks noChangeAspect="1"/>
          </p:cNvPicPr>
          <p:nvPr/>
        </p:nvPicPr>
        <p:blipFill>
          <a:blip r:embed="rId2">
            <a:extLst/>
          </a:blip>
          <a:stretch>
            <a:fillRect/>
          </a:stretch>
        </p:blipFill>
        <p:spPr>
          <a:xfrm>
            <a:off x="13528882" y="4331796"/>
            <a:ext cx="10411186" cy="595519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eferences"/>
          <p:cNvSpPr txBox="1"/>
          <p:nvPr>
            <p:ph type="title"/>
          </p:nvPr>
        </p:nvSpPr>
        <p:spPr>
          <a:xfrm>
            <a:off x="884758" y="1221393"/>
            <a:ext cx="20929601" cy="2540001"/>
          </a:xfrm>
          <a:prstGeom prst="rect">
            <a:avLst/>
          </a:prstGeom>
        </p:spPr>
        <p:txBody>
          <a:bodyPr/>
          <a:lstStyle/>
          <a:p>
            <a:pPr/>
            <a:r>
              <a:t>References</a:t>
            </a:r>
          </a:p>
        </p:txBody>
      </p:sp>
      <p:sp>
        <p:nvSpPr>
          <p:cNvPr id="216" name="[1]  https://theculturetrip.com/europe/germany/berlin/articles/the-10-coolest-neighbourhoods-in-berlin/…"/>
          <p:cNvSpPr txBox="1"/>
          <p:nvPr>
            <p:ph type="body" idx="4294967295"/>
          </p:nvPr>
        </p:nvSpPr>
        <p:spPr>
          <a:xfrm>
            <a:off x="884758" y="4307810"/>
            <a:ext cx="20929601" cy="7079593"/>
          </a:xfrm>
          <a:prstGeom prst="rect">
            <a:avLst/>
          </a:prstGeom>
        </p:spPr>
        <p:txBody>
          <a:bodyPr/>
          <a:lstStyle/>
          <a:p>
            <a:pPr algn="l" defTabSz="355600">
              <a:lnSpc>
                <a:spcPct val="100000"/>
              </a:lnSpc>
              <a:defRPr spc="0" sz="3600" u="sng">
                <a:solidFill>
                  <a:srgbClr val="FFFFFF"/>
                </a:solidFill>
                <a:uFill>
                  <a:solidFill>
                    <a:srgbClr val="E4AF0A"/>
                  </a:solidFill>
                </a:uFill>
                <a:latin typeface="Helvetica Neue"/>
                <a:ea typeface="Helvetica Neue"/>
                <a:cs typeface="Helvetica Neue"/>
                <a:sym typeface="Helvetica Neue"/>
              </a:defRPr>
            </a:pPr>
            <a:r>
              <a:rPr u="none"/>
              <a:t>[1]  </a:t>
            </a:r>
            <a:r>
              <a:rPr>
                <a:hlinkClick r:id="rId2" invalidUrl="" action="" tgtFrame="" tooltip="" history="1" highlightClick="0" endSnd="0"/>
              </a:rPr>
              <a:t>https://theculturetrip.com/europe/germany/berlin/articles/the-10-coolest-neighbourhoods-in-berlin/</a:t>
            </a:r>
            <a:endParaRPr u="none"/>
          </a:p>
          <a:p>
            <a:pPr algn="l" defTabSz="355600">
              <a:lnSpc>
                <a:spcPct val="100000"/>
              </a:lnSpc>
              <a:defRPr spc="0" sz="3600">
                <a:solidFill>
                  <a:srgbClr val="FFFFFF"/>
                </a:solidFill>
                <a:latin typeface="Helvetica Neue"/>
                <a:ea typeface="Helvetica Neue"/>
                <a:cs typeface="Helvetica Neue"/>
                <a:sym typeface="Helvetica Neue"/>
              </a:defRPr>
            </a:pPr>
          </a:p>
          <a:p>
            <a:pPr algn="l" defTabSz="355600">
              <a:lnSpc>
                <a:spcPct val="100000"/>
              </a:lnSpc>
              <a:defRPr spc="0" sz="3600" u="sng">
                <a:solidFill>
                  <a:srgbClr val="FFFFFF"/>
                </a:solidFill>
                <a:uFill>
                  <a:solidFill>
                    <a:srgbClr val="E4AF0A"/>
                  </a:solidFill>
                </a:uFill>
                <a:latin typeface="Helvetica Neue"/>
                <a:ea typeface="Helvetica Neue"/>
                <a:cs typeface="Helvetica Neue"/>
                <a:sym typeface="Helvetica Neue"/>
              </a:defRPr>
            </a:pPr>
            <a:r>
              <a:rPr u="none"/>
              <a:t>[2]  </a:t>
            </a:r>
            <a:r>
              <a:rPr>
                <a:hlinkClick r:id="rId3" invalidUrl="" action="" tgtFrame="" tooltip="" history="1" highlightClick="0" endSnd="0"/>
              </a:rPr>
              <a:t>https://www.businesslocationcenter.de/en/business-location/berlin-at-a-glance/demographic-data/#:~:text=The%20population%20of%20Berlin&amp;text=With%20its%20roughly%203.77%20million,the%20average%20age%20was%2042.7</a:t>
            </a:r>
            <a:r>
              <a:rPr u="none"/>
              <a:t>.</a:t>
            </a:r>
            <a:endParaRPr u="none"/>
          </a:p>
          <a:p>
            <a:pPr algn="l" defTabSz="355600">
              <a:lnSpc>
                <a:spcPct val="100000"/>
              </a:lnSpc>
              <a:defRPr spc="0" sz="3600">
                <a:solidFill>
                  <a:srgbClr val="FFFFFF"/>
                </a:solidFill>
                <a:latin typeface="Helvetica Neue"/>
                <a:ea typeface="Helvetica Neue"/>
                <a:cs typeface="Helvetica Neue"/>
                <a:sym typeface="Helvetica Neue"/>
              </a:defRPr>
            </a:pPr>
          </a:p>
          <a:p>
            <a:pPr algn="l" defTabSz="355600">
              <a:lnSpc>
                <a:spcPct val="100000"/>
              </a:lnSpc>
              <a:defRPr spc="0" sz="3600" u="sng">
                <a:solidFill>
                  <a:srgbClr val="FFFFFF"/>
                </a:solidFill>
                <a:uFill>
                  <a:solidFill>
                    <a:srgbClr val="E4AF0A"/>
                  </a:solidFill>
                </a:uFill>
                <a:latin typeface="Helvetica Neue"/>
                <a:ea typeface="Helvetica Neue"/>
                <a:cs typeface="Helvetica Neue"/>
                <a:sym typeface="Helvetica Neue"/>
              </a:defRPr>
            </a:pPr>
            <a:r>
              <a:rPr u="none"/>
              <a:t>[3]  </a:t>
            </a:r>
            <a:r>
              <a:rPr>
                <a:hlinkClick r:id="rId4" invalidUrl="" action="" tgtFrame="" tooltip="" history="1" highlightClick="0" endSnd="0"/>
              </a:rPr>
              <a:t>https://www.businesslocationcenter.de/en/startup-capital-berlin/</a:t>
            </a:r>
            <a:endParaRPr u="none"/>
          </a:p>
          <a:p>
            <a:pPr algn="l" defTabSz="355600">
              <a:lnSpc>
                <a:spcPct val="100000"/>
              </a:lnSpc>
              <a:defRPr spc="0" sz="3600">
                <a:solidFill>
                  <a:srgbClr val="FFFFFF"/>
                </a:solidFill>
                <a:latin typeface="Helvetica Neue"/>
                <a:ea typeface="Helvetica Neue"/>
                <a:cs typeface="Helvetica Neue"/>
                <a:sym typeface="Helvetica Neue"/>
              </a:defRPr>
            </a:pPr>
          </a:p>
          <a:p>
            <a:pPr algn="l" defTabSz="355600">
              <a:lnSpc>
                <a:spcPct val="100000"/>
              </a:lnSpc>
              <a:defRPr spc="0" sz="3600" u="sng">
                <a:solidFill>
                  <a:srgbClr val="FFFFFF"/>
                </a:solidFill>
                <a:uFill>
                  <a:solidFill>
                    <a:srgbClr val="E4AF0A"/>
                  </a:solidFill>
                </a:uFill>
                <a:latin typeface="Helvetica Neue"/>
                <a:ea typeface="Helvetica Neue"/>
                <a:cs typeface="Helvetica Neue"/>
                <a:sym typeface="Helvetica Neue"/>
              </a:defRPr>
            </a:pPr>
            <a:r>
              <a:rPr u="none"/>
              <a:t>[4]  </a:t>
            </a:r>
            <a:r>
              <a:rPr>
                <a:hlinkClick r:id="rId5" invalidUrl="" action="" tgtFrame="" tooltip="" history="1" highlightClick="0" endSnd="0"/>
              </a:rPr>
              <a:t>https://www.geonames.org/postalcode-search.html?q=14169&amp;country=DE</a:t>
            </a:r>
            <a:r>
              <a:rPr u="none"/>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Berlin is the largest city in Germany and becoming more popular day by day. Berlin has more than 3.6 million population and 55 percent of the population is younger than 45 years of age, the average age was 42.7. [2] So we can say that Berlin is a young c"/>
          <p:cNvSpPr txBox="1"/>
          <p:nvPr>
            <p:ph type="body" sz="half" idx="1"/>
          </p:nvPr>
        </p:nvSpPr>
        <p:spPr>
          <a:xfrm>
            <a:off x="13657341" y="4259339"/>
            <a:ext cx="9271001" cy="7597082"/>
          </a:xfrm>
          <a:prstGeom prst="rect">
            <a:avLst/>
          </a:prstGeom>
        </p:spPr>
        <p:txBody>
          <a:bodyPr lIns="101600" tIns="101600" rIns="101600" bIns="101600"/>
          <a:lstStyle/>
          <a:p>
            <a:pPr marL="0" indent="0" algn="just" defTabSz="384047">
              <a:lnSpc>
                <a:spcPct val="100000"/>
              </a:lnSpc>
              <a:spcBef>
                <a:spcPts val="1300"/>
              </a:spcBef>
              <a:buSzTx/>
              <a:buNone/>
              <a:tabLst/>
              <a:defRPr b="1" sz="2520">
                <a:solidFill>
                  <a:srgbClr val="424242"/>
                </a:solidFill>
                <a:latin typeface="Helvetica"/>
                <a:ea typeface="Helvetica"/>
                <a:cs typeface="Helvetica"/>
                <a:sym typeface="Helvetica"/>
              </a:defRPr>
            </a:pPr>
            <a:r>
              <a:t>Berlin is the largest city in Germany and becoming more popular day by day. Berlin has more than 3.6 million population and 55 percent of the population is younger than 45 years of age, the average age was 42.7. [2] So we can say that Berlin is a young city.              </a:t>
            </a:r>
          </a:p>
          <a:p>
            <a:pPr marL="0" indent="0" algn="just" defTabSz="384047">
              <a:lnSpc>
                <a:spcPct val="100000"/>
              </a:lnSpc>
              <a:spcBef>
                <a:spcPts val="1300"/>
              </a:spcBef>
              <a:buSzTx/>
              <a:buNone/>
              <a:tabLst/>
              <a:defRPr b="1" sz="2520">
                <a:solidFill>
                  <a:srgbClr val="424242"/>
                </a:solidFill>
                <a:latin typeface="Helvetica"/>
                <a:ea typeface="Helvetica"/>
                <a:cs typeface="Helvetica"/>
                <a:sym typeface="Helvetica"/>
              </a:defRPr>
            </a:pPr>
            <a:r>
              <a:t>                   </a:t>
            </a:r>
          </a:p>
          <a:p>
            <a:pPr marL="0" indent="0" algn="just" defTabSz="384047">
              <a:lnSpc>
                <a:spcPct val="100000"/>
              </a:lnSpc>
              <a:spcBef>
                <a:spcPts val="1300"/>
              </a:spcBef>
              <a:buSzTx/>
              <a:buNone/>
              <a:tabLst/>
              <a:defRPr b="1" sz="2520">
                <a:solidFill>
                  <a:srgbClr val="424242"/>
                </a:solidFill>
                <a:latin typeface="Helvetica"/>
                <a:ea typeface="Helvetica"/>
                <a:cs typeface="Helvetica"/>
                <a:sym typeface="Helvetica"/>
              </a:defRPr>
            </a:pPr>
            <a:r>
              <a:t>Berlin has 12 boroughs and all of them have some characteristic places.  Some of them are becoming more popular than others because of these characteristic places. [1] As we can see 80000 jobs were created by start-ups in Berlin in 2020. (Figure 1) Also, we can see that almost 35% of all German fintech start-ups locate in Berlin. (Figure 2)</a:t>
            </a:r>
          </a:p>
          <a:p>
            <a:pPr marL="0" indent="0" algn="just" defTabSz="384047">
              <a:lnSpc>
                <a:spcPct val="100000"/>
              </a:lnSpc>
              <a:spcBef>
                <a:spcPts val="1300"/>
              </a:spcBef>
              <a:buSzTx/>
              <a:buNone/>
              <a:tabLst/>
              <a:defRPr b="1" sz="2520">
                <a:solidFill>
                  <a:srgbClr val="424242"/>
                </a:solidFill>
                <a:latin typeface="Helvetica"/>
                <a:ea typeface="Helvetica"/>
                <a:cs typeface="Helvetica"/>
                <a:sym typeface="Helvetica"/>
              </a:defRPr>
            </a:pPr>
          </a:p>
          <a:p>
            <a:pPr marL="0" indent="0" algn="just" defTabSz="384047">
              <a:lnSpc>
                <a:spcPct val="100000"/>
              </a:lnSpc>
              <a:spcBef>
                <a:spcPts val="1300"/>
              </a:spcBef>
              <a:buSzTx/>
              <a:buNone/>
              <a:tabLst/>
              <a:defRPr b="1" sz="2520">
                <a:solidFill>
                  <a:srgbClr val="424242"/>
                </a:solidFill>
                <a:latin typeface="Helvetica"/>
                <a:ea typeface="Helvetica"/>
                <a:cs typeface="Helvetica"/>
                <a:sym typeface="Helvetica"/>
              </a:defRPr>
            </a:pPr>
            <a:r>
              <a:t>Berlin is a living city and has so many different places like shopping centers, restaurants, coffee shops, offices, etc. All of these are some reasons for attracting people including expats and newbie startups.</a:t>
            </a:r>
          </a:p>
        </p:txBody>
      </p:sp>
      <p:sp>
        <p:nvSpPr>
          <p:cNvPr id="173" name="Introduction"/>
          <p:cNvSpPr txBox="1"/>
          <p:nvPr>
            <p:ph type="title"/>
          </p:nvPr>
        </p:nvSpPr>
        <p:spPr>
          <a:xfrm>
            <a:off x="13706383" y="1663004"/>
            <a:ext cx="9172917" cy="1519857"/>
          </a:xfrm>
          <a:prstGeom prst="rect">
            <a:avLst/>
          </a:prstGeom>
        </p:spPr>
        <p:txBody>
          <a:bodyPr/>
          <a:lstStyle>
            <a:lvl1pPr algn="ctr" defTabSz="457200">
              <a:lnSpc>
                <a:spcPct val="100000"/>
              </a:lnSpc>
              <a:defRPr b="1" spc="0" sz="6000">
                <a:solidFill>
                  <a:schemeClr val="accent1">
                    <a:hueOff val="420094"/>
                    <a:satOff val="-1465"/>
                    <a:lumOff val="-19139"/>
                  </a:schemeClr>
                </a:solidFill>
                <a:latin typeface="Helvetica Neue"/>
                <a:ea typeface="Helvetica Neue"/>
                <a:cs typeface="Helvetica Neue"/>
                <a:sym typeface="Helvetica Neue"/>
              </a:defRPr>
            </a:lvl1pPr>
          </a:lstStyle>
          <a:p>
            <a:pPr/>
            <a:r>
              <a:t>Introduction</a:t>
            </a:r>
          </a:p>
        </p:txBody>
      </p:sp>
      <p:pic>
        <p:nvPicPr>
          <p:cNvPr id="174" name="Image" descr="Image"/>
          <p:cNvPicPr>
            <a:picLocks noChangeAspect="1"/>
          </p:cNvPicPr>
          <p:nvPr/>
        </p:nvPicPr>
        <p:blipFill>
          <a:blip r:embed="rId2">
            <a:extLst/>
          </a:blip>
          <a:stretch>
            <a:fillRect/>
          </a:stretch>
        </p:blipFill>
        <p:spPr>
          <a:xfrm>
            <a:off x="1001910" y="894606"/>
            <a:ext cx="5030546" cy="5133210"/>
          </a:xfrm>
          <a:prstGeom prst="rect">
            <a:avLst/>
          </a:prstGeom>
          <a:ln w="12700">
            <a:miter lim="400000"/>
          </a:ln>
        </p:spPr>
      </p:pic>
      <p:pic>
        <p:nvPicPr>
          <p:cNvPr id="175" name="Image" descr="Image"/>
          <p:cNvPicPr>
            <a:picLocks noChangeAspect="1"/>
          </p:cNvPicPr>
          <p:nvPr/>
        </p:nvPicPr>
        <p:blipFill>
          <a:blip r:embed="rId3">
            <a:extLst/>
          </a:blip>
          <a:stretch>
            <a:fillRect/>
          </a:stretch>
        </p:blipFill>
        <p:spPr>
          <a:xfrm>
            <a:off x="5331298" y="6210899"/>
            <a:ext cx="5030546" cy="686662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Business Problem"/>
          <p:cNvSpPr txBox="1"/>
          <p:nvPr>
            <p:ph type="title"/>
          </p:nvPr>
        </p:nvSpPr>
        <p:spPr>
          <a:xfrm>
            <a:off x="884758" y="1341105"/>
            <a:ext cx="20929601" cy="2540001"/>
          </a:xfrm>
          <a:prstGeom prst="rect">
            <a:avLst/>
          </a:prstGeom>
        </p:spPr>
        <p:txBody>
          <a:bodyPr/>
          <a:lstStyle/>
          <a:p>
            <a:pPr/>
            <a:r>
              <a:t>Business Problem</a:t>
            </a:r>
          </a:p>
        </p:txBody>
      </p:sp>
      <p:sp>
        <p:nvSpPr>
          <p:cNvPr id="178" name="If you are looking for a place to set up your office, popularity is not enough to decide and you need to explore the real-world data. We always hear some complaints from people about the location of the office, or even in reviews on sites like Glassdoor,"/>
          <p:cNvSpPr txBox="1"/>
          <p:nvPr>
            <p:ph type="body" idx="4294967295"/>
          </p:nvPr>
        </p:nvSpPr>
        <p:spPr>
          <a:xfrm>
            <a:off x="884758" y="4307810"/>
            <a:ext cx="21666372" cy="7079593"/>
          </a:xfrm>
          <a:prstGeom prst="rect">
            <a:avLst/>
          </a:prstGeom>
        </p:spPr>
        <p:txBody>
          <a:bodyPr/>
          <a:lstStyle/>
          <a:p>
            <a:pPr algn="just" defTabSz="352044">
              <a:lnSpc>
                <a:spcPct val="100000"/>
              </a:lnSpc>
              <a:defRPr spc="0" sz="2970">
                <a:solidFill>
                  <a:srgbClr val="FFFFFF"/>
                </a:solidFill>
                <a:latin typeface="Helvetica Neue"/>
                <a:ea typeface="Helvetica Neue"/>
                <a:cs typeface="Helvetica Neue"/>
                <a:sym typeface="Helvetica Neue"/>
              </a:defRPr>
            </a:pPr>
            <a:r>
              <a:rPr b="1"/>
              <a:t>If you are looking for a place to set up your office</a:t>
            </a:r>
            <a:r>
              <a:t>, popularity is not enough to decide and you need to explore the real-world data. We always hear some complaints from people about the location of the office, or even in reviews on sites like Glassdoor, people consider the location of offices a minus or plus. Sometimes because of the distance or lack of transportation, they even quit their job. So this particular decision, with other plus features of your small company, of course, might attract more people to work with. </a:t>
            </a:r>
          </a:p>
          <a:p>
            <a:pPr algn="l" defTabSz="352044">
              <a:lnSpc>
                <a:spcPct val="100000"/>
              </a:lnSpc>
              <a:defRPr spc="0" sz="2970">
                <a:solidFill>
                  <a:srgbClr val="000000"/>
                </a:solidFill>
                <a:latin typeface="Helvetica Neue"/>
                <a:ea typeface="Helvetica Neue"/>
                <a:cs typeface="Helvetica Neue"/>
                <a:sym typeface="Helvetica Neue"/>
              </a:defRPr>
            </a:pPr>
          </a:p>
          <a:p>
            <a:pPr algn="l" defTabSz="352044">
              <a:lnSpc>
                <a:spcPct val="100000"/>
              </a:lnSpc>
              <a:defRPr spc="0" sz="2970">
                <a:solidFill>
                  <a:srgbClr val="000000"/>
                </a:solidFill>
                <a:latin typeface="Helvetica Neue"/>
                <a:ea typeface="Helvetica Neue"/>
                <a:cs typeface="Helvetica Neue"/>
                <a:sym typeface="Helvetica Neue"/>
              </a:defRPr>
            </a:pPr>
            <a:r>
              <a:rPr>
                <a:solidFill>
                  <a:srgbClr val="FFFFFF"/>
                </a:solidFill>
              </a:rPr>
              <a:t>In this project, we will be answering the below questions:</a:t>
            </a:r>
            <a:endParaRPr>
              <a:solidFill>
                <a:srgbClr val="FFFFFF"/>
              </a:solidFill>
            </a:endParaRPr>
          </a:p>
          <a:p>
            <a:pPr algn="l" defTabSz="352044">
              <a:lnSpc>
                <a:spcPct val="100000"/>
              </a:lnSpc>
              <a:defRPr spc="0" sz="2970">
                <a:solidFill>
                  <a:srgbClr val="FFFFFF"/>
                </a:solidFill>
                <a:latin typeface="Helvetica Neue"/>
                <a:ea typeface="Helvetica Neue"/>
                <a:cs typeface="Helvetica Neue"/>
                <a:sym typeface="Helvetica Neue"/>
              </a:defRPr>
            </a:pPr>
            <a:r>
              <a:t>1 - Which neighborhoods have more social places like restaurants, Coffee shops, and bars?</a:t>
            </a:r>
          </a:p>
          <a:p>
            <a:pPr algn="l" defTabSz="352044">
              <a:lnSpc>
                <a:spcPct val="100000"/>
              </a:lnSpc>
              <a:defRPr spc="0" sz="2970">
                <a:solidFill>
                  <a:srgbClr val="FFFFFF"/>
                </a:solidFill>
                <a:latin typeface="Helvetica Neue"/>
                <a:ea typeface="Helvetica Neue"/>
                <a:cs typeface="Helvetica Neue"/>
                <a:sym typeface="Helvetica Neue"/>
              </a:defRPr>
            </a:pPr>
            <a:r>
              <a:t>2 - In which neighborhoods the offices/workplaces are more popular?</a:t>
            </a:r>
          </a:p>
          <a:p>
            <a:pPr algn="l" defTabSz="352044">
              <a:lnSpc>
                <a:spcPct val="100000"/>
              </a:lnSpc>
              <a:defRPr spc="0" sz="2970">
                <a:solidFill>
                  <a:srgbClr val="FFFFFF"/>
                </a:solidFill>
                <a:latin typeface="Helvetica Neue"/>
                <a:ea typeface="Helvetica Neue"/>
                <a:cs typeface="Helvetica Neue"/>
                <a:sym typeface="Helvetica Neue"/>
              </a:defRPr>
            </a:pPr>
            <a:r>
              <a:t>3 - Which neighborhoods have more popular transportation centers?</a:t>
            </a:r>
          </a:p>
          <a:p>
            <a:pPr algn="l" defTabSz="352044">
              <a:lnSpc>
                <a:spcPct val="100000"/>
              </a:lnSpc>
              <a:defRPr spc="0" sz="2970">
                <a:solidFill>
                  <a:srgbClr val="FFFFFF"/>
                </a:solidFill>
                <a:latin typeface="Helvetica Neue"/>
                <a:ea typeface="Helvetica Neue"/>
                <a:cs typeface="Helvetica Neue"/>
                <a:sym typeface="Helvetica Neue"/>
              </a:defRPr>
            </a:pPr>
            <a:r>
              <a:t>4 - Which places are more attractive for people who are working in offices?</a:t>
            </a:r>
          </a:p>
          <a:p>
            <a:pPr algn="l" defTabSz="352044">
              <a:lnSpc>
                <a:spcPct val="100000"/>
              </a:lnSpc>
              <a:defRPr spc="0" sz="2970">
                <a:solidFill>
                  <a:srgbClr val="FFFFFF"/>
                </a:solidFill>
                <a:latin typeface="Helvetica Neue"/>
                <a:ea typeface="Helvetica Neue"/>
                <a:cs typeface="Helvetica Neue"/>
                <a:sym typeface="Helvetica Neue"/>
              </a:defRPr>
            </a:pPr>
            <a:r>
              <a:t>By answering these questions and combining them, we will be finding our final question:</a:t>
            </a:r>
          </a:p>
          <a:p>
            <a:pPr algn="l" defTabSz="352044">
              <a:lnSpc>
                <a:spcPct val="100000"/>
              </a:lnSpc>
              <a:defRPr b="1" spc="0" sz="2970">
                <a:solidFill>
                  <a:srgbClr val="FFFFFF"/>
                </a:solidFill>
                <a:latin typeface="Helvetica Neue"/>
                <a:ea typeface="Helvetica Neue"/>
                <a:cs typeface="Helvetica Neue"/>
                <a:sym typeface="Helvetica Neue"/>
              </a:defRPr>
            </a:pPr>
          </a:p>
          <a:p>
            <a:pPr lvl="1" indent="452627" algn="l" defTabSz="352044">
              <a:lnSpc>
                <a:spcPct val="100000"/>
              </a:lnSpc>
              <a:defRPr b="1" spc="0" sz="3465">
                <a:solidFill>
                  <a:srgbClr val="FFFFFF"/>
                </a:solidFill>
                <a:latin typeface="Helvetica Neue"/>
                <a:ea typeface="Helvetica Neue"/>
                <a:cs typeface="Helvetica Neue"/>
                <a:sym typeface="Helvetica Neue"/>
              </a:defRPr>
            </a:pPr>
            <a:r>
              <a:t>Where should we open office of our startup to attract new workers?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In this project, the data will be related to the Berlin location. I have three different data sets. I will clean the data, make some preparations and then combine all of them to get the final data set.…"/>
          <p:cNvSpPr txBox="1"/>
          <p:nvPr>
            <p:ph type="body" idx="1"/>
          </p:nvPr>
        </p:nvSpPr>
        <p:spPr>
          <a:xfrm>
            <a:off x="1727200" y="3931464"/>
            <a:ext cx="20929600" cy="7200086"/>
          </a:xfrm>
          <a:prstGeom prst="rect">
            <a:avLst/>
          </a:prstGeom>
        </p:spPr>
        <p:txBody>
          <a:bodyPr numCol="1" spcCol="38100"/>
          <a:lstStyle/>
          <a:p>
            <a:pPr marL="0" indent="0" algn="just" defTabSz="355600">
              <a:lnSpc>
                <a:spcPct val="100000"/>
              </a:lnSpc>
              <a:spcBef>
                <a:spcPts val="0"/>
              </a:spcBef>
              <a:buSzTx/>
              <a:buNone/>
              <a:tabLst/>
              <a:defRPr b="1" sz="2700">
                <a:solidFill>
                  <a:srgbClr val="5E5E5E"/>
                </a:solidFill>
                <a:latin typeface="Helvetica"/>
                <a:ea typeface="Helvetica"/>
                <a:cs typeface="Helvetica"/>
                <a:sym typeface="Helvetica"/>
              </a:defRPr>
            </a:pPr>
            <a:r>
              <a:t>In this project, the data will be related to the Berlin location. I have three different data sets. I will clean the data, make some preparations and then combine all of them to get the final data set.</a:t>
            </a:r>
          </a:p>
          <a:p>
            <a:pPr marL="0" indent="0" algn="just" defTabSz="355600">
              <a:lnSpc>
                <a:spcPct val="100000"/>
              </a:lnSpc>
              <a:spcBef>
                <a:spcPts val="0"/>
              </a:spcBef>
              <a:buSzTx/>
              <a:buNone/>
              <a:tabLst/>
              <a:defRPr b="1" sz="2700">
                <a:solidFill>
                  <a:srgbClr val="5E5E5E"/>
                </a:solidFill>
                <a:latin typeface="Helvetica"/>
                <a:ea typeface="Helvetica"/>
                <a:cs typeface="Helvetica"/>
                <a:sym typeface="Helvetica"/>
              </a:defRPr>
            </a:pPr>
          </a:p>
          <a:p>
            <a:pPr marL="361950" indent="-361950" algn="just" defTabSz="355600">
              <a:lnSpc>
                <a:spcPct val="100000"/>
              </a:lnSpc>
              <a:spcBef>
                <a:spcPts val="0"/>
              </a:spcBef>
              <a:tabLst/>
              <a:defRPr b="1" sz="2700">
                <a:solidFill>
                  <a:srgbClr val="5E5E5E"/>
                </a:solidFill>
                <a:latin typeface="Helvetica"/>
                <a:ea typeface="Helvetica"/>
                <a:cs typeface="Helvetica"/>
                <a:sym typeface="Helvetica"/>
              </a:defRPr>
            </a:pPr>
            <a:r>
              <a:t>The first data set was extracted online from </a:t>
            </a:r>
            <a:r>
              <a:rPr u="sng">
                <a:uFill>
                  <a:solidFill>
                    <a:srgbClr val="E4AF0A"/>
                  </a:solidFill>
                </a:uFill>
                <a:hlinkClick r:id="rId2" invalidUrl="" action="" tgtFrame="" tooltip="" history="1" highlightClick="0" endSnd="0"/>
              </a:rPr>
              <a:t>geonames.org</a:t>
            </a:r>
            <a:r>
              <a:t> and in the form of a CSV file. [4] It is composed of the information of Berlin Postal Codes, and Location (Latitude/Longitude). The location column will be dividing two different columns in the  data preparation phase since the column contains two different data and we will be using them separately in the project. </a:t>
            </a:r>
          </a:p>
          <a:p>
            <a:pPr marL="0" indent="0" algn="just" defTabSz="355600">
              <a:lnSpc>
                <a:spcPct val="100000"/>
              </a:lnSpc>
              <a:spcBef>
                <a:spcPts val="0"/>
              </a:spcBef>
              <a:buSzTx/>
              <a:buNone/>
              <a:tabLst/>
              <a:defRPr b="1" sz="2700">
                <a:solidFill>
                  <a:srgbClr val="5E5E5E"/>
                </a:solidFill>
                <a:latin typeface="Helvetica"/>
                <a:ea typeface="Helvetica"/>
                <a:cs typeface="Helvetica"/>
                <a:sym typeface="Helvetica"/>
              </a:defRPr>
            </a:pPr>
          </a:p>
          <a:p>
            <a:pPr marL="361950" indent="-361950" algn="just" defTabSz="355600">
              <a:lnSpc>
                <a:spcPct val="100000"/>
              </a:lnSpc>
              <a:spcBef>
                <a:spcPts val="0"/>
              </a:spcBef>
              <a:tabLst/>
              <a:defRPr b="1" sz="2700">
                <a:solidFill>
                  <a:srgbClr val="5E5E5E"/>
                </a:solidFill>
                <a:latin typeface="Helvetica"/>
                <a:ea typeface="Helvetica"/>
                <a:cs typeface="Helvetica"/>
                <a:sym typeface="Helvetica"/>
              </a:defRPr>
            </a:pPr>
            <a:r>
              <a:t>The second data set was also extracted online from </a:t>
            </a:r>
            <a:r>
              <a:rPr u="sng">
                <a:uFill>
                  <a:solidFill>
                    <a:srgbClr val="E4AF0A"/>
                  </a:solidFill>
                </a:uFill>
                <a:hlinkClick r:id="rId2" invalidUrl="" action="" tgtFrame="" tooltip="" history="1" highlightClick="0" endSnd="0"/>
              </a:rPr>
              <a:t>geonames.org</a:t>
            </a:r>
            <a:r>
              <a:t>. [4] It is in CSV file format and contains Postal Codes and Boroughs of Berlin. In data each Postal Code corresponds to a borough, so we are expecting that some postal codes are in the same borough.</a:t>
            </a:r>
          </a:p>
          <a:p>
            <a:pPr marL="0" indent="0" algn="just" defTabSz="355600">
              <a:lnSpc>
                <a:spcPct val="100000"/>
              </a:lnSpc>
              <a:spcBef>
                <a:spcPts val="0"/>
              </a:spcBef>
              <a:buSzTx/>
              <a:buNone/>
              <a:tabLst/>
              <a:defRPr b="1" sz="2700">
                <a:solidFill>
                  <a:srgbClr val="5E5E5E"/>
                </a:solidFill>
                <a:latin typeface="Helvetica"/>
                <a:ea typeface="Helvetica"/>
                <a:cs typeface="Helvetica"/>
                <a:sym typeface="Helvetica"/>
              </a:defRPr>
            </a:pPr>
          </a:p>
          <a:p>
            <a:pPr marL="361950" indent="-361950" algn="just" defTabSz="355600">
              <a:lnSpc>
                <a:spcPct val="100000"/>
              </a:lnSpc>
              <a:spcBef>
                <a:spcPts val="0"/>
              </a:spcBef>
              <a:tabLst/>
              <a:defRPr b="1" sz="2700">
                <a:solidFill>
                  <a:srgbClr val="5E5E5E"/>
                </a:solidFill>
                <a:latin typeface="Helvetica"/>
                <a:ea typeface="Helvetica"/>
                <a:cs typeface="Helvetica"/>
                <a:sym typeface="Helvetica"/>
              </a:defRPr>
            </a:pPr>
            <a:r>
              <a:t>The third data set is extracting from foursquare by using Foursquare API for getting the most popular venues in Berlin. The API is returning us the most popular venues in Berlin, neighborhoods, latitude/longitude information, venue names, and venue categories. </a:t>
            </a:r>
          </a:p>
        </p:txBody>
      </p:sp>
      <p:sp>
        <p:nvSpPr>
          <p:cNvPr id="181" name="Data Description"/>
          <p:cNvSpPr txBox="1"/>
          <p:nvPr>
            <p:ph type="title" idx="4294967295"/>
          </p:nvPr>
        </p:nvSpPr>
        <p:spPr>
          <a:xfrm>
            <a:off x="940506" y="1663004"/>
            <a:ext cx="21938794" cy="1519857"/>
          </a:xfrm>
          <a:prstGeom prst="rect">
            <a:avLst/>
          </a:prstGeom>
        </p:spPr>
        <p:txBody>
          <a:bodyPr anchor="t"/>
          <a:lstStyle>
            <a:lvl1pPr defTabSz="457200">
              <a:lnSpc>
                <a:spcPct val="100000"/>
              </a:lnSpc>
              <a:defRPr b="1" spc="0" sz="6000">
                <a:solidFill>
                  <a:schemeClr val="accent1">
                    <a:hueOff val="420094"/>
                    <a:satOff val="-1465"/>
                    <a:lumOff val="-19139"/>
                  </a:schemeClr>
                </a:solidFill>
                <a:latin typeface="Helvetica Neue"/>
                <a:ea typeface="Helvetica Neue"/>
                <a:cs typeface="Helvetica Neue"/>
                <a:sym typeface="Helvetica Neue"/>
              </a:defRPr>
            </a:lvl1pPr>
          </a:lstStyle>
          <a:p>
            <a:pPr/>
            <a:r>
              <a:t>Data Description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Data sets are downloaded and scraped from multiple sources and combined into one final data set. Null or meaningless values are checked and luckily there are not so many null or meaningless values. I decided to drop them from the dataset. Also, some tran"/>
          <p:cNvSpPr txBox="1"/>
          <p:nvPr>
            <p:ph type="body" sz="quarter" idx="1"/>
          </p:nvPr>
        </p:nvSpPr>
        <p:spPr>
          <a:xfrm>
            <a:off x="715926" y="3109263"/>
            <a:ext cx="10751824" cy="5832672"/>
          </a:xfrm>
          <a:prstGeom prst="rect">
            <a:avLst/>
          </a:prstGeom>
        </p:spPr>
        <p:txBody>
          <a:bodyPr/>
          <a:lstStyle/>
          <a:p>
            <a:pPr marL="0" indent="0" algn="just" defTabSz="337820">
              <a:lnSpc>
                <a:spcPct val="100000"/>
              </a:lnSpc>
              <a:spcBef>
                <a:spcPts val="0"/>
              </a:spcBef>
              <a:buSzTx/>
              <a:buNone/>
              <a:tabLst/>
              <a:defRPr b="1" sz="2850">
                <a:solidFill>
                  <a:srgbClr val="4A4A4B"/>
                </a:solidFill>
                <a:latin typeface="Helvetica"/>
                <a:ea typeface="Helvetica"/>
                <a:cs typeface="Helvetica"/>
                <a:sym typeface="Helvetica"/>
              </a:defRPr>
            </a:pPr>
            <a:r>
              <a:t> Data sets are downloaded and scraped from multiple sources and combined into one final data set. Null or meaningless values are checked and luckily there are not so many null or meaningless values. I decided to drop them from the dataset. Also, some transformations are made to specific columns like the Location column.</a:t>
            </a:r>
          </a:p>
          <a:p>
            <a:pPr marL="0" indent="0" algn="just" defTabSz="337820">
              <a:lnSpc>
                <a:spcPct val="100000"/>
              </a:lnSpc>
              <a:spcBef>
                <a:spcPts val="0"/>
              </a:spcBef>
              <a:buSzTx/>
              <a:buNone/>
              <a:tabLst/>
              <a:defRPr b="1" sz="2850">
                <a:solidFill>
                  <a:srgbClr val="4A4A4B"/>
                </a:solidFill>
                <a:latin typeface="Helvetica"/>
                <a:ea typeface="Helvetica"/>
                <a:cs typeface="Helvetica"/>
                <a:sym typeface="Helvetica"/>
              </a:defRPr>
            </a:pPr>
          </a:p>
          <a:p>
            <a:pPr marL="0" indent="0" algn="just" defTabSz="434340">
              <a:lnSpc>
                <a:spcPct val="100000"/>
              </a:lnSpc>
              <a:spcBef>
                <a:spcPts val="1100"/>
              </a:spcBef>
              <a:buSzTx/>
              <a:buNone/>
              <a:tabLst/>
              <a:defRPr b="1" sz="2850">
                <a:solidFill>
                  <a:srgbClr val="4A4A4B"/>
                </a:solidFill>
                <a:latin typeface="Helvetica"/>
                <a:ea typeface="Helvetica"/>
                <a:cs typeface="Helvetica"/>
                <a:sym typeface="Helvetica"/>
              </a:defRPr>
            </a:pPr>
            <a:r>
              <a:t> The third data set scraped by using Foursquare API - Venues Explore endpoint. I used this endpoint by giving client id, client secret, latitude and longitude of Berlin, version of the Foursquare API (in this project ‘20180605’ is used), radius, and the limit (default Foursquare API limit value 100 is used).</a:t>
            </a:r>
          </a:p>
        </p:txBody>
      </p:sp>
      <p:sp>
        <p:nvSpPr>
          <p:cNvPr id="184" name="Methodology"/>
          <p:cNvSpPr txBox="1"/>
          <p:nvPr>
            <p:ph type="title"/>
          </p:nvPr>
        </p:nvSpPr>
        <p:spPr>
          <a:xfrm>
            <a:off x="13389185" y="837224"/>
            <a:ext cx="9242584" cy="1575892"/>
          </a:xfrm>
          <a:prstGeom prst="rect">
            <a:avLst/>
          </a:prstGeom>
        </p:spPr>
        <p:txBody>
          <a:bodyPr/>
          <a:lstStyle>
            <a:lvl1pPr algn="ctr">
              <a:defRPr>
                <a:solidFill>
                  <a:schemeClr val="accent1">
                    <a:hueOff val="420094"/>
                    <a:satOff val="-1465"/>
                    <a:lumOff val="-19139"/>
                  </a:schemeClr>
                </a:solidFill>
              </a:defRPr>
            </a:lvl1pPr>
          </a:lstStyle>
          <a:p>
            <a:pPr/>
            <a:r>
              <a:t>Methodology</a:t>
            </a:r>
          </a:p>
        </p:txBody>
      </p:sp>
      <p:pic>
        <p:nvPicPr>
          <p:cNvPr id="185" name="Image" descr="Image"/>
          <p:cNvPicPr>
            <a:picLocks noChangeAspect="1"/>
          </p:cNvPicPr>
          <p:nvPr/>
        </p:nvPicPr>
        <p:blipFill>
          <a:blip r:embed="rId2">
            <a:extLst/>
          </a:blip>
          <a:stretch>
            <a:fillRect/>
          </a:stretch>
        </p:blipFill>
        <p:spPr>
          <a:xfrm>
            <a:off x="11723976" y="4771671"/>
            <a:ext cx="12573001" cy="4114801"/>
          </a:xfrm>
          <a:prstGeom prst="rect">
            <a:avLst/>
          </a:prstGeom>
          <a:ln w="12700">
            <a:miter lim="400000"/>
          </a:ln>
        </p:spPr>
      </p:pic>
      <p:sp>
        <p:nvSpPr>
          <p:cNvPr id="186" name="After getting the venues in Berlin from the API call, put the data into a data frame. 7 columns and 3189 rows are obtained. Then we perform one hot encoding by calling the get_dummies function. This helps us to work with integers (0,1) rather than string"/>
          <p:cNvSpPr txBox="1"/>
          <p:nvPr/>
        </p:nvSpPr>
        <p:spPr>
          <a:xfrm>
            <a:off x="634966" y="8933073"/>
            <a:ext cx="22705553" cy="31603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283463">
              <a:spcBef>
                <a:spcPts val="700"/>
              </a:spcBef>
              <a:defRPr b="1" sz="2790">
                <a:solidFill>
                  <a:srgbClr val="4A4A4B"/>
                </a:solidFill>
                <a:latin typeface="Helvetica"/>
                <a:ea typeface="Helvetica"/>
                <a:cs typeface="Helvetica"/>
                <a:sym typeface="Helvetica"/>
              </a:defRPr>
            </a:pPr>
          </a:p>
          <a:p>
            <a:pPr algn="just" defTabSz="283463">
              <a:spcBef>
                <a:spcPts val="700"/>
              </a:spcBef>
              <a:defRPr b="1" sz="2790">
                <a:solidFill>
                  <a:srgbClr val="4A4A4B"/>
                </a:solidFill>
                <a:latin typeface="Helvetica"/>
                <a:ea typeface="Helvetica"/>
                <a:cs typeface="Helvetica"/>
                <a:sym typeface="Helvetica"/>
              </a:defRPr>
            </a:pPr>
            <a:r>
              <a:t> After getting the venues in Berlin from the API call, put the data into a data frame. 7 columns and 3189 rows are obtained. Then we perform one hot encoding by calling the get_dummies function. This helps us to work with integers (0,1) rather than strings. This function will return a new dataframe with a column for every level of rating that presents. As result, we got 3189 rows and 319 columns that represent venues’ categories. After grouping by Neighborhood and taking mean of them, we got values, categories, and neighborhoods. By sorting the values in our data frame and putting them in the newly created data frame that contains new columns like 1st, 2nd Most Common Venue, we got our final data frame.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t this point, I used the K-means clustering method from the scikit-learn library. Based on the data and after trying different cluster numbers, I choose 5 as a cluster number. I run k-means clustering by the number of 5 clusters and used the fit functio"/>
          <p:cNvSpPr txBox="1"/>
          <p:nvPr>
            <p:ph type="body" sz="half" idx="1"/>
          </p:nvPr>
        </p:nvSpPr>
        <p:spPr>
          <a:xfrm>
            <a:off x="794566" y="1198273"/>
            <a:ext cx="11025898" cy="6834624"/>
          </a:xfrm>
          <a:prstGeom prst="rect">
            <a:avLst/>
          </a:prstGeom>
        </p:spPr>
        <p:txBody>
          <a:bodyPr/>
          <a:lstStyle>
            <a:lvl1pPr marL="0" indent="0" algn="just" defTabSz="355600">
              <a:lnSpc>
                <a:spcPct val="100000"/>
              </a:lnSpc>
              <a:spcBef>
                <a:spcPts val="0"/>
              </a:spcBef>
              <a:buSzTx/>
              <a:buNone/>
              <a:tabLst/>
              <a:defRPr b="1" sz="3100">
                <a:solidFill>
                  <a:srgbClr val="4A4A4B"/>
                </a:solidFill>
                <a:latin typeface="Helvetica Neue"/>
                <a:ea typeface="Helvetica Neue"/>
                <a:cs typeface="Helvetica Neue"/>
                <a:sym typeface="Helvetica Neue"/>
              </a:defRPr>
            </a:lvl1pPr>
          </a:lstStyle>
          <a:p>
            <a:pPr/>
            <a:r>
              <a:t>At this point, I used the K-means clustering method from the scikit-learn library. Based on the data and after trying different cluster numbers, I choose 5 as a cluster number. I run k-means clustering by the number of 5 clusters and used the fit function. Also, the cluster labels are added. Then I merged this data set with the previous data set that contains postal code, neighborhood, latitude, and longitude by taking the neighborhood column as a reference. By using “geolocator.geocode(address)" I got latitude and longitude information of Berlin. I used the folium library for map rendering and visualized my clusters on the map in  the Berlin location. (Figure 4)</a:t>
            </a:r>
          </a:p>
        </p:txBody>
      </p:sp>
      <p:pic>
        <p:nvPicPr>
          <p:cNvPr id="189" name="Image" descr="Image"/>
          <p:cNvPicPr>
            <a:picLocks noChangeAspect="1"/>
          </p:cNvPicPr>
          <p:nvPr/>
        </p:nvPicPr>
        <p:blipFill>
          <a:blip r:embed="rId2">
            <a:extLst/>
          </a:blip>
          <a:stretch>
            <a:fillRect/>
          </a:stretch>
        </p:blipFill>
        <p:spPr>
          <a:xfrm>
            <a:off x="12289395" y="3537225"/>
            <a:ext cx="12006893" cy="785841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Analysis"/>
          <p:cNvSpPr txBox="1"/>
          <p:nvPr>
            <p:ph type="title"/>
          </p:nvPr>
        </p:nvSpPr>
        <p:spPr>
          <a:xfrm>
            <a:off x="931560" y="1314998"/>
            <a:ext cx="20929601" cy="2064025"/>
          </a:xfrm>
          <a:prstGeom prst="rect">
            <a:avLst/>
          </a:prstGeom>
        </p:spPr>
        <p:txBody>
          <a:bodyPr/>
          <a:lstStyle/>
          <a:p>
            <a:pPr/>
            <a:r>
              <a:t>Analysis</a:t>
            </a:r>
          </a:p>
        </p:txBody>
      </p:sp>
      <p:sp>
        <p:nvSpPr>
          <p:cNvPr id="192" name="After getting the data from Foursquare by using Foursquare API, I analyzed the data.  By getting the count of the venues according to the neighborhoods, we can see that the most venues are located in Neukölln (421), Kreuzberg (363), Berlin-Mitte (342), a"/>
          <p:cNvSpPr txBox="1"/>
          <p:nvPr>
            <p:ph type="body" sz="half" idx="4294967295"/>
          </p:nvPr>
        </p:nvSpPr>
        <p:spPr>
          <a:xfrm>
            <a:off x="884758" y="4307810"/>
            <a:ext cx="9747141" cy="7079593"/>
          </a:xfrm>
          <a:prstGeom prst="rect">
            <a:avLst/>
          </a:prstGeom>
        </p:spPr>
        <p:txBody>
          <a:bodyPr/>
          <a:lstStyle/>
          <a:p>
            <a:pPr algn="just" defTabSz="355600">
              <a:lnSpc>
                <a:spcPct val="100000"/>
              </a:lnSpc>
              <a:defRPr spc="0" sz="3000">
                <a:solidFill>
                  <a:srgbClr val="FFFFFF"/>
                </a:solidFill>
                <a:latin typeface="Helvetica Neue"/>
                <a:ea typeface="Helvetica Neue"/>
                <a:cs typeface="Helvetica Neue"/>
                <a:sym typeface="Helvetica Neue"/>
              </a:defRPr>
            </a:pPr>
            <a:r>
              <a:t>After getting the data from Foursquare by using Foursquare API, I analyzed the data.  By getting the count of the venues according to the neighborhoods, we can see that the most venues are located in Neukölln (421), Kreuzberg (363), Berlin-Mitte (342), and Charlottenburg (317). (Figure 5)</a:t>
            </a:r>
          </a:p>
          <a:p>
            <a:pPr algn="just" defTabSz="355600">
              <a:lnSpc>
                <a:spcPct val="100000"/>
              </a:lnSpc>
              <a:defRPr spc="0" sz="3400">
                <a:solidFill>
                  <a:srgbClr val="FFFFFF"/>
                </a:solidFill>
                <a:latin typeface="Helvetica Neue"/>
                <a:ea typeface="Helvetica Neue"/>
                <a:cs typeface="Helvetica Neue"/>
                <a:sym typeface="Helvetica Neue"/>
              </a:defRPr>
            </a:pPr>
          </a:p>
          <a:p>
            <a:pPr algn="just" defTabSz="355600">
              <a:lnSpc>
                <a:spcPct val="100000"/>
              </a:lnSpc>
              <a:defRPr spc="0" sz="3000">
                <a:solidFill>
                  <a:srgbClr val="FFFFFF"/>
                </a:solidFill>
                <a:latin typeface="Helvetica Neue"/>
                <a:ea typeface="Helvetica Neue"/>
                <a:cs typeface="Helvetica Neue"/>
                <a:sym typeface="Helvetica Neue"/>
              </a:defRPr>
            </a:pPr>
            <a:r>
              <a:t>Also, I analyzed the data by grouping by Venue Category and filtering with Plaza to see which places have this category. We can see some of these places below. (Figure 6)</a:t>
            </a:r>
          </a:p>
        </p:txBody>
      </p:sp>
      <p:pic>
        <p:nvPicPr>
          <p:cNvPr id="193" name="Image" descr="Image"/>
          <p:cNvPicPr>
            <a:picLocks noChangeAspect="1"/>
          </p:cNvPicPr>
          <p:nvPr/>
        </p:nvPicPr>
        <p:blipFill>
          <a:blip r:embed="rId2">
            <a:extLst/>
          </a:blip>
          <a:stretch>
            <a:fillRect/>
          </a:stretch>
        </p:blipFill>
        <p:spPr>
          <a:xfrm>
            <a:off x="12202847" y="2694819"/>
            <a:ext cx="10421893" cy="4102235"/>
          </a:xfrm>
          <a:prstGeom prst="rect">
            <a:avLst/>
          </a:prstGeom>
          <a:ln w="12700">
            <a:miter lim="400000"/>
          </a:ln>
        </p:spPr>
      </p:pic>
      <p:pic>
        <p:nvPicPr>
          <p:cNvPr id="194" name="Image" descr="Image"/>
          <p:cNvPicPr>
            <a:picLocks noChangeAspect="1"/>
          </p:cNvPicPr>
          <p:nvPr/>
        </p:nvPicPr>
        <p:blipFill>
          <a:blip r:embed="rId3">
            <a:extLst/>
          </a:blip>
          <a:stretch>
            <a:fillRect/>
          </a:stretch>
        </p:blipFill>
        <p:spPr>
          <a:xfrm>
            <a:off x="11406693" y="7090865"/>
            <a:ext cx="12014201" cy="4749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We can see details about the categories in the cluster"/>
          <p:cNvSpPr txBox="1"/>
          <p:nvPr>
            <p:ph type="body" idx="21"/>
          </p:nvPr>
        </p:nvSpPr>
        <p:spPr>
          <a:xfrm>
            <a:off x="931560" y="1357609"/>
            <a:ext cx="20929601" cy="908813"/>
          </a:xfrm>
          <a:prstGeom prst="rect">
            <a:avLst/>
          </a:prstGeom>
          <a:extLst>
            <a:ext uri="{C572A759-6A51-4108-AA02-DFA0A04FC94B}">
              <ma14:wrappingTextBoxFlag xmlns:ma14="http://schemas.microsoft.com/office/mac/drawingml/2011/main" val="1"/>
            </a:ext>
          </a:extLst>
        </p:spPr>
        <p:txBody>
          <a:bodyPr/>
          <a:lstStyle/>
          <a:p>
            <a:pPr/>
            <a:r>
              <a:t>We can see details about the categories in the cluster</a:t>
            </a:r>
          </a:p>
        </p:txBody>
      </p:sp>
      <p:pic>
        <p:nvPicPr>
          <p:cNvPr id="197" name="Image" descr="Image"/>
          <p:cNvPicPr>
            <a:picLocks noChangeAspect="1"/>
          </p:cNvPicPr>
          <p:nvPr/>
        </p:nvPicPr>
        <p:blipFill>
          <a:blip r:embed="rId2">
            <a:extLst/>
          </a:blip>
          <a:stretch>
            <a:fillRect/>
          </a:stretch>
        </p:blipFill>
        <p:spPr>
          <a:xfrm>
            <a:off x="670065" y="3000790"/>
            <a:ext cx="7525326" cy="4091718"/>
          </a:xfrm>
          <a:prstGeom prst="rect">
            <a:avLst/>
          </a:prstGeom>
          <a:ln w="12700">
            <a:miter lim="400000"/>
          </a:ln>
        </p:spPr>
      </p:pic>
      <p:pic>
        <p:nvPicPr>
          <p:cNvPr id="198" name="Image" descr="Image"/>
          <p:cNvPicPr>
            <a:picLocks noChangeAspect="1"/>
          </p:cNvPicPr>
          <p:nvPr/>
        </p:nvPicPr>
        <p:blipFill>
          <a:blip r:embed="rId3">
            <a:extLst/>
          </a:blip>
          <a:stretch>
            <a:fillRect/>
          </a:stretch>
        </p:blipFill>
        <p:spPr>
          <a:xfrm>
            <a:off x="8760159" y="3029338"/>
            <a:ext cx="7239193" cy="4091718"/>
          </a:xfrm>
          <a:prstGeom prst="rect">
            <a:avLst/>
          </a:prstGeom>
          <a:ln w="12700">
            <a:miter lim="400000"/>
          </a:ln>
        </p:spPr>
      </p:pic>
      <p:pic>
        <p:nvPicPr>
          <p:cNvPr id="199" name="Image" descr="Image"/>
          <p:cNvPicPr>
            <a:picLocks noChangeAspect="1"/>
          </p:cNvPicPr>
          <p:nvPr/>
        </p:nvPicPr>
        <p:blipFill>
          <a:blip r:embed="rId4">
            <a:extLst/>
          </a:blip>
          <a:stretch>
            <a:fillRect/>
          </a:stretch>
        </p:blipFill>
        <p:spPr>
          <a:xfrm>
            <a:off x="16564120" y="2966429"/>
            <a:ext cx="7268182" cy="4091718"/>
          </a:xfrm>
          <a:prstGeom prst="rect">
            <a:avLst/>
          </a:prstGeom>
          <a:ln w="12700">
            <a:miter lim="400000"/>
          </a:ln>
        </p:spPr>
      </p:pic>
      <p:pic>
        <p:nvPicPr>
          <p:cNvPr id="200" name="Image" descr="Image"/>
          <p:cNvPicPr>
            <a:picLocks noChangeAspect="1"/>
          </p:cNvPicPr>
          <p:nvPr/>
        </p:nvPicPr>
        <p:blipFill>
          <a:blip r:embed="rId5">
            <a:extLst/>
          </a:blip>
          <a:stretch>
            <a:fillRect/>
          </a:stretch>
        </p:blipFill>
        <p:spPr>
          <a:xfrm>
            <a:off x="885026" y="7844409"/>
            <a:ext cx="7239193" cy="3946176"/>
          </a:xfrm>
          <a:prstGeom prst="rect">
            <a:avLst/>
          </a:prstGeom>
          <a:ln w="12700">
            <a:miter lim="400000"/>
          </a:ln>
        </p:spPr>
      </p:pic>
      <p:pic>
        <p:nvPicPr>
          <p:cNvPr id="201" name="Image" descr="Image"/>
          <p:cNvPicPr>
            <a:picLocks noChangeAspect="1"/>
          </p:cNvPicPr>
          <p:nvPr/>
        </p:nvPicPr>
        <p:blipFill>
          <a:blip r:embed="rId6">
            <a:extLst/>
          </a:blip>
          <a:stretch>
            <a:fillRect/>
          </a:stretch>
        </p:blipFill>
        <p:spPr>
          <a:xfrm>
            <a:off x="8711319" y="7771638"/>
            <a:ext cx="7336873" cy="4091718"/>
          </a:xfrm>
          <a:prstGeom prst="rect">
            <a:avLst/>
          </a:prstGeom>
          <a:ln w="12700">
            <a:miter lim="400000"/>
          </a:ln>
        </p:spPr>
      </p:pic>
      <p:pic>
        <p:nvPicPr>
          <p:cNvPr id="202" name="Image" descr="Image"/>
          <p:cNvPicPr>
            <a:picLocks noChangeAspect="1"/>
          </p:cNvPicPr>
          <p:nvPr/>
        </p:nvPicPr>
        <p:blipFill>
          <a:blip r:embed="rId7">
            <a:extLst/>
          </a:blip>
          <a:stretch>
            <a:fillRect/>
          </a:stretch>
        </p:blipFill>
        <p:spPr>
          <a:xfrm>
            <a:off x="16635293" y="7897196"/>
            <a:ext cx="7336873" cy="38406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sults"/>
          <p:cNvSpPr txBox="1"/>
          <p:nvPr>
            <p:ph type="title"/>
          </p:nvPr>
        </p:nvSpPr>
        <p:spPr>
          <a:xfrm>
            <a:off x="1727200" y="1739900"/>
            <a:ext cx="20929600" cy="1907213"/>
          </a:xfrm>
          <a:prstGeom prst="rect">
            <a:avLst/>
          </a:prstGeom>
        </p:spPr>
        <p:txBody>
          <a:bodyPr/>
          <a:lstStyle>
            <a:lvl1pPr>
              <a:defRPr>
                <a:solidFill>
                  <a:schemeClr val="accent1">
                    <a:hueOff val="420094"/>
                    <a:satOff val="-1465"/>
                    <a:lumOff val="-19139"/>
                  </a:schemeClr>
                </a:solidFill>
              </a:defRPr>
            </a:lvl1pPr>
          </a:lstStyle>
          <a:p>
            <a:pPr/>
            <a:r>
              <a:t>Results</a:t>
            </a:r>
          </a:p>
        </p:txBody>
      </p:sp>
      <p:sp>
        <p:nvSpPr>
          <p:cNvPr id="205" name="As we can see from the analysis, the cluster divided based on some characteristics. For example, in cluster 1 Plaza, Supermarket, Restaurants, Rail Station, and Stores are popular. Also in Cluster 5, Restaurants, Plaza and Coffee shops are popular.…"/>
          <p:cNvSpPr txBox="1"/>
          <p:nvPr>
            <p:ph type="body" sz="half" idx="1"/>
          </p:nvPr>
        </p:nvSpPr>
        <p:spPr>
          <a:prstGeom prst="rect">
            <a:avLst/>
          </a:prstGeom>
        </p:spPr>
        <p:txBody>
          <a:bodyPr numCol="1" spcCol="38100"/>
          <a:lstStyle/>
          <a:p>
            <a:pPr marL="0" indent="0" algn="just" defTabSz="355600">
              <a:lnSpc>
                <a:spcPct val="100000"/>
              </a:lnSpc>
              <a:spcBef>
                <a:spcPts val="0"/>
              </a:spcBef>
              <a:buSzTx/>
              <a:buNone/>
              <a:tabLst/>
              <a:defRPr b="1" sz="3500">
                <a:solidFill>
                  <a:srgbClr val="4A4A4B"/>
                </a:solidFill>
                <a:latin typeface="Helvetica"/>
                <a:ea typeface="Helvetica"/>
                <a:cs typeface="Helvetica"/>
                <a:sym typeface="Helvetica"/>
              </a:defRPr>
            </a:pPr>
            <a:r>
              <a:t>As we can see from the analysis, the cluster divided based on some characteristics. For example, in cluster 1 Plaza, Supermarket, Restaurants, Rail Station, and Stores are popular. Also in Cluster 5, Restaurants, Plaza and Coffee shops are popular. </a:t>
            </a:r>
          </a:p>
          <a:p>
            <a:pPr marL="0" indent="0" algn="just" defTabSz="355600">
              <a:lnSpc>
                <a:spcPct val="100000"/>
              </a:lnSpc>
              <a:spcBef>
                <a:spcPts val="0"/>
              </a:spcBef>
              <a:buSzTx/>
              <a:buNone/>
              <a:tabLst/>
              <a:defRPr b="1" sz="3500">
                <a:solidFill>
                  <a:srgbClr val="4A4A4B"/>
                </a:solidFill>
                <a:latin typeface="Helvetica"/>
                <a:ea typeface="Helvetica"/>
                <a:cs typeface="Helvetica"/>
                <a:sym typeface="Helvetica"/>
              </a:defRPr>
            </a:pPr>
          </a:p>
          <a:p>
            <a:pPr marL="0" indent="0" algn="just" defTabSz="355600">
              <a:lnSpc>
                <a:spcPct val="100000"/>
              </a:lnSpc>
              <a:spcBef>
                <a:spcPts val="200"/>
              </a:spcBef>
              <a:buSzTx/>
              <a:buNone/>
              <a:tabLst/>
              <a:defRPr b="1" sz="3500">
                <a:solidFill>
                  <a:srgbClr val="4A4A4B"/>
                </a:solidFill>
                <a:latin typeface="Helvetica"/>
                <a:ea typeface="Helvetica"/>
                <a:cs typeface="Helvetica"/>
                <a:sym typeface="Helvetica"/>
              </a:defRPr>
            </a:pPr>
            <a:r>
              <a:t>When some neighborhoods have some specific popular places, other neighborhoods have others. For example, we can see that nightclubs or cocktail bars are more popular in Cluster 5. Soccer Field is more popular in Cluster 3. Moreover, transportation points are more popular in Cluster 1. So we can say that if we are looking for a specific category, we can find the place where it is more popular on the clusters.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