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4" r:id="rId4"/>
  </p:sldMasterIdLst>
  <p:notesMasterIdLst>
    <p:notesMasterId r:id="rId22"/>
  </p:notesMasterIdLst>
  <p:handoutMasterIdLst>
    <p:handoutMasterId r:id="rId23"/>
  </p:handoutMasterIdLst>
  <p:sldIdLst>
    <p:sldId id="256" r:id="rId5"/>
    <p:sldId id="260" r:id="rId6"/>
    <p:sldId id="275" r:id="rId7"/>
    <p:sldId id="278" r:id="rId8"/>
    <p:sldId id="279" r:id="rId9"/>
    <p:sldId id="280" r:id="rId10"/>
    <p:sldId id="287" r:id="rId11"/>
    <p:sldId id="282" r:id="rId12"/>
    <p:sldId id="283" r:id="rId13"/>
    <p:sldId id="284" r:id="rId14"/>
    <p:sldId id="285" r:id="rId15"/>
    <p:sldId id="286" r:id="rId16"/>
    <p:sldId id="288" r:id="rId17"/>
    <p:sldId id="289" r:id="rId18"/>
    <p:sldId id="290" r:id="rId19"/>
    <p:sldId id="276"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95033" autoAdjust="0"/>
  </p:normalViewPr>
  <p:slideViewPr>
    <p:cSldViewPr snapToGrid="0" snapToObjects="1">
      <p:cViewPr varScale="1">
        <p:scale>
          <a:sx n="83" d="100"/>
          <a:sy n="83" d="100"/>
        </p:scale>
        <p:origin x="682" y="77"/>
      </p:cViewPr>
      <p:guideLst>
        <p:guide orient="horz" pos="2160"/>
        <p:guide pos="3840"/>
      </p:guideLst>
    </p:cSldViewPr>
  </p:slideViewPr>
  <p:notesTextViewPr>
    <p:cViewPr>
      <p:scale>
        <a:sx n="1" d="1"/>
        <a:sy n="1" d="1"/>
      </p:scale>
      <p:origin x="0" y="0"/>
    </p:cViewPr>
  </p:notesTextViewPr>
  <p:notesViewPr>
    <p:cSldViewPr snapToGrid="0" snapToObjects="1">
      <p:cViewPr varScale="1">
        <p:scale>
          <a:sx n="76" d="100"/>
          <a:sy n="76" d="100"/>
        </p:scale>
        <p:origin x="40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a:p>
        </p:txBody>
      </p:sp>
      <p:sp>
        <p:nvSpPr>
          <p:cNvPr id="3" name="Tarih Yer Tutucusu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3C75DC5-E2DF-4307-907C-64813DC36D9A}" type="datetime1">
              <a:rPr lang="tr-TR" smtClean="0"/>
              <a:t>23.05.2023</a:t>
            </a:fld>
            <a:endParaRPr lang="tr-TR"/>
          </a:p>
        </p:txBody>
      </p:sp>
      <p:sp>
        <p:nvSpPr>
          <p:cNvPr id="4" name="Alt Bilgi Yer Tutucusu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a:p>
        </p:txBody>
      </p:sp>
      <p:sp>
        <p:nvSpPr>
          <p:cNvPr id="5" name="Slayt Numarası Yer Tutucusu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EC605DA-80A8-4B7B-B889-6C5700BB4CEA}" type="slidenum">
              <a:rPr lang="tr-TR" smtClean="0"/>
              <a:t>‹#›</a:t>
            </a:fld>
            <a:endParaRPr lang="tr-TR"/>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E05299A-EA85-4B5E-8D5F-95806BAD1D02}" type="datetime1">
              <a:rPr lang="tr-TR" noProof="0" smtClean="0"/>
              <a:t>23.05.2023</a:t>
            </a:fld>
            <a:endParaRPr lang="tr-TR" noProof="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3544625-0ADF-4414-89A2-9E135F0C849F}" type="slidenum">
              <a:rPr lang="tr-TR" noProof="0" smtClean="0"/>
              <a:t>‹#›</a:t>
            </a:fld>
            <a:endParaRPr lang="tr-TR" noProof="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F3544625-0ADF-4414-89A2-9E135F0C849F}" type="slidenum">
              <a:rPr lang="tr-TR" smtClean="0"/>
              <a:t>1</a:t>
            </a:fld>
            <a:endParaRPr lang="tr-TR"/>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F3544625-0ADF-4414-89A2-9E135F0C849F}" type="slidenum">
              <a:rPr lang="tr-TR" smtClean="0"/>
              <a:t>2</a:t>
            </a:fld>
            <a:endParaRPr lang="tr-TR"/>
          </a:p>
        </p:txBody>
      </p:sp>
    </p:spTree>
    <p:extLst>
      <p:ext uri="{BB962C8B-B14F-4D97-AF65-F5344CB8AC3E}">
        <p14:creationId xmlns:p14="http://schemas.microsoft.com/office/powerpoint/2010/main" val="724031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pPr rtl="0"/>
            <a:fld id="{D589B635-DEE5-48D0-B399-4885BD61FC6F}" type="datetime1">
              <a:rPr lang="tr-TR" noProof="0" smtClean="0"/>
              <a:t>23.05.2023</a:t>
            </a:fld>
            <a:endParaRPr lang="tr-TR" noProof="0"/>
          </a:p>
        </p:txBody>
      </p:sp>
      <p:sp>
        <p:nvSpPr>
          <p:cNvPr id="5" name="Footer Placeholder 4"/>
          <p:cNvSpPr>
            <a:spLocks noGrp="1"/>
          </p:cNvSpPr>
          <p:nvPr>
            <p:ph type="ftr" sz="quarter" idx="11"/>
          </p:nvPr>
        </p:nvSpPr>
        <p:spPr/>
        <p:txBody>
          <a:bodyPr/>
          <a:lstStyle/>
          <a:p>
            <a:pPr rtl="0"/>
            <a:endParaRPr lang="tr-TR" noProof="0"/>
          </a:p>
        </p:txBody>
      </p:sp>
      <p:sp>
        <p:nvSpPr>
          <p:cNvPr id="6" name="Slide Number Placeholder 5"/>
          <p:cNvSpPr>
            <a:spLocks noGrp="1"/>
          </p:cNvSpPr>
          <p:nvPr>
            <p:ph type="sldNum" sz="quarter" idx="12"/>
          </p:nvPr>
        </p:nvSpPr>
        <p:spPr/>
        <p:txBody>
          <a:bodyPr/>
          <a:lstStyle/>
          <a:p>
            <a:pPr rtl="0"/>
            <a:fld id="{69E57DC2-970A-4B3E-BB1C-7A09969E49DF}" type="slidenum">
              <a:rPr lang="tr-TR" noProof="0" smtClean="0"/>
              <a:pPr/>
              <a:t>‹#›</a:t>
            </a:fld>
            <a:endParaRPr lang="tr-TR" noProof="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628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Date Placeholder 2"/>
          <p:cNvSpPr>
            <a:spLocks noGrp="1"/>
          </p:cNvSpPr>
          <p:nvPr>
            <p:ph type="dt" sz="half" idx="10"/>
          </p:nvPr>
        </p:nvSpPr>
        <p:spPr/>
        <p:txBody>
          <a:bodyPr/>
          <a:lstStyle/>
          <a:p>
            <a:pPr rtl="0"/>
            <a:fld id="{9E56027E-4326-44D0-B20F-6D05BA977D1E}" type="datetime1">
              <a:rPr lang="tr-TR" noProof="0" smtClean="0"/>
              <a:t>23.05.2023</a:t>
            </a:fld>
            <a:endParaRPr lang="tr-TR" noProof="0"/>
          </a:p>
        </p:txBody>
      </p:sp>
      <p:sp>
        <p:nvSpPr>
          <p:cNvPr id="4" name="Footer Placeholder 3"/>
          <p:cNvSpPr>
            <a:spLocks noGrp="1"/>
          </p:cNvSpPr>
          <p:nvPr>
            <p:ph type="ftr" sz="quarter" idx="11"/>
          </p:nvPr>
        </p:nvSpPr>
        <p:spPr/>
        <p:txBody>
          <a:bodyPr/>
          <a:lstStyle/>
          <a:p>
            <a:pPr rtl="0"/>
            <a:endParaRPr lang="tr-TR" noProof="0"/>
          </a:p>
        </p:txBody>
      </p:sp>
      <p:sp>
        <p:nvSpPr>
          <p:cNvPr id="5" name="Slide Number Placeholder 4"/>
          <p:cNvSpPr>
            <a:spLocks noGrp="1"/>
          </p:cNvSpPr>
          <p:nvPr>
            <p:ph type="sldNum" sz="quarter" idx="12"/>
          </p:nvPr>
        </p:nvSpPr>
        <p:spPr/>
        <p:txBody>
          <a:bodyPr/>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405373706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pPr rtl="0"/>
            <a:fld id="{E9D8940E-8D5C-4B66-A9A4-8A45A4CDB99E}" type="datetime1">
              <a:rPr lang="tr-TR" noProof="0" smtClean="0"/>
              <a:t>23.05.2023</a:t>
            </a:fld>
            <a:endParaRPr lang="tr-TR" noProof="0"/>
          </a:p>
        </p:txBody>
      </p:sp>
      <p:sp>
        <p:nvSpPr>
          <p:cNvPr id="5" name="Footer Placeholder 4"/>
          <p:cNvSpPr>
            <a:spLocks noGrp="1"/>
          </p:cNvSpPr>
          <p:nvPr>
            <p:ph type="ftr" sz="quarter" idx="11"/>
          </p:nvPr>
        </p:nvSpPr>
        <p:spPr/>
        <p:txBody>
          <a:bodyPr/>
          <a:lstStyle/>
          <a:p>
            <a:pPr rtl="0"/>
            <a:endParaRPr lang="tr-TR" noProof="0"/>
          </a:p>
        </p:txBody>
      </p:sp>
      <p:sp>
        <p:nvSpPr>
          <p:cNvPr id="6" name="Slide Number Placeholder 5"/>
          <p:cNvSpPr>
            <a:spLocks noGrp="1"/>
          </p:cNvSpPr>
          <p:nvPr>
            <p:ph type="sldNum" sz="quarter" idx="12"/>
          </p:nvPr>
        </p:nvSpPr>
        <p:spPr/>
        <p:txBody>
          <a:bodyPr/>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4162671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pPr rtl="0"/>
            <a:fld id="{3910168E-65EE-4211-A1E7-F13AF0F23E5B}" type="datetime1">
              <a:rPr lang="tr-TR" noProof="0" smtClean="0"/>
              <a:t>23.05.2023</a:t>
            </a:fld>
            <a:endParaRPr lang="tr-TR" noProof="0"/>
          </a:p>
        </p:txBody>
      </p:sp>
      <p:sp>
        <p:nvSpPr>
          <p:cNvPr id="5" name="Footer Placeholder 4"/>
          <p:cNvSpPr>
            <a:spLocks noGrp="1"/>
          </p:cNvSpPr>
          <p:nvPr>
            <p:ph type="ftr" sz="quarter" idx="11"/>
          </p:nvPr>
        </p:nvSpPr>
        <p:spPr/>
        <p:txBody>
          <a:bodyPr/>
          <a:lstStyle/>
          <a:p>
            <a:pPr rtl="0"/>
            <a:endParaRPr lang="tr-TR" noProof="0"/>
          </a:p>
        </p:txBody>
      </p:sp>
      <p:sp>
        <p:nvSpPr>
          <p:cNvPr id="6" name="Slide Number Placeholder 5"/>
          <p:cNvSpPr>
            <a:spLocks noGrp="1"/>
          </p:cNvSpPr>
          <p:nvPr>
            <p:ph type="sldNum" sz="quarter" idx="12"/>
          </p:nvPr>
        </p:nvSpPr>
        <p:spPr/>
        <p:txBody>
          <a:bodyPr/>
          <a:lstStyle/>
          <a:p>
            <a:pPr rtl="0"/>
            <a:fld id="{69E57DC2-970A-4B3E-BB1C-7A09969E49DF}" type="slidenum">
              <a:rPr lang="tr-TR" noProof="0" smtClean="0"/>
              <a:pPr/>
              <a:t>‹#›</a:t>
            </a:fld>
            <a:endParaRPr lang="tr-TR" noProof="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89801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pPr rtl="0"/>
            <a:fld id="{9E56027E-4326-44D0-B20F-6D05BA977D1E}" type="datetime1">
              <a:rPr lang="tr-TR" noProof="0" smtClean="0"/>
              <a:t>23.05.2023</a:t>
            </a:fld>
            <a:endParaRPr lang="tr-TR" noProof="0"/>
          </a:p>
        </p:txBody>
      </p:sp>
      <p:sp>
        <p:nvSpPr>
          <p:cNvPr id="5" name="Footer Placeholder 4"/>
          <p:cNvSpPr>
            <a:spLocks noGrp="1"/>
          </p:cNvSpPr>
          <p:nvPr>
            <p:ph type="ftr" sz="quarter" idx="11"/>
          </p:nvPr>
        </p:nvSpPr>
        <p:spPr/>
        <p:txBody>
          <a:bodyPr/>
          <a:lstStyle/>
          <a:p>
            <a:pPr rtl="0"/>
            <a:endParaRPr lang="tr-TR" noProof="0"/>
          </a:p>
        </p:txBody>
      </p:sp>
      <p:sp>
        <p:nvSpPr>
          <p:cNvPr id="6" name="Slide Number Placeholder 5"/>
          <p:cNvSpPr>
            <a:spLocks noGrp="1"/>
          </p:cNvSpPr>
          <p:nvPr>
            <p:ph type="sldNum" sz="quarter" idx="12"/>
          </p:nvPr>
        </p:nvSpPr>
        <p:spPr/>
        <p:txBody>
          <a:bodyPr/>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230655966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pPr rtl="0"/>
            <a:fld id="{8E35B63F-4502-4CBC-B780-014ACCD5B1F0}" type="datetime1">
              <a:rPr lang="tr-TR" noProof="0" smtClean="0"/>
              <a:t>23.05.2023</a:t>
            </a:fld>
            <a:endParaRPr lang="tr-TR" noProof="0"/>
          </a:p>
        </p:txBody>
      </p:sp>
      <p:sp>
        <p:nvSpPr>
          <p:cNvPr id="5" name="Footer Placeholder 4"/>
          <p:cNvSpPr>
            <a:spLocks noGrp="1"/>
          </p:cNvSpPr>
          <p:nvPr>
            <p:ph type="ftr" sz="quarter" idx="11"/>
          </p:nvPr>
        </p:nvSpPr>
        <p:spPr/>
        <p:txBody>
          <a:bodyPr/>
          <a:lstStyle/>
          <a:p>
            <a:pPr rtl="0"/>
            <a:endParaRPr lang="tr-TR" noProof="0"/>
          </a:p>
        </p:txBody>
      </p:sp>
      <p:sp>
        <p:nvSpPr>
          <p:cNvPr id="6" name="Slide Number Placeholder 5"/>
          <p:cNvSpPr>
            <a:spLocks noGrp="1"/>
          </p:cNvSpPr>
          <p:nvPr>
            <p:ph type="sldNum" sz="quarter" idx="12"/>
          </p:nvPr>
        </p:nvSpPr>
        <p:spPr/>
        <p:txBody>
          <a:bodyPr/>
          <a:lstStyle/>
          <a:p>
            <a:pPr rtl="0"/>
            <a:fld id="{69E57DC2-970A-4B3E-BB1C-7A09969E49DF}" type="slidenum">
              <a:rPr lang="tr-TR" noProof="0" smtClean="0"/>
              <a:pPr/>
              <a:t>‹#›</a:t>
            </a:fld>
            <a:endParaRPr lang="tr-TR" noProof="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81344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pPr rtl="0"/>
            <a:fld id="{DB580EEC-D266-4D78-9655-7C125D9A3E8A}" type="datetime1">
              <a:rPr lang="tr-TR" noProof="0" smtClean="0"/>
              <a:t>23.05.2023</a:t>
            </a:fld>
            <a:endParaRPr lang="tr-TR" noProof="0"/>
          </a:p>
        </p:txBody>
      </p:sp>
      <p:sp>
        <p:nvSpPr>
          <p:cNvPr id="5" name="Footer Placeholder 4"/>
          <p:cNvSpPr>
            <a:spLocks noGrp="1"/>
          </p:cNvSpPr>
          <p:nvPr>
            <p:ph type="ftr" sz="quarter" idx="11"/>
          </p:nvPr>
        </p:nvSpPr>
        <p:spPr/>
        <p:txBody>
          <a:bodyPr/>
          <a:lstStyle/>
          <a:p>
            <a:pPr rtl="0"/>
            <a:endParaRPr lang="tr-TR" noProof="0"/>
          </a:p>
        </p:txBody>
      </p:sp>
      <p:sp>
        <p:nvSpPr>
          <p:cNvPr id="6" name="Slide Number Placeholder 5"/>
          <p:cNvSpPr>
            <a:spLocks noGrp="1"/>
          </p:cNvSpPr>
          <p:nvPr>
            <p:ph type="sldNum" sz="quarter" idx="12"/>
          </p:nvPr>
        </p:nvSpPr>
        <p:spPr/>
        <p:txBody>
          <a:bodyPr/>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1487182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rtl="0"/>
            <a:fld id="{F7C98E72-8FE5-4189-976C-241E1FC0D5DA}" type="datetime1">
              <a:rPr lang="tr-TR" noProof="0" smtClean="0"/>
              <a:t>23.05.2023</a:t>
            </a:fld>
            <a:endParaRPr lang="tr-TR" noProof="0"/>
          </a:p>
        </p:txBody>
      </p:sp>
      <p:sp>
        <p:nvSpPr>
          <p:cNvPr id="5" name="Footer Placeholder 4"/>
          <p:cNvSpPr>
            <a:spLocks noGrp="1"/>
          </p:cNvSpPr>
          <p:nvPr>
            <p:ph type="ftr" sz="quarter" idx="11"/>
          </p:nvPr>
        </p:nvSpPr>
        <p:spPr/>
        <p:txBody>
          <a:bodyPr/>
          <a:lstStyle/>
          <a:p>
            <a:pPr rtl="0"/>
            <a:endParaRPr lang="tr-TR" noProof="0"/>
          </a:p>
        </p:txBody>
      </p:sp>
      <p:sp>
        <p:nvSpPr>
          <p:cNvPr id="6" name="Slide Number Placeholder 5"/>
          <p:cNvSpPr>
            <a:spLocks noGrp="1"/>
          </p:cNvSpPr>
          <p:nvPr>
            <p:ph type="sldNum" sz="quarter" idx="12"/>
          </p:nvPr>
        </p:nvSpPr>
        <p:spPr/>
        <p:txBody>
          <a:bodyPr/>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474974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rtl="0"/>
            <a:fld id="{D9012E1C-DBDB-4D97-9809-D7C14D3DC78D}" type="datetime1">
              <a:rPr lang="tr-TR" noProof="0" smtClean="0"/>
              <a:t>23.05.2023</a:t>
            </a:fld>
            <a:endParaRPr lang="tr-TR" noProof="0"/>
          </a:p>
        </p:txBody>
      </p:sp>
      <p:sp>
        <p:nvSpPr>
          <p:cNvPr id="5" name="Footer Placeholder 4"/>
          <p:cNvSpPr>
            <a:spLocks noGrp="1"/>
          </p:cNvSpPr>
          <p:nvPr>
            <p:ph type="ftr" sz="quarter" idx="11"/>
          </p:nvPr>
        </p:nvSpPr>
        <p:spPr/>
        <p:txBody>
          <a:bodyPr/>
          <a:lstStyle/>
          <a:p>
            <a:pPr rtl="0"/>
            <a:endParaRPr lang="tr-TR" noProof="0"/>
          </a:p>
        </p:txBody>
      </p:sp>
      <p:sp>
        <p:nvSpPr>
          <p:cNvPr id="6" name="Slide Number Placeholder 5"/>
          <p:cNvSpPr>
            <a:spLocks noGrp="1"/>
          </p:cNvSpPr>
          <p:nvPr>
            <p:ph type="sldNum" sz="quarter" idx="12"/>
          </p:nvPr>
        </p:nvSpPr>
        <p:spPr/>
        <p:txBody>
          <a:bodyPr/>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3794659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rtl="0"/>
            <a:fld id="{11A31516-2E20-449A-BDB8-3AFB279897A5}" type="datetime1">
              <a:rPr lang="tr-TR" noProof="0" smtClean="0"/>
              <a:t>23.05.2023</a:t>
            </a:fld>
            <a:endParaRPr lang="tr-TR" noProof="0"/>
          </a:p>
        </p:txBody>
      </p:sp>
      <p:sp>
        <p:nvSpPr>
          <p:cNvPr id="5" name="Footer Placeholder 4"/>
          <p:cNvSpPr>
            <a:spLocks noGrp="1"/>
          </p:cNvSpPr>
          <p:nvPr>
            <p:ph type="ftr" sz="quarter" idx="11"/>
          </p:nvPr>
        </p:nvSpPr>
        <p:spPr/>
        <p:txBody>
          <a:bodyPr/>
          <a:lstStyle/>
          <a:p>
            <a:pPr rtl="0"/>
            <a:endParaRPr lang="tr-TR" noProof="0"/>
          </a:p>
        </p:txBody>
      </p:sp>
      <p:sp>
        <p:nvSpPr>
          <p:cNvPr id="6" name="Slide Number Placeholder 5"/>
          <p:cNvSpPr>
            <a:spLocks noGrp="1"/>
          </p:cNvSpPr>
          <p:nvPr>
            <p:ph type="sldNum" sz="quarter" idx="12"/>
          </p:nvPr>
        </p:nvSpPr>
        <p:spPr/>
        <p:txBody>
          <a:bodyPr/>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3654645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pPr rtl="0"/>
            <a:fld id="{33151AC6-9D48-4547-A970-8AB71B103E84}" type="datetime1">
              <a:rPr lang="tr-TR" noProof="0" smtClean="0"/>
              <a:t>23.05.2023</a:t>
            </a:fld>
            <a:endParaRPr lang="tr-TR" noProof="0"/>
          </a:p>
        </p:txBody>
      </p:sp>
      <p:sp>
        <p:nvSpPr>
          <p:cNvPr id="5" name="Footer Placeholder 4"/>
          <p:cNvSpPr>
            <a:spLocks noGrp="1"/>
          </p:cNvSpPr>
          <p:nvPr>
            <p:ph type="ftr" sz="quarter" idx="11"/>
          </p:nvPr>
        </p:nvSpPr>
        <p:spPr/>
        <p:txBody>
          <a:bodyPr/>
          <a:lstStyle/>
          <a:p>
            <a:pPr rtl="0"/>
            <a:endParaRPr lang="tr-TR" noProof="0"/>
          </a:p>
        </p:txBody>
      </p:sp>
      <p:sp>
        <p:nvSpPr>
          <p:cNvPr id="6" name="Slide Number Placeholder 5"/>
          <p:cNvSpPr>
            <a:spLocks noGrp="1"/>
          </p:cNvSpPr>
          <p:nvPr>
            <p:ph type="sldNum" sz="quarter" idx="12"/>
          </p:nvPr>
        </p:nvSpPr>
        <p:spPr/>
        <p:txBody>
          <a:bodyPr/>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4292229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pPr rtl="0"/>
            <a:fld id="{517BBF8E-F37F-4A23-9E46-5DA04A03E43A}" type="datetime1">
              <a:rPr lang="tr-TR" noProof="0" smtClean="0"/>
              <a:t>23.05.2023</a:t>
            </a:fld>
            <a:endParaRPr lang="tr-TR" noProof="0"/>
          </a:p>
        </p:txBody>
      </p:sp>
      <p:sp>
        <p:nvSpPr>
          <p:cNvPr id="6" name="Footer Placeholder 5"/>
          <p:cNvSpPr>
            <a:spLocks noGrp="1"/>
          </p:cNvSpPr>
          <p:nvPr>
            <p:ph type="ftr" sz="quarter" idx="11"/>
          </p:nvPr>
        </p:nvSpPr>
        <p:spPr/>
        <p:txBody>
          <a:bodyPr/>
          <a:lstStyle/>
          <a:p>
            <a:pPr rtl="0"/>
            <a:endParaRPr lang="tr-TR" noProof="0"/>
          </a:p>
        </p:txBody>
      </p:sp>
      <p:sp>
        <p:nvSpPr>
          <p:cNvPr id="7" name="Slide Number Placeholder 6"/>
          <p:cNvSpPr>
            <a:spLocks noGrp="1"/>
          </p:cNvSpPr>
          <p:nvPr>
            <p:ph type="sldNum" sz="quarter" idx="12"/>
          </p:nvPr>
        </p:nvSpPr>
        <p:spPr/>
        <p:txBody>
          <a:bodyPr/>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1146951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pPr rtl="0"/>
            <a:fld id="{26E92532-2819-47AD-8627-A7B10952A288}" type="datetime1">
              <a:rPr lang="tr-TR" noProof="0" smtClean="0"/>
              <a:t>23.05.2023</a:t>
            </a:fld>
            <a:endParaRPr lang="tr-TR" noProof="0"/>
          </a:p>
        </p:txBody>
      </p:sp>
      <p:sp>
        <p:nvSpPr>
          <p:cNvPr id="8" name="Footer Placeholder 7"/>
          <p:cNvSpPr>
            <a:spLocks noGrp="1"/>
          </p:cNvSpPr>
          <p:nvPr>
            <p:ph type="ftr" sz="quarter" idx="11"/>
          </p:nvPr>
        </p:nvSpPr>
        <p:spPr/>
        <p:txBody>
          <a:bodyPr/>
          <a:lstStyle/>
          <a:p>
            <a:pPr rtl="0"/>
            <a:endParaRPr lang="tr-TR" noProof="0"/>
          </a:p>
        </p:txBody>
      </p:sp>
      <p:sp>
        <p:nvSpPr>
          <p:cNvPr id="9" name="Slide Number Placeholder 8"/>
          <p:cNvSpPr>
            <a:spLocks noGrp="1"/>
          </p:cNvSpPr>
          <p:nvPr>
            <p:ph type="sldNum" sz="quarter" idx="12"/>
          </p:nvPr>
        </p:nvSpPr>
        <p:spPr/>
        <p:txBody>
          <a:bodyPr/>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3396321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pPr rtl="0"/>
            <a:fld id="{A5207638-8EF7-4940-96E5-43994B87DCCD}" type="datetime1">
              <a:rPr lang="tr-TR" noProof="0" smtClean="0"/>
              <a:t>23.05.2023</a:t>
            </a:fld>
            <a:endParaRPr lang="tr-TR" noProof="0"/>
          </a:p>
        </p:txBody>
      </p:sp>
      <p:sp>
        <p:nvSpPr>
          <p:cNvPr id="4" name="Footer Placeholder 3"/>
          <p:cNvSpPr>
            <a:spLocks noGrp="1"/>
          </p:cNvSpPr>
          <p:nvPr>
            <p:ph type="ftr" sz="quarter" idx="11"/>
          </p:nvPr>
        </p:nvSpPr>
        <p:spPr/>
        <p:txBody>
          <a:bodyPr/>
          <a:lstStyle/>
          <a:p>
            <a:pPr rtl="0"/>
            <a:endParaRPr lang="tr-TR" noProof="0"/>
          </a:p>
        </p:txBody>
      </p:sp>
      <p:sp>
        <p:nvSpPr>
          <p:cNvPr id="5" name="Slide Number Placeholder 4"/>
          <p:cNvSpPr>
            <a:spLocks noGrp="1"/>
          </p:cNvSpPr>
          <p:nvPr>
            <p:ph type="sldNum" sz="quarter" idx="12"/>
          </p:nvPr>
        </p:nvSpPr>
        <p:spPr/>
        <p:txBody>
          <a:bodyPr/>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2067221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3AE5CC9D-6568-473E-BBFF-C073622F4AD4}" type="datetime1">
              <a:rPr lang="tr-TR" noProof="0" smtClean="0"/>
              <a:t>23.05.2023</a:t>
            </a:fld>
            <a:endParaRPr lang="tr-TR" noProof="0"/>
          </a:p>
        </p:txBody>
      </p:sp>
      <p:sp>
        <p:nvSpPr>
          <p:cNvPr id="3" name="Footer Placeholder 2"/>
          <p:cNvSpPr>
            <a:spLocks noGrp="1"/>
          </p:cNvSpPr>
          <p:nvPr>
            <p:ph type="ftr" sz="quarter" idx="11"/>
          </p:nvPr>
        </p:nvSpPr>
        <p:spPr/>
        <p:txBody>
          <a:bodyPr/>
          <a:lstStyle/>
          <a:p>
            <a:pPr rtl="0"/>
            <a:endParaRPr lang="tr-TR" noProof="0"/>
          </a:p>
        </p:txBody>
      </p:sp>
      <p:sp>
        <p:nvSpPr>
          <p:cNvPr id="4" name="Slide Number Placeholder 3"/>
          <p:cNvSpPr>
            <a:spLocks noGrp="1"/>
          </p:cNvSpPr>
          <p:nvPr>
            <p:ph type="sldNum" sz="quarter" idx="12"/>
          </p:nvPr>
        </p:nvSpPr>
        <p:spPr/>
        <p:txBody>
          <a:bodyPr/>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1434648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pPr rtl="0"/>
            <a:fld id="{9E56027E-4326-44D0-B20F-6D05BA977D1E}" type="datetime1">
              <a:rPr lang="tr-TR" noProof="0" smtClean="0"/>
              <a:t>23.05.2023</a:t>
            </a:fld>
            <a:endParaRPr lang="tr-TR" noProof="0"/>
          </a:p>
        </p:txBody>
      </p:sp>
      <p:sp>
        <p:nvSpPr>
          <p:cNvPr id="6" name="Footer Placeholder 5"/>
          <p:cNvSpPr>
            <a:spLocks noGrp="1"/>
          </p:cNvSpPr>
          <p:nvPr>
            <p:ph type="ftr" sz="quarter" idx="11"/>
          </p:nvPr>
        </p:nvSpPr>
        <p:spPr/>
        <p:txBody>
          <a:bodyPr/>
          <a:lstStyle/>
          <a:p>
            <a:pPr rtl="0"/>
            <a:endParaRPr lang="tr-TR" noProof="0"/>
          </a:p>
        </p:txBody>
      </p:sp>
      <p:sp>
        <p:nvSpPr>
          <p:cNvPr id="7" name="Slide Number Placeholder 6"/>
          <p:cNvSpPr>
            <a:spLocks noGrp="1"/>
          </p:cNvSpPr>
          <p:nvPr>
            <p:ph type="sldNum" sz="quarter" idx="12"/>
          </p:nvPr>
        </p:nvSpPr>
        <p:spPr/>
        <p:txBody>
          <a:bodyPr/>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165361207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pPr rtl="0"/>
            <a:fld id="{9E56027E-4326-44D0-B20F-6D05BA977D1E}" type="datetime1">
              <a:rPr lang="tr-TR" noProof="0" smtClean="0"/>
              <a:t>23.05.2023</a:t>
            </a:fld>
            <a:endParaRPr lang="tr-TR" noProof="0"/>
          </a:p>
        </p:txBody>
      </p:sp>
      <p:sp>
        <p:nvSpPr>
          <p:cNvPr id="6" name="Footer Placeholder 5"/>
          <p:cNvSpPr>
            <a:spLocks noGrp="1"/>
          </p:cNvSpPr>
          <p:nvPr>
            <p:ph type="ftr" sz="quarter" idx="11"/>
          </p:nvPr>
        </p:nvSpPr>
        <p:spPr/>
        <p:txBody>
          <a:bodyPr/>
          <a:lstStyle/>
          <a:p>
            <a:pPr rtl="0"/>
            <a:endParaRPr lang="tr-TR" noProof="0"/>
          </a:p>
        </p:txBody>
      </p:sp>
      <p:sp>
        <p:nvSpPr>
          <p:cNvPr id="7" name="Slide Number Placeholder 6"/>
          <p:cNvSpPr>
            <a:spLocks noGrp="1"/>
          </p:cNvSpPr>
          <p:nvPr>
            <p:ph type="sldNum" sz="quarter" idx="12"/>
          </p:nvPr>
        </p:nvSpPr>
        <p:spPr/>
        <p:txBody>
          <a:bodyPr/>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278977593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pPr rtl="0"/>
            <a:fld id="{9E56027E-4326-44D0-B20F-6D05BA977D1E}" type="datetime1">
              <a:rPr lang="tr-TR" noProof="0" smtClean="0"/>
              <a:t>23.05.2023</a:t>
            </a:fld>
            <a:endParaRPr lang="tr-TR" noProof="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pPr rtl="0"/>
            <a:endParaRPr lang="tr-TR" noProof="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4278841778"/>
      </p:ext>
    </p:extLst>
  </p:cSld>
  <p:clrMap bg1="dk1" tx1="lt1" bg2="dk2" tx2="lt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simgeozlemsarp?tab=repositories"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descr="ufukta uzak dağların göründüğü gece gökyüzü">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86328" y="-237667"/>
            <a:ext cx="12478327" cy="6857990"/>
          </a:xfrm>
          <a:prstGeom prst="rect">
            <a:avLst/>
          </a:prstGeom>
        </p:spPr>
      </p:pic>
      <p:sp>
        <p:nvSpPr>
          <p:cNvPr id="2" name="Başlık 1">
            <a:extLst>
              <a:ext uri="{FF2B5EF4-FFF2-40B4-BE49-F238E27FC236}">
                <a16:creationId xmlns:a16="http://schemas.microsoft.com/office/drawing/2014/main" id="{340C7600-5BA8-4A54-887F-74AF87750A31}"/>
              </a:ext>
            </a:extLst>
          </p:cNvPr>
          <p:cNvSpPr>
            <a:spLocks noGrp="1"/>
          </p:cNvSpPr>
          <p:nvPr>
            <p:ph type="ctrTitle"/>
          </p:nvPr>
        </p:nvSpPr>
        <p:spPr>
          <a:xfrm>
            <a:off x="0" y="2436318"/>
            <a:ext cx="8386618" cy="1148965"/>
          </a:xfrm>
        </p:spPr>
        <p:txBody>
          <a:bodyPr rtlCol="0">
            <a:normAutofit/>
          </a:bodyPr>
          <a:lstStyle/>
          <a:p>
            <a:pPr rtl="0"/>
            <a:r>
              <a:rPr lang="tr-TR" sz="4800" i="1" u="sng" dirty="0">
                <a:solidFill>
                  <a:srgbClr val="FFFFFE"/>
                </a:solidFill>
              </a:rPr>
              <a:t>FB-CPU RTL tasarım</a:t>
            </a:r>
            <a:endParaRPr lang="tr" b="1" i="1" u="sng" dirty="0"/>
          </a:p>
        </p:txBody>
      </p:sp>
      <p:sp>
        <p:nvSpPr>
          <p:cNvPr id="3" name="Alt Başlık 2">
            <a:extLst>
              <a:ext uri="{FF2B5EF4-FFF2-40B4-BE49-F238E27FC236}">
                <a16:creationId xmlns:a16="http://schemas.microsoft.com/office/drawing/2014/main" id="{AE584786-6548-4BB4-95FD-977AD1F362C6}"/>
              </a:ext>
            </a:extLst>
          </p:cNvPr>
          <p:cNvSpPr>
            <a:spLocks noGrp="1"/>
          </p:cNvSpPr>
          <p:nvPr>
            <p:ph type="subTitle" idx="1"/>
          </p:nvPr>
        </p:nvSpPr>
        <p:spPr>
          <a:xfrm>
            <a:off x="180975" y="3823856"/>
            <a:ext cx="6275244" cy="2557894"/>
          </a:xfrm>
        </p:spPr>
        <p:txBody>
          <a:bodyPr rtlCol="0">
            <a:normAutofit/>
          </a:bodyPr>
          <a:lstStyle/>
          <a:p>
            <a:pPr rtl="0"/>
            <a:r>
              <a:rPr lang="tr-TR" sz="2400" dirty="0">
                <a:solidFill>
                  <a:schemeClr val="tx1"/>
                </a:solidFill>
              </a:rPr>
              <a:t>Comp202- Bilgisayar Mimarisi       </a:t>
            </a:r>
          </a:p>
          <a:p>
            <a:pPr rtl="0"/>
            <a:r>
              <a:rPr lang="tr-TR" sz="2400" dirty="0">
                <a:solidFill>
                  <a:schemeClr val="tx1"/>
                </a:solidFill>
              </a:rPr>
              <a:t>2022-2023 Bahar Dönemi Projesi</a:t>
            </a:r>
          </a:p>
          <a:p>
            <a:pPr rtl="0"/>
            <a:r>
              <a:rPr lang="tr-TR" sz="2400" dirty="0">
                <a:solidFill>
                  <a:schemeClr val="tx1"/>
                </a:solidFill>
              </a:rPr>
              <a:t>200301045-Simge Özlem SARP</a:t>
            </a:r>
            <a:endParaRPr lang="tr" dirty="0">
              <a:solidFill>
                <a:schemeClr val="tx1"/>
              </a:solidFill>
            </a:endParaRPr>
          </a:p>
        </p:txBody>
      </p:sp>
      <p:pic>
        <p:nvPicPr>
          <p:cNvPr id="9" name="Resim 8" descr="logo içeren bir resim&#10;&#10;Açıklama otomatik olarak oluşturuldu">
            <a:extLst>
              <a:ext uri="{FF2B5EF4-FFF2-40B4-BE49-F238E27FC236}">
                <a16:creationId xmlns:a16="http://schemas.microsoft.com/office/drawing/2014/main" id="{0A200F88-67B6-0209-8AF0-09DC7D5F3017}"/>
              </a:ext>
            </a:extLst>
          </p:cNvPr>
          <p:cNvPicPr>
            <a:picLocks noChangeAspect="1"/>
          </p:cNvPicPr>
          <p:nvPr/>
        </p:nvPicPr>
        <p:blipFill>
          <a:blip r:embed="rId4"/>
          <a:stretch>
            <a:fillRect/>
          </a:stretch>
        </p:blipFill>
        <p:spPr>
          <a:xfrm>
            <a:off x="6742546" y="371761"/>
            <a:ext cx="4954153" cy="4571428"/>
          </a:xfrm>
          <a:prstGeom prst="rect">
            <a:avLst/>
          </a:prstGeom>
        </p:spPr>
      </p:pic>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62CE031E-EE35-4AA7-9784-805093327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37" name="Straight Connector 36">
              <a:extLst>
                <a:ext uri="{FF2B5EF4-FFF2-40B4-BE49-F238E27FC236}">
                  <a16:creationId xmlns:a16="http://schemas.microsoft.com/office/drawing/2014/main" id="{118D62D3-5800-4F4A-95BE-C1A2BB8B2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4C9E4F52-5D94-4242-AC69-EE6A23FAB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322CC7C0-D1D6-4FF0-A60C-1AEB9C873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99B43E48-8275-4871-8745-F5CB75CFDB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E87ED701-F942-4771-8F92-6EFCC2E8E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3" name="Rectangle 42">
            <a:extLst>
              <a:ext uri="{FF2B5EF4-FFF2-40B4-BE49-F238E27FC236}">
                <a16:creationId xmlns:a16="http://schemas.microsoft.com/office/drawing/2014/main" id="{124D9F5B-C72B-41EE-97C2-D3600B627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A5F45B1-B31E-5742-7D0B-EA21A33A3B9A}"/>
              </a:ext>
            </a:extLst>
          </p:cNvPr>
          <p:cNvSpPr>
            <a:spLocks noGrp="1"/>
          </p:cNvSpPr>
          <p:nvPr>
            <p:ph type="title"/>
          </p:nvPr>
        </p:nvSpPr>
        <p:spPr>
          <a:xfrm>
            <a:off x="5955648" y="0"/>
            <a:ext cx="4205003" cy="1089891"/>
          </a:xfrm>
        </p:spPr>
        <p:txBody>
          <a:bodyPr vert="horz" lIns="91440" tIns="45720" rIns="91440" bIns="45720" rtlCol="0" anchor="ctr">
            <a:normAutofit/>
          </a:bodyPr>
          <a:lstStyle/>
          <a:p>
            <a:r>
              <a:rPr lang="en-US" sz="3200" i="1" u="sng" dirty="0">
                <a:solidFill>
                  <a:srgbClr val="FFFFFF"/>
                </a:solidFill>
              </a:rPr>
              <a:t>Durum 2</a:t>
            </a:r>
          </a:p>
        </p:txBody>
      </p:sp>
      <p:pic>
        <p:nvPicPr>
          <p:cNvPr id="5" name="İçerik Yer Tutucusu 4">
            <a:extLst>
              <a:ext uri="{FF2B5EF4-FFF2-40B4-BE49-F238E27FC236}">
                <a16:creationId xmlns:a16="http://schemas.microsoft.com/office/drawing/2014/main" id="{205CF92B-12AD-20DF-E54C-969BCF42022F}"/>
              </a:ext>
            </a:extLst>
          </p:cNvPr>
          <p:cNvPicPr>
            <a:picLocks noChangeAspect="1"/>
          </p:cNvPicPr>
          <p:nvPr/>
        </p:nvPicPr>
        <p:blipFill>
          <a:blip r:embed="rId2"/>
          <a:stretch>
            <a:fillRect/>
          </a:stretch>
        </p:blipFill>
        <p:spPr>
          <a:xfrm>
            <a:off x="6085" y="1244140"/>
            <a:ext cx="4597399" cy="4081033"/>
          </a:xfrm>
          <a:prstGeom prst="rect">
            <a:avLst/>
          </a:prstGeom>
          <a:effectLst>
            <a:innerShdw blurRad="57150" dist="38100" dir="14460000">
              <a:prstClr val="black">
                <a:alpha val="70000"/>
              </a:prstClr>
            </a:innerShdw>
          </a:effectLst>
        </p:spPr>
      </p:pic>
      <p:sp>
        <p:nvSpPr>
          <p:cNvPr id="33" name="Content Placeholder 32">
            <a:extLst>
              <a:ext uri="{FF2B5EF4-FFF2-40B4-BE49-F238E27FC236}">
                <a16:creationId xmlns:a16="http://schemas.microsoft.com/office/drawing/2014/main" id="{9F42DDD9-8056-1A6A-2C02-4513F962CAE2}"/>
              </a:ext>
            </a:extLst>
          </p:cNvPr>
          <p:cNvSpPr>
            <a:spLocks noGrp="1"/>
          </p:cNvSpPr>
          <p:nvPr>
            <p:ph sz="half" idx="1"/>
          </p:nvPr>
        </p:nvSpPr>
        <p:spPr>
          <a:xfrm>
            <a:off x="4603484" y="1006764"/>
            <a:ext cx="7585341" cy="5562549"/>
          </a:xfrm>
        </p:spPr>
        <p:txBody>
          <a:bodyPr vert="horz" lIns="91440" tIns="45720" rIns="91440" bIns="45720" rtlCol="0" anchor="ctr">
            <a:normAutofit fontScale="62500" lnSpcReduction="20000"/>
          </a:bodyPr>
          <a:lstStyle/>
          <a:p>
            <a:r>
              <a:rPr lang="en-US" sz="2200" dirty="0">
                <a:solidFill>
                  <a:schemeClr val="tx1"/>
                </a:solidFill>
              </a:rPr>
              <a:t>Bir </a:t>
            </a:r>
            <a:r>
              <a:rPr lang="en-US" sz="2200" dirty="0" err="1">
                <a:solidFill>
                  <a:schemeClr val="tx1"/>
                </a:solidFill>
              </a:rPr>
              <a:t>önceki</a:t>
            </a:r>
            <a:r>
              <a:rPr lang="en-US" sz="2200" dirty="0">
                <a:solidFill>
                  <a:schemeClr val="tx1"/>
                </a:solidFill>
              </a:rPr>
              <a:t> </a:t>
            </a:r>
            <a:r>
              <a:rPr lang="en-US" sz="2200" dirty="0" err="1">
                <a:solidFill>
                  <a:schemeClr val="tx1"/>
                </a:solidFill>
              </a:rPr>
              <a:t>adımda</a:t>
            </a:r>
            <a:r>
              <a:rPr lang="en-US" sz="2200" dirty="0">
                <a:solidFill>
                  <a:schemeClr val="tx1"/>
                </a:solidFill>
              </a:rPr>
              <a:t> </a:t>
            </a:r>
            <a:r>
              <a:rPr lang="en-US" sz="2200" dirty="0" err="1">
                <a:solidFill>
                  <a:schemeClr val="tx1"/>
                </a:solidFill>
              </a:rPr>
              <a:t>IR’ye</a:t>
            </a:r>
            <a:r>
              <a:rPr lang="en-US" sz="2200" dirty="0">
                <a:solidFill>
                  <a:schemeClr val="tx1"/>
                </a:solidFill>
              </a:rPr>
              <a:t> </a:t>
            </a:r>
            <a:r>
              <a:rPr lang="en-US" sz="2200" dirty="0" err="1">
                <a:solidFill>
                  <a:schemeClr val="tx1"/>
                </a:solidFill>
              </a:rPr>
              <a:t>atadığımız</a:t>
            </a:r>
            <a:r>
              <a:rPr lang="en-US" sz="2200" dirty="0">
                <a:solidFill>
                  <a:schemeClr val="tx1"/>
                </a:solidFill>
              </a:rPr>
              <a:t> </a:t>
            </a:r>
            <a:r>
              <a:rPr lang="en-US" sz="2200" dirty="0" err="1">
                <a:solidFill>
                  <a:schemeClr val="tx1"/>
                </a:solidFill>
              </a:rPr>
              <a:t>saklayıcının</a:t>
            </a:r>
            <a:r>
              <a:rPr lang="en-US" sz="2200" dirty="0">
                <a:solidFill>
                  <a:schemeClr val="tx1"/>
                </a:solidFill>
              </a:rPr>
              <a:t> 9’dan 6. </a:t>
            </a:r>
            <a:r>
              <a:rPr lang="en-US" sz="2200" dirty="0" err="1">
                <a:solidFill>
                  <a:schemeClr val="tx1"/>
                </a:solidFill>
              </a:rPr>
              <a:t>biti</a:t>
            </a:r>
            <a:r>
              <a:rPr lang="en-US" sz="2200" dirty="0">
                <a:solidFill>
                  <a:schemeClr val="tx1"/>
                </a:solidFill>
              </a:rPr>
              <a:t> , 6’dan </a:t>
            </a:r>
            <a:r>
              <a:rPr lang="en-US" sz="2200" dirty="0" err="1">
                <a:solidFill>
                  <a:schemeClr val="tx1"/>
                </a:solidFill>
              </a:rPr>
              <a:t>küçük</a:t>
            </a:r>
            <a:r>
              <a:rPr lang="en-US" sz="2200" dirty="0">
                <a:solidFill>
                  <a:schemeClr val="tx1"/>
                </a:solidFill>
              </a:rPr>
              <a:t> </a:t>
            </a:r>
            <a:r>
              <a:rPr lang="en-US" sz="2200" dirty="0" err="1">
                <a:solidFill>
                  <a:schemeClr val="tx1"/>
                </a:solidFill>
              </a:rPr>
              <a:t>mü</a:t>
            </a:r>
            <a:r>
              <a:rPr lang="en-US" sz="2200" dirty="0">
                <a:solidFill>
                  <a:schemeClr val="tx1"/>
                </a:solidFill>
              </a:rPr>
              <a:t> </a:t>
            </a:r>
            <a:r>
              <a:rPr lang="en-US" sz="2200" dirty="0" err="1">
                <a:solidFill>
                  <a:schemeClr val="tx1"/>
                </a:solidFill>
              </a:rPr>
              <a:t>diye</a:t>
            </a:r>
            <a:r>
              <a:rPr lang="en-US" sz="2200" dirty="0">
                <a:solidFill>
                  <a:schemeClr val="tx1"/>
                </a:solidFill>
              </a:rPr>
              <a:t> </a:t>
            </a:r>
            <a:r>
              <a:rPr lang="en-US" sz="2200" dirty="0" err="1">
                <a:solidFill>
                  <a:schemeClr val="tx1"/>
                </a:solidFill>
              </a:rPr>
              <a:t>bakıyoruz</a:t>
            </a:r>
            <a:r>
              <a:rPr lang="en-US" sz="2200" dirty="0">
                <a:solidFill>
                  <a:schemeClr val="tx1"/>
                </a:solidFill>
              </a:rPr>
              <a:t>. </a:t>
            </a:r>
            <a:r>
              <a:rPr lang="en-US" sz="2200" dirty="0" err="1">
                <a:solidFill>
                  <a:schemeClr val="tx1"/>
                </a:solidFill>
              </a:rPr>
              <a:t>Bakma</a:t>
            </a:r>
            <a:r>
              <a:rPr lang="en-US" sz="2200" dirty="0">
                <a:solidFill>
                  <a:schemeClr val="tx1"/>
                </a:solidFill>
              </a:rPr>
              <a:t> </a:t>
            </a:r>
            <a:r>
              <a:rPr lang="en-US" sz="2200" dirty="0" err="1">
                <a:solidFill>
                  <a:schemeClr val="tx1"/>
                </a:solidFill>
              </a:rPr>
              <a:t>sebebimiz</a:t>
            </a:r>
            <a:r>
              <a:rPr lang="en-US" sz="2200" dirty="0">
                <a:solidFill>
                  <a:schemeClr val="tx1"/>
                </a:solidFill>
              </a:rPr>
              <a:t> 6’dan </a:t>
            </a:r>
            <a:r>
              <a:rPr lang="en-US" sz="2200" dirty="0" err="1">
                <a:solidFill>
                  <a:schemeClr val="tx1"/>
                </a:solidFill>
              </a:rPr>
              <a:t>küçük</a:t>
            </a:r>
            <a:r>
              <a:rPr lang="en-US" sz="2200" dirty="0">
                <a:solidFill>
                  <a:schemeClr val="tx1"/>
                </a:solidFill>
              </a:rPr>
              <a:t> </a:t>
            </a:r>
            <a:r>
              <a:rPr lang="en-US" sz="2200" dirty="0" err="1">
                <a:solidFill>
                  <a:schemeClr val="tx1"/>
                </a:solidFill>
              </a:rPr>
              <a:t>olan</a:t>
            </a:r>
            <a:r>
              <a:rPr lang="en-US" sz="2200" dirty="0">
                <a:solidFill>
                  <a:schemeClr val="tx1"/>
                </a:solidFill>
              </a:rPr>
              <a:t> </a:t>
            </a:r>
            <a:r>
              <a:rPr lang="en-US" sz="2200" dirty="0" err="1">
                <a:solidFill>
                  <a:schemeClr val="tx1"/>
                </a:solidFill>
              </a:rPr>
              <a:t>işlemlerinin</a:t>
            </a:r>
            <a:r>
              <a:rPr lang="en-US" sz="2200" dirty="0">
                <a:solidFill>
                  <a:schemeClr val="tx1"/>
                </a:solidFill>
              </a:rPr>
              <a:t> </a:t>
            </a:r>
            <a:r>
              <a:rPr lang="en-US" sz="2200" dirty="0" err="1">
                <a:solidFill>
                  <a:schemeClr val="tx1"/>
                </a:solidFill>
              </a:rPr>
              <a:t>hepsinin</a:t>
            </a:r>
            <a:r>
              <a:rPr lang="en-US" sz="2200" dirty="0">
                <a:solidFill>
                  <a:schemeClr val="tx1"/>
                </a:solidFill>
              </a:rPr>
              <a:t> </a:t>
            </a:r>
            <a:r>
              <a:rPr lang="en-US" sz="2200" dirty="0" err="1">
                <a:solidFill>
                  <a:schemeClr val="tx1"/>
                </a:solidFill>
              </a:rPr>
              <a:t>RAM’den</a:t>
            </a:r>
            <a:r>
              <a:rPr lang="en-US" sz="2200" dirty="0">
                <a:solidFill>
                  <a:schemeClr val="tx1"/>
                </a:solidFill>
              </a:rPr>
              <a:t> </a:t>
            </a:r>
            <a:r>
              <a:rPr lang="en-US" sz="2200" dirty="0" err="1">
                <a:solidFill>
                  <a:schemeClr val="tx1"/>
                </a:solidFill>
              </a:rPr>
              <a:t>bir</a:t>
            </a:r>
            <a:r>
              <a:rPr lang="en-US" sz="2200" dirty="0">
                <a:solidFill>
                  <a:schemeClr val="tx1"/>
                </a:solidFill>
              </a:rPr>
              <a:t> </a:t>
            </a:r>
            <a:r>
              <a:rPr lang="en-US" sz="2200" dirty="0" err="1">
                <a:solidFill>
                  <a:schemeClr val="tx1"/>
                </a:solidFill>
              </a:rPr>
              <a:t>adres</a:t>
            </a:r>
            <a:r>
              <a:rPr lang="en-US" sz="2200" dirty="0">
                <a:solidFill>
                  <a:schemeClr val="tx1"/>
                </a:solidFill>
              </a:rPr>
              <a:t> </a:t>
            </a:r>
            <a:r>
              <a:rPr lang="en-US" sz="2200" dirty="0" err="1">
                <a:solidFill>
                  <a:schemeClr val="tx1"/>
                </a:solidFill>
              </a:rPr>
              <a:t>okuma</a:t>
            </a:r>
            <a:r>
              <a:rPr lang="en-US" sz="2200" dirty="0">
                <a:solidFill>
                  <a:schemeClr val="tx1"/>
                </a:solidFill>
              </a:rPr>
              <a:t> </a:t>
            </a:r>
            <a:r>
              <a:rPr lang="en-US" sz="2200" dirty="0" err="1">
                <a:solidFill>
                  <a:schemeClr val="tx1"/>
                </a:solidFill>
              </a:rPr>
              <a:t>ihtiyacı</a:t>
            </a:r>
            <a:r>
              <a:rPr lang="en-US" sz="2200" dirty="0">
                <a:solidFill>
                  <a:schemeClr val="tx1"/>
                </a:solidFill>
              </a:rPr>
              <a:t> </a:t>
            </a:r>
            <a:r>
              <a:rPr lang="en-US" sz="2200" dirty="0" err="1">
                <a:solidFill>
                  <a:schemeClr val="tx1"/>
                </a:solidFill>
              </a:rPr>
              <a:t>olmasıdır</a:t>
            </a:r>
            <a:r>
              <a:rPr lang="en-US" sz="2200" dirty="0">
                <a:solidFill>
                  <a:schemeClr val="tx1"/>
                </a:solidFill>
              </a:rPr>
              <a:t>. Bir </a:t>
            </a:r>
            <a:r>
              <a:rPr lang="en-US" sz="2200" dirty="0" err="1">
                <a:solidFill>
                  <a:schemeClr val="tx1"/>
                </a:solidFill>
              </a:rPr>
              <a:t>tek</a:t>
            </a:r>
            <a:r>
              <a:rPr lang="en-US" sz="2200" dirty="0">
                <a:solidFill>
                  <a:schemeClr val="tx1"/>
                </a:solidFill>
              </a:rPr>
              <a:t> </a:t>
            </a:r>
            <a:r>
              <a:rPr lang="en-US" sz="2200" dirty="0" err="1">
                <a:solidFill>
                  <a:schemeClr val="tx1"/>
                </a:solidFill>
              </a:rPr>
              <a:t>STO’da</a:t>
            </a:r>
            <a:r>
              <a:rPr lang="en-US" sz="2200" dirty="0">
                <a:solidFill>
                  <a:schemeClr val="tx1"/>
                </a:solidFill>
              </a:rPr>
              <a:t> </a:t>
            </a:r>
            <a:r>
              <a:rPr lang="en-US" sz="2200" dirty="0" err="1">
                <a:solidFill>
                  <a:schemeClr val="tx1"/>
                </a:solidFill>
              </a:rPr>
              <a:t>içerik</a:t>
            </a:r>
            <a:r>
              <a:rPr lang="en-US" sz="2200" dirty="0">
                <a:solidFill>
                  <a:schemeClr val="tx1"/>
                </a:solidFill>
              </a:rPr>
              <a:t> </a:t>
            </a:r>
            <a:r>
              <a:rPr lang="en-US" sz="2200" dirty="0" err="1">
                <a:solidFill>
                  <a:schemeClr val="tx1"/>
                </a:solidFill>
              </a:rPr>
              <a:t>bilmeye</a:t>
            </a:r>
            <a:r>
              <a:rPr lang="en-US" sz="2200" dirty="0">
                <a:solidFill>
                  <a:schemeClr val="tx1"/>
                </a:solidFill>
              </a:rPr>
              <a:t> </a:t>
            </a:r>
            <a:r>
              <a:rPr lang="en-US" sz="2200" dirty="0" err="1">
                <a:solidFill>
                  <a:schemeClr val="tx1"/>
                </a:solidFill>
              </a:rPr>
              <a:t>ihtiyacımız</a:t>
            </a:r>
            <a:r>
              <a:rPr lang="en-US" sz="2200" dirty="0">
                <a:solidFill>
                  <a:schemeClr val="tx1"/>
                </a:solidFill>
              </a:rPr>
              <a:t> </a:t>
            </a:r>
            <a:r>
              <a:rPr lang="en-US" sz="2200" dirty="0" err="1">
                <a:solidFill>
                  <a:schemeClr val="tx1"/>
                </a:solidFill>
              </a:rPr>
              <a:t>yoktur</a:t>
            </a:r>
            <a:r>
              <a:rPr lang="en-US" sz="2200" dirty="0">
                <a:solidFill>
                  <a:schemeClr val="tx1"/>
                </a:solidFill>
              </a:rPr>
              <a:t>. </a:t>
            </a:r>
          </a:p>
          <a:p>
            <a:r>
              <a:rPr lang="en-US" sz="2200" dirty="0">
                <a:solidFill>
                  <a:schemeClr val="tx1"/>
                </a:solidFill>
              </a:rPr>
              <a:t>İlk 6 </a:t>
            </a:r>
            <a:r>
              <a:rPr lang="en-US" sz="2200" dirty="0" err="1">
                <a:solidFill>
                  <a:schemeClr val="tx1"/>
                </a:solidFill>
              </a:rPr>
              <a:t>operasyonda</a:t>
            </a:r>
            <a:r>
              <a:rPr lang="en-US" sz="2200" dirty="0">
                <a:solidFill>
                  <a:schemeClr val="tx1"/>
                </a:solidFill>
              </a:rPr>
              <a:t> </a:t>
            </a:r>
            <a:r>
              <a:rPr lang="en-US" sz="2200" dirty="0" err="1">
                <a:solidFill>
                  <a:schemeClr val="tx1"/>
                </a:solidFill>
              </a:rPr>
              <a:t>içeriği</a:t>
            </a:r>
            <a:r>
              <a:rPr lang="en-US" sz="2200" dirty="0">
                <a:solidFill>
                  <a:schemeClr val="tx1"/>
                </a:solidFill>
              </a:rPr>
              <a:t> </a:t>
            </a:r>
            <a:r>
              <a:rPr lang="en-US" sz="2200" dirty="0" err="1">
                <a:solidFill>
                  <a:schemeClr val="tx1"/>
                </a:solidFill>
              </a:rPr>
              <a:t>okuma</a:t>
            </a:r>
            <a:r>
              <a:rPr lang="en-US" sz="2200" dirty="0">
                <a:solidFill>
                  <a:schemeClr val="tx1"/>
                </a:solidFill>
              </a:rPr>
              <a:t> </a:t>
            </a:r>
            <a:r>
              <a:rPr lang="en-US" sz="2200" dirty="0" err="1">
                <a:solidFill>
                  <a:schemeClr val="tx1"/>
                </a:solidFill>
              </a:rPr>
              <a:t>ihtiyacımız</a:t>
            </a:r>
            <a:r>
              <a:rPr lang="en-US" sz="2200" dirty="0">
                <a:solidFill>
                  <a:schemeClr val="tx1"/>
                </a:solidFill>
              </a:rPr>
              <a:t> </a:t>
            </a:r>
            <a:r>
              <a:rPr lang="en-US" sz="2200" dirty="0" err="1">
                <a:solidFill>
                  <a:schemeClr val="tx1"/>
                </a:solidFill>
              </a:rPr>
              <a:t>olduğu</a:t>
            </a:r>
            <a:r>
              <a:rPr lang="en-US" sz="2200" dirty="0">
                <a:solidFill>
                  <a:schemeClr val="tx1"/>
                </a:solidFill>
              </a:rPr>
              <a:t> </a:t>
            </a:r>
            <a:r>
              <a:rPr lang="en-US" sz="2200" dirty="0" err="1">
                <a:solidFill>
                  <a:schemeClr val="tx1"/>
                </a:solidFill>
              </a:rPr>
              <a:t>için</a:t>
            </a:r>
            <a:r>
              <a:rPr lang="en-US" sz="2200" dirty="0">
                <a:solidFill>
                  <a:schemeClr val="tx1"/>
                </a:solidFill>
              </a:rPr>
              <a:t> </a:t>
            </a:r>
            <a:r>
              <a:rPr lang="en-US" sz="2200" dirty="0" err="1">
                <a:solidFill>
                  <a:schemeClr val="tx1"/>
                </a:solidFill>
              </a:rPr>
              <a:t>hepsinin</a:t>
            </a:r>
            <a:r>
              <a:rPr lang="en-US" sz="2200" dirty="0">
                <a:solidFill>
                  <a:schemeClr val="tx1"/>
                </a:solidFill>
              </a:rPr>
              <a:t> </a:t>
            </a:r>
            <a:r>
              <a:rPr lang="en-US" sz="2200" dirty="0" err="1">
                <a:solidFill>
                  <a:schemeClr val="tx1"/>
                </a:solidFill>
              </a:rPr>
              <a:t>içeriğini</a:t>
            </a:r>
            <a:r>
              <a:rPr lang="en-US" sz="2200" dirty="0">
                <a:solidFill>
                  <a:schemeClr val="tx1"/>
                </a:solidFill>
              </a:rPr>
              <a:t> </a:t>
            </a:r>
            <a:r>
              <a:rPr lang="en-US" sz="2200" dirty="0" err="1">
                <a:solidFill>
                  <a:schemeClr val="tx1"/>
                </a:solidFill>
              </a:rPr>
              <a:t>okuma</a:t>
            </a:r>
            <a:r>
              <a:rPr lang="en-US" sz="2200" dirty="0">
                <a:solidFill>
                  <a:schemeClr val="tx1"/>
                </a:solidFill>
              </a:rPr>
              <a:t> </a:t>
            </a:r>
            <a:r>
              <a:rPr lang="en-US" sz="2200" dirty="0" err="1">
                <a:solidFill>
                  <a:schemeClr val="tx1"/>
                </a:solidFill>
              </a:rPr>
              <a:t>ve</a:t>
            </a:r>
            <a:r>
              <a:rPr lang="en-US" sz="2200" dirty="0">
                <a:solidFill>
                  <a:schemeClr val="tx1"/>
                </a:solidFill>
              </a:rPr>
              <a:t> </a:t>
            </a:r>
            <a:r>
              <a:rPr lang="en-US" sz="2200" dirty="0" err="1">
                <a:solidFill>
                  <a:schemeClr val="tx1"/>
                </a:solidFill>
              </a:rPr>
              <a:t>sonrasında</a:t>
            </a:r>
            <a:r>
              <a:rPr lang="en-US" sz="2200" dirty="0">
                <a:solidFill>
                  <a:schemeClr val="tx1"/>
                </a:solidFill>
              </a:rPr>
              <a:t> durum 3’e </a:t>
            </a:r>
            <a:r>
              <a:rPr lang="en-US" sz="2200" dirty="0" err="1">
                <a:solidFill>
                  <a:schemeClr val="tx1"/>
                </a:solidFill>
              </a:rPr>
              <a:t>götürme</a:t>
            </a:r>
            <a:r>
              <a:rPr lang="en-US" sz="2200" dirty="0">
                <a:solidFill>
                  <a:schemeClr val="tx1"/>
                </a:solidFill>
              </a:rPr>
              <a:t> </a:t>
            </a:r>
            <a:r>
              <a:rPr lang="en-US" sz="2200" dirty="0" err="1">
                <a:solidFill>
                  <a:schemeClr val="tx1"/>
                </a:solidFill>
              </a:rPr>
              <a:t>ve</a:t>
            </a:r>
            <a:r>
              <a:rPr lang="en-US" sz="2200" dirty="0">
                <a:solidFill>
                  <a:schemeClr val="tx1"/>
                </a:solidFill>
              </a:rPr>
              <a:t> </a:t>
            </a:r>
            <a:r>
              <a:rPr lang="en-US" sz="2200" dirty="0" err="1">
                <a:solidFill>
                  <a:schemeClr val="tx1"/>
                </a:solidFill>
              </a:rPr>
              <a:t>kalan</a:t>
            </a:r>
            <a:r>
              <a:rPr lang="en-US" sz="2200" dirty="0">
                <a:solidFill>
                  <a:schemeClr val="tx1"/>
                </a:solidFill>
              </a:rPr>
              <a:t> </a:t>
            </a:r>
            <a:r>
              <a:rPr lang="en-US" sz="2200" dirty="0" err="1">
                <a:solidFill>
                  <a:schemeClr val="tx1"/>
                </a:solidFill>
              </a:rPr>
              <a:t>işleri</a:t>
            </a:r>
            <a:r>
              <a:rPr lang="en-US" sz="2200" dirty="0">
                <a:solidFill>
                  <a:schemeClr val="tx1"/>
                </a:solidFill>
              </a:rPr>
              <a:t> durum 3’de </a:t>
            </a:r>
            <a:r>
              <a:rPr lang="en-US" sz="2200" dirty="0" err="1">
                <a:solidFill>
                  <a:schemeClr val="tx1"/>
                </a:solidFill>
              </a:rPr>
              <a:t>bitirme</a:t>
            </a:r>
            <a:r>
              <a:rPr lang="en-US" sz="2200" dirty="0">
                <a:solidFill>
                  <a:schemeClr val="tx1"/>
                </a:solidFill>
              </a:rPr>
              <a:t> </a:t>
            </a:r>
            <a:r>
              <a:rPr lang="en-US" sz="2200" dirty="0" err="1">
                <a:solidFill>
                  <a:schemeClr val="tx1"/>
                </a:solidFill>
              </a:rPr>
              <a:t>mantığıyla</a:t>
            </a:r>
            <a:r>
              <a:rPr lang="en-US" sz="2200" dirty="0">
                <a:solidFill>
                  <a:schemeClr val="tx1"/>
                </a:solidFill>
              </a:rPr>
              <a:t> </a:t>
            </a:r>
            <a:r>
              <a:rPr lang="en-US" sz="2200" dirty="0" err="1">
                <a:solidFill>
                  <a:schemeClr val="tx1"/>
                </a:solidFill>
              </a:rPr>
              <a:t>işlemci</a:t>
            </a:r>
            <a:r>
              <a:rPr lang="en-US" sz="2200" dirty="0">
                <a:solidFill>
                  <a:schemeClr val="tx1"/>
                </a:solidFill>
              </a:rPr>
              <a:t> </a:t>
            </a:r>
            <a:r>
              <a:rPr lang="en-US" sz="2200" dirty="0" err="1">
                <a:solidFill>
                  <a:schemeClr val="tx1"/>
                </a:solidFill>
              </a:rPr>
              <a:t>tasarlanmıştır</a:t>
            </a:r>
            <a:r>
              <a:rPr lang="en-US" sz="2200" dirty="0">
                <a:solidFill>
                  <a:schemeClr val="tx1"/>
                </a:solidFill>
              </a:rPr>
              <a:t>.</a:t>
            </a:r>
          </a:p>
          <a:p>
            <a:r>
              <a:rPr lang="en-US" sz="2200" dirty="0">
                <a:solidFill>
                  <a:schemeClr val="tx1"/>
                </a:solidFill>
              </a:rPr>
              <a:t> 9’dan 6’ya </a:t>
            </a:r>
            <a:r>
              <a:rPr lang="en-US" sz="2200" dirty="0" err="1">
                <a:solidFill>
                  <a:schemeClr val="tx1"/>
                </a:solidFill>
              </a:rPr>
              <a:t>olan</a:t>
            </a:r>
            <a:r>
              <a:rPr lang="en-US" sz="2200" dirty="0">
                <a:solidFill>
                  <a:schemeClr val="tx1"/>
                </a:solidFill>
              </a:rPr>
              <a:t> </a:t>
            </a:r>
            <a:r>
              <a:rPr lang="en-US" sz="2200" dirty="0" err="1">
                <a:solidFill>
                  <a:schemeClr val="tx1"/>
                </a:solidFill>
              </a:rPr>
              <a:t>bitler</a:t>
            </a:r>
            <a:r>
              <a:rPr lang="en-US" sz="2200" dirty="0">
                <a:solidFill>
                  <a:schemeClr val="tx1"/>
                </a:solidFill>
              </a:rPr>
              <a:t> 6’dan </a:t>
            </a:r>
            <a:r>
              <a:rPr lang="en-US" sz="2200" dirty="0" err="1">
                <a:solidFill>
                  <a:schemeClr val="tx1"/>
                </a:solidFill>
              </a:rPr>
              <a:t>küçükse</a:t>
            </a:r>
            <a:r>
              <a:rPr lang="en-US" sz="2200" dirty="0">
                <a:solidFill>
                  <a:schemeClr val="tx1"/>
                </a:solidFill>
              </a:rPr>
              <a:t>, </a:t>
            </a:r>
            <a:r>
              <a:rPr lang="en-US" sz="2200" dirty="0" err="1">
                <a:solidFill>
                  <a:schemeClr val="tx1"/>
                </a:solidFill>
              </a:rPr>
              <a:t>adrese</a:t>
            </a:r>
            <a:r>
              <a:rPr lang="en-US" sz="2200" dirty="0">
                <a:solidFill>
                  <a:schemeClr val="tx1"/>
                </a:solidFill>
              </a:rPr>
              <a:t> </a:t>
            </a:r>
            <a:r>
              <a:rPr lang="en-US" sz="2200" dirty="0" err="1">
                <a:solidFill>
                  <a:schemeClr val="tx1"/>
                </a:solidFill>
              </a:rPr>
              <a:t>ve</a:t>
            </a:r>
            <a:r>
              <a:rPr lang="en-US" sz="2200" dirty="0">
                <a:solidFill>
                  <a:schemeClr val="tx1"/>
                </a:solidFill>
              </a:rPr>
              <a:t> </a:t>
            </a:r>
            <a:r>
              <a:rPr lang="en-US" sz="2200" dirty="0" err="1">
                <a:solidFill>
                  <a:schemeClr val="tx1"/>
                </a:solidFill>
              </a:rPr>
              <a:t>adresin</a:t>
            </a:r>
            <a:r>
              <a:rPr lang="en-US" sz="2200" dirty="0">
                <a:solidFill>
                  <a:schemeClr val="tx1"/>
                </a:solidFill>
              </a:rPr>
              <a:t> </a:t>
            </a:r>
            <a:r>
              <a:rPr lang="en-US" sz="2200" dirty="0" err="1">
                <a:solidFill>
                  <a:schemeClr val="tx1"/>
                </a:solidFill>
              </a:rPr>
              <a:t>içeriğine</a:t>
            </a:r>
            <a:r>
              <a:rPr lang="en-US" sz="2200" dirty="0">
                <a:solidFill>
                  <a:schemeClr val="tx1"/>
                </a:solidFill>
              </a:rPr>
              <a:t> </a:t>
            </a:r>
            <a:r>
              <a:rPr lang="en-US" sz="2200" dirty="0" err="1">
                <a:solidFill>
                  <a:schemeClr val="tx1"/>
                </a:solidFill>
              </a:rPr>
              <a:t>ihtiyacımız</a:t>
            </a:r>
            <a:r>
              <a:rPr lang="en-US" sz="2200" dirty="0">
                <a:solidFill>
                  <a:schemeClr val="tx1"/>
                </a:solidFill>
              </a:rPr>
              <a:t> </a:t>
            </a:r>
            <a:r>
              <a:rPr lang="en-US" sz="2200" dirty="0" err="1">
                <a:solidFill>
                  <a:schemeClr val="tx1"/>
                </a:solidFill>
              </a:rPr>
              <a:t>olacağı</a:t>
            </a:r>
            <a:r>
              <a:rPr lang="en-US" sz="2200" dirty="0">
                <a:solidFill>
                  <a:schemeClr val="tx1"/>
                </a:solidFill>
              </a:rPr>
              <a:t> </a:t>
            </a:r>
            <a:r>
              <a:rPr lang="en-US" sz="2200" dirty="0" err="1">
                <a:solidFill>
                  <a:schemeClr val="tx1"/>
                </a:solidFill>
              </a:rPr>
              <a:t>için</a:t>
            </a:r>
            <a:r>
              <a:rPr lang="en-US" sz="2200" dirty="0">
                <a:solidFill>
                  <a:schemeClr val="tx1"/>
                </a:solidFill>
              </a:rPr>
              <a:t> </a:t>
            </a:r>
            <a:r>
              <a:rPr lang="en-US" sz="2200" dirty="0" err="1">
                <a:solidFill>
                  <a:schemeClr val="tx1"/>
                </a:solidFill>
              </a:rPr>
              <a:t>adres</a:t>
            </a:r>
            <a:r>
              <a:rPr lang="en-US" sz="2200" dirty="0">
                <a:solidFill>
                  <a:schemeClr val="tx1"/>
                </a:solidFill>
              </a:rPr>
              <a:t> </a:t>
            </a:r>
            <a:r>
              <a:rPr lang="en-US" sz="2200" dirty="0" err="1">
                <a:solidFill>
                  <a:schemeClr val="tx1"/>
                </a:solidFill>
              </a:rPr>
              <a:t>IR’nin</a:t>
            </a:r>
            <a:r>
              <a:rPr lang="en-US" sz="2200" dirty="0">
                <a:solidFill>
                  <a:schemeClr val="tx1"/>
                </a:solidFill>
              </a:rPr>
              <a:t> ilk 6 </a:t>
            </a:r>
            <a:r>
              <a:rPr lang="en-US" sz="2200" dirty="0" err="1">
                <a:solidFill>
                  <a:schemeClr val="tx1"/>
                </a:solidFill>
              </a:rPr>
              <a:t>bitinde</a:t>
            </a:r>
            <a:r>
              <a:rPr lang="en-US" sz="2200" dirty="0">
                <a:solidFill>
                  <a:schemeClr val="tx1"/>
                </a:solidFill>
              </a:rPr>
              <a:t> </a:t>
            </a:r>
            <a:r>
              <a:rPr lang="en-US" sz="2200" dirty="0" err="1">
                <a:solidFill>
                  <a:schemeClr val="tx1"/>
                </a:solidFill>
              </a:rPr>
              <a:t>tutuluyor</a:t>
            </a:r>
            <a:r>
              <a:rPr lang="en-US" sz="2200" dirty="0">
                <a:solidFill>
                  <a:schemeClr val="tx1"/>
                </a:solidFill>
              </a:rPr>
              <a:t>. </a:t>
            </a:r>
            <a:r>
              <a:rPr lang="en-US" sz="2200" dirty="0" err="1">
                <a:solidFill>
                  <a:schemeClr val="tx1"/>
                </a:solidFill>
              </a:rPr>
              <a:t>Bunu</a:t>
            </a:r>
            <a:r>
              <a:rPr lang="en-US" sz="2200" dirty="0">
                <a:solidFill>
                  <a:schemeClr val="tx1"/>
                </a:solidFill>
              </a:rPr>
              <a:t> </a:t>
            </a:r>
            <a:r>
              <a:rPr lang="en-US" sz="2200" dirty="0" err="1">
                <a:solidFill>
                  <a:schemeClr val="tx1"/>
                </a:solidFill>
              </a:rPr>
              <a:t>RAM’in</a:t>
            </a:r>
            <a:r>
              <a:rPr lang="en-US" sz="2200" dirty="0">
                <a:solidFill>
                  <a:schemeClr val="tx1"/>
                </a:solidFill>
              </a:rPr>
              <a:t> </a:t>
            </a:r>
            <a:r>
              <a:rPr lang="en-US" sz="2200" dirty="0" err="1">
                <a:solidFill>
                  <a:schemeClr val="tx1"/>
                </a:solidFill>
              </a:rPr>
              <a:t>MAR’ına</a:t>
            </a:r>
            <a:r>
              <a:rPr lang="en-US" sz="2200" dirty="0">
                <a:solidFill>
                  <a:schemeClr val="tx1"/>
                </a:solidFill>
              </a:rPr>
              <a:t> </a:t>
            </a:r>
            <a:r>
              <a:rPr lang="en-US" sz="2200" dirty="0" err="1">
                <a:solidFill>
                  <a:schemeClr val="tx1"/>
                </a:solidFill>
              </a:rPr>
              <a:t>yazdık</a:t>
            </a:r>
            <a:r>
              <a:rPr lang="en-US" sz="2200" dirty="0">
                <a:solidFill>
                  <a:schemeClr val="tx1"/>
                </a:solidFill>
              </a:rPr>
              <a:t>. </a:t>
            </a:r>
            <a:r>
              <a:rPr lang="en-US" sz="2200" dirty="0" err="1">
                <a:solidFill>
                  <a:schemeClr val="tx1"/>
                </a:solidFill>
              </a:rPr>
              <a:t>Yani</a:t>
            </a:r>
            <a:r>
              <a:rPr lang="en-US" sz="2200" dirty="0">
                <a:solidFill>
                  <a:schemeClr val="tx1"/>
                </a:solidFill>
              </a:rPr>
              <a:t> </a:t>
            </a:r>
            <a:r>
              <a:rPr lang="en-US" sz="2200" dirty="0" err="1">
                <a:solidFill>
                  <a:schemeClr val="tx1"/>
                </a:solidFill>
              </a:rPr>
              <a:t>RAM’den</a:t>
            </a:r>
            <a:r>
              <a:rPr lang="en-US" sz="2200" dirty="0">
                <a:solidFill>
                  <a:schemeClr val="tx1"/>
                </a:solidFill>
              </a:rPr>
              <a:t> </a:t>
            </a:r>
            <a:r>
              <a:rPr lang="en-US" sz="2200" dirty="0" err="1">
                <a:solidFill>
                  <a:schemeClr val="tx1"/>
                </a:solidFill>
              </a:rPr>
              <a:t>tekrar</a:t>
            </a:r>
            <a:r>
              <a:rPr lang="en-US" sz="2200" dirty="0">
                <a:solidFill>
                  <a:schemeClr val="tx1"/>
                </a:solidFill>
              </a:rPr>
              <a:t> </a:t>
            </a:r>
            <a:r>
              <a:rPr lang="en-US" sz="2200" dirty="0" err="1">
                <a:solidFill>
                  <a:schemeClr val="tx1"/>
                </a:solidFill>
              </a:rPr>
              <a:t>bir</a:t>
            </a:r>
            <a:r>
              <a:rPr lang="en-US" sz="2200" dirty="0">
                <a:solidFill>
                  <a:schemeClr val="tx1"/>
                </a:solidFill>
              </a:rPr>
              <a:t> </a:t>
            </a:r>
            <a:r>
              <a:rPr lang="en-US" sz="2200" dirty="0" err="1">
                <a:solidFill>
                  <a:schemeClr val="tx1"/>
                </a:solidFill>
              </a:rPr>
              <a:t>adres</a:t>
            </a:r>
            <a:r>
              <a:rPr lang="en-US" sz="2200" dirty="0">
                <a:solidFill>
                  <a:schemeClr val="tx1"/>
                </a:solidFill>
              </a:rPr>
              <a:t> </a:t>
            </a:r>
            <a:r>
              <a:rPr lang="en-US" sz="2200" dirty="0" err="1">
                <a:solidFill>
                  <a:schemeClr val="tx1"/>
                </a:solidFill>
              </a:rPr>
              <a:t>istiyoruz</a:t>
            </a:r>
            <a:r>
              <a:rPr lang="en-US" sz="2200" dirty="0">
                <a:solidFill>
                  <a:schemeClr val="tx1"/>
                </a:solidFill>
              </a:rPr>
              <a:t> ama </a:t>
            </a:r>
            <a:r>
              <a:rPr lang="en-US" sz="2200" dirty="0" err="1">
                <a:solidFill>
                  <a:schemeClr val="tx1"/>
                </a:solidFill>
              </a:rPr>
              <a:t>istediğimiz</a:t>
            </a:r>
            <a:r>
              <a:rPr lang="en-US" sz="2200" dirty="0">
                <a:solidFill>
                  <a:schemeClr val="tx1"/>
                </a:solidFill>
              </a:rPr>
              <a:t> </a:t>
            </a:r>
            <a:r>
              <a:rPr lang="en-US" sz="2200" dirty="0" err="1">
                <a:solidFill>
                  <a:schemeClr val="tx1"/>
                </a:solidFill>
              </a:rPr>
              <a:t>adres</a:t>
            </a:r>
            <a:r>
              <a:rPr lang="en-US" sz="2200" dirty="0">
                <a:solidFill>
                  <a:schemeClr val="tx1"/>
                </a:solidFill>
              </a:rPr>
              <a:t>, </a:t>
            </a:r>
            <a:r>
              <a:rPr lang="en-US" sz="2200" dirty="0" err="1">
                <a:solidFill>
                  <a:schemeClr val="tx1"/>
                </a:solidFill>
              </a:rPr>
              <a:t>oradaki</a:t>
            </a:r>
            <a:r>
              <a:rPr lang="en-US" sz="2200" dirty="0">
                <a:solidFill>
                  <a:schemeClr val="tx1"/>
                </a:solidFill>
              </a:rPr>
              <a:t> </a:t>
            </a:r>
            <a:r>
              <a:rPr lang="en-US" sz="2200" dirty="0" err="1">
                <a:solidFill>
                  <a:schemeClr val="tx1"/>
                </a:solidFill>
              </a:rPr>
              <a:t>komutun</a:t>
            </a:r>
            <a:r>
              <a:rPr lang="en-US" sz="2200" dirty="0">
                <a:solidFill>
                  <a:schemeClr val="tx1"/>
                </a:solidFill>
              </a:rPr>
              <a:t> </a:t>
            </a:r>
            <a:r>
              <a:rPr lang="en-US" sz="2200" dirty="0" err="1">
                <a:solidFill>
                  <a:schemeClr val="tx1"/>
                </a:solidFill>
              </a:rPr>
              <a:t>yanında</a:t>
            </a:r>
            <a:r>
              <a:rPr lang="en-US" sz="2200" dirty="0">
                <a:solidFill>
                  <a:schemeClr val="tx1"/>
                </a:solidFill>
              </a:rPr>
              <a:t> </a:t>
            </a:r>
            <a:r>
              <a:rPr lang="en-US" sz="2200" dirty="0" err="1">
                <a:solidFill>
                  <a:schemeClr val="tx1"/>
                </a:solidFill>
              </a:rPr>
              <a:t>yazılan</a:t>
            </a:r>
            <a:r>
              <a:rPr lang="en-US" sz="2200" dirty="0">
                <a:solidFill>
                  <a:schemeClr val="tx1"/>
                </a:solidFill>
              </a:rPr>
              <a:t> </a:t>
            </a:r>
            <a:r>
              <a:rPr lang="en-US" sz="2200" dirty="0" err="1">
                <a:solidFill>
                  <a:schemeClr val="tx1"/>
                </a:solidFill>
              </a:rPr>
              <a:t>adres</a:t>
            </a:r>
            <a:r>
              <a:rPr lang="tr-TR" sz="2200" dirty="0">
                <a:solidFill>
                  <a:schemeClr val="tx1"/>
                </a:solidFill>
              </a:rPr>
              <a:t>tir</a:t>
            </a:r>
            <a:r>
              <a:rPr lang="en-US" sz="2200" dirty="0">
                <a:solidFill>
                  <a:schemeClr val="tx1"/>
                </a:solidFill>
              </a:rPr>
              <a:t>.</a:t>
            </a:r>
          </a:p>
          <a:p>
            <a:r>
              <a:rPr lang="en-US" sz="2200" dirty="0">
                <a:solidFill>
                  <a:schemeClr val="tx1"/>
                </a:solidFill>
              </a:rPr>
              <a:t> Bu </a:t>
            </a:r>
            <a:r>
              <a:rPr lang="en-US" sz="2200" dirty="0" err="1">
                <a:solidFill>
                  <a:schemeClr val="tx1"/>
                </a:solidFill>
              </a:rPr>
              <a:t>işlemlerden</a:t>
            </a:r>
            <a:r>
              <a:rPr lang="en-US" sz="2200" dirty="0">
                <a:solidFill>
                  <a:schemeClr val="tx1"/>
                </a:solidFill>
              </a:rPr>
              <a:t> </a:t>
            </a:r>
            <a:r>
              <a:rPr lang="en-US" sz="2200" dirty="0" err="1">
                <a:solidFill>
                  <a:schemeClr val="tx1"/>
                </a:solidFill>
              </a:rPr>
              <a:t>sonra</a:t>
            </a:r>
            <a:r>
              <a:rPr lang="en-US" sz="2200" dirty="0">
                <a:solidFill>
                  <a:schemeClr val="tx1"/>
                </a:solidFill>
              </a:rPr>
              <a:t> </a:t>
            </a:r>
            <a:r>
              <a:rPr lang="en-US" sz="2200" dirty="0" err="1">
                <a:solidFill>
                  <a:schemeClr val="tx1"/>
                </a:solidFill>
              </a:rPr>
              <a:t>durumu</a:t>
            </a:r>
            <a:r>
              <a:rPr lang="en-US" sz="2200" dirty="0">
                <a:solidFill>
                  <a:schemeClr val="tx1"/>
                </a:solidFill>
              </a:rPr>
              <a:t> 3’e </a:t>
            </a:r>
            <a:r>
              <a:rPr lang="en-US" sz="2200" dirty="0" err="1">
                <a:solidFill>
                  <a:schemeClr val="tx1"/>
                </a:solidFill>
              </a:rPr>
              <a:t>götürdü</a:t>
            </a:r>
            <a:r>
              <a:rPr lang="tr-TR" sz="2200" dirty="0">
                <a:solidFill>
                  <a:schemeClr val="tx1"/>
                </a:solidFill>
              </a:rPr>
              <a:t>m</a:t>
            </a:r>
            <a:r>
              <a:rPr lang="en-US" sz="2200" dirty="0">
                <a:solidFill>
                  <a:schemeClr val="tx1"/>
                </a:solidFill>
              </a:rPr>
              <a:t>. </a:t>
            </a:r>
            <a:r>
              <a:rPr lang="en-US" sz="2200" dirty="0" err="1">
                <a:solidFill>
                  <a:schemeClr val="tx1"/>
                </a:solidFill>
              </a:rPr>
              <a:t>Yani</a:t>
            </a:r>
            <a:r>
              <a:rPr lang="en-US" sz="2200" dirty="0">
                <a:solidFill>
                  <a:schemeClr val="tx1"/>
                </a:solidFill>
              </a:rPr>
              <a:t> ilk 6 </a:t>
            </a:r>
            <a:r>
              <a:rPr lang="en-US" sz="2200" dirty="0" err="1">
                <a:solidFill>
                  <a:schemeClr val="tx1"/>
                </a:solidFill>
              </a:rPr>
              <a:t>işlemden</a:t>
            </a:r>
            <a:r>
              <a:rPr lang="en-US" sz="2200" dirty="0">
                <a:solidFill>
                  <a:schemeClr val="tx1"/>
                </a:solidFill>
              </a:rPr>
              <a:t> </a:t>
            </a:r>
            <a:r>
              <a:rPr lang="en-US" sz="2200" dirty="0" err="1">
                <a:solidFill>
                  <a:schemeClr val="tx1"/>
                </a:solidFill>
              </a:rPr>
              <a:t>birisiyse</a:t>
            </a:r>
            <a:r>
              <a:rPr lang="en-US" sz="2200" dirty="0">
                <a:solidFill>
                  <a:schemeClr val="tx1"/>
                </a:solidFill>
              </a:rPr>
              <a:t>, </a:t>
            </a:r>
            <a:r>
              <a:rPr lang="en-US" sz="2200" dirty="0" err="1">
                <a:solidFill>
                  <a:schemeClr val="tx1"/>
                </a:solidFill>
              </a:rPr>
              <a:t>adres</a:t>
            </a:r>
            <a:r>
              <a:rPr lang="en-US" sz="2200" dirty="0">
                <a:solidFill>
                  <a:schemeClr val="tx1"/>
                </a:solidFill>
              </a:rPr>
              <a:t> </a:t>
            </a:r>
            <a:r>
              <a:rPr lang="en-US" sz="2200" dirty="0" err="1">
                <a:solidFill>
                  <a:schemeClr val="tx1"/>
                </a:solidFill>
              </a:rPr>
              <a:t>içeriğini</a:t>
            </a:r>
            <a:r>
              <a:rPr lang="en-US" sz="2200" dirty="0">
                <a:solidFill>
                  <a:schemeClr val="tx1"/>
                </a:solidFill>
              </a:rPr>
              <a:t> </a:t>
            </a:r>
            <a:r>
              <a:rPr lang="en-US" sz="2200" dirty="0" err="1">
                <a:solidFill>
                  <a:schemeClr val="tx1"/>
                </a:solidFill>
              </a:rPr>
              <a:t>tekrar</a:t>
            </a:r>
            <a:r>
              <a:rPr lang="en-US" sz="2200" dirty="0">
                <a:solidFill>
                  <a:schemeClr val="tx1"/>
                </a:solidFill>
              </a:rPr>
              <a:t> </a:t>
            </a:r>
            <a:r>
              <a:rPr lang="en-US" sz="2200" dirty="0" err="1">
                <a:solidFill>
                  <a:schemeClr val="tx1"/>
                </a:solidFill>
              </a:rPr>
              <a:t>okumamız</a:t>
            </a:r>
            <a:r>
              <a:rPr lang="en-US" sz="2200" dirty="0">
                <a:solidFill>
                  <a:schemeClr val="tx1"/>
                </a:solidFill>
              </a:rPr>
              <a:t> </a:t>
            </a:r>
            <a:r>
              <a:rPr lang="en-US" sz="2200" dirty="0" err="1">
                <a:solidFill>
                  <a:schemeClr val="tx1"/>
                </a:solidFill>
              </a:rPr>
              <a:t>gerektiği</a:t>
            </a:r>
            <a:r>
              <a:rPr lang="en-US" sz="2200" dirty="0">
                <a:solidFill>
                  <a:schemeClr val="tx1"/>
                </a:solidFill>
              </a:rPr>
              <a:t> </a:t>
            </a:r>
            <a:r>
              <a:rPr lang="en-US" sz="2200" dirty="0" err="1">
                <a:solidFill>
                  <a:schemeClr val="tx1"/>
                </a:solidFill>
              </a:rPr>
              <a:t>için</a:t>
            </a:r>
            <a:r>
              <a:rPr lang="en-US" sz="2200" dirty="0">
                <a:solidFill>
                  <a:schemeClr val="tx1"/>
                </a:solidFill>
              </a:rPr>
              <a:t> </a:t>
            </a:r>
            <a:r>
              <a:rPr lang="en-US" sz="2200" dirty="0" err="1">
                <a:solidFill>
                  <a:schemeClr val="tx1"/>
                </a:solidFill>
              </a:rPr>
              <a:t>RAM’den</a:t>
            </a:r>
            <a:r>
              <a:rPr lang="en-US" sz="2200" dirty="0">
                <a:solidFill>
                  <a:schemeClr val="tx1"/>
                </a:solidFill>
              </a:rPr>
              <a:t> o </a:t>
            </a:r>
            <a:r>
              <a:rPr lang="en-US" sz="2200" dirty="0" err="1">
                <a:solidFill>
                  <a:schemeClr val="tx1"/>
                </a:solidFill>
              </a:rPr>
              <a:t>bilgiyi</a:t>
            </a:r>
            <a:r>
              <a:rPr lang="en-US" sz="2200" dirty="0">
                <a:solidFill>
                  <a:schemeClr val="tx1"/>
                </a:solidFill>
              </a:rPr>
              <a:t> </a:t>
            </a:r>
            <a:r>
              <a:rPr lang="en-US" sz="2200" dirty="0" err="1">
                <a:solidFill>
                  <a:schemeClr val="tx1"/>
                </a:solidFill>
              </a:rPr>
              <a:t>istedi</a:t>
            </a:r>
            <a:r>
              <a:rPr lang="tr-TR" sz="2200" dirty="0">
                <a:solidFill>
                  <a:schemeClr val="tx1"/>
                </a:solidFill>
              </a:rPr>
              <a:t>m</a:t>
            </a:r>
            <a:r>
              <a:rPr lang="en-US" sz="2200" dirty="0">
                <a:solidFill>
                  <a:schemeClr val="tx1"/>
                </a:solidFill>
              </a:rPr>
              <a:t>. </a:t>
            </a:r>
            <a:r>
              <a:rPr lang="en-US" sz="2200" dirty="0" err="1">
                <a:solidFill>
                  <a:schemeClr val="tx1"/>
                </a:solidFill>
              </a:rPr>
              <a:t>Yani</a:t>
            </a:r>
            <a:r>
              <a:rPr lang="en-US" sz="2200" dirty="0">
                <a:solidFill>
                  <a:schemeClr val="tx1"/>
                </a:solidFill>
              </a:rPr>
              <a:t> durum </a:t>
            </a:r>
            <a:r>
              <a:rPr lang="en-US" sz="2200" dirty="0" err="1">
                <a:solidFill>
                  <a:schemeClr val="tx1"/>
                </a:solidFill>
              </a:rPr>
              <a:t>değişimimiz</a:t>
            </a:r>
            <a:r>
              <a:rPr lang="en-US" sz="2200" dirty="0">
                <a:solidFill>
                  <a:schemeClr val="tx1"/>
                </a:solidFill>
              </a:rPr>
              <a:t> ilk 6 bite </a:t>
            </a:r>
            <a:r>
              <a:rPr lang="en-US" sz="2200" dirty="0" err="1">
                <a:solidFill>
                  <a:schemeClr val="tx1"/>
                </a:solidFill>
              </a:rPr>
              <a:t>bağlı</a:t>
            </a:r>
            <a:r>
              <a:rPr lang="en-US" sz="2200" dirty="0">
                <a:solidFill>
                  <a:schemeClr val="tx1"/>
                </a:solidFill>
              </a:rPr>
              <a:t>. </a:t>
            </a:r>
            <a:r>
              <a:rPr lang="en-US" sz="2200" dirty="0" err="1">
                <a:solidFill>
                  <a:schemeClr val="tx1"/>
                </a:solidFill>
              </a:rPr>
              <a:t>Makine</a:t>
            </a:r>
            <a:r>
              <a:rPr lang="en-US" sz="2200" dirty="0">
                <a:solidFill>
                  <a:schemeClr val="tx1"/>
                </a:solidFill>
              </a:rPr>
              <a:t> </a:t>
            </a:r>
            <a:r>
              <a:rPr lang="en-US" sz="2200" dirty="0" err="1">
                <a:solidFill>
                  <a:schemeClr val="tx1"/>
                </a:solidFill>
              </a:rPr>
              <a:t>kodumuzun</a:t>
            </a:r>
            <a:r>
              <a:rPr lang="en-US" sz="2200" dirty="0">
                <a:solidFill>
                  <a:schemeClr val="tx1"/>
                </a:solidFill>
              </a:rPr>
              <a:t> </a:t>
            </a:r>
            <a:r>
              <a:rPr lang="en-US" sz="2200" dirty="0" err="1">
                <a:solidFill>
                  <a:schemeClr val="tx1"/>
                </a:solidFill>
              </a:rPr>
              <a:t>içindeki</a:t>
            </a:r>
            <a:r>
              <a:rPr lang="en-US" sz="2200" dirty="0">
                <a:solidFill>
                  <a:schemeClr val="tx1"/>
                </a:solidFill>
              </a:rPr>
              <a:t> soldan ilk 4 </a:t>
            </a:r>
            <a:r>
              <a:rPr lang="en-US" sz="2200" dirty="0" err="1">
                <a:solidFill>
                  <a:schemeClr val="tx1"/>
                </a:solidFill>
              </a:rPr>
              <a:t>biti</a:t>
            </a:r>
            <a:r>
              <a:rPr lang="en-US" sz="2200" dirty="0">
                <a:solidFill>
                  <a:schemeClr val="tx1"/>
                </a:solidFill>
              </a:rPr>
              <a:t> 6’dan </a:t>
            </a:r>
            <a:r>
              <a:rPr lang="en-US" sz="2200" dirty="0" err="1">
                <a:solidFill>
                  <a:schemeClr val="tx1"/>
                </a:solidFill>
              </a:rPr>
              <a:t>küçük</a:t>
            </a:r>
            <a:r>
              <a:rPr lang="en-US" sz="2200" dirty="0">
                <a:solidFill>
                  <a:schemeClr val="tx1"/>
                </a:solidFill>
              </a:rPr>
              <a:t> </a:t>
            </a:r>
            <a:r>
              <a:rPr lang="en-US" sz="2200" dirty="0" err="1">
                <a:solidFill>
                  <a:schemeClr val="tx1"/>
                </a:solidFill>
              </a:rPr>
              <a:t>geldiyse</a:t>
            </a:r>
            <a:r>
              <a:rPr lang="en-US" sz="2200" dirty="0">
                <a:solidFill>
                  <a:schemeClr val="tx1"/>
                </a:solidFill>
              </a:rPr>
              <a:t> </a:t>
            </a:r>
            <a:r>
              <a:rPr lang="en-US" sz="2200" dirty="0" err="1">
                <a:solidFill>
                  <a:schemeClr val="tx1"/>
                </a:solidFill>
              </a:rPr>
              <a:t>durumu</a:t>
            </a:r>
            <a:r>
              <a:rPr lang="en-US" sz="2200" dirty="0">
                <a:solidFill>
                  <a:schemeClr val="tx1"/>
                </a:solidFill>
              </a:rPr>
              <a:t> 3’e </a:t>
            </a:r>
            <a:r>
              <a:rPr lang="en-US" sz="2200" dirty="0" err="1">
                <a:solidFill>
                  <a:schemeClr val="tx1"/>
                </a:solidFill>
              </a:rPr>
              <a:t>atlattık</a:t>
            </a:r>
            <a:r>
              <a:rPr lang="en-US" sz="2200" dirty="0">
                <a:solidFill>
                  <a:schemeClr val="tx1"/>
                </a:solidFill>
              </a:rPr>
              <a:t>.</a:t>
            </a:r>
          </a:p>
          <a:p>
            <a:r>
              <a:rPr lang="en-US" sz="2200" dirty="0" err="1">
                <a:solidFill>
                  <a:schemeClr val="tx1"/>
                </a:solidFill>
              </a:rPr>
              <a:t>Eğer</a:t>
            </a:r>
            <a:r>
              <a:rPr lang="en-US" sz="2200" dirty="0">
                <a:solidFill>
                  <a:schemeClr val="tx1"/>
                </a:solidFill>
              </a:rPr>
              <a:t> </a:t>
            </a:r>
            <a:r>
              <a:rPr lang="en-US" sz="2200" dirty="0" err="1">
                <a:solidFill>
                  <a:schemeClr val="tx1"/>
                </a:solidFill>
              </a:rPr>
              <a:t>gelen</a:t>
            </a:r>
            <a:r>
              <a:rPr lang="en-US" sz="2200" dirty="0">
                <a:solidFill>
                  <a:schemeClr val="tx1"/>
                </a:solidFill>
              </a:rPr>
              <a:t> </a:t>
            </a:r>
            <a:r>
              <a:rPr lang="en-US" sz="2200" dirty="0" err="1">
                <a:solidFill>
                  <a:schemeClr val="tx1"/>
                </a:solidFill>
              </a:rPr>
              <a:t>değer</a:t>
            </a:r>
            <a:r>
              <a:rPr lang="en-US" sz="2200" dirty="0">
                <a:solidFill>
                  <a:schemeClr val="tx1"/>
                </a:solidFill>
              </a:rPr>
              <a:t> 6 </a:t>
            </a:r>
            <a:r>
              <a:rPr lang="en-US" sz="2200" dirty="0" err="1">
                <a:solidFill>
                  <a:schemeClr val="tx1"/>
                </a:solidFill>
              </a:rPr>
              <a:t>ise</a:t>
            </a:r>
            <a:r>
              <a:rPr lang="en-US" sz="2200" dirty="0">
                <a:solidFill>
                  <a:schemeClr val="tx1"/>
                </a:solidFill>
              </a:rPr>
              <a:t>, PC </a:t>
            </a:r>
            <a:r>
              <a:rPr lang="en-US" sz="2200" dirty="0" err="1">
                <a:solidFill>
                  <a:schemeClr val="tx1"/>
                </a:solidFill>
              </a:rPr>
              <a:t>değerini</a:t>
            </a:r>
            <a:r>
              <a:rPr lang="en-US" sz="2200" dirty="0">
                <a:solidFill>
                  <a:schemeClr val="tx1"/>
                </a:solidFill>
              </a:rPr>
              <a:t> </a:t>
            </a:r>
            <a:r>
              <a:rPr lang="en-US" sz="2200" dirty="0" err="1">
                <a:solidFill>
                  <a:schemeClr val="tx1"/>
                </a:solidFill>
              </a:rPr>
              <a:t>IR’nin</a:t>
            </a:r>
            <a:r>
              <a:rPr lang="en-US" sz="2200" dirty="0">
                <a:solidFill>
                  <a:schemeClr val="tx1"/>
                </a:solidFill>
              </a:rPr>
              <a:t> 5’ten 0’a </a:t>
            </a:r>
            <a:r>
              <a:rPr lang="en-US" sz="2200" dirty="0" err="1">
                <a:solidFill>
                  <a:schemeClr val="tx1"/>
                </a:solidFill>
              </a:rPr>
              <a:t>olan</a:t>
            </a:r>
            <a:r>
              <a:rPr lang="en-US" sz="2200" dirty="0">
                <a:solidFill>
                  <a:schemeClr val="tx1"/>
                </a:solidFill>
              </a:rPr>
              <a:t> </a:t>
            </a:r>
            <a:r>
              <a:rPr lang="en-US" sz="2200" dirty="0" err="1">
                <a:solidFill>
                  <a:schemeClr val="tx1"/>
                </a:solidFill>
              </a:rPr>
              <a:t>değerine</a:t>
            </a:r>
            <a:r>
              <a:rPr lang="en-US" sz="2200" dirty="0">
                <a:solidFill>
                  <a:schemeClr val="tx1"/>
                </a:solidFill>
              </a:rPr>
              <a:t> </a:t>
            </a:r>
            <a:r>
              <a:rPr lang="en-US" sz="2200" dirty="0" err="1">
                <a:solidFill>
                  <a:schemeClr val="tx1"/>
                </a:solidFill>
              </a:rPr>
              <a:t>karşılık</a:t>
            </a:r>
            <a:r>
              <a:rPr lang="en-US" sz="2200" dirty="0">
                <a:solidFill>
                  <a:schemeClr val="tx1"/>
                </a:solidFill>
              </a:rPr>
              <a:t> </a:t>
            </a:r>
            <a:r>
              <a:rPr lang="en-US" sz="2200" dirty="0" err="1">
                <a:solidFill>
                  <a:schemeClr val="tx1"/>
                </a:solidFill>
              </a:rPr>
              <a:t>gelen</a:t>
            </a:r>
            <a:r>
              <a:rPr lang="en-US" sz="2200" dirty="0">
                <a:solidFill>
                  <a:schemeClr val="tx1"/>
                </a:solidFill>
              </a:rPr>
              <a:t> </a:t>
            </a:r>
            <a:r>
              <a:rPr lang="en-US" sz="2200" dirty="0" err="1">
                <a:solidFill>
                  <a:schemeClr val="tx1"/>
                </a:solidFill>
              </a:rPr>
              <a:t>sayıya</a:t>
            </a:r>
            <a:r>
              <a:rPr lang="en-US" sz="2200" dirty="0">
                <a:solidFill>
                  <a:schemeClr val="tx1"/>
                </a:solidFill>
              </a:rPr>
              <a:t> </a:t>
            </a:r>
            <a:r>
              <a:rPr lang="en-US" sz="2200" dirty="0" err="1">
                <a:solidFill>
                  <a:schemeClr val="tx1"/>
                </a:solidFill>
              </a:rPr>
              <a:t>eşitliyoruz</a:t>
            </a:r>
            <a:r>
              <a:rPr lang="en-US" sz="2200" dirty="0">
                <a:solidFill>
                  <a:schemeClr val="tx1"/>
                </a:solidFill>
              </a:rPr>
              <a:t>. Durumu da </a:t>
            </a:r>
            <a:r>
              <a:rPr lang="en-US" sz="2200" dirty="0" err="1">
                <a:solidFill>
                  <a:schemeClr val="tx1"/>
                </a:solidFill>
              </a:rPr>
              <a:t>tekrar</a:t>
            </a:r>
            <a:r>
              <a:rPr lang="en-US" sz="2200" dirty="0">
                <a:solidFill>
                  <a:schemeClr val="tx1"/>
                </a:solidFill>
              </a:rPr>
              <a:t> 0’a </a:t>
            </a:r>
            <a:r>
              <a:rPr lang="en-US" sz="2200" dirty="0" err="1">
                <a:solidFill>
                  <a:schemeClr val="tx1"/>
                </a:solidFill>
              </a:rPr>
              <a:t>döndürüyoruz</a:t>
            </a:r>
            <a:r>
              <a:rPr lang="en-US" sz="2200" dirty="0">
                <a:solidFill>
                  <a:schemeClr val="tx1"/>
                </a:solidFill>
              </a:rPr>
              <a:t>. </a:t>
            </a:r>
            <a:r>
              <a:rPr lang="en-US" sz="2200" dirty="0" err="1">
                <a:solidFill>
                  <a:schemeClr val="tx1"/>
                </a:solidFill>
              </a:rPr>
              <a:t>Yani</a:t>
            </a:r>
            <a:r>
              <a:rPr lang="en-US" sz="2200" dirty="0">
                <a:solidFill>
                  <a:schemeClr val="tx1"/>
                </a:solidFill>
              </a:rPr>
              <a:t> </a:t>
            </a:r>
            <a:r>
              <a:rPr lang="en-US" sz="2200" dirty="0" err="1">
                <a:solidFill>
                  <a:schemeClr val="tx1"/>
                </a:solidFill>
              </a:rPr>
              <a:t>aslında</a:t>
            </a:r>
            <a:r>
              <a:rPr lang="en-US" sz="2200" dirty="0">
                <a:solidFill>
                  <a:schemeClr val="tx1"/>
                </a:solidFill>
              </a:rPr>
              <a:t> JMP </a:t>
            </a:r>
            <a:r>
              <a:rPr lang="en-US" sz="2200" dirty="0" err="1">
                <a:solidFill>
                  <a:schemeClr val="tx1"/>
                </a:solidFill>
              </a:rPr>
              <a:t>komutu</a:t>
            </a:r>
            <a:r>
              <a:rPr lang="en-US" sz="2200" dirty="0">
                <a:solidFill>
                  <a:schemeClr val="tx1"/>
                </a:solidFill>
              </a:rPr>
              <a:t> </a:t>
            </a:r>
            <a:r>
              <a:rPr lang="en-US" sz="2200" dirty="0" err="1">
                <a:solidFill>
                  <a:schemeClr val="tx1"/>
                </a:solidFill>
              </a:rPr>
              <a:t>geldi</a:t>
            </a:r>
            <a:r>
              <a:rPr lang="en-US" sz="2200" dirty="0">
                <a:solidFill>
                  <a:schemeClr val="tx1"/>
                </a:solidFill>
              </a:rPr>
              <a:t>. </a:t>
            </a:r>
            <a:r>
              <a:rPr lang="en-US" sz="2200" dirty="0" err="1">
                <a:solidFill>
                  <a:schemeClr val="tx1"/>
                </a:solidFill>
              </a:rPr>
              <a:t>PC’nin</a:t>
            </a:r>
            <a:r>
              <a:rPr lang="en-US" sz="2200" dirty="0">
                <a:solidFill>
                  <a:schemeClr val="tx1"/>
                </a:solidFill>
              </a:rPr>
              <a:t> yeni </a:t>
            </a:r>
            <a:r>
              <a:rPr lang="en-US" sz="2200" dirty="0" err="1">
                <a:solidFill>
                  <a:schemeClr val="tx1"/>
                </a:solidFill>
              </a:rPr>
              <a:t>değerini</a:t>
            </a:r>
            <a:r>
              <a:rPr lang="en-US" sz="2200" dirty="0">
                <a:solidFill>
                  <a:schemeClr val="tx1"/>
                </a:solidFill>
              </a:rPr>
              <a:t> </a:t>
            </a:r>
            <a:r>
              <a:rPr lang="en-US" sz="2200" dirty="0" err="1">
                <a:solidFill>
                  <a:schemeClr val="tx1"/>
                </a:solidFill>
              </a:rPr>
              <a:t>yazdık</a:t>
            </a:r>
            <a:r>
              <a:rPr lang="en-US" sz="2200" dirty="0">
                <a:solidFill>
                  <a:schemeClr val="tx1"/>
                </a:solidFill>
              </a:rPr>
              <a:t>, </a:t>
            </a:r>
            <a:r>
              <a:rPr lang="en-US" sz="2200" dirty="0" err="1">
                <a:solidFill>
                  <a:schemeClr val="tx1"/>
                </a:solidFill>
              </a:rPr>
              <a:t>durumu</a:t>
            </a:r>
            <a:r>
              <a:rPr lang="en-US" sz="2200" dirty="0">
                <a:solidFill>
                  <a:schemeClr val="tx1"/>
                </a:solidFill>
              </a:rPr>
              <a:t> </a:t>
            </a:r>
            <a:r>
              <a:rPr lang="en-US" sz="2200" dirty="0" err="1">
                <a:solidFill>
                  <a:schemeClr val="tx1"/>
                </a:solidFill>
              </a:rPr>
              <a:t>tekrar</a:t>
            </a:r>
            <a:r>
              <a:rPr lang="en-US" sz="2200" dirty="0">
                <a:solidFill>
                  <a:schemeClr val="tx1"/>
                </a:solidFill>
              </a:rPr>
              <a:t> 0’a </a:t>
            </a:r>
            <a:r>
              <a:rPr lang="en-US" sz="2200" dirty="0" err="1">
                <a:solidFill>
                  <a:schemeClr val="tx1"/>
                </a:solidFill>
              </a:rPr>
              <a:t>götürdüğümüz</a:t>
            </a:r>
            <a:r>
              <a:rPr lang="en-US" sz="2200" dirty="0">
                <a:solidFill>
                  <a:schemeClr val="tx1"/>
                </a:solidFill>
              </a:rPr>
              <a:t> zaman </a:t>
            </a:r>
            <a:r>
              <a:rPr lang="en-US" sz="2200" dirty="0" err="1">
                <a:solidFill>
                  <a:schemeClr val="tx1"/>
                </a:solidFill>
              </a:rPr>
              <a:t>artık</a:t>
            </a:r>
            <a:r>
              <a:rPr lang="en-US" sz="2200" dirty="0">
                <a:solidFill>
                  <a:schemeClr val="tx1"/>
                </a:solidFill>
              </a:rPr>
              <a:t> PC </a:t>
            </a:r>
            <a:r>
              <a:rPr lang="en-US" sz="2200" dirty="0" err="1">
                <a:solidFill>
                  <a:schemeClr val="tx1"/>
                </a:solidFill>
              </a:rPr>
              <a:t>değeri</a:t>
            </a:r>
            <a:r>
              <a:rPr lang="en-US" sz="2200" dirty="0">
                <a:solidFill>
                  <a:schemeClr val="tx1"/>
                </a:solidFill>
              </a:rPr>
              <a:t> </a:t>
            </a:r>
            <a:r>
              <a:rPr lang="en-US" sz="2200" dirty="0" err="1">
                <a:solidFill>
                  <a:schemeClr val="tx1"/>
                </a:solidFill>
              </a:rPr>
              <a:t>güncellenmiş</a:t>
            </a:r>
            <a:r>
              <a:rPr lang="en-US" sz="2200" dirty="0">
                <a:solidFill>
                  <a:schemeClr val="tx1"/>
                </a:solidFill>
              </a:rPr>
              <a:t> </a:t>
            </a:r>
            <a:r>
              <a:rPr lang="en-US" sz="2200" dirty="0" err="1">
                <a:solidFill>
                  <a:schemeClr val="tx1"/>
                </a:solidFill>
              </a:rPr>
              <a:t>olacağı</a:t>
            </a:r>
            <a:r>
              <a:rPr lang="en-US" sz="2200" dirty="0">
                <a:solidFill>
                  <a:schemeClr val="tx1"/>
                </a:solidFill>
              </a:rPr>
              <a:t> </a:t>
            </a:r>
            <a:r>
              <a:rPr lang="en-US" sz="2200" dirty="0" err="1">
                <a:solidFill>
                  <a:schemeClr val="tx1"/>
                </a:solidFill>
              </a:rPr>
              <a:t>için</a:t>
            </a:r>
            <a:r>
              <a:rPr lang="en-US" sz="2200" dirty="0">
                <a:solidFill>
                  <a:schemeClr val="tx1"/>
                </a:solidFill>
              </a:rPr>
              <a:t> </a:t>
            </a:r>
            <a:r>
              <a:rPr lang="en-US" sz="2200" dirty="0" err="1">
                <a:solidFill>
                  <a:schemeClr val="tx1"/>
                </a:solidFill>
              </a:rPr>
              <a:t>bizim</a:t>
            </a:r>
            <a:r>
              <a:rPr lang="en-US" sz="2200" dirty="0">
                <a:solidFill>
                  <a:schemeClr val="tx1"/>
                </a:solidFill>
              </a:rPr>
              <a:t> </a:t>
            </a:r>
            <a:r>
              <a:rPr lang="en-US" sz="2200" dirty="0" err="1">
                <a:solidFill>
                  <a:schemeClr val="tx1"/>
                </a:solidFill>
              </a:rPr>
              <a:t>RAM’den</a:t>
            </a:r>
            <a:r>
              <a:rPr lang="en-US" sz="2200" dirty="0">
                <a:solidFill>
                  <a:schemeClr val="tx1"/>
                </a:solidFill>
              </a:rPr>
              <a:t> </a:t>
            </a:r>
            <a:r>
              <a:rPr lang="en-US" sz="2200" dirty="0" err="1">
                <a:solidFill>
                  <a:schemeClr val="tx1"/>
                </a:solidFill>
              </a:rPr>
              <a:t>okuyacağımız</a:t>
            </a:r>
            <a:r>
              <a:rPr lang="en-US" sz="2200" dirty="0">
                <a:solidFill>
                  <a:schemeClr val="tx1"/>
                </a:solidFill>
              </a:rPr>
              <a:t> </a:t>
            </a:r>
            <a:r>
              <a:rPr lang="en-US" sz="2200" dirty="0" err="1">
                <a:solidFill>
                  <a:schemeClr val="tx1"/>
                </a:solidFill>
              </a:rPr>
              <a:t>işlem</a:t>
            </a:r>
            <a:r>
              <a:rPr lang="en-US" sz="2200" dirty="0">
                <a:solidFill>
                  <a:schemeClr val="tx1"/>
                </a:solidFill>
              </a:rPr>
              <a:t> </a:t>
            </a:r>
            <a:r>
              <a:rPr lang="en-US" sz="2200" dirty="0" err="1">
                <a:solidFill>
                  <a:schemeClr val="tx1"/>
                </a:solidFill>
              </a:rPr>
              <a:t>artık</a:t>
            </a:r>
            <a:r>
              <a:rPr lang="en-US" sz="2200" dirty="0">
                <a:solidFill>
                  <a:schemeClr val="tx1"/>
                </a:solidFill>
              </a:rPr>
              <a:t> </a:t>
            </a:r>
            <a:r>
              <a:rPr lang="en-US" sz="2200" dirty="0" err="1">
                <a:solidFill>
                  <a:schemeClr val="tx1"/>
                </a:solidFill>
              </a:rPr>
              <a:t>RAM’den</a:t>
            </a:r>
            <a:r>
              <a:rPr lang="en-US" sz="2200" dirty="0">
                <a:solidFill>
                  <a:schemeClr val="tx1"/>
                </a:solidFill>
              </a:rPr>
              <a:t> </a:t>
            </a:r>
            <a:r>
              <a:rPr lang="en-US" sz="2200" dirty="0" err="1">
                <a:solidFill>
                  <a:schemeClr val="tx1"/>
                </a:solidFill>
              </a:rPr>
              <a:t>çekeceğimiz</a:t>
            </a:r>
            <a:r>
              <a:rPr lang="en-US" sz="2200" dirty="0">
                <a:solidFill>
                  <a:schemeClr val="tx1"/>
                </a:solidFill>
              </a:rPr>
              <a:t> </a:t>
            </a:r>
            <a:r>
              <a:rPr lang="en-US" sz="2200" dirty="0" err="1">
                <a:solidFill>
                  <a:schemeClr val="tx1"/>
                </a:solidFill>
              </a:rPr>
              <a:t>kodun</a:t>
            </a:r>
            <a:r>
              <a:rPr lang="en-US" sz="2200" dirty="0">
                <a:solidFill>
                  <a:schemeClr val="tx1"/>
                </a:solidFill>
              </a:rPr>
              <a:t> </a:t>
            </a:r>
            <a:r>
              <a:rPr lang="en-US" sz="2200" dirty="0" err="1">
                <a:solidFill>
                  <a:schemeClr val="tx1"/>
                </a:solidFill>
              </a:rPr>
              <a:t>yeri</a:t>
            </a:r>
            <a:r>
              <a:rPr lang="en-US" sz="2200" dirty="0">
                <a:solidFill>
                  <a:schemeClr val="tx1"/>
                </a:solidFill>
              </a:rPr>
              <a:t>, </a:t>
            </a:r>
            <a:r>
              <a:rPr lang="en-US" sz="2200" dirty="0" err="1">
                <a:solidFill>
                  <a:schemeClr val="tx1"/>
                </a:solidFill>
              </a:rPr>
              <a:t>güncellenmiş</a:t>
            </a:r>
            <a:r>
              <a:rPr lang="en-US" sz="2200" dirty="0">
                <a:solidFill>
                  <a:schemeClr val="tx1"/>
                </a:solidFill>
              </a:rPr>
              <a:t> </a:t>
            </a:r>
            <a:r>
              <a:rPr lang="en-US" sz="2200" dirty="0" err="1">
                <a:solidFill>
                  <a:schemeClr val="tx1"/>
                </a:solidFill>
              </a:rPr>
              <a:t>yerden</a:t>
            </a:r>
            <a:r>
              <a:rPr lang="en-US" sz="2200" dirty="0">
                <a:solidFill>
                  <a:schemeClr val="tx1"/>
                </a:solidFill>
              </a:rPr>
              <a:t> </a:t>
            </a:r>
            <a:r>
              <a:rPr lang="en-US" sz="2200" dirty="0" err="1">
                <a:solidFill>
                  <a:schemeClr val="tx1"/>
                </a:solidFill>
              </a:rPr>
              <a:t>olacak</a:t>
            </a:r>
            <a:r>
              <a:rPr lang="en-US" sz="2200" dirty="0">
                <a:solidFill>
                  <a:schemeClr val="tx1"/>
                </a:solidFill>
              </a:rPr>
              <a:t> </a:t>
            </a:r>
            <a:r>
              <a:rPr lang="en-US" sz="2200" dirty="0" err="1">
                <a:solidFill>
                  <a:schemeClr val="tx1"/>
                </a:solidFill>
              </a:rPr>
              <a:t>ve</a:t>
            </a:r>
            <a:r>
              <a:rPr lang="en-US" sz="2200" dirty="0">
                <a:solidFill>
                  <a:schemeClr val="tx1"/>
                </a:solidFill>
              </a:rPr>
              <a:t> biz JMP </a:t>
            </a:r>
            <a:r>
              <a:rPr lang="en-US" sz="2200" dirty="0" err="1">
                <a:solidFill>
                  <a:schemeClr val="tx1"/>
                </a:solidFill>
              </a:rPr>
              <a:t>işlemi</a:t>
            </a:r>
            <a:r>
              <a:rPr lang="en-US" sz="2200" dirty="0">
                <a:solidFill>
                  <a:schemeClr val="tx1"/>
                </a:solidFill>
              </a:rPr>
              <a:t> </a:t>
            </a:r>
            <a:r>
              <a:rPr lang="en-US" sz="2200" dirty="0" err="1">
                <a:solidFill>
                  <a:schemeClr val="tx1"/>
                </a:solidFill>
              </a:rPr>
              <a:t>yapmış</a:t>
            </a:r>
            <a:r>
              <a:rPr lang="en-US" sz="2200" dirty="0">
                <a:solidFill>
                  <a:schemeClr val="tx1"/>
                </a:solidFill>
              </a:rPr>
              <a:t> </a:t>
            </a:r>
            <a:r>
              <a:rPr lang="en-US" sz="2200" dirty="0" err="1">
                <a:solidFill>
                  <a:schemeClr val="tx1"/>
                </a:solidFill>
              </a:rPr>
              <a:t>olacağız</a:t>
            </a:r>
            <a:r>
              <a:rPr lang="en-US" sz="2200" dirty="0">
                <a:solidFill>
                  <a:schemeClr val="tx1"/>
                </a:solidFill>
              </a:rPr>
              <a:t>. </a:t>
            </a:r>
          </a:p>
          <a:p>
            <a:r>
              <a:rPr lang="en-US" sz="2200" dirty="0">
                <a:solidFill>
                  <a:schemeClr val="tx1"/>
                </a:solidFill>
              </a:rPr>
              <a:t>7. </a:t>
            </a:r>
            <a:r>
              <a:rPr lang="en-US" sz="2200" dirty="0" err="1">
                <a:solidFill>
                  <a:schemeClr val="tx1"/>
                </a:solidFill>
              </a:rPr>
              <a:t>komutun</a:t>
            </a:r>
            <a:r>
              <a:rPr lang="en-US" sz="2200" dirty="0">
                <a:solidFill>
                  <a:schemeClr val="tx1"/>
                </a:solidFill>
              </a:rPr>
              <a:t>  </a:t>
            </a:r>
            <a:r>
              <a:rPr lang="en-US" sz="2200" dirty="0" err="1">
                <a:solidFill>
                  <a:schemeClr val="tx1"/>
                </a:solidFill>
              </a:rPr>
              <a:t>özelliği</a:t>
            </a:r>
            <a:r>
              <a:rPr lang="en-US" sz="2200" dirty="0">
                <a:solidFill>
                  <a:schemeClr val="tx1"/>
                </a:solidFill>
              </a:rPr>
              <a:t> </a:t>
            </a:r>
            <a:r>
              <a:rPr lang="en-US" sz="2200" dirty="0" err="1">
                <a:solidFill>
                  <a:schemeClr val="tx1"/>
                </a:solidFill>
              </a:rPr>
              <a:t>koşullu</a:t>
            </a:r>
            <a:r>
              <a:rPr lang="en-US" sz="2200" dirty="0">
                <a:solidFill>
                  <a:schemeClr val="tx1"/>
                </a:solidFill>
              </a:rPr>
              <a:t> JMP </a:t>
            </a:r>
            <a:r>
              <a:rPr lang="en-US" sz="2200" dirty="0" err="1">
                <a:solidFill>
                  <a:schemeClr val="tx1"/>
                </a:solidFill>
              </a:rPr>
              <a:t>işlemidir</a:t>
            </a:r>
            <a:r>
              <a:rPr lang="en-US" sz="2200" dirty="0">
                <a:solidFill>
                  <a:schemeClr val="tx1"/>
                </a:solidFill>
              </a:rPr>
              <a:t>. ACC </a:t>
            </a:r>
            <a:r>
              <a:rPr lang="en-US" sz="2200" dirty="0" err="1">
                <a:solidFill>
                  <a:schemeClr val="tx1"/>
                </a:solidFill>
              </a:rPr>
              <a:t>değeri</a:t>
            </a:r>
            <a:r>
              <a:rPr lang="en-US" sz="2200" dirty="0">
                <a:solidFill>
                  <a:schemeClr val="tx1"/>
                </a:solidFill>
              </a:rPr>
              <a:t> 0 </a:t>
            </a:r>
            <a:r>
              <a:rPr lang="en-US" sz="2200" dirty="0" err="1">
                <a:solidFill>
                  <a:schemeClr val="tx1"/>
                </a:solidFill>
              </a:rPr>
              <a:t>ise</a:t>
            </a:r>
            <a:r>
              <a:rPr lang="en-US" sz="2200" dirty="0">
                <a:solidFill>
                  <a:schemeClr val="tx1"/>
                </a:solidFill>
              </a:rPr>
              <a:t> PC </a:t>
            </a:r>
            <a:r>
              <a:rPr lang="en-US" sz="2200" dirty="0" err="1">
                <a:solidFill>
                  <a:schemeClr val="tx1"/>
                </a:solidFill>
              </a:rPr>
              <a:t>değerini</a:t>
            </a:r>
            <a:r>
              <a:rPr lang="en-US" sz="2200" dirty="0">
                <a:solidFill>
                  <a:schemeClr val="tx1"/>
                </a:solidFill>
              </a:rPr>
              <a:t>, </a:t>
            </a:r>
            <a:r>
              <a:rPr lang="en-US" sz="2200" dirty="0" err="1">
                <a:solidFill>
                  <a:schemeClr val="tx1"/>
                </a:solidFill>
              </a:rPr>
              <a:t>IR’nin</a:t>
            </a:r>
            <a:r>
              <a:rPr lang="en-US" sz="2200" dirty="0">
                <a:solidFill>
                  <a:schemeClr val="tx1"/>
                </a:solidFill>
              </a:rPr>
              <a:t> ilk 6 </a:t>
            </a:r>
            <a:r>
              <a:rPr lang="en-US" sz="2200" dirty="0" err="1">
                <a:solidFill>
                  <a:schemeClr val="tx1"/>
                </a:solidFill>
              </a:rPr>
              <a:t>bitinin</a:t>
            </a:r>
            <a:r>
              <a:rPr lang="en-US" sz="2200" dirty="0">
                <a:solidFill>
                  <a:schemeClr val="tx1"/>
                </a:solidFill>
              </a:rPr>
              <a:t> </a:t>
            </a:r>
            <a:r>
              <a:rPr lang="en-US" sz="2200" dirty="0" err="1">
                <a:solidFill>
                  <a:schemeClr val="tx1"/>
                </a:solidFill>
              </a:rPr>
              <a:t>değerini</a:t>
            </a:r>
            <a:r>
              <a:rPr lang="en-US" sz="2200" dirty="0">
                <a:solidFill>
                  <a:schemeClr val="tx1"/>
                </a:solidFill>
              </a:rPr>
              <a:t> </a:t>
            </a:r>
            <a:r>
              <a:rPr lang="en-US" sz="2200" dirty="0" err="1">
                <a:solidFill>
                  <a:schemeClr val="tx1"/>
                </a:solidFill>
              </a:rPr>
              <a:t>atıyoruz</a:t>
            </a:r>
            <a:r>
              <a:rPr lang="en-US" sz="2200" dirty="0">
                <a:solidFill>
                  <a:schemeClr val="tx1"/>
                </a:solidFill>
              </a:rPr>
              <a:t> </a:t>
            </a:r>
            <a:r>
              <a:rPr lang="en-US" sz="2200" dirty="0" err="1">
                <a:solidFill>
                  <a:schemeClr val="tx1"/>
                </a:solidFill>
              </a:rPr>
              <a:t>ve</a:t>
            </a:r>
            <a:r>
              <a:rPr lang="en-US" sz="2200" dirty="0">
                <a:solidFill>
                  <a:schemeClr val="tx1"/>
                </a:solidFill>
              </a:rPr>
              <a:t> durum 0’a </a:t>
            </a:r>
            <a:r>
              <a:rPr lang="en-US" sz="2200" dirty="0" err="1">
                <a:solidFill>
                  <a:schemeClr val="tx1"/>
                </a:solidFill>
              </a:rPr>
              <a:t>gidiyoruz</a:t>
            </a:r>
            <a:r>
              <a:rPr lang="en-US" sz="2200" dirty="0">
                <a:solidFill>
                  <a:schemeClr val="tx1"/>
                </a:solidFill>
              </a:rPr>
              <a:t>; </a:t>
            </a:r>
            <a:r>
              <a:rPr lang="en-US" sz="2200" dirty="0" err="1">
                <a:solidFill>
                  <a:schemeClr val="tx1"/>
                </a:solidFill>
              </a:rPr>
              <a:t>değilse</a:t>
            </a:r>
            <a:r>
              <a:rPr lang="en-US" sz="2200" dirty="0">
                <a:solidFill>
                  <a:schemeClr val="tx1"/>
                </a:solidFill>
              </a:rPr>
              <a:t> de PC </a:t>
            </a:r>
            <a:r>
              <a:rPr lang="en-US" sz="2200" dirty="0" err="1">
                <a:solidFill>
                  <a:schemeClr val="tx1"/>
                </a:solidFill>
              </a:rPr>
              <a:t>değerini</a:t>
            </a:r>
            <a:r>
              <a:rPr lang="en-US" sz="2200" dirty="0">
                <a:solidFill>
                  <a:schemeClr val="tx1"/>
                </a:solidFill>
              </a:rPr>
              <a:t> </a:t>
            </a:r>
            <a:r>
              <a:rPr lang="en-US" sz="2200" dirty="0" err="1">
                <a:solidFill>
                  <a:schemeClr val="tx1"/>
                </a:solidFill>
              </a:rPr>
              <a:t>değiştirmiyoruz</a:t>
            </a:r>
            <a:r>
              <a:rPr lang="en-US" sz="2200" dirty="0">
                <a:solidFill>
                  <a:schemeClr val="tx1"/>
                </a:solidFill>
              </a:rPr>
              <a:t>, </a:t>
            </a:r>
            <a:r>
              <a:rPr lang="en-US" sz="2200" dirty="0" err="1">
                <a:solidFill>
                  <a:schemeClr val="tx1"/>
                </a:solidFill>
              </a:rPr>
              <a:t>hiç</a:t>
            </a:r>
            <a:r>
              <a:rPr lang="en-US" sz="2200" dirty="0">
                <a:solidFill>
                  <a:schemeClr val="tx1"/>
                </a:solidFill>
              </a:rPr>
              <a:t> </a:t>
            </a:r>
            <a:r>
              <a:rPr lang="en-US" sz="2200" dirty="0" err="1">
                <a:solidFill>
                  <a:schemeClr val="tx1"/>
                </a:solidFill>
              </a:rPr>
              <a:t>bir</a:t>
            </a:r>
            <a:r>
              <a:rPr lang="en-US" sz="2200" dirty="0">
                <a:solidFill>
                  <a:schemeClr val="tx1"/>
                </a:solidFill>
              </a:rPr>
              <a:t> </a:t>
            </a:r>
            <a:r>
              <a:rPr lang="en-US" sz="2200" dirty="0" err="1">
                <a:solidFill>
                  <a:schemeClr val="tx1"/>
                </a:solidFill>
              </a:rPr>
              <a:t>işlem</a:t>
            </a:r>
            <a:r>
              <a:rPr lang="en-US" sz="2200" dirty="0">
                <a:solidFill>
                  <a:schemeClr val="tx1"/>
                </a:solidFill>
              </a:rPr>
              <a:t> </a:t>
            </a:r>
            <a:r>
              <a:rPr lang="en-US" sz="2200" dirty="0" err="1">
                <a:solidFill>
                  <a:schemeClr val="tx1"/>
                </a:solidFill>
              </a:rPr>
              <a:t>yapmadan</a:t>
            </a:r>
            <a:r>
              <a:rPr lang="en-US" sz="2200" dirty="0">
                <a:solidFill>
                  <a:schemeClr val="tx1"/>
                </a:solidFill>
              </a:rPr>
              <a:t> </a:t>
            </a:r>
            <a:r>
              <a:rPr lang="en-US" sz="2200" dirty="0" err="1">
                <a:solidFill>
                  <a:schemeClr val="tx1"/>
                </a:solidFill>
              </a:rPr>
              <a:t>durumu</a:t>
            </a:r>
            <a:r>
              <a:rPr lang="en-US" sz="2200" dirty="0">
                <a:solidFill>
                  <a:schemeClr val="tx1"/>
                </a:solidFill>
              </a:rPr>
              <a:t> 0’a </a:t>
            </a:r>
            <a:r>
              <a:rPr lang="en-US" sz="2200" dirty="0" err="1">
                <a:solidFill>
                  <a:schemeClr val="tx1"/>
                </a:solidFill>
              </a:rPr>
              <a:t>gönderiyoruz</a:t>
            </a:r>
            <a:r>
              <a:rPr lang="en-US" sz="2200" dirty="0">
                <a:solidFill>
                  <a:schemeClr val="tx1"/>
                </a:solidFill>
              </a:rPr>
              <a:t>. </a:t>
            </a:r>
          </a:p>
          <a:p>
            <a:r>
              <a:rPr lang="en-US" sz="2200" dirty="0" err="1">
                <a:solidFill>
                  <a:schemeClr val="tx1"/>
                </a:solidFill>
              </a:rPr>
              <a:t>Eğer</a:t>
            </a:r>
            <a:r>
              <a:rPr lang="en-US" sz="2200" dirty="0">
                <a:solidFill>
                  <a:schemeClr val="tx1"/>
                </a:solidFill>
              </a:rPr>
              <a:t> </a:t>
            </a:r>
            <a:r>
              <a:rPr lang="en-US" sz="2200" dirty="0" err="1">
                <a:solidFill>
                  <a:schemeClr val="tx1"/>
                </a:solidFill>
              </a:rPr>
              <a:t>komut</a:t>
            </a:r>
            <a:r>
              <a:rPr lang="en-US" sz="2200" dirty="0">
                <a:solidFill>
                  <a:schemeClr val="tx1"/>
                </a:solidFill>
              </a:rPr>
              <a:t> 8 </a:t>
            </a:r>
            <a:r>
              <a:rPr lang="en-US" sz="2200" dirty="0" err="1">
                <a:solidFill>
                  <a:schemeClr val="tx1"/>
                </a:solidFill>
              </a:rPr>
              <a:t>geldiyse</a:t>
            </a:r>
            <a:r>
              <a:rPr lang="en-US" sz="2200" dirty="0">
                <a:solidFill>
                  <a:schemeClr val="tx1"/>
                </a:solidFill>
              </a:rPr>
              <a:t> NOP </a:t>
            </a:r>
            <a:r>
              <a:rPr lang="en-US" sz="2200" dirty="0" err="1">
                <a:solidFill>
                  <a:schemeClr val="tx1"/>
                </a:solidFill>
              </a:rPr>
              <a:t>komutu</a:t>
            </a:r>
            <a:r>
              <a:rPr lang="en-US" sz="2200" dirty="0">
                <a:solidFill>
                  <a:schemeClr val="tx1"/>
                </a:solidFill>
              </a:rPr>
              <a:t> </a:t>
            </a:r>
            <a:r>
              <a:rPr lang="en-US" sz="2200" dirty="0" err="1">
                <a:solidFill>
                  <a:schemeClr val="tx1"/>
                </a:solidFill>
              </a:rPr>
              <a:t>yani</a:t>
            </a:r>
            <a:r>
              <a:rPr lang="en-US" sz="2200" dirty="0">
                <a:solidFill>
                  <a:schemeClr val="tx1"/>
                </a:solidFill>
              </a:rPr>
              <a:t> </a:t>
            </a:r>
            <a:r>
              <a:rPr lang="en-US" sz="2200" dirty="0" err="1">
                <a:solidFill>
                  <a:schemeClr val="tx1"/>
                </a:solidFill>
              </a:rPr>
              <a:t>hiçbir</a:t>
            </a:r>
            <a:r>
              <a:rPr lang="en-US" sz="2200" dirty="0">
                <a:solidFill>
                  <a:schemeClr val="tx1"/>
                </a:solidFill>
              </a:rPr>
              <a:t> </a:t>
            </a:r>
            <a:r>
              <a:rPr lang="en-US" sz="2200" dirty="0" err="1">
                <a:solidFill>
                  <a:schemeClr val="tx1"/>
                </a:solidFill>
              </a:rPr>
              <a:t>işlem</a:t>
            </a:r>
            <a:r>
              <a:rPr lang="en-US" sz="2200" dirty="0">
                <a:solidFill>
                  <a:schemeClr val="tx1"/>
                </a:solidFill>
              </a:rPr>
              <a:t> </a:t>
            </a:r>
            <a:r>
              <a:rPr lang="en-US" sz="2200" dirty="0" err="1">
                <a:solidFill>
                  <a:schemeClr val="tx1"/>
                </a:solidFill>
              </a:rPr>
              <a:t>yapılmaz</a:t>
            </a:r>
            <a:r>
              <a:rPr lang="en-US" sz="2200" dirty="0">
                <a:solidFill>
                  <a:schemeClr val="tx1"/>
                </a:solidFill>
              </a:rPr>
              <a:t>, </a:t>
            </a:r>
            <a:r>
              <a:rPr lang="en-US" sz="2200" dirty="0" err="1">
                <a:solidFill>
                  <a:schemeClr val="tx1"/>
                </a:solidFill>
              </a:rPr>
              <a:t>durumu</a:t>
            </a:r>
            <a:r>
              <a:rPr lang="en-US" sz="2200" dirty="0">
                <a:solidFill>
                  <a:schemeClr val="tx1"/>
                </a:solidFill>
              </a:rPr>
              <a:t> </a:t>
            </a:r>
            <a:r>
              <a:rPr lang="en-US" sz="2200" dirty="0" err="1">
                <a:solidFill>
                  <a:schemeClr val="tx1"/>
                </a:solidFill>
              </a:rPr>
              <a:t>sadece</a:t>
            </a:r>
            <a:r>
              <a:rPr lang="en-US" sz="2200" dirty="0">
                <a:solidFill>
                  <a:schemeClr val="tx1"/>
                </a:solidFill>
              </a:rPr>
              <a:t> </a:t>
            </a:r>
            <a:r>
              <a:rPr lang="en-US" sz="2200" dirty="0" err="1">
                <a:solidFill>
                  <a:schemeClr val="tx1"/>
                </a:solidFill>
              </a:rPr>
              <a:t>direkt</a:t>
            </a:r>
            <a:r>
              <a:rPr lang="en-US" sz="2200" dirty="0">
                <a:solidFill>
                  <a:schemeClr val="tx1"/>
                </a:solidFill>
              </a:rPr>
              <a:t> 0’a </a:t>
            </a:r>
            <a:r>
              <a:rPr lang="en-US" sz="2200" dirty="0" err="1">
                <a:solidFill>
                  <a:schemeClr val="tx1"/>
                </a:solidFill>
              </a:rPr>
              <a:t>döndürüyoruz</a:t>
            </a:r>
            <a:r>
              <a:rPr lang="en-US" sz="2200" dirty="0">
                <a:solidFill>
                  <a:schemeClr val="tx1"/>
                </a:solidFill>
              </a:rPr>
              <a:t>. </a:t>
            </a:r>
            <a:r>
              <a:rPr lang="en-US" sz="2200" dirty="0" err="1">
                <a:solidFill>
                  <a:schemeClr val="tx1"/>
                </a:solidFill>
              </a:rPr>
              <a:t>Operasyon</a:t>
            </a:r>
            <a:r>
              <a:rPr lang="en-US" sz="2200" dirty="0">
                <a:solidFill>
                  <a:schemeClr val="tx1"/>
                </a:solidFill>
              </a:rPr>
              <a:t> </a:t>
            </a:r>
            <a:r>
              <a:rPr lang="en-US" sz="2200" dirty="0" err="1">
                <a:solidFill>
                  <a:schemeClr val="tx1"/>
                </a:solidFill>
              </a:rPr>
              <a:t>kodu</a:t>
            </a:r>
            <a:r>
              <a:rPr lang="en-US" sz="2200" dirty="0">
                <a:solidFill>
                  <a:schemeClr val="tx1"/>
                </a:solidFill>
              </a:rPr>
              <a:t> 9 </a:t>
            </a:r>
            <a:r>
              <a:rPr lang="en-US" sz="2200" dirty="0" err="1">
                <a:solidFill>
                  <a:schemeClr val="tx1"/>
                </a:solidFill>
              </a:rPr>
              <a:t>gelirse</a:t>
            </a:r>
            <a:r>
              <a:rPr lang="en-US" sz="2200" dirty="0">
                <a:solidFill>
                  <a:schemeClr val="tx1"/>
                </a:solidFill>
              </a:rPr>
              <a:t> HLT </a:t>
            </a:r>
            <a:r>
              <a:rPr lang="en-US" sz="2200" dirty="0" err="1">
                <a:solidFill>
                  <a:schemeClr val="tx1"/>
                </a:solidFill>
              </a:rPr>
              <a:t>yapılır</a:t>
            </a:r>
            <a:r>
              <a:rPr lang="en-US" sz="2200" dirty="0">
                <a:solidFill>
                  <a:schemeClr val="tx1"/>
                </a:solidFill>
              </a:rPr>
              <a:t>. </a:t>
            </a:r>
            <a:r>
              <a:rPr lang="en-US" sz="2200" dirty="0" err="1">
                <a:solidFill>
                  <a:schemeClr val="tx1"/>
                </a:solidFill>
              </a:rPr>
              <a:t>Yani</a:t>
            </a:r>
            <a:r>
              <a:rPr lang="en-US" sz="2200" dirty="0">
                <a:solidFill>
                  <a:schemeClr val="tx1"/>
                </a:solidFill>
              </a:rPr>
              <a:t> </a:t>
            </a:r>
            <a:r>
              <a:rPr lang="en-US" sz="2200" dirty="0" err="1">
                <a:solidFill>
                  <a:schemeClr val="tx1"/>
                </a:solidFill>
              </a:rPr>
              <a:t>kod</a:t>
            </a:r>
            <a:r>
              <a:rPr lang="en-US" sz="2200" dirty="0">
                <a:solidFill>
                  <a:schemeClr val="tx1"/>
                </a:solidFill>
              </a:rPr>
              <a:t> </a:t>
            </a:r>
            <a:r>
              <a:rPr lang="en-US" sz="2200" dirty="0" err="1">
                <a:solidFill>
                  <a:schemeClr val="tx1"/>
                </a:solidFill>
              </a:rPr>
              <a:t>durur</a:t>
            </a:r>
            <a:r>
              <a:rPr lang="en-US" sz="2200" dirty="0">
                <a:solidFill>
                  <a:schemeClr val="tx1"/>
                </a:solidFill>
              </a:rPr>
              <a:t>. </a:t>
            </a:r>
            <a:r>
              <a:rPr lang="en-US" sz="2200" dirty="0" err="1">
                <a:solidFill>
                  <a:schemeClr val="tx1"/>
                </a:solidFill>
              </a:rPr>
              <a:t>Durması</a:t>
            </a:r>
            <a:r>
              <a:rPr lang="en-US" sz="2200" dirty="0">
                <a:solidFill>
                  <a:schemeClr val="tx1"/>
                </a:solidFill>
              </a:rPr>
              <a:t> </a:t>
            </a:r>
            <a:r>
              <a:rPr lang="en-US" sz="2200" dirty="0" err="1">
                <a:solidFill>
                  <a:schemeClr val="tx1"/>
                </a:solidFill>
              </a:rPr>
              <a:t>için</a:t>
            </a:r>
            <a:r>
              <a:rPr lang="en-US" sz="2200" dirty="0">
                <a:solidFill>
                  <a:schemeClr val="tx1"/>
                </a:solidFill>
              </a:rPr>
              <a:t> durum 4’e </a:t>
            </a:r>
            <a:r>
              <a:rPr lang="en-US" sz="2200" dirty="0" err="1">
                <a:solidFill>
                  <a:schemeClr val="tx1"/>
                </a:solidFill>
              </a:rPr>
              <a:t>atlatıyoruz</a:t>
            </a:r>
            <a:r>
              <a:rPr lang="en-US" sz="2200" dirty="0">
                <a:solidFill>
                  <a:schemeClr val="tx1"/>
                </a:solidFill>
              </a:rPr>
              <a:t>.</a:t>
            </a:r>
          </a:p>
          <a:p>
            <a:endParaRPr lang="en-US" sz="1800" dirty="0">
              <a:solidFill>
                <a:srgbClr val="0F496F"/>
              </a:solidFill>
            </a:endParaRPr>
          </a:p>
        </p:txBody>
      </p:sp>
      <p:grpSp>
        <p:nvGrpSpPr>
          <p:cNvPr id="45" name="Group 44">
            <a:extLst>
              <a:ext uri="{FF2B5EF4-FFF2-40B4-BE49-F238E27FC236}">
                <a16:creationId xmlns:a16="http://schemas.microsoft.com/office/drawing/2014/main" id="{0180A64C-1862-4B1B-8953-FA96DEE4C44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6" name="Straight Connector 45">
              <a:extLst>
                <a:ext uri="{FF2B5EF4-FFF2-40B4-BE49-F238E27FC236}">
                  <a16:creationId xmlns:a16="http://schemas.microsoft.com/office/drawing/2014/main" id="{52859A51-B3CA-4126-956F-D0DCCBA212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1ECA05ED-FBC3-48F4-8E6D-AB89EC6081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5EE24CC5-F080-45A3-B2B4-59A7BCA5AB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B3EC6EC2-2351-427C-90C2-F107915733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D524D87A-9540-4F77-B006-823176623B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0312616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0A5AE8-0ED4-6B15-F702-52B5B9C7301D}"/>
              </a:ext>
            </a:extLst>
          </p:cNvPr>
          <p:cNvSpPr>
            <a:spLocks noGrp="1"/>
          </p:cNvSpPr>
          <p:nvPr>
            <p:ph type="title"/>
          </p:nvPr>
        </p:nvSpPr>
        <p:spPr>
          <a:xfrm>
            <a:off x="5753100" y="0"/>
            <a:ext cx="6438900" cy="981075"/>
          </a:xfrm>
        </p:spPr>
        <p:txBody>
          <a:bodyPr>
            <a:normAutofit/>
          </a:bodyPr>
          <a:lstStyle/>
          <a:p>
            <a:r>
              <a:rPr lang="tr-TR" i="1" u="sng" dirty="0"/>
              <a:t>Durum 3</a:t>
            </a:r>
          </a:p>
        </p:txBody>
      </p:sp>
      <p:pic>
        <p:nvPicPr>
          <p:cNvPr id="5" name="İçerik Yer Tutucusu 4">
            <a:extLst>
              <a:ext uri="{FF2B5EF4-FFF2-40B4-BE49-F238E27FC236}">
                <a16:creationId xmlns:a16="http://schemas.microsoft.com/office/drawing/2014/main" id="{BA1B9334-D8FE-A295-53CC-C996F3964B0C}"/>
              </a:ext>
            </a:extLst>
          </p:cNvPr>
          <p:cNvPicPr>
            <a:picLocks noGrp="1" noChangeAspect="1"/>
          </p:cNvPicPr>
          <p:nvPr>
            <p:ph sz="half" idx="1"/>
          </p:nvPr>
        </p:nvPicPr>
        <p:blipFill>
          <a:blip r:embed="rId2"/>
          <a:stretch>
            <a:fillRect/>
          </a:stretch>
        </p:blipFill>
        <p:spPr>
          <a:xfrm>
            <a:off x="185162" y="87745"/>
            <a:ext cx="4996438" cy="6534151"/>
          </a:xfrm>
          <a:prstGeom prst="rect">
            <a:avLst/>
          </a:prstGeom>
        </p:spPr>
      </p:pic>
      <p:sp>
        <p:nvSpPr>
          <p:cNvPr id="7" name="Metin kutusu 6">
            <a:extLst>
              <a:ext uri="{FF2B5EF4-FFF2-40B4-BE49-F238E27FC236}">
                <a16:creationId xmlns:a16="http://schemas.microsoft.com/office/drawing/2014/main" id="{5E087875-270C-13D0-EDC3-736BA5DC3369}"/>
              </a:ext>
            </a:extLst>
          </p:cNvPr>
          <p:cNvSpPr txBox="1"/>
          <p:nvPr/>
        </p:nvSpPr>
        <p:spPr>
          <a:xfrm>
            <a:off x="5181600" y="934893"/>
            <a:ext cx="7010400" cy="5816977"/>
          </a:xfrm>
          <a:prstGeom prst="rect">
            <a:avLst/>
          </a:prstGeom>
          <a:noFill/>
        </p:spPr>
        <p:txBody>
          <a:bodyPr wrap="square">
            <a:spAutoFit/>
          </a:bodyPr>
          <a:lstStyle/>
          <a:p>
            <a:pPr marL="171450" indent="-171450">
              <a:buFont typeface="Arial" panose="020B0604020202020204" pitchFamily="34" charset="0"/>
              <a:buChar char="•"/>
            </a:pPr>
            <a:r>
              <a:rPr lang="tr-TR" sz="1200" dirty="0"/>
              <a:t> </a:t>
            </a:r>
            <a:r>
              <a:rPr lang="tr-TR" sz="1200" dirty="0">
                <a:solidFill>
                  <a:schemeClr val="bg1"/>
                </a:solidFill>
              </a:rPr>
              <a:t>İlk 6 operasyonu </a:t>
            </a:r>
            <a:r>
              <a:rPr lang="tr-TR" sz="1200" dirty="0" err="1">
                <a:solidFill>
                  <a:schemeClr val="bg1"/>
                </a:solidFill>
              </a:rPr>
              <a:t>RAM’den</a:t>
            </a:r>
            <a:r>
              <a:rPr lang="tr-TR" sz="1200" dirty="0">
                <a:solidFill>
                  <a:schemeClr val="bg1"/>
                </a:solidFill>
              </a:rPr>
              <a:t> okuduktan sonra işlem yapmak için kullanıyoruz. Durum 3’e geçtiğimizde doğrudan gelecek durumumuzu 0’a götürüyoruz yani yaptığımız işlemlerden bir </a:t>
            </a:r>
            <a:r>
              <a:rPr lang="tr-TR" sz="1200" dirty="0" err="1">
                <a:solidFill>
                  <a:schemeClr val="bg1"/>
                </a:solidFill>
              </a:rPr>
              <a:t>cycle</a:t>
            </a:r>
            <a:r>
              <a:rPr lang="tr-TR" sz="1200" dirty="0">
                <a:solidFill>
                  <a:schemeClr val="bg1"/>
                </a:solidFill>
              </a:rPr>
              <a:t> sonra direkt durum 0’a gidiyoruz. Yandaki ekran görüntüsünde  </a:t>
            </a:r>
            <a:r>
              <a:rPr lang="tr-TR" sz="1200" dirty="0" err="1">
                <a:solidFill>
                  <a:schemeClr val="bg1"/>
                </a:solidFill>
              </a:rPr>
              <a:t>RAMWr</a:t>
            </a:r>
            <a:r>
              <a:rPr lang="tr-TR" sz="1200" dirty="0">
                <a:solidFill>
                  <a:schemeClr val="bg1"/>
                </a:solidFill>
              </a:rPr>
              <a:t> ve </a:t>
            </a:r>
            <a:r>
              <a:rPr lang="tr-TR" sz="1200" dirty="0" err="1">
                <a:solidFill>
                  <a:schemeClr val="bg1"/>
                </a:solidFill>
              </a:rPr>
              <a:t>MAR’ı</a:t>
            </a:r>
            <a:r>
              <a:rPr lang="tr-TR" sz="1200" dirty="0">
                <a:solidFill>
                  <a:schemeClr val="bg1"/>
                </a:solidFill>
              </a:rPr>
              <a:t> 0’a eşitledik ama alt taraftaki işlemlerde değerlerini güncelleyebiliriz.</a:t>
            </a:r>
          </a:p>
          <a:p>
            <a:pPr marL="171450" indent="-171450">
              <a:buFont typeface="Arial" panose="020B0604020202020204" pitchFamily="34" charset="0"/>
              <a:buChar char="•"/>
            </a:pPr>
            <a:endParaRPr lang="tr-TR" sz="1200" dirty="0">
              <a:solidFill>
                <a:schemeClr val="bg1"/>
              </a:solidFill>
            </a:endParaRPr>
          </a:p>
          <a:p>
            <a:pPr marL="171450" indent="-171450">
              <a:buFont typeface="Arial" panose="020B0604020202020204" pitchFamily="34" charset="0"/>
              <a:buChar char="•"/>
            </a:pPr>
            <a:r>
              <a:rPr lang="tr-TR" sz="1200" dirty="0">
                <a:solidFill>
                  <a:schemeClr val="bg1"/>
                </a:solidFill>
              </a:rPr>
              <a:t> IR 9’dan 6’ya, 0’a eşitse LOD işlemi yaptığım anlamına gelmektedir. LOD, o adresin içeriğini alıp ACC içine atar. Aslında o durumun içeriğini durum 2’de </a:t>
            </a:r>
            <a:r>
              <a:rPr lang="tr-TR" sz="1200" dirty="0" err="1">
                <a:solidFill>
                  <a:schemeClr val="bg1"/>
                </a:solidFill>
              </a:rPr>
              <a:t>MAR’a</a:t>
            </a:r>
            <a:r>
              <a:rPr lang="tr-TR" sz="1200" dirty="0">
                <a:solidFill>
                  <a:schemeClr val="bg1"/>
                </a:solidFill>
              </a:rPr>
              <a:t> vererek istedim ve bu bize bir </a:t>
            </a:r>
            <a:r>
              <a:rPr lang="tr-TR" sz="1200" dirty="0" err="1">
                <a:solidFill>
                  <a:schemeClr val="bg1"/>
                </a:solidFill>
              </a:rPr>
              <a:t>cycle</a:t>
            </a:r>
            <a:r>
              <a:rPr lang="tr-TR" sz="1200" dirty="0">
                <a:solidFill>
                  <a:schemeClr val="bg1"/>
                </a:solidFill>
              </a:rPr>
              <a:t> sonra </a:t>
            </a:r>
            <a:r>
              <a:rPr lang="tr-TR" sz="1200" dirty="0" err="1">
                <a:solidFill>
                  <a:schemeClr val="bg1"/>
                </a:solidFill>
              </a:rPr>
              <a:t>MDROut’tan</a:t>
            </a:r>
            <a:r>
              <a:rPr lang="tr-TR" sz="1200" dirty="0">
                <a:solidFill>
                  <a:schemeClr val="bg1"/>
                </a:solidFill>
              </a:rPr>
              <a:t> geliyor. Bunu </a:t>
            </a:r>
            <a:r>
              <a:rPr lang="tr-TR" sz="1200" dirty="0" err="1">
                <a:solidFill>
                  <a:schemeClr val="bg1"/>
                </a:solidFill>
              </a:rPr>
              <a:t>ACC’a</a:t>
            </a:r>
            <a:r>
              <a:rPr lang="tr-TR" sz="1200" dirty="0">
                <a:solidFill>
                  <a:schemeClr val="bg1"/>
                </a:solidFill>
              </a:rPr>
              <a:t> atıyoruz.</a:t>
            </a:r>
          </a:p>
          <a:p>
            <a:pPr marL="171450" indent="-171450">
              <a:buFont typeface="Arial" panose="020B0604020202020204" pitchFamily="34" charset="0"/>
              <a:buChar char="•"/>
            </a:pPr>
            <a:endParaRPr lang="tr-TR" sz="1200" dirty="0">
              <a:solidFill>
                <a:schemeClr val="bg1"/>
              </a:solidFill>
            </a:endParaRPr>
          </a:p>
          <a:p>
            <a:pPr marL="171450" indent="-171450">
              <a:buFont typeface="Arial" panose="020B0604020202020204" pitchFamily="34" charset="0"/>
              <a:buChar char="•"/>
            </a:pPr>
            <a:r>
              <a:rPr lang="tr-TR" sz="1200" dirty="0">
                <a:solidFill>
                  <a:schemeClr val="bg1"/>
                </a:solidFill>
              </a:rPr>
              <a:t> Operasyon kodu 1 olduğunda STO </a:t>
            </a:r>
            <a:r>
              <a:rPr lang="tr-TR" sz="1200" dirty="0" err="1">
                <a:solidFill>
                  <a:schemeClr val="bg1"/>
                </a:solidFill>
              </a:rPr>
              <a:t>komutyla</a:t>
            </a:r>
            <a:r>
              <a:rPr lang="tr-TR" sz="1200" dirty="0">
                <a:solidFill>
                  <a:schemeClr val="bg1"/>
                </a:solidFill>
              </a:rPr>
              <a:t>  </a:t>
            </a:r>
            <a:r>
              <a:rPr lang="tr-TR" sz="1200" dirty="0" err="1">
                <a:solidFill>
                  <a:schemeClr val="bg1"/>
                </a:solidFill>
              </a:rPr>
              <a:t>ACC’nin</a:t>
            </a:r>
            <a:r>
              <a:rPr lang="tr-TR" sz="1200" dirty="0">
                <a:solidFill>
                  <a:schemeClr val="bg1"/>
                </a:solidFill>
              </a:rPr>
              <a:t> içerisindeki değeri, belleğin içindeki değere </a:t>
            </a:r>
            <a:r>
              <a:rPr lang="tr-TR" sz="1200" dirty="0" err="1">
                <a:solidFill>
                  <a:schemeClr val="bg1"/>
                </a:solidFill>
              </a:rPr>
              <a:t>atarız.Bu</a:t>
            </a:r>
            <a:r>
              <a:rPr lang="tr-TR" sz="1200" dirty="0">
                <a:solidFill>
                  <a:schemeClr val="bg1"/>
                </a:solidFill>
              </a:rPr>
              <a:t> işlemi yapmak için, </a:t>
            </a:r>
            <a:r>
              <a:rPr lang="tr-TR" sz="1200" dirty="0" err="1">
                <a:solidFill>
                  <a:schemeClr val="bg1"/>
                </a:solidFill>
              </a:rPr>
              <a:t>MAR’a</a:t>
            </a:r>
            <a:r>
              <a:rPr lang="tr-TR" sz="1200" dirty="0">
                <a:solidFill>
                  <a:schemeClr val="bg1"/>
                </a:solidFill>
              </a:rPr>
              <a:t>, IR 5’ten 0’ına söylediğimiz yerin adresini verdim. </a:t>
            </a:r>
            <a:r>
              <a:rPr lang="tr-TR" sz="1200" dirty="0" err="1">
                <a:solidFill>
                  <a:schemeClr val="bg1"/>
                </a:solidFill>
              </a:rPr>
              <a:t>RAMWr’ı</a:t>
            </a:r>
            <a:r>
              <a:rPr lang="tr-TR" sz="1200" dirty="0">
                <a:solidFill>
                  <a:schemeClr val="bg1"/>
                </a:solidFill>
              </a:rPr>
              <a:t> 1 yaptım. Aynı zamanda da </a:t>
            </a:r>
            <a:r>
              <a:rPr lang="tr-TR" sz="1200" dirty="0" err="1">
                <a:solidFill>
                  <a:schemeClr val="bg1"/>
                </a:solidFill>
              </a:rPr>
              <a:t>RAM’in</a:t>
            </a:r>
            <a:r>
              <a:rPr lang="tr-TR" sz="1200" dirty="0">
                <a:solidFill>
                  <a:schemeClr val="bg1"/>
                </a:solidFill>
              </a:rPr>
              <a:t> data içeriğini yükledim. </a:t>
            </a:r>
            <a:r>
              <a:rPr lang="tr-TR" sz="1200" dirty="0" err="1">
                <a:solidFill>
                  <a:schemeClr val="bg1"/>
                </a:solidFill>
              </a:rPr>
              <a:t>MDRIn’ine</a:t>
            </a:r>
            <a:r>
              <a:rPr lang="tr-TR" sz="1200" dirty="0">
                <a:solidFill>
                  <a:schemeClr val="bg1"/>
                </a:solidFill>
              </a:rPr>
              <a:t> de ACC değerini verdim. Burada ACC içeriğini </a:t>
            </a:r>
            <a:r>
              <a:rPr lang="tr-TR" sz="1200" dirty="0" err="1">
                <a:solidFill>
                  <a:schemeClr val="bg1"/>
                </a:solidFill>
              </a:rPr>
              <a:t>Memory’nin</a:t>
            </a:r>
            <a:r>
              <a:rPr lang="tr-TR" sz="1200" dirty="0">
                <a:solidFill>
                  <a:schemeClr val="bg1"/>
                </a:solidFill>
              </a:rPr>
              <a:t> Data portundan verdik </a:t>
            </a:r>
            <a:r>
              <a:rPr lang="tr-TR" sz="1200" dirty="0" err="1">
                <a:solidFill>
                  <a:schemeClr val="bg1"/>
                </a:solidFill>
              </a:rPr>
              <a:t>WriteIn’i</a:t>
            </a:r>
            <a:r>
              <a:rPr lang="tr-TR" sz="1200" dirty="0">
                <a:solidFill>
                  <a:schemeClr val="bg1"/>
                </a:solidFill>
              </a:rPr>
              <a:t> 1 yaptım aynı anda adresi de STO işleminden gelen adresi vermiş oldum. </a:t>
            </a:r>
            <a:r>
              <a:rPr lang="tr-TR" sz="1200" dirty="0" err="1">
                <a:solidFill>
                  <a:schemeClr val="bg1"/>
                </a:solidFill>
              </a:rPr>
              <a:t>STO’nun</a:t>
            </a:r>
            <a:r>
              <a:rPr lang="tr-TR" sz="1200" dirty="0">
                <a:solidFill>
                  <a:schemeClr val="bg1"/>
                </a:solidFill>
              </a:rPr>
              <a:t> tamamı 10 bitlik bir sayı, onu da IR saklayıcısında tutuyorduk. IR saklayıcısının 5’den 0’ını verdiğimiz zaman 6 bitlik o adresi </a:t>
            </a:r>
            <a:r>
              <a:rPr lang="tr-TR" sz="1200" dirty="0" err="1">
                <a:solidFill>
                  <a:schemeClr val="bg1"/>
                </a:solidFill>
              </a:rPr>
              <a:t>MAR’a</a:t>
            </a:r>
            <a:r>
              <a:rPr lang="tr-TR" sz="1200" dirty="0">
                <a:solidFill>
                  <a:schemeClr val="bg1"/>
                </a:solidFill>
              </a:rPr>
              <a:t> vermiş oldum.</a:t>
            </a:r>
          </a:p>
          <a:p>
            <a:pPr marL="171450" indent="-171450">
              <a:buFont typeface="Arial" panose="020B0604020202020204" pitchFamily="34" charset="0"/>
              <a:buChar char="•"/>
            </a:pPr>
            <a:endParaRPr lang="tr-TR" sz="1200" dirty="0">
              <a:solidFill>
                <a:schemeClr val="bg1"/>
              </a:solidFill>
            </a:endParaRPr>
          </a:p>
          <a:p>
            <a:pPr marL="171450" indent="-171450">
              <a:buFont typeface="Arial" panose="020B0604020202020204" pitchFamily="34" charset="0"/>
              <a:buChar char="•"/>
            </a:pPr>
            <a:r>
              <a:rPr lang="tr-TR" sz="1200" dirty="0">
                <a:solidFill>
                  <a:schemeClr val="bg1"/>
                </a:solidFill>
              </a:rPr>
              <a:t>Operasyon kodu 2 olduğunda ADD işlemi yapılır. Bir </a:t>
            </a:r>
            <a:r>
              <a:rPr lang="tr-TR" sz="1200" dirty="0" err="1">
                <a:solidFill>
                  <a:schemeClr val="bg1"/>
                </a:solidFill>
              </a:rPr>
              <a:t>cycle</a:t>
            </a:r>
            <a:r>
              <a:rPr lang="tr-TR" sz="1200" dirty="0">
                <a:solidFill>
                  <a:schemeClr val="bg1"/>
                </a:solidFill>
              </a:rPr>
              <a:t> önce adres içeriğini okuma işlemini yapmıştım. Okuduğumuz adres, Memory data </a:t>
            </a:r>
            <a:r>
              <a:rPr lang="tr-TR" sz="1200" dirty="0" err="1">
                <a:solidFill>
                  <a:schemeClr val="bg1"/>
                </a:solidFill>
              </a:rPr>
              <a:t>read</a:t>
            </a:r>
            <a:r>
              <a:rPr lang="tr-TR" sz="1200" dirty="0">
                <a:solidFill>
                  <a:schemeClr val="bg1"/>
                </a:solidFill>
              </a:rPr>
              <a:t> </a:t>
            </a:r>
            <a:r>
              <a:rPr lang="tr-TR" sz="1200" dirty="0" err="1">
                <a:solidFill>
                  <a:schemeClr val="bg1"/>
                </a:solidFill>
              </a:rPr>
              <a:t>register</a:t>
            </a:r>
            <a:r>
              <a:rPr lang="tr-TR" sz="1200" dirty="0">
                <a:solidFill>
                  <a:schemeClr val="bg1"/>
                </a:solidFill>
              </a:rPr>
              <a:t> </a:t>
            </a:r>
            <a:r>
              <a:rPr lang="tr-TR" sz="1200" dirty="0" err="1">
                <a:solidFill>
                  <a:schemeClr val="bg1"/>
                </a:solidFill>
              </a:rPr>
              <a:t>outtan</a:t>
            </a:r>
            <a:r>
              <a:rPr lang="tr-TR" sz="1200" dirty="0">
                <a:solidFill>
                  <a:schemeClr val="bg1"/>
                </a:solidFill>
              </a:rPr>
              <a:t> geldi, ACC ile toplayıp tekrar ACC yazdım.</a:t>
            </a:r>
          </a:p>
          <a:p>
            <a:pPr marL="171450" indent="-171450">
              <a:buFont typeface="Arial" panose="020B0604020202020204" pitchFamily="34" charset="0"/>
              <a:buChar char="•"/>
            </a:pPr>
            <a:endParaRPr lang="tr-TR" sz="1200" dirty="0">
              <a:solidFill>
                <a:schemeClr val="bg1"/>
              </a:solidFill>
            </a:endParaRPr>
          </a:p>
          <a:p>
            <a:pPr marL="171450" indent="-171450">
              <a:buFont typeface="Arial" panose="020B0604020202020204" pitchFamily="34" charset="0"/>
              <a:buChar char="•"/>
            </a:pPr>
            <a:r>
              <a:rPr lang="tr-TR" sz="1200" dirty="0">
                <a:solidFill>
                  <a:schemeClr val="bg1"/>
                </a:solidFill>
              </a:rPr>
              <a:t> Operasyon kodu 3 olduğunda SUB yani çıkartma </a:t>
            </a:r>
            <a:r>
              <a:rPr lang="tr-TR" sz="1200" dirty="0" err="1">
                <a:solidFill>
                  <a:schemeClr val="bg1"/>
                </a:solidFill>
              </a:rPr>
              <a:t>işemi</a:t>
            </a:r>
            <a:r>
              <a:rPr lang="tr-TR" sz="1200" dirty="0">
                <a:solidFill>
                  <a:schemeClr val="bg1"/>
                </a:solidFill>
              </a:rPr>
              <a:t> geldiğinde ADD işlemindeki adımları çıkartma işlemine uyarlamış oldum. Memory data </a:t>
            </a:r>
            <a:r>
              <a:rPr lang="tr-TR" sz="1200" dirty="0" err="1">
                <a:solidFill>
                  <a:schemeClr val="bg1"/>
                </a:solidFill>
              </a:rPr>
              <a:t>read</a:t>
            </a:r>
            <a:r>
              <a:rPr lang="tr-TR" sz="1200" dirty="0">
                <a:solidFill>
                  <a:schemeClr val="bg1"/>
                </a:solidFill>
              </a:rPr>
              <a:t> </a:t>
            </a:r>
            <a:r>
              <a:rPr lang="tr-TR" sz="1200" dirty="0" err="1">
                <a:solidFill>
                  <a:schemeClr val="bg1"/>
                </a:solidFill>
              </a:rPr>
              <a:t>register</a:t>
            </a:r>
            <a:r>
              <a:rPr lang="tr-TR" sz="1200" dirty="0">
                <a:solidFill>
                  <a:schemeClr val="bg1"/>
                </a:solidFill>
              </a:rPr>
              <a:t> </a:t>
            </a:r>
            <a:r>
              <a:rPr lang="tr-TR" sz="1200" dirty="0" err="1">
                <a:solidFill>
                  <a:schemeClr val="bg1"/>
                </a:solidFill>
              </a:rPr>
              <a:t>outtan</a:t>
            </a:r>
            <a:r>
              <a:rPr lang="tr-TR" sz="1200" dirty="0">
                <a:solidFill>
                  <a:schemeClr val="bg1"/>
                </a:solidFill>
              </a:rPr>
              <a:t> gelen değeri ACC ile çıkartıp tekrar </a:t>
            </a:r>
            <a:r>
              <a:rPr lang="tr-TR" sz="1200" dirty="0" err="1">
                <a:solidFill>
                  <a:schemeClr val="bg1"/>
                </a:solidFill>
              </a:rPr>
              <a:t>ACC’a</a:t>
            </a:r>
            <a:r>
              <a:rPr lang="tr-TR" sz="1200" dirty="0">
                <a:solidFill>
                  <a:schemeClr val="bg1"/>
                </a:solidFill>
              </a:rPr>
              <a:t> yazdım.</a:t>
            </a:r>
          </a:p>
          <a:p>
            <a:pPr marL="171450" indent="-171450">
              <a:buFont typeface="Arial" panose="020B0604020202020204" pitchFamily="34" charset="0"/>
              <a:buChar char="•"/>
            </a:pPr>
            <a:endParaRPr lang="tr-TR" sz="1200" dirty="0">
              <a:solidFill>
                <a:schemeClr val="bg1"/>
              </a:solidFill>
            </a:endParaRPr>
          </a:p>
          <a:p>
            <a:pPr marL="171450" indent="-171450">
              <a:buFont typeface="Arial" panose="020B0604020202020204" pitchFamily="34" charset="0"/>
              <a:buChar char="•"/>
            </a:pPr>
            <a:r>
              <a:rPr lang="tr-TR" sz="1200" dirty="0">
                <a:solidFill>
                  <a:schemeClr val="bg1"/>
                </a:solidFill>
              </a:rPr>
              <a:t> Operasyon kodu 4 olduğunda MUL komutuyla çarpma işlemi gerçekleştirilir. </a:t>
            </a:r>
            <a:r>
              <a:rPr lang="tr-TR" sz="1200" dirty="0" err="1">
                <a:solidFill>
                  <a:schemeClr val="bg1"/>
                </a:solidFill>
              </a:rPr>
              <a:t>MDROuttan</a:t>
            </a:r>
            <a:r>
              <a:rPr lang="tr-TR" sz="1200" dirty="0">
                <a:solidFill>
                  <a:schemeClr val="bg1"/>
                </a:solidFill>
              </a:rPr>
              <a:t> gelen değer ACC ile çarpılıp tekrar </a:t>
            </a:r>
            <a:r>
              <a:rPr lang="tr-TR" sz="1200" dirty="0" err="1">
                <a:solidFill>
                  <a:schemeClr val="bg1"/>
                </a:solidFill>
              </a:rPr>
              <a:t>ACC’ın</a:t>
            </a:r>
            <a:r>
              <a:rPr lang="tr-TR" sz="1200" dirty="0">
                <a:solidFill>
                  <a:schemeClr val="bg1"/>
                </a:solidFill>
              </a:rPr>
              <a:t> üstüne yazılır.</a:t>
            </a:r>
          </a:p>
          <a:p>
            <a:pPr marL="171450" indent="-171450">
              <a:buFont typeface="Arial" panose="020B0604020202020204" pitchFamily="34" charset="0"/>
              <a:buChar char="•"/>
            </a:pPr>
            <a:endParaRPr lang="tr-TR" sz="1200" dirty="0">
              <a:solidFill>
                <a:schemeClr val="bg1"/>
              </a:solidFill>
            </a:endParaRPr>
          </a:p>
          <a:p>
            <a:pPr marL="171450" indent="-171450">
              <a:buFont typeface="Arial" panose="020B0604020202020204" pitchFamily="34" charset="0"/>
              <a:buChar char="•"/>
            </a:pPr>
            <a:r>
              <a:rPr lang="tr-TR" sz="1200" dirty="0">
                <a:solidFill>
                  <a:schemeClr val="bg1"/>
                </a:solidFill>
              </a:rPr>
              <a:t> Operasyon kodu 5 olduğunda DIV komutuyla bölme işlemi yapılması istenir  operasyon kodu 5 geldiğinde hiçbir işlem yaptırmadan durumu 0’a gönderdim.</a:t>
            </a:r>
          </a:p>
        </p:txBody>
      </p:sp>
    </p:spTree>
    <p:extLst>
      <p:ext uri="{BB962C8B-B14F-4D97-AF65-F5344CB8AC3E}">
        <p14:creationId xmlns:p14="http://schemas.microsoft.com/office/powerpoint/2010/main" val="3317620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D006787-4BC6-52CC-901A-E0ADE8B78372}"/>
              </a:ext>
            </a:extLst>
          </p:cNvPr>
          <p:cNvSpPr>
            <a:spLocks noGrp="1"/>
          </p:cNvSpPr>
          <p:nvPr>
            <p:ph type="title"/>
          </p:nvPr>
        </p:nvSpPr>
        <p:spPr>
          <a:xfrm>
            <a:off x="1246908" y="847724"/>
            <a:ext cx="7971703" cy="916421"/>
          </a:xfrm>
        </p:spPr>
        <p:txBody>
          <a:bodyPr>
            <a:noAutofit/>
          </a:bodyPr>
          <a:lstStyle/>
          <a:p>
            <a:r>
              <a:rPr lang="tr-TR" sz="3200" i="1" u="sng" dirty="0"/>
              <a:t>Durum 4</a:t>
            </a:r>
          </a:p>
        </p:txBody>
      </p:sp>
      <p:sp>
        <p:nvSpPr>
          <p:cNvPr id="3" name="İçerik Yer Tutucusu 2">
            <a:extLst>
              <a:ext uri="{FF2B5EF4-FFF2-40B4-BE49-F238E27FC236}">
                <a16:creationId xmlns:a16="http://schemas.microsoft.com/office/drawing/2014/main" id="{75477944-9BF6-78CB-4DA2-1CD17DFDF277}"/>
              </a:ext>
            </a:extLst>
          </p:cNvPr>
          <p:cNvSpPr>
            <a:spLocks noGrp="1"/>
          </p:cNvSpPr>
          <p:nvPr>
            <p:ph sz="half" idx="1"/>
          </p:nvPr>
        </p:nvSpPr>
        <p:spPr>
          <a:xfrm>
            <a:off x="684211" y="1847850"/>
            <a:ext cx="4937655" cy="3829050"/>
          </a:xfrm>
        </p:spPr>
        <p:txBody>
          <a:bodyPr/>
          <a:lstStyle/>
          <a:p>
            <a:r>
              <a:rPr lang="tr-TR" dirty="0">
                <a:solidFill>
                  <a:schemeClr val="bg1"/>
                </a:solidFill>
              </a:rPr>
              <a:t>Durum 4’te hiçbir şey kontrol edilmiyor, hiçbir şey yapılmaz sadece üzerinde döner. Bir çıkış komutu da yoktur. HLT işlemi geldiğinde işlemcinin gücü kesilip yeniden verilmediği takdirde buradan yani durum 4’ten çıkması mümkün olmayacaktır.</a:t>
            </a:r>
          </a:p>
          <a:p>
            <a:endParaRPr lang="tr-TR" dirty="0"/>
          </a:p>
        </p:txBody>
      </p:sp>
      <p:pic>
        <p:nvPicPr>
          <p:cNvPr id="5" name="İçerik Yer Tutucusu 4">
            <a:extLst>
              <a:ext uri="{FF2B5EF4-FFF2-40B4-BE49-F238E27FC236}">
                <a16:creationId xmlns:a16="http://schemas.microsoft.com/office/drawing/2014/main" id="{49C8B5CE-F221-DC83-D9E7-7DE8890F91FE}"/>
              </a:ext>
            </a:extLst>
          </p:cNvPr>
          <p:cNvPicPr>
            <a:picLocks noGrp="1" noChangeAspect="1"/>
          </p:cNvPicPr>
          <p:nvPr>
            <p:ph sz="half" idx="2"/>
          </p:nvPr>
        </p:nvPicPr>
        <p:blipFill>
          <a:blip r:embed="rId2"/>
          <a:stretch>
            <a:fillRect/>
          </a:stretch>
        </p:blipFill>
        <p:spPr>
          <a:xfrm>
            <a:off x="6496050" y="2184900"/>
            <a:ext cx="4600575" cy="2272799"/>
          </a:xfrm>
          <a:prstGeom prst="rect">
            <a:avLst/>
          </a:prstGeom>
        </p:spPr>
      </p:pic>
    </p:spTree>
    <p:extLst>
      <p:ext uri="{BB962C8B-B14F-4D97-AF65-F5344CB8AC3E}">
        <p14:creationId xmlns:p14="http://schemas.microsoft.com/office/powerpoint/2010/main" val="1182048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056503-0100-9C28-D51B-B608D7336606}"/>
              </a:ext>
            </a:extLst>
          </p:cNvPr>
          <p:cNvSpPr>
            <a:spLocks noGrp="1"/>
          </p:cNvSpPr>
          <p:nvPr>
            <p:ph type="title"/>
          </p:nvPr>
        </p:nvSpPr>
        <p:spPr>
          <a:xfrm>
            <a:off x="684212" y="314037"/>
            <a:ext cx="8534400" cy="692728"/>
          </a:xfrm>
        </p:spPr>
        <p:txBody>
          <a:bodyPr>
            <a:normAutofit/>
          </a:bodyPr>
          <a:lstStyle/>
          <a:p>
            <a:r>
              <a:rPr lang="tr-TR" sz="3200" i="1" u="sng" dirty="0"/>
              <a:t>Test Yazılımı 1:</a:t>
            </a:r>
          </a:p>
        </p:txBody>
      </p:sp>
      <p:sp>
        <p:nvSpPr>
          <p:cNvPr id="3" name="İçerik Yer Tutucusu 2">
            <a:extLst>
              <a:ext uri="{FF2B5EF4-FFF2-40B4-BE49-F238E27FC236}">
                <a16:creationId xmlns:a16="http://schemas.microsoft.com/office/drawing/2014/main" id="{05323EAE-5684-BB9D-4BFD-0B4E8A6A0645}"/>
              </a:ext>
            </a:extLst>
          </p:cNvPr>
          <p:cNvSpPr>
            <a:spLocks noGrp="1"/>
          </p:cNvSpPr>
          <p:nvPr>
            <p:ph sz="half" idx="1"/>
          </p:nvPr>
        </p:nvSpPr>
        <p:spPr>
          <a:xfrm>
            <a:off x="120073" y="1126836"/>
            <a:ext cx="5856864" cy="2817091"/>
          </a:xfrm>
        </p:spPr>
        <p:txBody>
          <a:bodyPr>
            <a:normAutofit/>
          </a:bodyPr>
          <a:lstStyle/>
          <a:p>
            <a:r>
              <a:rPr lang="tr-TR" sz="1800" dirty="0">
                <a:solidFill>
                  <a:schemeClr val="bg1"/>
                </a:solidFill>
              </a:rPr>
              <a:t>FB-CPU için bellekte 50 adrese </a:t>
            </a:r>
            <a:r>
              <a:rPr lang="tr-TR" sz="1800" dirty="0" err="1">
                <a:solidFill>
                  <a:schemeClr val="bg1"/>
                </a:solidFill>
              </a:rPr>
              <a:t>hexadecimal</a:t>
            </a:r>
            <a:r>
              <a:rPr lang="tr-TR" sz="1800" dirty="0">
                <a:solidFill>
                  <a:schemeClr val="bg1"/>
                </a:solidFill>
              </a:rPr>
              <a:t> karşılığı 5 olan sayıyı ACC saklayıcısının içine LOD komutuyla beraber yüklenir. ADD komutuyla ACC saklayıcımızın içinde bulunan 50. adresin değeri, 51. adresteki </a:t>
            </a:r>
            <a:r>
              <a:rPr lang="tr-TR" sz="1800" dirty="0" err="1">
                <a:solidFill>
                  <a:schemeClr val="bg1"/>
                </a:solidFill>
              </a:rPr>
              <a:t>hexadecimal</a:t>
            </a:r>
            <a:r>
              <a:rPr lang="tr-TR" sz="1800" dirty="0">
                <a:solidFill>
                  <a:schemeClr val="bg1"/>
                </a:solidFill>
              </a:rPr>
              <a:t> karşılığı A olan ifade toplanır. STO komutuyla ACC saklayıcısının değeri (50 ve 51. adreslerin toplamı F’dir) 52. adrese kayıt edilmiş olur. HLT komutuyla da test durdurulmuş olur.</a:t>
            </a:r>
          </a:p>
          <a:p>
            <a:endParaRPr lang="tr-TR" dirty="0"/>
          </a:p>
        </p:txBody>
      </p:sp>
      <p:pic>
        <p:nvPicPr>
          <p:cNvPr id="5" name="İçerik Yer Tutucusu 4">
            <a:extLst>
              <a:ext uri="{FF2B5EF4-FFF2-40B4-BE49-F238E27FC236}">
                <a16:creationId xmlns:a16="http://schemas.microsoft.com/office/drawing/2014/main" id="{C539A36C-970E-DE87-B378-F4652AE96801}"/>
              </a:ext>
            </a:extLst>
          </p:cNvPr>
          <p:cNvPicPr>
            <a:picLocks noGrp="1" noChangeAspect="1"/>
          </p:cNvPicPr>
          <p:nvPr>
            <p:ph sz="half" idx="2"/>
          </p:nvPr>
        </p:nvPicPr>
        <p:blipFill>
          <a:blip r:embed="rId2"/>
          <a:stretch>
            <a:fillRect/>
          </a:stretch>
        </p:blipFill>
        <p:spPr>
          <a:xfrm>
            <a:off x="6096000" y="1745673"/>
            <a:ext cx="5856864" cy="1477817"/>
          </a:xfrm>
          <a:prstGeom prst="rect">
            <a:avLst/>
          </a:prstGeom>
        </p:spPr>
      </p:pic>
      <p:sp>
        <p:nvSpPr>
          <p:cNvPr id="9" name="Metin kutusu 8">
            <a:extLst>
              <a:ext uri="{FF2B5EF4-FFF2-40B4-BE49-F238E27FC236}">
                <a16:creationId xmlns:a16="http://schemas.microsoft.com/office/drawing/2014/main" id="{2F091DA2-CA9B-CAE7-BF81-EA0766411D16}"/>
              </a:ext>
            </a:extLst>
          </p:cNvPr>
          <p:cNvSpPr txBox="1"/>
          <p:nvPr/>
        </p:nvSpPr>
        <p:spPr>
          <a:xfrm>
            <a:off x="684212" y="3929522"/>
            <a:ext cx="6109854" cy="584775"/>
          </a:xfrm>
          <a:prstGeom prst="rect">
            <a:avLst/>
          </a:prstGeom>
          <a:noFill/>
        </p:spPr>
        <p:txBody>
          <a:bodyPr wrap="square">
            <a:spAutoFit/>
          </a:bodyPr>
          <a:lstStyle/>
          <a:p>
            <a:r>
              <a:rPr lang="tr-TR" sz="3200" i="1" u="sng" dirty="0"/>
              <a:t>Test Yazılımı 2 :</a:t>
            </a:r>
          </a:p>
        </p:txBody>
      </p:sp>
      <p:sp>
        <p:nvSpPr>
          <p:cNvPr id="11" name="Metin kutusu 10">
            <a:extLst>
              <a:ext uri="{FF2B5EF4-FFF2-40B4-BE49-F238E27FC236}">
                <a16:creationId xmlns:a16="http://schemas.microsoft.com/office/drawing/2014/main" id="{75A88762-3F72-7024-BA3C-3C54C9C7F5C5}"/>
              </a:ext>
            </a:extLst>
          </p:cNvPr>
          <p:cNvSpPr txBox="1"/>
          <p:nvPr/>
        </p:nvSpPr>
        <p:spPr>
          <a:xfrm>
            <a:off x="200890" y="4485733"/>
            <a:ext cx="6109854" cy="2308324"/>
          </a:xfrm>
          <a:prstGeom prst="rect">
            <a:avLst/>
          </a:prstGeom>
          <a:noFill/>
        </p:spPr>
        <p:txBody>
          <a:bodyPr wrap="square">
            <a:spAutoFit/>
          </a:bodyPr>
          <a:lstStyle/>
          <a:p>
            <a:r>
              <a:rPr lang="tr-TR" dirty="0">
                <a:solidFill>
                  <a:schemeClr val="bg1"/>
                </a:solidFill>
              </a:rPr>
              <a:t>FB-CPU için bellekte 50 adrese </a:t>
            </a:r>
            <a:r>
              <a:rPr lang="tr-TR" dirty="0" err="1">
                <a:solidFill>
                  <a:schemeClr val="bg1"/>
                </a:solidFill>
              </a:rPr>
              <a:t>hexadecimal</a:t>
            </a:r>
            <a:r>
              <a:rPr lang="tr-TR" dirty="0">
                <a:solidFill>
                  <a:schemeClr val="bg1"/>
                </a:solidFill>
              </a:rPr>
              <a:t> karşılığı 5 olan sayıyı ACC saklayıcısının içine LOD komutuyla beraber yüklenir. MUL komutuyla ACC saklayıcımızın içinde bulunan 50. adresin değeri, 51 adresteki </a:t>
            </a:r>
            <a:r>
              <a:rPr lang="tr-TR" dirty="0" err="1">
                <a:solidFill>
                  <a:schemeClr val="bg1"/>
                </a:solidFill>
              </a:rPr>
              <a:t>hexadecimal</a:t>
            </a:r>
            <a:r>
              <a:rPr lang="tr-TR" dirty="0">
                <a:solidFill>
                  <a:schemeClr val="bg1"/>
                </a:solidFill>
              </a:rPr>
              <a:t> karşılığı A olan ifade çarpılır. STO komutuyla ACC saklayıcısının değer (50 ve 51. adreslerin çarpımı 32’dir) 52. adrese kayıt edilmiş olur. HLT komutuyla da test durdurulmuştur.</a:t>
            </a:r>
          </a:p>
        </p:txBody>
      </p:sp>
      <p:pic>
        <p:nvPicPr>
          <p:cNvPr id="12" name="Resim 11">
            <a:extLst>
              <a:ext uri="{FF2B5EF4-FFF2-40B4-BE49-F238E27FC236}">
                <a16:creationId xmlns:a16="http://schemas.microsoft.com/office/drawing/2014/main" id="{3733B239-7CCF-A776-9A5A-A8C60C4AED1F}"/>
              </a:ext>
            </a:extLst>
          </p:cNvPr>
          <p:cNvPicPr>
            <a:picLocks noChangeAspect="1"/>
          </p:cNvPicPr>
          <p:nvPr/>
        </p:nvPicPr>
        <p:blipFill>
          <a:blip r:embed="rId3"/>
          <a:stretch>
            <a:fillRect/>
          </a:stretch>
        </p:blipFill>
        <p:spPr>
          <a:xfrm>
            <a:off x="6655022" y="4785200"/>
            <a:ext cx="5127180" cy="1536325"/>
          </a:xfrm>
          <a:prstGeom prst="rect">
            <a:avLst/>
          </a:prstGeom>
        </p:spPr>
      </p:pic>
    </p:spTree>
    <p:extLst>
      <p:ext uri="{BB962C8B-B14F-4D97-AF65-F5344CB8AC3E}">
        <p14:creationId xmlns:p14="http://schemas.microsoft.com/office/powerpoint/2010/main" val="2134110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353034-61BF-8BE2-4FEA-CF36628AB9E2}"/>
              </a:ext>
            </a:extLst>
          </p:cNvPr>
          <p:cNvSpPr>
            <a:spLocks noGrp="1"/>
          </p:cNvSpPr>
          <p:nvPr>
            <p:ph type="title"/>
          </p:nvPr>
        </p:nvSpPr>
        <p:spPr>
          <a:xfrm>
            <a:off x="5357091" y="960582"/>
            <a:ext cx="6834909" cy="5832763"/>
          </a:xfrm>
        </p:spPr>
        <p:txBody>
          <a:bodyPr>
            <a:normAutofit fontScale="90000"/>
          </a:bodyPr>
          <a:lstStyle/>
          <a:p>
            <a:pPr marL="285750" indent="-285750">
              <a:buFont typeface="Arial" panose="020B0604020202020204" pitchFamily="34" charset="0"/>
              <a:buChar char="•"/>
            </a:pPr>
            <a:r>
              <a:rPr lang="tr-TR" sz="1800" dirty="0">
                <a:solidFill>
                  <a:schemeClr val="bg1"/>
                </a:solidFill>
                <a:effectLst/>
                <a:ea typeface="MS Mincho" panose="02020609040205080304" pitchFamily="49" charset="-128"/>
                <a:cs typeface="Calibri Light" panose="020F0302020204030204" pitchFamily="34" charset="0"/>
              </a:rPr>
              <a:t>FB-CPU için bizden yapılması istenen işlem çarpma işlemidir ama bunu MUL komutuyla değil döngülerle yapmamız gerekmektedir.</a:t>
            </a:r>
            <a:br>
              <a:rPr lang="tr-TR" sz="1800" dirty="0">
                <a:solidFill>
                  <a:schemeClr val="bg1"/>
                </a:solidFill>
                <a:effectLst/>
                <a:ea typeface="MS Mincho" panose="02020609040205080304" pitchFamily="49" charset="-128"/>
                <a:cs typeface="Calibri Light" panose="020F0302020204030204" pitchFamily="34" charset="0"/>
              </a:rPr>
            </a:br>
            <a:br>
              <a:rPr lang="tr-TR" sz="1800" dirty="0">
                <a:solidFill>
                  <a:schemeClr val="bg1"/>
                </a:solidFill>
                <a:effectLst/>
                <a:ea typeface="MS Mincho" panose="02020609040205080304" pitchFamily="49" charset="-128"/>
                <a:cs typeface="Calibri Light" panose="020F0302020204030204" pitchFamily="34" charset="0"/>
              </a:rPr>
            </a:br>
            <a:r>
              <a:rPr lang="tr-TR" sz="1800" dirty="0">
                <a:solidFill>
                  <a:schemeClr val="bg1"/>
                </a:solidFill>
                <a:effectLst/>
                <a:ea typeface="MS Mincho" panose="02020609040205080304" pitchFamily="49" charset="-128"/>
                <a:cs typeface="Calibri Light" panose="020F0302020204030204" pitchFamily="34" charset="0"/>
              </a:rPr>
              <a:t>Bellekte 51. adresteki değer LOD komutuyla </a:t>
            </a:r>
            <a:r>
              <a:rPr lang="tr-TR" sz="1800" dirty="0" err="1">
                <a:solidFill>
                  <a:schemeClr val="bg1"/>
                </a:solidFill>
                <a:effectLst/>
                <a:ea typeface="MS Mincho" panose="02020609040205080304" pitchFamily="49" charset="-128"/>
                <a:cs typeface="Calibri Light" panose="020F0302020204030204" pitchFamily="34" charset="0"/>
              </a:rPr>
              <a:t>ACC’a</a:t>
            </a:r>
            <a:r>
              <a:rPr lang="tr-TR" sz="1800" dirty="0">
                <a:solidFill>
                  <a:schemeClr val="bg1"/>
                </a:solidFill>
                <a:effectLst/>
                <a:ea typeface="MS Mincho" panose="02020609040205080304" pitchFamily="49" charset="-128"/>
                <a:cs typeface="Calibri Light" panose="020F0302020204030204" pitchFamily="34" charset="0"/>
              </a:rPr>
              <a:t> kayıt edilir. SUB komutuyla ACC içinde olan değerden 49 çıkartılır ve tekrar ACC saklayıcısının içine kaydedilir. JMZ komutu ile bir önceki basamakta yaptığımız işlemin (ACC-49) sonucu 0’a eşit mi değil mi diye kontrol edilir. 0’a eşit ise döngüden çıkar ve 10. adresteki işlemi gerçekleştirmeye gider. Yani 48. adresteki </a:t>
            </a:r>
            <a:r>
              <a:rPr lang="tr-TR" sz="1800" dirty="0" err="1">
                <a:solidFill>
                  <a:schemeClr val="bg1"/>
                </a:solidFill>
                <a:effectLst/>
                <a:ea typeface="MS Mincho" panose="02020609040205080304" pitchFamily="49" charset="-128"/>
                <a:cs typeface="Calibri Light" panose="020F0302020204030204" pitchFamily="34" charset="0"/>
              </a:rPr>
              <a:t>temp’in</a:t>
            </a:r>
            <a:r>
              <a:rPr lang="tr-TR" sz="1800" dirty="0">
                <a:solidFill>
                  <a:schemeClr val="bg1"/>
                </a:solidFill>
                <a:effectLst/>
                <a:ea typeface="MS Mincho" panose="02020609040205080304" pitchFamily="49" charset="-128"/>
                <a:cs typeface="Calibri Light" panose="020F0302020204030204" pitchFamily="34" charset="0"/>
              </a:rPr>
              <a:t> değerini ACC saklayıcısın içine yükler, STO ile ACC içindeki değeri 52. adrese kayıt eder ve sonra da HLT ile kodu bitirir. Bu şekilde döngülerle, MUL komutu kullanmadan sonuç belleğe kayıt edilir. </a:t>
            </a:r>
            <a:br>
              <a:rPr lang="tr-TR" sz="1800" dirty="0">
                <a:solidFill>
                  <a:schemeClr val="bg1"/>
                </a:solidFill>
                <a:effectLst/>
                <a:ea typeface="MS Mincho" panose="02020609040205080304" pitchFamily="49" charset="-128"/>
                <a:cs typeface="Calibri Light" panose="020F0302020204030204" pitchFamily="34" charset="0"/>
              </a:rPr>
            </a:br>
            <a:br>
              <a:rPr lang="tr-TR" sz="1800" dirty="0">
                <a:solidFill>
                  <a:schemeClr val="bg1"/>
                </a:solidFill>
                <a:effectLst/>
                <a:ea typeface="MS Mincho" panose="02020609040205080304" pitchFamily="49" charset="-128"/>
                <a:cs typeface="Calibri Light" panose="020F0302020204030204" pitchFamily="34" charset="0"/>
              </a:rPr>
            </a:br>
            <a:r>
              <a:rPr lang="tr-TR" sz="1800" dirty="0">
                <a:solidFill>
                  <a:schemeClr val="bg1"/>
                </a:solidFill>
                <a:effectLst/>
                <a:ea typeface="MS Mincho" panose="02020609040205080304" pitchFamily="49" charset="-128"/>
                <a:cs typeface="Calibri Light" panose="020F0302020204030204" pitchFamily="34" charset="0"/>
              </a:rPr>
              <a:t>Ama JMZ 0’a eşit değilse ACC-49, 0 oluncaya kadar dönmeye devam eder. Kontrolden sonra 48. adrese </a:t>
            </a:r>
            <a:r>
              <a:rPr lang="tr-TR" sz="1800" dirty="0" err="1">
                <a:solidFill>
                  <a:schemeClr val="bg1"/>
                </a:solidFill>
                <a:effectLst/>
                <a:ea typeface="MS Mincho" panose="02020609040205080304" pitchFamily="49" charset="-128"/>
                <a:cs typeface="Calibri Light" panose="020F0302020204030204" pitchFamily="34" charset="0"/>
              </a:rPr>
              <a:t>temp</a:t>
            </a:r>
            <a:r>
              <a:rPr lang="tr-TR" sz="1800" dirty="0">
                <a:solidFill>
                  <a:schemeClr val="bg1"/>
                </a:solidFill>
                <a:effectLst/>
                <a:ea typeface="MS Mincho" panose="02020609040205080304" pitchFamily="49" charset="-128"/>
                <a:cs typeface="Calibri Light" panose="020F0302020204030204" pitchFamily="34" charset="0"/>
              </a:rPr>
              <a:t> değerini LOD ile yükler. 50. adresteki değeri </a:t>
            </a:r>
            <a:r>
              <a:rPr lang="tr-TR" sz="1800" dirty="0" err="1">
                <a:solidFill>
                  <a:schemeClr val="bg1"/>
                </a:solidFill>
                <a:effectLst/>
                <a:ea typeface="MS Mincho" panose="02020609040205080304" pitchFamily="49" charset="-128"/>
                <a:cs typeface="Calibri Light" panose="020F0302020204030204" pitchFamily="34" charset="0"/>
              </a:rPr>
              <a:t>ACC’ın</a:t>
            </a:r>
            <a:r>
              <a:rPr lang="tr-TR" sz="1800" dirty="0">
                <a:solidFill>
                  <a:schemeClr val="bg1"/>
                </a:solidFill>
                <a:effectLst/>
                <a:ea typeface="MS Mincho" panose="02020609040205080304" pitchFamily="49" charset="-128"/>
                <a:cs typeface="Calibri Light" panose="020F0302020204030204" pitchFamily="34" charset="0"/>
              </a:rPr>
              <a:t> üstüne ADD ile ekler. 48. adrese gider ve </a:t>
            </a:r>
            <a:r>
              <a:rPr lang="tr-TR" sz="1800" dirty="0" err="1">
                <a:solidFill>
                  <a:schemeClr val="bg1"/>
                </a:solidFill>
                <a:effectLst/>
                <a:ea typeface="MS Mincho" panose="02020609040205080304" pitchFamily="49" charset="-128"/>
                <a:cs typeface="Calibri Light" panose="020F0302020204030204" pitchFamily="34" charset="0"/>
              </a:rPr>
              <a:t>ACC’nin</a:t>
            </a:r>
            <a:r>
              <a:rPr lang="tr-TR" sz="1800" dirty="0">
                <a:solidFill>
                  <a:schemeClr val="bg1"/>
                </a:solidFill>
                <a:effectLst/>
                <a:ea typeface="MS Mincho" panose="02020609040205080304" pitchFamily="49" charset="-128"/>
                <a:cs typeface="Calibri Light" panose="020F0302020204030204" pitchFamily="34" charset="0"/>
              </a:rPr>
              <a:t> değerini STO </a:t>
            </a:r>
            <a:r>
              <a:rPr lang="tr-TR" sz="1800" dirty="0" err="1">
                <a:solidFill>
                  <a:schemeClr val="bg1"/>
                </a:solidFill>
                <a:effectLst/>
                <a:ea typeface="MS Mincho" panose="02020609040205080304" pitchFamily="49" charset="-128"/>
                <a:cs typeface="Calibri Light" panose="020F0302020204030204" pitchFamily="34" charset="0"/>
              </a:rPr>
              <a:t>temp’e</a:t>
            </a:r>
            <a:r>
              <a:rPr lang="tr-TR" sz="1800" dirty="0">
                <a:solidFill>
                  <a:schemeClr val="bg1"/>
                </a:solidFill>
                <a:effectLst/>
                <a:ea typeface="MS Mincho" panose="02020609040205080304" pitchFamily="49" charset="-128"/>
                <a:cs typeface="Calibri Light" panose="020F0302020204030204" pitchFamily="34" charset="0"/>
              </a:rPr>
              <a:t> kayıt eder. 49. adresteki değeri </a:t>
            </a:r>
            <a:r>
              <a:rPr lang="tr-TR" sz="1800" dirty="0" err="1">
                <a:solidFill>
                  <a:schemeClr val="bg1"/>
                </a:solidFill>
                <a:effectLst/>
                <a:ea typeface="MS Mincho" panose="02020609040205080304" pitchFamily="49" charset="-128"/>
                <a:cs typeface="Calibri Light" panose="020F0302020204030204" pitchFamily="34" charset="0"/>
              </a:rPr>
              <a:t>ACC’nin</a:t>
            </a:r>
            <a:r>
              <a:rPr lang="tr-TR" sz="1800" dirty="0">
                <a:solidFill>
                  <a:schemeClr val="bg1"/>
                </a:solidFill>
                <a:effectLst/>
                <a:ea typeface="MS Mincho" panose="02020609040205080304" pitchFamily="49" charset="-128"/>
                <a:cs typeface="Calibri Light" panose="020F0302020204030204" pitchFamily="34" charset="0"/>
              </a:rPr>
              <a:t> içine atar ve 46. adresteki değer ile toplar ve 49. adrese tekrar kayıt eder. JMP komutuyla tekrar 0. Satıra yani döngünün başına döner.</a:t>
            </a:r>
            <a:r>
              <a:rPr lang="tr-TR" sz="1800" i="1" dirty="0">
                <a:solidFill>
                  <a:schemeClr val="bg1"/>
                </a:solidFill>
                <a:effectLst/>
                <a:ea typeface="Times New Roman" panose="02020603050405020304" pitchFamily="18" charset="0"/>
                <a:cs typeface="Calibri Light" panose="020F0302020204030204" pitchFamily="34" charset="0"/>
              </a:rPr>
              <a:t> </a:t>
            </a:r>
            <a:br>
              <a:rPr lang="tr-TR" sz="800" dirty="0">
                <a:solidFill>
                  <a:schemeClr val="bg1"/>
                </a:solidFill>
                <a:effectLst/>
                <a:ea typeface="Times New Roman" panose="02020603050405020304" pitchFamily="18" charset="0"/>
                <a:cs typeface="Calibri Light" panose="020F0302020204030204" pitchFamily="34" charset="0"/>
              </a:rPr>
            </a:br>
            <a:endParaRPr lang="tr-TR" sz="300" dirty="0">
              <a:solidFill>
                <a:schemeClr val="bg1"/>
              </a:solidFill>
            </a:endParaRPr>
          </a:p>
        </p:txBody>
      </p:sp>
      <p:pic>
        <p:nvPicPr>
          <p:cNvPr id="5" name="İçerik Yer Tutucusu 4">
            <a:extLst>
              <a:ext uri="{FF2B5EF4-FFF2-40B4-BE49-F238E27FC236}">
                <a16:creationId xmlns:a16="http://schemas.microsoft.com/office/drawing/2014/main" id="{874BD212-54EE-27AE-1853-5491751CB95E}"/>
              </a:ext>
            </a:extLst>
          </p:cNvPr>
          <p:cNvPicPr>
            <a:picLocks noGrp="1" noChangeAspect="1"/>
          </p:cNvPicPr>
          <p:nvPr>
            <p:ph sz="half" idx="1"/>
          </p:nvPr>
        </p:nvPicPr>
        <p:blipFill>
          <a:blip r:embed="rId2"/>
          <a:stretch>
            <a:fillRect/>
          </a:stretch>
        </p:blipFill>
        <p:spPr>
          <a:xfrm>
            <a:off x="319087" y="1344323"/>
            <a:ext cx="5362575" cy="3781426"/>
          </a:xfrm>
          <a:prstGeom prst="rect">
            <a:avLst/>
          </a:prstGeom>
        </p:spPr>
      </p:pic>
      <p:sp>
        <p:nvSpPr>
          <p:cNvPr id="4" name="İçerik Yer Tutucusu 3">
            <a:extLst>
              <a:ext uri="{FF2B5EF4-FFF2-40B4-BE49-F238E27FC236}">
                <a16:creationId xmlns:a16="http://schemas.microsoft.com/office/drawing/2014/main" id="{57F47C8D-9D8E-BB28-F6F9-9F8D96E211BF}"/>
              </a:ext>
            </a:extLst>
          </p:cNvPr>
          <p:cNvSpPr>
            <a:spLocks noGrp="1"/>
          </p:cNvSpPr>
          <p:nvPr>
            <p:ph sz="half" idx="2"/>
          </p:nvPr>
        </p:nvSpPr>
        <p:spPr>
          <a:xfrm>
            <a:off x="6096000" y="64655"/>
            <a:ext cx="4646613" cy="1182254"/>
          </a:xfrm>
        </p:spPr>
        <p:txBody>
          <a:bodyPr>
            <a:normAutofit/>
          </a:bodyPr>
          <a:lstStyle/>
          <a:p>
            <a:pPr marL="0" indent="0">
              <a:buNone/>
            </a:pPr>
            <a:r>
              <a:rPr lang="tr-TR" sz="3200" i="1" u="sng" dirty="0">
                <a:solidFill>
                  <a:schemeClr val="tx1"/>
                </a:solidFill>
              </a:rPr>
              <a:t>Test Yazılımı 3:</a:t>
            </a:r>
          </a:p>
        </p:txBody>
      </p:sp>
    </p:spTree>
    <p:extLst>
      <p:ext uri="{BB962C8B-B14F-4D97-AF65-F5344CB8AC3E}">
        <p14:creationId xmlns:p14="http://schemas.microsoft.com/office/powerpoint/2010/main" val="335799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AA3A4C-4AC6-C1C3-E823-50E1349F01B3}"/>
              </a:ext>
            </a:extLst>
          </p:cNvPr>
          <p:cNvSpPr>
            <a:spLocks noGrp="1"/>
          </p:cNvSpPr>
          <p:nvPr>
            <p:ph type="title"/>
          </p:nvPr>
        </p:nvSpPr>
        <p:spPr>
          <a:xfrm>
            <a:off x="684211" y="220132"/>
            <a:ext cx="8534400" cy="1507067"/>
          </a:xfrm>
        </p:spPr>
        <p:txBody>
          <a:bodyPr/>
          <a:lstStyle/>
          <a:p>
            <a:r>
              <a:rPr lang="tr-TR" i="1" u="sng" dirty="0"/>
              <a:t>Sonuçlar</a:t>
            </a:r>
          </a:p>
        </p:txBody>
      </p:sp>
      <p:sp>
        <p:nvSpPr>
          <p:cNvPr id="3" name="İçerik Yer Tutucusu 2">
            <a:extLst>
              <a:ext uri="{FF2B5EF4-FFF2-40B4-BE49-F238E27FC236}">
                <a16:creationId xmlns:a16="http://schemas.microsoft.com/office/drawing/2014/main" id="{90F98D8E-6611-52BA-5D2A-42156EDA4CB2}"/>
              </a:ext>
            </a:extLst>
          </p:cNvPr>
          <p:cNvSpPr>
            <a:spLocks noGrp="1"/>
          </p:cNvSpPr>
          <p:nvPr>
            <p:ph sz="half" idx="1"/>
          </p:nvPr>
        </p:nvSpPr>
        <p:spPr>
          <a:xfrm>
            <a:off x="425593" y="1530929"/>
            <a:ext cx="11230698" cy="3615267"/>
          </a:xfrm>
        </p:spPr>
        <p:txBody>
          <a:bodyPr/>
          <a:lstStyle/>
          <a:p>
            <a:r>
              <a:rPr lang="tr-TR" dirty="0">
                <a:solidFill>
                  <a:schemeClr val="bg1"/>
                </a:solidFill>
              </a:rPr>
              <a:t>Geliştirilen işlemcinin desteklediği işlemler, FB-CPU ISA (</a:t>
            </a:r>
            <a:r>
              <a:rPr lang="tr-TR" dirty="0" err="1">
                <a:solidFill>
                  <a:schemeClr val="bg1"/>
                </a:solidFill>
              </a:rPr>
              <a:t>Instruction</a:t>
            </a:r>
            <a:r>
              <a:rPr lang="tr-TR" dirty="0">
                <a:solidFill>
                  <a:schemeClr val="bg1"/>
                </a:solidFill>
              </a:rPr>
              <a:t> Set Architecture) tablosundan alınmıştır. FB işlemcisini </a:t>
            </a:r>
            <a:r>
              <a:rPr lang="tr-TR" dirty="0" err="1">
                <a:solidFill>
                  <a:schemeClr val="bg1"/>
                </a:solidFill>
              </a:rPr>
              <a:t>verilog</a:t>
            </a:r>
            <a:r>
              <a:rPr lang="tr-TR" dirty="0">
                <a:solidFill>
                  <a:schemeClr val="bg1"/>
                </a:solidFill>
              </a:rPr>
              <a:t> dilinde ifade ederken ALU yani aritmetik işlem ünitesi aritmetik işlemlerin gerçekleştirildiği bölümdür. FB-CPU’da 3 adet aritmetik işlem vardır. Bunlar toplama, çıkarma ve çarpmadır. Gelen operasyon koduna göre işlemler yapılıp ACC saklayıcısına yazılır.</a:t>
            </a:r>
          </a:p>
          <a:p>
            <a:r>
              <a:rPr lang="tr-TR" dirty="0">
                <a:solidFill>
                  <a:schemeClr val="bg1"/>
                </a:solidFill>
              </a:rPr>
              <a:t>Test yazılımı(</a:t>
            </a:r>
            <a:r>
              <a:rPr lang="tr-TR" dirty="0" err="1">
                <a:solidFill>
                  <a:schemeClr val="bg1"/>
                </a:solidFill>
              </a:rPr>
              <a:t>test_case</a:t>
            </a:r>
            <a:r>
              <a:rPr lang="tr-TR" dirty="0">
                <a:solidFill>
                  <a:schemeClr val="bg1"/>
                </a:solidFill>
              </a:rPr>
              <a:t>)1, test yazılımı 2 ve test yazılımı 3 tek tek denenerek, </a:t>
            </a:r>
            <a:r>
              <a:rPr lang="tr-TR" dirty="0" err="1">
                <a:solidFill>
                  <a:schemeClr val="bg1"/>
                </a:solidFill>
              </a:rPr>
              <a:t>Vivado</a:t>
            </a:r>
            <a:r>
              <a:rPr lang="tr-TR" dirty="0">
                <a:solidFill>
                  <a:schemeClr val="bg1"/>
                </a:solidFill>
              </a:rPr>
              <a:t> üzerindeki simülasyon üzerinden incelenmiştir. </a:t>
            </a:r>
            <a:r>
              <a:rPr lang="tr-TR" dirty="0" err="1">
                <a:solidFill>
                  <a:schemeClr val="bg1"/>
                </a:solidFill>
              </a:rPr>
              <a:t>Verilog</a:t>
            </a:r>
            <a:r>
              <a:rPr lang="tr-TR" dirty="0">
                <a:solidFill>
                  <a:schemeClr val="bg1"/>
                </a:solidFill>
              </a:rPr>
              <a:t> diline olan hakimiyetim artmıştır.</a:t>
            </a:r>
          </a:p>
          <a:p>
            <a:endParaRPr lang="tr-TR" dirty="0"/>
          </a:p>
        </p:txBody>
      </p:sp>
    </p:spTree>
    <p:extLst>
      <p:ext uri="{BB962C8B-B14F-4D97-AF65-F5344CB8AC3E}">
        <p14:creationId xmlns:p14="http://schemas.microsoft.com/office/powerpoint/2010/main" val="4019537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FABAAA-B3CD-773C-7C69-CDF8D05EC904}"/>
              </a:ext>
            </a:extLst>
          </p:cNvPr>
          <p:cNvSpPr>
            <a:spLocks noGrp="1"/>
          </p:cNvSpPr>
          <p:nvPr>
            <p:ph type="title"/>
          </p:nvPr>
        </p:nvSpPr>
        <p:spPr>
          <a:xfrm>
            <a:off x="684212" y="249382"/>
            <a:ext cx="8534400" cy="1736436"/>
          </a:xfrm>
        </p:spPr>
        <p:txBody>
          <a:bodyPr>
            <a:normAutofit fontScale="90000"/>
          </a:bodyPr>
          <a:lstStyle/>
          <a:p>
            <a:br>
              <a:rPr lang="tr-TR" sz="3600" i="1" u="sng" dirty="0"/>
            </a:br>
            <a:br>
              <a:rPr lang="tr-TR" sz="3600" i="1" u="sng" dirty="0"/>
            </a:br>
            <a:br>
              <a:rPr lang="tr-TR" sz="3600" i="1" u="sng" dirty="0"/>
            </a:br>
            <a:r>
              <a:rPr lang="tr-TR" sz="3600" i="1" u="sng" dirty="0"/>
              <a:t>Dosyaların </a:t>
            </a:r>
            <a:r>
              <a:rPr lang="tr-TR" sz="3600" i="1" u="sng" dirty="0" err="1"/>
              <a:t>Github</a:t>
            </a:r>
            <a:r>
              <a:rPr lang="tr-TR" sz="3600" i="1" u="sng" dirty="0"/>
              <a:t> Adresi</a:t>
            </a:r>
            <a:endParaRPr lang="tr-TR" i="1" u="sng" dirty="0"/>
          </a:p>
        </p:txBody>
      </p:sp>
      <p:sp>
        <p:nvSpPr>
          <p:cNvPr id="3" name="İçerik Yer Tutucusu 2">
            <a:extLst>
              <a:ext uri="{FF2B5EF4-FFF2-40B4-BE49-F238E27FC236}">
                <a16:creationId xmlns:a16="http://schemas.microsoft.com/office/drawing/2014/main" id="{DD3ED589-9BC3-227F-876D-CF797EFE1FED}"/>
              </a:ext>
            </a:extLst>
          </p:cNvPr>
          <p:cNvSpPr>
            <a:spLocks noGrp="1"/>
          </p:cNvSpPr>
          <p:nvPr>
            <p:ph sz="half" idx="1"/>
          </p:nvPr>
        </p:nvSpPr>
        <p:spPr>
          <a:xfrm>
            <a:off x="545665" y="1985818"/>
            <a:ext cx="8783062" cy="2660073"/>
          </a:xfrm>
        </p:spPr>
        <p:txBody>
          <a:bodyPr/>
          <a:lstStyle/>
          <a:p>
            <a:pPr marL="0" indent="0">
              <a:buNone/>
            </a:pPr>
            <a:r>
              <a:rPr lang="tr-TR">
                <a:hlinkClick r:id="rId2"/>
              </a:rPr>
              <a:t>https://github.com/simgeozlemsarp?tab=repositories</a:t>
            </a:r>
            <a:r>
              <a:rPr lang="tr-TR"/>
              <a:t>  </a:t>
            </a:r>
            <a:endParaRPr lang="tr-TR" dirty="0"/>
          </a:p>
        </p:txBody>
      </p:sp>
    </p:spTree>
    <p:extLst>
      <p:ext uri="{BB962C8B-B14F-4D97-AF65-F5344CB8AC3E}">
        <p14:creationId xmlns:p14="http://schemas.microsoft.com/office/powerpoint/2010/main" val="607317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812B2E-7C0E-E3E8-8CA7-46F0418AD1D2}"/>
              </a:ext>
            </a:extLst>
          </p:cNvPr>
          <p:cNvSpPr>
            <a:spLocks noGrp="1"/>
          </p:cNvSpPr>
          <p:nvPr>
            <p:ph type="title"/>
          </p:nvPr>
        </p:nvSpPr>
        <p:spPr>
          <a:xfrm>
            <a:off x="685801" y="886691"/>
            <a:ext cx="10131425" cy="1179176"/>
          </a:xfrm>
        </p:spPr>
        <p:txBody>
          <a:bodyPr/>
          <a:lstStyle/>
          <a:p>
            <a:r>
              <a:rPr lang="tr-TR" sz="3600" i="1" u="sng" dirty="0"/>
              <a:t>PROJE EKİBİ</a:t>
            </a:r>
            <a:endParaRPr lang="tr-TR" i="1" u="sng" dirty="0"/>
          </a:p>
        </p:txBody>
      </p:sp>
      <p:sp>
        <p:nvSpPr>
          <p:cNvPr id="3" name="İçerik Yer Tutucusu 2">
            <a:extLst>
              <a:ext uri="{FF2B5EF4-FFF2-40B4-BE49-F238E27FC236}">
                <a16:creationId xmlns:a16="http://schemas.microsoft.com/office/drawing/2014/main" id="{F00DD3F6-43B9-73D5-9B8B-E4CD5C25B83E}"/>
              </a:ext>
            </a:extLst>
          </p:cNvPr>
          <p:cNvSpPr>
            <a:spLocks noGrp="1"/>
          </p:cNvSpPr>
          <p:nvPr>
            <p:ph sz="half" idx="1"/>
          </p:nvPr>
        </p:nvSpPr>
        <p:spPr>
          <a:xfrm>
            <a:off x="685802" y="1736436"/>
            <a:ext cx="9936016" cy="1542473"/>
          </a:xfrm>
        </p:spPr>
        <p:txBody>
          <a:bodyPr/>
          <a:lstStyle/>
          <a:p>
            <a:pPr marL="0" indent="0">
              <a:buNone/>
            </a:pPr>
            <a:r>
              <a:rPr lang="tr-TR" sz="2800" dirty="0"/>
              <a:t>SİMGE ÖZLEM SARP -200301045</a:t>
            </a:r>
            <a:endParaRPr lang="en-US" sz="2800" dirty="0"/>
          </a:p>
          <a:p>
            <a:endParaRPr lang="tr-TR" dirty="0"/>
          </a:p>
        </p:txBody>
      </p:sp>
    </p:spTree>
    <p:extLst>
      <p:ext uri="{BB962C8B-B14F-4D97-AF65-F5344CB8AC3E}">
        <p14:creationId xmlns:p14="http://schemas.microsoft.com/office/powerpoint/2010/main" val="1681626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88652B-B439-4AB5-8773-417F1E05177E}"/>
              </a:ext>
            </a:extLst>
          </p:cNvPr>
          <p:cNvSpPr>
            <a:spLocks noGrp="1"/>
          </p:cNvSpPr>
          <p:nvPr>
            <p:ph type="title"/>
          </p:nvPr>
        </p:nvSpPr>
        <p:spPr>
          <a:xfrm>
            <a:off x="1155855" y="609600"/>
            <a:ext cx="8554473" cy="1456267"/>
          </a:xfrm>
        </p:spPr>
        <p:txBody>
          <a:bodyPr rtlCol="0">
            <a:normAutofit/>
          </a:bodyPr>
          <a:lstStyle/>
          <a:p>
            <a:pPr rtl="0"/>
            <a:r>
              <a:rPr lang="tr-TR" sz="4000" i="1" u="sng" dirty="0"/>
              <a:t>PROJENİN AMACI</a:t>
            </a:r>
            <a:endParaRPr lang="tr" sz="4000" i="1" u="sng" dirty="0"/>
          </a:p>
        </p:txBody>
      </p:sp>
      <p:sp>
        <p:nvSpPr>
          <p:cNvPr id="4" name="İçerik Yer Tutucusu 3">
            <a:extLst>
              <a:ext uri="{FF2B5EF4-FFF2-40B4-BE49-F238E27FC236}">
                <a16:creationId xmlns:a16="http://schemas.microsoft.com/office/drawing/2014/main" id="{D272C32B-8C4E-CB96-9444-821C5D0DAE33}"/>
              </a:ext>
            </a:extLst>
          </p:cNvPr>
          <p:cNvSpPr>
            <a:spLocks noGrp="1"/>
          </p:cNvSpPr>
          <p:nvPr>
            <p:ph idx="1"/>
          </p:nvPr>
        </p:nvSpPr>
        <p:spPr>
          <a:xfrm>
            <a:off x="684212" y="1621366"/>
            <a:ext cx="11507788" cy="3615267"/>
          </a:xfrm>
        </p:spPr>
        <p:txBody>
          <a:bodyPr>
            <a:normAutofit/>
          </a:bodyPr>
          <a:lstStyle/>
          <a:p>
            <a:r>
              <a:rPr lang="tr-TR" sz="2400" i="1" dirty="0">
                <a:solidFill>
                  <a:schemeClr val="bg1"/>
                </a:solidFill>
              </a:rPr>
              <a:t>Bu proje kapsamında FB-CPU isminde bir işlemcinin </a:t>
            </a:r>
            <a:r>
              <a:rPr lang="tr-TR" sz="2400" i="1" dirty="0" err="1">
                <a:solidFill>
                  <a:schemeClr val="bg1"/>
                </a:solidFill>
              </a:rPr>
              <a:t>Verilog</a:t>
            </a:r>
            <a:r>
              <a:rPr lang="tr-TR" sz="2400" i="1" dirty="0">
                <a:solidFill>
                  <a:schemeClr val="bg1"/>
                </a:solidFill>
              </a:rPr>
              <a:t> dili ile RTL tasarımı ve tasarlanan işlemci üzerinde makine dili ile yazılan çeşitli kod parçacıkları yazılacaktır. Proje sonunda basit bir işlemcideki RAM, Kontrol Ünitesi ve Saklayıcıların bir arada çalışıp, makine dilindeki kod parçacıklarını nasıl yürütebildiği gözlemlenecektir. </a:t>
            </a:r>
            <a:endParaRPr lang="tr-TR" sz="2400" dirty="0">
              <a:solidFill>
                <a:schemeClr val="bg1"/>
              </a:solidFill>
            </a:endParaRPr>
          </a:p>
        </p:txBody>
      </p:sp>
    </p:spTree>
    <p:extLst>
      <p:ext uri="{BB962C8B-B14F-4D97-AF65-F5344CB8AC3E}">
        <p14:creationId xmlns:p14="http://schemas.microsoft.com/office/powerpoint/2010/main" val="1429390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3CFE11-EA04-93AC-5C23-A21C47F7A8F0}"/>
              </a:ext>
            </a:extLst>
          </p:cNvPr>
          <p:cNvSpPr>
            <a:spLocks noGrp="1"/>
          </p:cNvSpPr>
          <p:nvPr>
            <p:ph type="title"/>
          </p:nvPr>
        </p:nvSpPr>
        <p:spPr>
          <a:xfrm>
            <a:off x="684212" y="471056"/>
            <a:ext cx="8534400" cy="581889"/>
          </a:xfrm>
        </p:spPr>
        <p:txBody>
          <a:bodyPr>
            <a:normAutofit fontScale="90000"/>
          </a:bodyPr>
          <a:lstStyle/>
          <a:p>
            <a:r>
              <a:rPr lang="tr-TR" i="1" u="sng" dirty="0"/>
              <a:t>KULLANILAN ARAÇLAR</a:t>
            </a:r>
          </a:p>
        </p:txBody>
      </p:sp>
      <p:sp>
        <p:nvSpPr>
          <p:cNvPr id="3" name="İçerik Yer Tutucusu 2">
            <a:extLst>
              <a:ext uri="{FF2B5EF4-FFF2-40B4-BE49-F238E27FC236}">
                <a16:creationId xmlns:a16="http://schemas.microsoft.com/office/drawing/2014/main" id="{7E508565-89C0-3EF2-F167-A1A8B6EC63A0}"/>
              </a:ext>
            </a:extLst>
          </p:cNvPr>
          <p:cNvSpPr>
            <a:spLocks noGrp="1"/>
          </p:cNvSpPr>
          <p:nvPr>
            <p:ph sz="half" idx="1"/>
          </p:nvPr>
        </p:nvSpPr>
        <p:spPr>
          <a:xfrm>
            <a:off x="684211" y="1378527"/>
            <a:ext cx="9799062" cy="3615267"/>
          </a:xfrm>
        </p:spPr>
        <p:txBody>
          <a:bodyPr>
            <a:normAutofit/>
          </a:bodyPr>
          <a:lstStyle/>
          <a:p>
            <a:r>
              <a:rPr lang="tr-TR" dirty="0">
                <a:solidFill>
                  <a:schemeClr val="bg1"/>
                </a:solidFill>
              </a:rPr>
              <a:t> </a:t>
            </a:r>
            <a:r>
              <a:rPr lang="tr-TR" dirty="0" err="1">
                <a:solidFill>
                  <a:schemeClr val="bg1"/>
                </a:solidFill>
              </a:rPr>
              <a:t>Von</a:t>
            </a:r>
            <a:r>
              <a:rPr lang="tr-TR" dirty="0">
                <a:solidFill>
                  <a:schemeClr val="bg1"/>
                </a:solidFill>
              </a:rPr>
              <a:t> Neumann Simülatörü: </a:t>
            </a:r>
          </a:p>
          <a:p>
            <a:r>
              <a:rPr lang="tr-TR" dirty="0">
                <a:solidFill>
                  <a:schemeClr val="bg1"/>
                </a:solidFill>
              </a:rPr>
              <a:t> FB-CPU’nun mimarisini görselleştiren, veri akışının gözlemlenebildiği </a:t>
            </a:r>
            <a:r>
              <a:rPr lang="tr-TR" dirty="0" err="1">
                <a:solidFill>
                  <a:schemeClr val="bg1"/>
                </a:solidFill>
              </a:rPr>
              <a:t>Von</a:t>
            </a:r>
            <a:r>
              <a:rPr lang="tr-TR" dirty="0">
                <a:solidFill>
                  <a:schemeClr val="bg1"/>
                </a:solidFill>
              </a:rPr>
              <a:t> Neumann Simülatörü kullanılacaktır.</a:t>
            </a:r>
          </a:p>
          <a:p>
            <a:endParaRPr lang="tr-TR" dirty="0">
              <a:solidFill>
                <a:schemeClr val="bg1"/>
              </a:solidFill>
            </a:endParaRPr>
          </a:p>
          <a:p>
            <a:r>
              <a:rPr lang="tr-TR" dirty="0">
                <a:solidFill>
                  <a:schemeClr val="bg1"/>
                </a:solidFill>
              </a:rPr>
              <a:t> </a:t>
            </a:r>
            <a:r>
              <a:rPr lang="tr-TR" dirty="0" err="1">
                <a:solidFill>
                  <a:schemeClr val="bg1"/>
                </a:solidFill>
              </a:rPr>
              <a:t>Xilinx</a:t>
            </a:r>
            <a:r>
              <a:rPr lang="tr-TR" dirty="0">
                <a:solidFill>
                  <a:schemeClr val="bg1"/>
                </a:solidFill>
              </a:rPr>
              <a:t> </a:t>
            </a:r>
            <a:r>
              <a:rPr lang="tr-TR" dirty="0" err="1">
                <a:solidFill>
                  <a:schemeClr val="bg1"/>
                </a:solidFill>
              </a:rPr>
              <a:t>Vivado</a:t>
            </a:r>
            <a:r>
              <a:rPr lang="tr-TR" dirty="0">
                <a:solidFill>
                  <a:schemeClr val="bg1"/>
                </a:solidFill>
              </a:rPr>
              <a:t> Design Suite :</a:t>
            </a:r>
          </a:p>
          <a:p>
            <a:r>
              <a:rPr lang="tr-TR" dirty="0">
                <a:solidFill>
                  <a:schemeClr val="bg1"/>
                </a:solidFill>
              </a:rPr>
              <a:t> </a:t>
            </a:r>
            <a:r>
              <a:rPr lang="tr-TR" dirty="0" err="1">
                <a:solidFill>
                  <a:schemeClr val="bg1"/>
                </a:solidFill>
              </a:rPr>
              <a:t>Xilinx</a:t>
            </a:r>
            <a:r>
              <a:rPr lang="tr-TR" dirty="0">
                <a:solidFill>
                  <a:schemeClr val="bg1"/>
                </a:solidFill>
              </a:rPr>
              <a:t> </a:t>
            </a:r>
            <a:r>
              <a:rPr lang="tr-TR" dirty="0" err="1">
                <a:solidFill>
                  <a:schemeClr val="bg1"/>
                </a:solidFill>
              </a:rPr>
              <a:t>Vivado</a:t>
            </a:r>
            <a:r>
              <a:rPr lang="tr-TR" dirty="0">
                <a:solidFill>
                  <a:schemeClr val="bg1"/>
                </a:solidFill>
              </a:rPr>
              <a:t> Design Suite, FPGA geliştirme kartları üzerinde çalışmalar           yapmak için gerekli olan tasarımı oluşturmak için kullanılmaktadır. </a:t>
            </a:r>
            <a:r>
              <a:rPr lang="tr-TR" dirty="0" err="1">
                <a:solidFill>
                  <a:schemeClr val="bg1"/>
                </a:solidFill>
              </a:rPr>
              <a:t>Verilog</a:t>
            </a:r>
            <a:r>
              <a:rPr lang="tr-TR" dirty="0">
                <a:solidFill>
                  <a:schemeClr val="bg1"/>
                </a:solidFill>
              </a:rPr>
              <a:t>, VHDL vb.. donanım tasarım dillerini alarak, </a:t>
            </a:r>
            <a:r>
              <a:rPr lang="tr-TR" dirty="0" err="1">
                <a:solidFill>
                  <a:schemeClr val="bg1"/>
                </a:solidFill>
              </a:rPr>
              <a:t>FPGA’e</a:t>
            </a:r>
            <a:r>
              <a:rPr lang="tr-TR" dirty="0">
                <a:solidFill>
                  <a:schemeClr val="bg1"/>
                </a:solidFill>
              </a:rPr>
              <a:t> konfigüre edilebilecek (</a:t>
            </a:r>
            <a:r>
              <a:rPr lang="tr-TR" dirty="0" err="1">
                <a:solidFill>
                  <a:schemeClr val="bg1"/>
                </a:solidFill>
              </a:rPr>
              <a:t>Xilinx</a:t>
            </a:r>
            <a:r>
              <a:rPr lang="tr-TR" dirty="0">
                <a:solidFill>
                  <a:schemeClr val="bg1"/>
                </a:solidFill>
              </a:rPr>
              <a:t> firması </a:t>
            </a:r>
            <a:r>
              <a:rPr lang="tr-TR" dirty="0" err="1">
                <a:solidFill>
                  <a:schemeClr val="bg1"/>
                </a:solidFill>
              </a:rPr>
              <a:t>FPGA’leri</a:t>
            </a:r>
            <a:r>
              <a:rPr lang="tr-TR" dirty="0">
                <a:solidFill>
                  <a:schemeClr val="bg1"/>
                </a:solidFill>
              </a:rPr>
              <a:t> için .bit uzantılı dosyalar) tasarım dosyasını oluşturur. </a:t>
            </a:r>
          </a:p>
          <a:p>
            <a:endParaRPr lang="tr-TR" dirty="0"/>
          </a:p>
        </p:txBody>
      </p:sp>
    </p:spTree>
    <p:extLst>
      <p:ext uri="{BB962C8B-B14F-4D97-AF65-F5344CB8AC3E}">
        <p14:creationId xmlns:p14="http://schemas.microsoft.com/office/powerpoint/2010/main" val="2377579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62CE031E-EE35-4AA7-9784-805093327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3" name="Straight Connector 12">
              <a:extLst>
                <a:ext uri="{FF2B5EF4-FFF2-40B4-BE49-F238E27FC236}">
                  <a16:creationId xmlns:a16="http://schemas.microsoft.com/office/drawing/2014/main" id="{118D62D3-5800-4F4A-95BE-C1A2BB8B2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4C9E4F52-5D94-4242-AC69-EE6A23FAB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22CC7C0-D1D6-4FF0-A60C-1AEB9C873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9B43E48-8275-4871-8745-F5CB75CFDB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87ED701-F942-4771-8F92-6EFCC2E8E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D6F819BF-BEC4-454B-82CF-C7F192640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2D19900-CD39-D495-E757-A2CEFF512F67}"/>
              </a:ext>
            </a:extLst>
          </p:cNvPr>
          <p:cNvSpPr>
            <a:spLocks noGrp="1"/>
          </p:cNvSpPr>
          <p:nvPr>
            <p:ph type="title"/>
          </p:nvPr>
        </p:nvSpPr>
        <p:spPr>
          <a:xfrm>
            <a:off x="7532710" y="620722"/>
            <a:ext cx="3382941" cy="1142462"/>
          </a:xfrm>
        </p:spPr>
        <p:txBody>
          <a:bodyPr vert="horz" lIns="91440" tIns="45720" rIns="91440" bIns="45720" rtlCol="0" anchor="b">
            <a:normAutofit/>
          </a:bodyPr>
          <a:lstStyle/>
          <a:p>
            <a:r>
              <a:rPr lang="en-US" sz="2400">
                <a:solidFill>
                  <a:srgbClr val="FFFFFF"/>
                </a:solidFill>
              </a:rPr>
              <a:t>Von Neumann mimarisi</a:t>
            </a:r>
          </a:p>
        </p:txBody>
      </p:sp>
      <p:sp useBgFill="1">
        <p:nvSpPr>
          <p:cNvPr id="21" name="Snip Diagonal Corner Rectangle 21">
            <a:extLst>
              <a:ext uri="{FF2B5EF4-FFF2-40B4-BE49-F238E27FC236}">
                <a16:creationId xmlns:a16="http://schemas.microsoft.com/office/drawing/2014/main" id="{79D5C3D0-88DD-405B-A549-4B5C3712E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12" y="641648"/>
            <a:ext cx="6575496" cy="5286838"/>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Resim 6">
            <a:extLst>
              <a:ext uri="{FF2B5EF4-FFF2-40B4-BE49-F238E27FC236}">
                <a16:creationId xmlns:a16="http://schemas.microsoft.com/office/drawing/2014/main" id="{81B74EE4-C3BA-E197-9271-99BC2D922B17}"/>
              </a:ext>
            </a:extLst>
          </p:cNvPr>
          <p:cNvPicPr>
            <a:picLocks noChangeAspect="1"/>
          </p:cNvPicPr>
          <p:nvPr/>
        </p:nvPicPr>
        <p:blipFill>
          <a:blip r:embed="rId2"/>
          <a:stretch>
            <a:fillRect/>
          </a:stretch>
        </p:blipFill>
        <p:spPr>
          <a:xfrm>
            <a:off x="1101217" y="1176948"/>
            <a:ext cx="5641063" cy="4174386"/>
          </a:xfrm>
          <a:prstGeom prst="rect">
            <a:avLst/>
          </a:prstGeom>
        </p:spPr>
      </p:pic>
      <p:sp>
        <p:nvSpPr>
          <p:cNvPr id="3" name="İçerik Yer Tutucusu 2">
            <a:extLst>
              <a:ext uri="{FF2B5EF4-FFF2-40B4-BE49-F238E27FC236}">
                <a16:creationId xmlns:a16="http://schemas.microsoft.com/office/drawing/2014/main" id="{A4BCFFB6-B8ED-B455-A83B-7B0232875270}"/>
              </a:ext>
            </a:extLst>
          </p:cNvPr>
          <p:cNvSpPr>
            <a:spLocks noGrp="1"/>
          </p:cNvSpPr>
          <p:nvPr>
            <p:ph sz="half" idx="1"/>
          </p:nvPr>
        </p:nvSpPr>
        <p:spPr>
          <a:xfrm>
            <a:off x="7532710" y="1822449"/>
            <a:ext cx="4576163" cy="3894860"/>
          </a:xfrm>
        </p:spPr>
        <p:txBody>
          <a:bodyPr vert="horz" lIns="91440" tIns="45720" rIns="91440" bIns="45720" rtlCol="0" anchor="t">
            <a:normAutofit/>
          </a:bodyPr>
          <a:lstStyle/>
          <a:p>
            <a:r>
              <a:rPr lang="en-US" sz="1600" dirty="0" err="1">
                <a:solidFill>
                  <a:schemeClr val="tx1"/>
                </a:solidFill>
              </a:rPr>
              <a:t>Temel</a:t>
            </a:r>
            <a:r>
              <a:rPr lang="en-US" sz="1600" dirty="0">
                <a:solidFill>
                  <a:schemeClr val="tx1"/>
                </a:solidFill>
              </a:rPr>
              <a:t> </a:t>
            </a:r>
            <a:r>
              <a:rPr lang="en-US" sz="1600" dirty="0" err="1">
                <a:solidFill>
                  <a:schemeClr val="tx1"/>
                </a:solidFill>
              </a:rPr>
              <a:t>olarak</a:t>
            </a:r>
            <a:r>
              <a:rPr lang="en-US" sz="1600" dirty="0">
                <a:solidFill>
                  <a:schemeClr val="tx1"/>
                </a:solidFill>
              </a:rPr>
              <a:t> 4 </a:t>
            </a:r>
            <a:r>
              <a:rPr lang="en-US" sz="1600" dirty="0" err="1">
                <a:solidFill>
                  <a:schemeClr val="tx1"/>
                </a:solidFill>
              </a:rPr>
              <a:t>elemanı</a:t>
            </a:r>
            <a:r>
              <a:rPr lang="en-US" sz="1600" dirty="0">
                <a:solidFill>
                  <a:schemeClr val="tx1"/>
                </a:solidFill>
              </a:rPr>
              <a:t> </a:t>
            </a:r>
            <a:r>
              <a:rPr lang="en-US" sz="1600" dirty="0" err="1">
                <a:solidFill>
                  <a:schemeClr val="tx1"/>
                </a:solidFill>
              </a:rPr>
              <a:t>vardır</a:t>
            </a:r>
            <a:r>
              <a:rPr lang="en-US" sz="1600" dirty="0">
                <a:solidFill>
                  <a:schemeClr val="tx1"/>
                </a:solidFill>
              </a:rPr>
              <a:t>.</a:t>
            </a:r>
          </a:p>
          <a:p>
            <a:r>
              <a:rPr lang="en-US" sz="1600" dirty="0">
                <a:solidFill>
                  <a:schemeClr val="tx1"/>
                </a:solidFill>
              </a:rPr>
              <a:t> </a:t>
            </a:r>
            <a:r>
              <a:rPr lang="en-US" sz="1600" dirty="0" err="1">
                <a:solidFill>
                  <a:schemeClr val="tx1"/>
                </a:solidFill>
              </a:rPr>
              <a:t>Saklayıcılar</a:t>
            </a:r>
            <a:r>
              <a:rPr lang="en-US" sz="1600" dirty="0">
                <a:solidFill>
                  <a:schemeClr val="tx1"/>
                </a:solidFill>
              </a:rPr>
              <a:t> </a:t>
            </a:r>
            <a:r>
              <a:rPr lang="tr-TR" sz="1600" dirty="0">
                <a:solidFill>
                  <a:schemeClr val="tx1"/>
                </a:solidFill>
              </a:rPr>
              <a:t>;</a:t>
            </a:r>
            <a:r>
              <a:rPr lang="tr-TR" sz="1600" dirty="0">
                <a:effectLst/>
                <a:latin typeface="Calibri Light" panose="020F0302020204030204" pitchFamily="34" charset="0"/>
                <a:ea typeface="Calibri" panose="020F0502020204030204" pitchFamily="34" charset="0"/>
                <a:cs typeface="Times New Roman" panose="02020603050405020304" pitchFamily="18" charset="0"/>
              </a:rPr>
              <a:t> </a:t>
            </a:r>
            <a:r>
              <a:rPr lang="tr-TR" sz="1600" dirty="0">
                <a:solidFill>
                  <a:schemeClr val="tx1"/>
                </a:solidFill>
                <a:effectLst/>
                <a:latin typeface="+mj-lt"/>
                <a:ea typeface="Calibri" panose="020F0502020204030204" pitchFamily="34" charset="0"/>
                <a:cs typeface="Times New Roman" panose="02020603050405020304" pitchFamily="18" charset="0"/>
              </a:rPr>
              <a:t>çeşitli görevlerde kullanılan saklama alanlarıdır.</a:t>
            </a:r>
            <a:endParaRPr lang="en-US" sz="1600" dirty="0">
              <a:solidFill>
                <a:schemeClr val="tx1"/>
              </a:solidFill>
              <a:latin typeface="+mj-lt"/>
            </a:endParaRPr>
          </a:p>
          <a:p>
            <a:r>
              <a:rPr lang="en-US" sz="1600" dirty="0">
                <a:solidFill>
                  <a:schemeClr val="tx1"/>
                </a:solidFill>
              </a:rPr>
              <a:t> </a:t>
            </a:r>
            <a:r>
              <a:rPr lang="en-US" sz="1600" dirty="0" err="1">
                <a:solidFill>
                  <a:schemeClr val="tx1"/>
                </a:solidFill>
              </a:rPr>
              <a:t>Bellek</a:t>
            </a:r>
            <a:r>
              <a:rPr lang="en-US" sz="1600" dirty="0">
                <a:solidFill>
                  <a:schemeClr val="tx1"/>
                </a:solidFill>
              </a:rPr>
              <a:t> (RAM) </a:t>
            </a:r>
            <a:r>
              <a:rPr lang="tr-TR" sz="1600" dirty="0">
                <a:solidFill>
                  <a:schemeClr val="tx1"/>
                </a:solidFill>
              </a:rPr>
              <a:t>; operasyon komutlarını ve değişkenleri tutmaktadır</a:t>
            </a:r>
            <a:endParaRPr lang="en-US" sz="1600" dirty="0">
              <a:solidFill>
                <a:schemeClr val="tx1"/>
              </a:solidFill>
            </a:endParaRPr>
          </a:p>
          <a:p>
            <a:r>
              <a:rPr lang="en-US" sz="1600" dirty="0">
                <a:solidFill>
                  <a:schemeClr val="tx1"/>
                </a:solidFill>
              </a:rPr>
              <a:t> </a:t>
            </a:r>
            <a:r>
              <a:rPr lang="en-US" sz="1600" dirty="0" err="1">
                <a:solidFill>
                  <a:schemeClr val="tx1"/>
                </a:solidFill>
              </a:rPr>
              <a:t>İşlem</a:t>
            </a:r>
            <a:r>
              <a:rPr lang="en-US" sz="1600" dirty="0">
                <a:solidFill>
                  <a:schemeClr val="tx1"/>
                </a:solidFill>
              </a:rPr>
              <a:t> </a:t>
            </a:r>
            <a:r>
              <a:rPr lang="en-US" sz="1600" dirty="0" err="1">
                <a:solidFill>
                  <a:schemeClr val="tx1"/>
                </a:solidFill>
              </a:rPr>
              <a:t>Ünitesi</a:t>
            </a:r>
            <a:r>
              <a:rPr lang="en-US" sz="1600" dirty="0">
                <a:solidFill>
                  <a:schemeClr val="tx1"/>
                </a:solidFill>
              </a:rPr>
              <a:t> (ALU) </a:t>
            </a:r>
            <a:r>
              <a:rPr lang="tr-TR" sz="1600" dirty="0">
                <a:solidFill>
                  <a:schemeClr val="tx1"/>
                </a:solidFill>
              </a:rPr>
              <a:t>;aritmetik ve mantık işlemlerini yapmaktadır. </a:t>
            </a:r>
            <a:endParaRPr lang="en-US" sz="1600" dirty="0">
              <a:solidFill>
                <a:schemeClr val="tx1"/>
              </a:solidFill>
            </a:endParaRPr>
          </a:p>
          <a:p>
            <a:r>
              <a:rPr lang="en-US" sz="1600" dirty="0">
                <a:solidFill>
                  <a:schemeClr val="tx1"/>
                </a:solidFill>
              </a:rPr>
              <a:t> </a:t>
            </a:r>
            <a:r>
              <a:rPr lang="en-US" sz="1600" dirty="0" err="1">
                <a:solidFill>
                  <a:schemeClr val="tx1"/>
                </a:solidFill>
              </a:rPr>
              <a:t>Kontrol</a:t>
            </a:r>
            <a:r>
              <a:rPr lang="en-US" sz="1600" dirty="0">
                <a:solidFill>
                  <a:schemeClr val="tx1"/>
                </a:solidFill>
              </a:rPr>
              <a:t> </a:t>
            </a:r>
            <a:r>
              <a:rPr lang="en-US" sz="1600" dirty="0" err="1">
                <a:solidFill>
                  <a:schemeClr val="tx1"/>
                </a:solidFill>
              </a:rPr>
              <a:t>Ünitesi</a:t>
            </a:r>
            <a:r>
              <a:rPr lang="tr-TR" sz="1600" dirty="0">
                <a:solidFill>
                  <a:schemeClr val="tx1"/>
                </a:solidFill>
              </a:rPr>
              <a:t>; komutların çözülmesi için gereklidir</a:t>
            </a:r>
            <a:endParaRPr lang="en-US" sz="1800" dirty="0">
              <a:solidFill>
                <a:schemeClr val="tx1"/>
              </a:solidFill>
            </a:endParaRPr>
          </a:p>
          <a:p>
            <a:endParaRPr lang="tr-TR" sz="1200" dirty="0">
              <a:solidFill>
                <a:srgbClr val="0F496F"/>
              </a:solidFill>
            </a:endParaRPr>
          </a:p>
          <a:p>
            <a:endParaRPr lang="tr-TR" sz="1200" dirty="0">
              <a:solidFill>
                <a:schemeClr val="tx1"/>
              </a:solidFill>
            </a:endParaRPr>
          </a:p>
          <a:p>
            <a:pPr marL="0" indent="0">
              <a:buNone/>
            </a:pPr>
            <a:endParaRPr lang="en-US" sz="1200" dirty="0">
              <a:solidFill>
                <a:srgbClr val="0F496F"/>
              </a:solidFill>
            </a:endParaRPr>
          </a:p>
        </p:txBody>
      </p:sp>
      <p:grpSp>
        <p:nvGrpSpPr>
          <p:cNvPr id="23" name="Group 22">
            <a:extLst>
              <a:ext uri="{FF2B5EF4-FFF2-40B4-BE49-F238E27FC236}">
                <a16:creationId xmlns:a16="http://schemas.microsoft.com/office/drawing/2014/main" id="{B29E1950-A366-48B7-8DAB-726C0DE580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4" name="Straight Connector 23">
              <a:extLst>
                <a:ext uri="{FF2B5EF4-FFF2-40B4-BE49-F238E27FC236}">
                  <a16:creationId xmlns:a16="http://schemas.microsoft.com/office/drawing/2014/main" id="{624123CD-2156-4134-A3FB-C82036B5FA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282DAEA8-4DC7-4972-8972-06976C61D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C33B16A3-1C35-4E6B-88DA-2A2550F941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106381D1-240B-4A28-88D3-6ACC575DC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7C8CFC7B-B818-47F0-AE87-6B34B07D14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0225227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2CE031E-EE35-4AA7-9784-805093327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118D62D3-5800-4F4A-95BE-C1A2BB8B2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C9E4F52-5D94-4242-AC69-EE6A23FAB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2CC7C0-D1D6-4FF0-A60C-1AEB9C873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99B43E48-8275-4871-8745-F5CB75CFDB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87ED701-F942-4771-8F92-6EFCC2E8E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 name="İçerik Yer Tutucusu 2">
            <a:extLst>
              <a:ext uri="{FF2B5EF4-FFF2-40B4-BE49-F238E27FC236}">
                <a16:creationId xmlns:a16="http://schemas.microsoft.com/office/drawing/2014/main" id="{75B74177-8519-7C8D-3687-8A24E76A7EF3}"/>
              </a:ext>
            </a:extLst>
          </p:cNvPr>
          <p:cNvSpPr>
            <a:spLocks noGrp="1"/>
          </p:cNvSpPr>
          <p:nvPr>
            <p:ph sz="half" idx="1"/>
          </p:nvPr>
        </p:nvSpPr>
        <p:spPr>
          <a:xfrm>
            <a:off x="684212" y="490491"/>
            <a:ext cx="11147570" cy="3477827"/>
          </a:xfrm>
        </p:spPr>
        <p:txBody>
          <a:bodyPr vert="horz" lIns="91440" tIns="45720" rIns="91440" bIns="45720" rtlCol="0" anchor="ctr">
            <a:normAutofit/>
          </a:bodyPr>
          <a:lstStyle/>
          <a:p>
            <a:pPr>
              <a:lnSpc>
                <a:spcPct val="90000"/>
              </a:lnSpc>
            </a:pPr>
            <a:r>
              <a:rPr lang="en-US" sz="1600" dirty="0" err="1">
                <a:solidFill>
                  <a:schemeClr val="bg1"/>
                </a:solidFill>
              </a:rPr>
              <a:t>Şekildeki</a:t>
            </a:r>
            <a:r>
              <a:rPr lang="en-US" sz="1600" dirty="0">
                <a:solidFill>
                  <a:schemeClr val="bg1"/>
                </a:solidFill>
              </a:rPr>
              <a:t> </a:t>
            </a:r>
            <a:r>
              <a:rPr lang="en-US" sz="1600" dirty="0" err="1">
                <a:solidFill>
                  <a:schemeClr val="bg1"/>
                </a:solidFill>
              </a:rPr>
              <a:t>giriş-çıkış</a:t>
            </a:r>
            <a:r>
              <a:rPr lang="en-US" sz="1600" dirty="0">
                <a:solidFill>
                  <a:schemeClr val="bg1"/>
                </a:solidFill>
              </a:rPr>
              <a:t> </a:t>
            </a:r>
            <a:r>
              <a:rPr lang="en-US" sz="1600" dirty="0" err="1">
                <a:solidFill>
                  <a:schemeClr val="bg1"/>
                </a:solidFill>
              </a:rPr>
              <a:t>portlarına</a:t>
            </a:r>
            <a:r>
              <a:rPr lang="en-US" sz="1600" dirty="0">
                <a:solidFill>
                  <a:schemeClr val="bg1"/>
                </a:solidFill>
              </a:rPr>
              <a:t> </a:t>
            </a:r>
            <a:r>
              <a:rPr lang="en-US" sz="1600" dirty="0" err="1">
                <a:solidFill>
                  <a:schemeClr val="bg1"/>
                </a:solidFill>
              </a:rPr>
              <a:t>bağlı</a:t>
            </a:r>
            <a:r>
              <a:rPr lang="en-US" sz="1600" dirty="0">
                <a:solidFill>
                  <a:schemeClr val="bg1"/>
                </a:solidFill>
              </a:rPr>
              <a:t> </a:t>
            </a:r>
            <a:r>
              <a:rPr lang="en-US" sz="1600" dirty="0" err="1">
                <a:solidFill>
                  <a:schemeClr val="bg1"/>
                </a:solidFill>
              </a:rPr>
              <a:t>olan</a:t>
            </a:r>
            <a:r>
              <a:rPr lang="en-US" sz="1600" dirty="0">
                <a:solidFill>
                  <a:schemeClr val="bg1"/>
                </a:solidFill>
              </a:rPr>
              <a:t> </a:t>
            </a:r>
            <a:r>
              <a:rPr lang="en-US" sz="1600" dirty="0" err="1">
                <a:solidFill>
                  <a:schemeClr val="bg1"/>
                </a:solidFill>
              </a:rPr>
              <a:t>bellek</a:t>
            </a:r>
            <a:r>
              <a:rPr lang="en-US" sz="1600" dirty="0">
                <a:solidFill>
                  <a:schemeClr val="bg1"/>
                </a:solidFill>
              </a:rPr>
              <a:t> </a:t>
            </a:r>
            <a:r>
              <a:rPr lang="en-US" sz="1600" dirty="0" err="1">
                <a:solidFill>
                  <a:schemeClr val="bg1"/>
                </a:solidFill>
              </a:rPr>
              <a:t>sinyalleri</a:t>
            </a:r>
            <a:r>
              <a:rPr lang="en-US" sz="1600" dirty="0">
                <a:solidFill>
                  <a:schemeClr val="bg1"/>
                </a:solidFill>
              </a:rPr>
              <a:t> </a:t>
            </a:r>
            <a:r>
              <a:rPr lang="en-US" sz="1600" dirty="0" err="1">
                <a:solidFill>
                  <a:schemeClr val="bg1"/>
                </a:solidFill>
              </a:rPr>
              <a:t>aşağıda</a:t>
            </a:r>
            <a:r>
              <a:rPr lang="en-US" sz="1600" dirty="0">
                <a:solidFill>
                  <a:schemeClr val="bg1"/>
                </a:solidFill>
              </a:rPr>
              <a:t> </a:t>
            </a:r>
            <a:r>
              <a:rPr lang="en-US" sz="1600" dirty="0" err="1">
                <a:solidFill>
                  <a:schemeClr val="bg1"/>
                </a:solidFill>
              </a:rPr>
              <a:t>verilmektedir</a:t>
            </a:r>
            <a:r>
              <a:rPr lang="en-US" sz="1600" dirty="0">
                <a:solidFill>
                  <a:schemeClr val="bg1"/>
                </a:solidFill>
              </a:rPr>
              <a:t>.</a:t>
            </a:r>
          </a:p>
          <a:p>
            <a:pPr>
              <a:lnSpc>
                <a:spcPct val="90000"/>
              </a:lnSpc>
            </a:pPr>
            <a:r>
              <a:rPr lang="en-US" sz="1600" dirty="0">
                <a:solidFill>
                  <a:schemeClr val="bg1"/>
                </a:solidFill>
              </a:rPr>
              <a:t>• MAR (6 Bit): Memory Address Register </a:t>
            </a:r>
            <a:r>
              <a:rPr lang="en-US" sz="1600" dirty="0" err="1">
                <a:solidFill>
                  <a:schemeClr val="bg1"/>
                </a:solidFill>
              </a:rPr>
              <a:t>isminde</a:t>
            </a:r>
            <a:r>
              <a:rPr lang="en-US" sz="1600" dirty="0">
                <a:solidFill>
                  <a:schemeClr val="bg1"/>
                </a:solidFill>
              </a:rPr>
              <a:t> </a:t>
            </a:r>
            <a:r>
              <a:rPr lang="en-US" sz="1600" dirty="0" err="1">
                <a:solidFill>
                  <a:schemeClr val="bg1"/>
                </a:solidFill>
              </a:rPr>
              <a:t>bir</a:t>
            </a:r>
            <a:r>
              <a:rPr lang="en-US" sz="1600" dirty="0">
                <a:solidFill>
                  <a:schemeClr val="bg1"/>
                </a:solidFill>
              </a:rPr>
              <a:t> </a:t>
            </a:r>
            <a:r>
              <a:rPr lang="en-US" sz="1600" dirty="0" err="1">
                <a:solidFill>
                  <a:schemeClr val="bg1"/>
                </a:solidFill>
              </a:rPr>
              <a:t>saklayıcıdır</a:t>
            </a:r>
            <a:r>
              <a:rPr lang="en-US" sz="1600" dirty="0">
                <a:solidFill>
                  <a:schemeClr val="bg1"/>
                </a:solidFill>
              </a:rPr>
              <a:t>. Bu </a:t>
            </a:r>
            <a:r>
              <a:rPr lang="en-US" sz="1600" dirty="0" err="1">
                <a:solidFill>
                  <a:schemeClr val="bg1"/>
                </a:solidFill>
              </a:rPr>
              <a:t>saklayıcı</a:t>
            </a:r>
            <a:r>
              <a:rPr lang="en-US" sz="1600" dirty="0">
                <a:solidFill>
                  <a:schemeClr val="bg1"/>
                </a:solidFill>
              </a:rPr>
              <a:t> </a:t>
            </a:r>
            <a:r>
              <a:rPr lang="en-US" sz="1600" dirty="0" err="1">
                <a:solidFill>
                  <a:schemeClr val="bg1"/>
                </a:solidFill>
              </a:rPr>
              <a:t>RAM’in</a:t>
            </a:r>
            <a:r>
              <a:rPr lang="en-US" sz="1600" dirty="0">
                <a:solidFill>
                  <a:schemeClr val="bg1"/>
                </a:solidFill>
              </a:rPr>
              <a:t> </a:t>
            </a:r>
            <a:r>
              <a:rPr lang="en-US" sz="1600" dirty="0" err="1">
                <a:solidFill>
                  <a:schemeClr val="bg1"/>
                </a:solidFill>
              </a:rPr>
              <a:t>adres</a:t>
            </a:r>
            <a:r>
              <a:rPr lang="en-US" sz="1600" dirty="0">
                <a:solidFill>
                  <a:schemeClr val="bg1"/>
                </a:solidFill>
              </a:rPr>
              <a:t> </a:t>
            </a:r>
            <a:r>
              <a:rPr lang="en-US" sz="1600" dirty="0" err="1">
                <a:solidFill>
                  <a:schemeClr val="bg1"/>
                </a:solidFill>
              </a:rPr>
              <a:t>girişine</a:t>
            </a:r>
            <a:r>
              <a:rPr lang="en-US" sz="1600" dirty="0">
                <a:solidFill>
                  <a:schemeClr val="bg1"/>
                </a:solidFill>
              </a:rPr>
              <a:t> </a:t>
            </a:r>
            <a:r>
              <a:rPr lang="en-US" sz="1600" dirty="0" err="1">
                <a:solidFill>
                  <a:schemeClr val="bg1"/>
                </a:solidFill>
              </a:rPr>
              <a:t>bağlanmıştır</a:t>
            </a:r>
            <a:r>
              <a:rPr lang="en-US" sz="1600" dirty="0">
                <a:solidFill>
                  <a:schemeClr val="bg1"/>
                </a:solidFill>
              </a:rPr>
              <a:t>. </a:t>
            </a:r>
            <a:r>
              <a:rPr lang="en-US" sz="1600" dirty="0" err="1">
                <a:solidFill>
                  <a:schemeClr val="bg1"/>
                </a:solidFill>
              </a:rPr>
              <a:t>RAM’in</a:t>
            </a:r>
            <a:r>
              <a:rPr lang="en-US" sz="1600" dirty="0">
                <a:solidFill>
                  <a:schemeClr val="bg1"/>
                </a:solidFill>
              </a:rPr>
              <a:t> 2^6 </a:t>
            </a:r>
            <a:r>
              <a:rPr lang="en-US" sz="1600" dirty="0" err="1">
                <a:solidFill>
                  <a:schemeClr val="bg1"/>
                </a:solidFill>
              </a:rPr>
              <a:t>lokasyonu</a:t>
            </a:r>
            <a:r>
              <a:rPr lang="en-US" sz="1600" dirty="0">
                <a:solidFill>
                  <a:schemeClr val="bg1"/>
                </a:solidFill>
              </a:rPr>
              <a:t> </a:t>
            </a:r>
            <a:r>
              <a:rPr lang="en-US" sz="1600" dirty="0" err="1">
                <a:solidFill>
                  <a:schemeClr val="bg1"/>
                </a:solidFill>
              </a:rPr>
              <a:t>olduğu</a:t>
            </a:r>
            <a:r>
              <a:rPr lang="en-US" sz="1600" dirty="0">
                <a:solidFill>
                  <a:schemeClr val="bg1"/>
                </a:solidFill>
              </a:rPr>
              <a:t> </a:t>
            </a:r>
            <a:r>
              <a:rPr lang="en-US" sz="1600" dirty="0" err="1">
                <a:solidFill>
                  <a:schemeClr val="bg1"/>
                </a:solidFill>
              </a:rPr>
              <a:t>için</a:t>
            </a:r>
            <a:r>
              <a:rPr lang="en-US" sz="1600" dirty="0">
                <a:solidFill>
                  <a:schemeClr val="bg1"/>
                </a:solidFill>
              </a:rPr>
              <a:t> MAR 6 </a:t>
            </a:r>
            <a:r>
              <a:rPr lang="en-US" sz="1600" dirty="0" err="1">
                <a:solidFill>
                  <a:schemeClr val="bg1"/>
                </a:solidFill>
              </a:rPr>
              <a:t>bitliktir</a:t>
            </a:r>
            <a:r>
              <a:rPr lang="en-US" sz="1600" dirty="0">
                <a:solidFill>
                  <a:schemeClr val="bg1"/>
                </a:solidFill>
              </a:rPr>
              <a:t>. </a:t>
            </a:r>
            <a:r>
              <a:rPr lang="en-US" sz="1600" dirty="0" err="1">
                <a:solidFill>
                  <a:schemeClr val="bg1"/>
                </a:solidFill>
              </a:rPr>
              <a:t>Saklayıcı</a:t>
            </a:r>
            <a:r>
              <a:rPr lang="en-US" sz="1600" dirty="0">
                <a:solidFill>
                  <a:schemeClr val="bg1"/>
                </a:solidFill>
              </a:rPr>
              <a:t> </a:t>
            </a:r>
            <a:r>
              <a:rPr lang="en-US" sz="1600" dirty="0" err="1">
                <a:solidFill>
                  <a:schemeClr val="bg1"/>
                </a:solidFill>
              </a:rPr>
              <a:t>RAM’in</a:t>
            </a:r>
            <a:r>
              <a:rPr lang="en-US" sz="1600" dirty="0">
                <a:solidFill>
                  <a:schemeClr val="bg1"/>
                </a:solidFill>
              </a:rPr>
              <a:t> </a:t>
            </a:r>
            <a:r>
              <a:rPr lang="en-US" sz="1600" dirty="0" err="1">
                <a:solidFill>
                  <a:schemeClr val="bg1"/>
                </a:solidFill>
              </a:rPr>
              <a:t>içerisindedir</a:t>
            </a:r>
            <a:r>
              <a:rPr lang="en-US" sz="1600" dirty="0">
                <a:solidFill>
                  <a:schemeClr val="bg1"/>
                </a:solidFill>
              </a:rPr>
              <a:t>.</a:t>
            </a:r>
          </a:p>
          <a:p>
            <a:pPr>
              <a:lnSpc>
                <a:spcPct val="90000"/>
              </a:lnSpc>
            </a:pPr>
            <a:r>
              <a:rPr lang="en-US" sz="1600" dirty="0">
                <a:solidFill>
                  <a:schemeClr val="bg1"/>
                </a:solidFill>
              </a:rPr>
              <a:t>• </a:t>
            </a:r>
            <a:r>
              <a:rPr lang="en-US" sz="1600" dirty="0" err="1">
                <a:solidFill>
                  <a:schemeClr val="bg1"/>
                </a:solidFill>
              </a:rPr>
              <a:t>MDRIn</a:t>
            </a:r>
            <a:r>
              <a:rPr lang="en-US" sz="1600" dirty="0">
                <a:solidFill>
                  <a:schemeClr val="bg1"/>
                </a:solidFill>
              </a:rPr>
              <a:t> (10 Bit): Memory Data Register In, </a:t>
            </a:r>
            <a:r>
              <a:rPr lang="en-US" sz="1600" dirty="0" err="1">
                <a:solidFill>
                  <a:schemeClr val="bg1"/>
                </a:solidFill>
              </a:rPr>
              <a:t>RAM’e</a:t>
            </a:r>
            <a:r>
              <a:rPr lang="en-US" sz="1600" dirty="0">
                <a:solidFill>
                  <a:schemeClr val="bg1"/>
                </a:solidFill>
              </a:rPr>
              <a:t> </a:t>
            </a:r>
            <a:r>
              <a:rPr lang="en-US" sz="1600" dirty="0" err="1">
                <a:solidFill>
                  <a:schemeClr val="bg1"/>
                </a:solidFill>
              </a:rPr>
              <a:t>bir</a:t>
            </a:r>
            <a:r>
              <a:rPr lang="en-US" sz="1600" dirty="0">
                <a:solidFill>
                  <a:schemeClr val="bg1"/>
                </a:solidFill>
              </a:rPr>
              <a:t> </a:t>
            </a:r>
            <a:r>
              <a:rPr lang="en-US" sz="1600" dirty="0" err="1">
                <a:solidFill>
                  <a:schemeClr val="bg1"/>
                </a:solidFill>
              </a:rPr>
              <a:t>veri</a:t>
            </a:r>
            <a:r>
              <a:rPr lang="en-US" sz="1600" dirty="0">
                <a:solidFill>
                  <a:schemeClr val="bg1"/>
                </a:solidFill>
              </a:rPr>
              <a:t> </a:t>
            </a:r>
            <a:r>
              <a:rPr lang="en-US" sz="1600" dirty="0" err="1">
                <a:solidFill>
                  <a:schemeClr val="bg1"/>
                </a:solidFill>
              </a:rPr>
              <a:t>yazılacağı</a:t>
            </a:r>
            <a:r>
              <a:rPr lang="en-US" sz="1600" dirty="0">
                <a:solidFill>
                  <a:schemeClr val="bg1"/>
                </a:solidFill>
              </a:rPr>
              <a:t> zaman </a:t>
            </a:r>
            <a:r>
              <a:rPr lang="en-US" sz="1600" dirty="0" err="1">
                <a:solidFill>
                  <a:schemeClr val="bg1"/>
                </a:solidFill>
              </a:rPr>
              <a:t>kullanılan</a:t>
            </a:r>
            <a:r>
              <a:rPr lang="en-US" sz="1600" dirty="0">
                <a:solidFill>
                  <a:schemeClr val="bg1"/>
                </a:solidFill>
              </a:rPr>
              <a:t> </a:t>
            </a:r>
            <a:r>
              <a:rPr lang="en-US" sz="1600" dirty="0" err="1">
                <a:solidFill>
                  <a:schemeClr val="bg1"/>
                </a:solidFill>
              </a:rPr>
              <a:t>saklayıcıdır</a:t>
            </a:r>
            <a:r>
              <a:rPr lang="en-US" sz="1600" dirty="0">
                <a:solidFill>
                  <a:schemeClr val="bg1"/>
                </a:solidFill>
              </a:rPr>
              <a:t>. </a:t>
            </a:r>
            <a:r>
              <a:rPr lang="en-US" sz="1600" dirty="0" err="1">
                <a:solidFill>
                  <a:schemeClr val="bg1"/>
                </a:solidFill>
              </a:rPr>
              <a:t>RAM’in</a:t>
            </a:r>
            <a:r>
              <a:rPr lang="en-US" sz="1600" dirty="0">
                <a:solidFill>
                  <a:schemeClr val="bg1"/>
                </a:solidFill>
              </a:rPr>
              <a:t> </a:t>
            </a:r>
            <a:r>
              <a:rPr lang="en-US" sz="1600" dirty="0" err="1">
                <a:solidFill>
                  <a:schemeClr val="bg1"/>
                </a:solidFill>
              </a:rPr>
              <a:t>bir</a:t>
            </a:r>
            <a:r>
              <a:rPr lang="en-US" sz="1600" dirty="0">
                <a:solidFill>
                  <a:schemeClr val="bg1"/>
                </a:solidFill>
              </a:rPr>
              <a:t> </a:t>
            </a:r>
            <a:r>
              <a:rPr lang="en-US" sz="1600" dirty="0" err="1">
                <a:solidFill>
                  <a:schemeClr val="bg1"/>
                </a:solidFill>
              </a:rPr>
              <a:t>lokasyonu</a:t>
            </a:r>
            <a:r>
              <a:rPr lang="en-US" sz="1600" dirty="0">
                <a:solidFill>
                  <a:schemeClr val="bg1"/>
                </a:solidFill>
              </a:rPr>
              <a:t> 10 </a:t>
            </a:r>
            <a:r>
              <a:rPr lang="en-US" sz="1600" dirty="0" err="1">
                <a:solidFill>
                  <a:schemeClr val="bg1"/>
                </a:solidFill>
              </a:rPr>
              <a:t>bitlik</a:t>
            </a:r>
            <a:r>
              <a:rPr lang="en-US" sz="1600" dirty="0">
                <a:solidFill>
                  <a:schemeClr val="bg1"/>
                </a:solidFill>
              </a:rPr>
              <a:t> </a:t>
            </a:r>
            <a:r>
              <a:rPr lang="en-US" sz="1600" dirty="0" err="1">
                <a:solidFill>
                  <a:schemeClr val="bg1"/>
                </a:solidFill>
              </a:rPr>
              <a:t>olmasından</a:t>
            </a:r>
            <a:r>
              <a:rPr lang="en-US" sz="1600" dirty="0">
                <a:solidFill>
                  <a:schemeClr val="bg1"/>
                </a:solidFill>
              </a:rPr>
              <a:t> </a:t>
            </a:r>
            <a:r>
              <a:rPr lang="en-US" sz="1600" dirty="0" err="1">
                <a:solidFill>
                  <a:schemeClr val="bg1"/>
                </a:solidFill>
              </a:rPr>
              <a:t>ötürü</a:t>
            </a:r>
            <a:r>
              <a:rPr lang="en-US" sz="1600" dirty="0">
                <a:solidFill>
                  <a:schemeClr val="bg1"/>
                </a:solidFill>
              </a:rPr>
              <a:t>, </a:t>
            </a:r>
            <a:r>
              <a:rPr lang="en-US" sz="1600" dirty="0" err="1">
                <a:solidFill>
                  <a:schemeClr val="bg1"/>
                </a:solidFill>
              </a:rPr>
              <a:t>saklayıcı</a:t>
            </a:r>
            <a:r>
              <a:rPr lang="en-US" sz="1600" dirty="0">
                <a:solidFill>
                  <a:schemeClr val="bg1"/>
                </a:solidFill>
              </a:rPr>
              <a:t> 10 </a:t>
            </a:r>
            <a:r>
              <a:rPr lang="en-US" sz="1600" dirty="0" err="1">
                <a:solidFill>
                  <a:schemeClr val="bg1"/>
                </a:solidFill>
              </a:rPr>
              <a:t>bittir</a:t>
            </a:r>
            <a:r>
              <a:rPr lang="en-US" sz="1600" dirty="0">
                <a:solidFill>
                  <a:schemeClr val="bg1"/>
                </a:solidFill>
              </a:rPr>
              <a:t>. </a:t>
            </a:r>
            <a:r>
              <a:rPr lang="en-US" sz="1600" dirty="0" err="1">
                <a:solidFill>
                  <a:schemeClr val="bg1"/>
                </a:solidFill>
              </a:rPr>
              <a:t>Saklayıcı</a:t>
            </a:r>
            <a:r>
              <a:rPr lang="en-US" sz="1600" dirty="0">
                <a:solidFill>
                  <a:schemeClr val="bg1"/>
                </a:solidFill>
              </a:rPr>
              <a:t> </a:t>
            </a:r>
            <a:r>
              <a:rPr lang="en-US" sz="1600" dirty="0" err="1">
                <a:solidFill>
                  <a:schemeClr val="bg1"/>
                </a:solidFill>
              </a:rPr>
              <a:t>RAM’in</a:t>
            </a:r>
            <a:r>
              <a:rPr lang="en-US" sz="1600" dirty="0">
                <a:solidFill>
                  <a:schemeClr val="bg1"/>
                </a:solidFill>
              </a:rPr>
              <a:t> </a:t>
            </a:r>
            <a:r>
              <a:rPr lang="en-US" sz="1600" dirty="0" err="1">
                <a:solidFill>
                  <a:schemeClr val="bg1"/>
                </a:solidFill>
              </a:rPr>
              <a:t>içerisindedir</a:t>
            </a:r>
            <a:r>
              <a:rPr lang="en-US" sz="1600" dirty="0">
                <a:solidFill>
                  <a:schemeClr val="bg1"/>
                </a:solidFill>
              </a:rPr>
              <a:t>.</a:t>
            </a:r>
          </a:p>
          <a:p>
            <a:pPr>
              <a:lnSpc>
                <a:spcPct val="90000"/>
              </a:lnSpc>
            </a:pPr>
            <a:r>
              <a:rPr lang="en-US" sz="1600" dirty="0">
                <a:solidFill>
                  <a:schemeClr val="bg1"/>
                </a:solidFill>
              </a:rPr>
              <a:t>• </a:t>
            </a:r>
            <a:r>
              <a:rPr lang="en-US" sz="1600" dirty="0" err="1">
                <a:solidFill>
                  <a:schemeClr val="bg1"/>
                </a:solidFill>
              </a:rPr>
              <a:t>RAMWr</a:t>
            </a:r>
            <a:r>
              <a:rPr lang="en-US" sz="1600" dirty="0">
                <a:solidFill>
                  <a:schemeClr val="bg1"/>
                </a:solidFill>
              </a:rPr>
              <a:t> (1 Bit): </a:t>
            </a:r>
            <a:r>
              <a:rPr lang="en-US" sz="1600" dirty="0" err="1">
                <a:solidFill>
                  <a:schemeClr val="bg1"/>
                </a:solidFill>
              </a:rPr>
              <a:t>RAM’e</a:t>
            </a:r>
            <a:r>
              <a:rPr lang="en-US" sz="1600" dirty="0">
                <a:solidFill>
                  <a:schemeClr val="bg1"/>
                </a:solidFill>
              </a:rPr>
              <a:t> </a:t>
            </a:r>
            <a:r>
              <a:rPr lang="en-US" sz="1600" dirty="0" err="1">
                <a:solidFill>
                  <a:schemeClr val="bg1"/>
                </a:solidFill>
              </a:rPr>
              <a:t>veri</a:t>
            </a:r>
            <a:r>
              <a:rPr lang="en-US" sz="1600" dirty="0">
                <a:solidFill>
                  <a:schemeClr val="bg1"/>
                </a:solidFill>
              </a:rPr>
              <a:t> </a:t>
            </a:r>
            <a:r>
              <a:rPr lang="en-US" sz="1600" dirty="0" err="1">
                <a:solidFill>
                  <a:schemeClr val="bg1"/>
                </a:solidFill>
              </a:rPr>
              <a:t>yazılacağı</a:t>
            </a:r>
            <a:r>
              <a:rPr lang="en-US" sz="1600" dirty="0">
                <a:solidFill>
                  <a:schemeClr val="bg1"/>
                </a:solidFill>
              </a:rPr>
              <a:t> </a:t>
            </a:r>
            <a:r>
              <a:rPr lang="en-US" sz="1600" dirty="0" err="1">
                <a:solidFill>
                  <a:schemeClr val="bg1"/>
                </a:solidFill>
              </a:rPr>
              <a:t>durumlarda</a:t>
            </a:r>
            <a:r>
              <a:rPr lang="en-US" sz="1600" dirty="0">
                <a:solidFill>
                  <a:schemeClr val="bg1"/>
                </a:solidFill>
              </a:rPr>
              <a:t> </a:t>
            </a:r>
            <a:r>
              <a:rPr lang="en-US" sz="1600" dirty="0" err="1">
                <a:solidFill>
                  <a:schemeClr val="bg1"/>
                </a:solidFill>
              </a:rPr>
              <a:t>aktif</a:t>
            </a:r>
            <a:r>
              <a:rPr lang="en-US" sz="1600" dirty="0">
                <a:solidFill>
                  <a:schemeClr val="bg1"/>
                </a:solidFill>
              </a:rPr>
              <a:t> </a:t>
            </a:r>
            <a:r>
              <a:rPr lang="en-US" sz="1600" dirty="0" err="1">
                <a:solidFill>
                  <a:schemeClr val="bg1"/>
                </a:solidFill>
              </a:rPr>
              <a:t>edilmektedir</a:t>
            </a:r>
            <a:r>
              <a:rPr lang="en-US" sz="1600" dirty="0">
                <a:solidFill>
                  <a:schemeClr val="bg1"/>
                </a:solidFill>
              </a:rPr>
              <a:t>. 1 </a:t>
            </a:r>
            <a:r>
              <a:rPr lang="en-US" sz="1600" dirty="0" err="1">
                <a:solidFill>
                  <a:schemeClr val="bg1"/>
                </a:solidFill>
              </a:rPr>
              <a:t>olmadığı</a:t>
            </a:r>
            <a:r>
              <a:rPr lang="en-US" sz="1600" dirty="0">
                <a:solidFill>
                  <a:schemeClr val="bg1"/>
                </a:solidFill>
              </a:rPr>
              <a:t> </a:t>
            </a:r>
            <a:r>
              <a:rPr lang="en-US" sz="1600" dirty="0" err="1">
                <a:solidFill>
                  <a:schemeClr val="bg1"/>
                </a:solidFill>
              </a:rPr>
              <a:t>durumlarda</a:t>
            </a:r>
            <a:r>
              <a:rPr lang="en-US" sz="1600" dirty="0">
                <a:solidFill>
                  <a:schemeClr val="bg1"/>
                </a:solidFill>
              </a:rPr>
              <a:t> </a:t>
            </a:r>
            <a:r>
              <a:rPr lang="en-US" sz="1600" dirty="0" err="1">
                <a:solidFill>
                  <a:schemeClr val="bg1"/>
                </a:solidFill>
              </a:rPr>
              <a:t>RAM’e</a:t>
            </a:r>
            <a:r>
              <a:rPr lang="en-US" sz="1600" dirty="0">
                <a:solidFill>
                  <a:schemeClr val="bg1"/>
                </a:solidFill>
              </a:rPr>
              <a:t> </a:t>
            </a:r>
            <a:r>
              <a:rPr lang="en-US" sz="1600" dirty="0" err="1">
                <a:solidFill>
                  <a:schemeClr val="bg1"/>
                </a:solidFill>
              </a:rPr>
              <a:t>veri</a:t>
            </a:r>
            <a:r>
              <a:rPr lang="en-US" sz="1600" dirty="0">
                <a:solidFill>
                  <a:schemeClr val="bg1"/>
                </a:solidFill>
              </a:rPr>
              <a:t> </a:t>
            </a:r>
            <a:r>
              <a:rPr lang="en-US" sz="1600" dirty="0" err="1">
                <a:solidFill>
                  <a:schemeClr val="bg1"/>
                </a:solidFill>
              </a:rPr>
              <a:t>yazılmaz</a:t>
            </a:r>
            <a:r>
              <a:rPr lang="en-US" sz="1600" dirty="0">
                <a:solidFill>
                  <a:schemeClr val="bg1"/>
                </a:solidFill>
              </a:rPr>
              <a:t>. </a:t>
            </a:r>
            <a:r>
              <a:rPr lang="en-US" sz="1600" dirty="0" err="1">
                <a:solidFill>
                  <a:schemeClr val="bg1"/>
                </a:solidFill>
              </a:rPr>
              <a:t>Saklayıcı</a:t>
            </a:r>
            <a:r>
              <a:rPr lang="en-US" sz="1600" dirty="0">
                <a:solidFill>
                  <a:schemeClr val="bg1"/>
                </a:solidFill>
              </a:rPr>
              <a:t> </a:t>
            </a:r>
            <a:r>
              <a:rPr lang="en-US" sz="1600" dirty="0" err="1">
                <a:solidFill>
                  <a:schemeClr val="bg1"/>
                </a:solidFill>
              </a:rPr>
              <a:t>RAM’in</a:t>
            </a:r>
            <a:r>
              <a:rPr lang="en-US" sz="1600" dirty="0">
                <a:solidFill>
                  <a:schemeClr val="bg1"/>
                </a:solidFill>
              </a:rPr>
              <a:t> </a:t>
            </a:r>
            <a:r>
              <a:rPr lang="en-US" sz="1600" dirty="0" err="1">
                <a:solidFill>
                  <a:schemeClr val="bg1"/>
                </a:solidFill>
              </a:rPr>
              <a:t>içerisindedir</a:t>
            </a:r>
            <a:r>
              <a:rPr lang="en-US" sz="1600" dirty="0">
                <a:solidFill>
                  <a:schemeClr val="bg1"/>
                </a:solidFill>
              </a:rPr>
              <a:t>.</a:t>
            </a:r>
          </a:p>
          <a:p>
            <a:pPr>
              <a:lnSpc>
                <a:spcPct val="90000"/>
              </a:lnSpc>
            </a:pPr>
            <a:r>
              <a:rPr lang="en-US" sz="1600" dirty="0">
                <a:solidFill>
                  <a:schemeClr val="bg1"/>
                </a:solidFill>
              </a:rPr>
              <a:t>• </a:t>
            </a:r>
            <a:r>
              <a:rPr lang="en-US" sz="1600" dirty="0" err="1">
                <a:solidFill>
                  <a:schemeClr val="bg1"/>
                </a:solidFill>
              </a:rPr>
              <a:t>MDROut</a:t>
            </a:r>
            <a:r>
              <a:rPr lang="en-US" sz="1600" dirty="0">
                <a:solidFill>
                  <a:schemeClr val="bg1"/>
                </a:solidFill>
              </a:rPr>
              <a:t> (10 Bit): Memory Data Register, </a:t>
            </a:r>
            <a:r>
              <a:rPr lang="en-US" sz="1600" dirty="0" err="1">
                <a:solidFill>
                  <a:schemeClr val="bg1"/>
                </a:solidFill>
              </a:rPr>
              <a:t>RAM’den</a:t>
            </a:r>
            <a:r>
              <a:rPr lang="en-US" sz="1600" dirty="0">
                <a:solidFill>
                  <a:schemeClr val="bg1"/>
                </a:solidFill>
              </a:rPr>
              <a:t> </a:t>
            </a:r>
            <a:r>
              <a:rPr lang="en-US" sz="1600" dirty="0" err="1">
                <a:solidFill>
                  <a:schemeClr val="bg1"/>
                </a:solidFill>
              </a:rPr>
              <a:t>veri</a:t>
            </a:r>
            <a:r>
              <a:rPr lang="en-US" sz="1600" dirty="0">
                <a:solidFill>
                  <a:schemeClr val="bg1"/>
                </a:solidFill>
              </a:rPr>
              <a:t> </a:t>
            </a:r>
            <a:r>
              <a:rPr lang="en-US" sz="1600" dirty="0" err="1">
                <a:solidFill>
                  <a:schemeClr val="bg1"/>
                </a:solidFill>
              </a:rPr>
              <a:t>okunacağı</a:t>
            </a:r>
            <a:r>
              <a:rPr lang="en-US" sz="1600" dirty="0">
                <a:solidFill>
                  <a:schemeClr val="bg1"/>
                </a:solidFill>
              </a:rPr>
              <a:t> zaman </a:t>
            </a:r>
            <a:r>
              <a:rPr lang="en-US" sz="1600" dirty="0" err="1">
                <a:solidFill>
                  <a:schemeClr val="bg1"/>
                </a:solidFill>
              </a:rPr>
              <a:t>kullanılan</a:t>
            </a:r>
            <a:r>
              <a:rPr lang="en-US" sz="1600" dirty="0">
                <a:solidFill>
                  <a:schemeClr val="bg1"/>
                </a:solidFill>
              </a:rPr>
              <a:t> </a:t>
            </a:r>
            <a:r>
              <a:rPr lang="en-US" sz="1600" dirty="0" err="1">
                <a:solidFill>
                  <a:schemeClr val="bg1"/>
                </a:solidFill>
              </a:rPr>
              <a:t>saklayıcıdır</a:t>
            </a:r>
            <a:r>
              <a:rPr lang="en-US" sz="1600" dirty="0">
                <a:solidFill>
                  <a:schemeClr val="bg1"/>
                </a:solidFill>
              </a:rPr>
              <a:t>. </a:t>
            </a:r>
            <a:r>
              <a:rPr lang="en-US" sz="1600" dirty="0" err="1">
                <a:solidFill>
                  <a:schemeClr val="bg1"/>
                </a:solidFill>
              </a:rPr>
              <a:t>RAM’in</a:t>
            </a:r>
            <a:r>
              <a:rPr lang="en-US" sz="1600" dirty="0">
                <a:solidFill>
                  <a:schemeClr val="bg1"/>
                </a:solidFill>
              </a:rPr>
              <a:t> </a:t>
            </a:r>
            <a:r>
              <a:rPr lang="en-US" sz="1600" dirty="0" err="1">
                <a:solidFill>
                  <a:schemeClr val="bg1"/>
                </a:solidFill>
              </a:rPr>
              <a:t>bir</a:t>
            </a:r>
            <a:r>
              <a:rPr lang="en-US" sz="1600" dirty="0">
                <a:solidFill>
                  <a:schemeClr val="bg1"/>
                </a:solidFill>
              </a:rPr>
              <a:t> </a:t>
            </a:r>
            <a:r>
              <a:rPr lang="en-US" sz="1600" dirty="0" err="1">
                <a:solidFill>
                  <a:schemeClr val="bg1"/>
                </a:solidFill>
              </a:rPr>
              <a:t>lokasyonu</a:t>
            </a:r>
            <a:r>
              <a:rPr lang="en-US" sz="1600" dirty="0">
                <a:solidFill>
                  <a:schemeClr val="bg1"/>
                </a:solidFill>
              </a:rPr>
              <a:t> 10 bit </a:t>
            </a:r>
            <a:r>
              <a:rPr lang="en-US" sz="1600" dirty="0" err="1">
                <a:solidFill>
                  <a:schemeClr val="bg1"/>
                </a:solidFill>
              </a:rPr>
              <a:t>olmasından</a:t>
            </a:r>
            <a:r>
              <a:rPr lang="en-US" sz="1600" dirty="0">
                <a:solidFill>
                  <a:schemeClr val="bg1"/>
                </a:solidFill>
              </a:rPr>
              <a:t> </a:t>
            </a:r>
            <a:r>
              <a:rPr lang="en-US" sz="1600" dirty="0" err="1">
                <a:solidFill>
                  <a:schemeClr val="bg1"/>
                </a:solidFill>
              </a:rPr>
              <a:t>dolayı</a:t>
            </a:r>
            <a:r>
              <a:rPr lang="en-US" sz="1600" dirty="0">
                <a:solidFill>
                  <a:schemeClr val="bg1"/>
                </a:solidFill>
              </a:rPr>
              <a:t>, </a:t>
            </a:r>
            <a:r>
              <a:rPr lang="en-US" sz="1600" dirty="0" err="1">
                <a:solidFill>
                  <a:schemeClr val="bg1"/>
                </a:solidFill>
              </a:rPr>
              <a:t>saklayıcı</a:t>
            </a:r>
            <a:r>
              <a:rPr lang="en-US" sz="1600" dirty="0">
                <a:solidFill>
                  <a:schemeClr val="bg1"/>
                </a:solidFill>
              </a:rPr>
              <a:t> 10 </a:t>
            </a:r>
            <a:r>
              <a:rPr lang="en-US" sz="1600" dirty="0" err="1">
                <a:solidFill>
                  <a:schemeClr val="bg1"/>
                </a:solidFill>
              </a:rPr>
              <a:t>bittir</a:t>
            </a:r>
            <a:r>
              <a:rPr lang="en-US" sz="1600" dirty="0">
                <a:solidFill>
                  <a:schemeClr val="bg1"/>
                </a:solidFill>
              </a:rPr>
              <a:t>. </a:t>
            </a:r>
            <a:r>
              <a:rPr lang="en-US" sz="1600" dirty="0" err="1">
                <a:solidFill>
                  <a:schemeClr val="bg1"/>
                </a:solidFill>
              </a:rPr>
              <a:t>Saklayıcı</a:t>
            </a:r>
            <a:r>
              <a:rPr lang="en-US" sz="1600" dirty="0">
                <a:solidFill>
                  <a:schemeClr val="bg1"/>
                </a:solidFill>
              </a:rPr>
              <a:t> </a:t>
            </a:r>
            <a:r>
              <a:rPr lang="en-US" sz="1600" dirty="0" err="1">
                <a:solidFill>
                  <a:schemeClr val="bg1"/>
                </a:solidFill>
              </a:rPr>
              <a:t>RAM’in</a:t>
            </a:r>
            <a:r>
              <a:rPr lang="en-US" sz="1600" dirty="0">
                <a:solidFill>
                  <a:schemeClr val="bg1"/>
                </a:solidFill>
              </a:rPr>
              <a:t> </a:t>
            </a:r>
            <a:r>
              <a:rPr lang="en-US" sz="1600" dirty="0" err="1">
                <a:solidFill>
                  <a:schemeClr val="bg1"/>
                </a:solidFill>
              </a:rPr>
              <a:t>içerisindedir</a:t>
            </a:r>
            <a:r>
              <a:rPr lang="en-US" sz="1600" dirty="0">
                <a:solidFill>
                  <a:schemeClr val="bg1"/>
                </a:solidFill>
              </a:rPr>
              <a:t>.</a:t>
            </a:r>
          </a:p>
          <a:p>
            <a:pPr>
              <a:lnSpc>
                <a:spcPct val="90000"/>
              </a:lnSpc>
            </a:pPr>
            <a:endParaRPr lang="en-US" sz="1400" dirty="0"/>
          </a:p>
        </p:txBody>
      </p:sp>
      <p:pic>
        <p:nvPicPr>
          <p:cNvPr id="5" name="İçerik Yer Tutucusu 4">
            <a:extLst>
              <a:ext uri="{FF2B5EF4-FFF2-40B4-BE49-F238E27FC236}">
                <a16:creationId xmlns:a16="http://schemas.microsoft.com/office/drawing/2014/main" id="{E330F366-AC1A-1A7C-2930-700D41DD519A}"/>
              </a:ext>
            </a:extLst>
          </p:cNvPr>
          <p:cNvPicPr>
            <a:picLocks noGrp="1" noChangeAspect="1"/>
          </p:cNvPicPr>
          <p:nvPr>
            <p:ph sz="half" idx="2"/>
          </p:nvPr>
        </p:nvPicPr>
        <p:blipFill>
          <a:blip r:embed="rId2"/>
          <a:stretch>
            <a:fillRect/>
          </a:stretch>
        </p:blipFill>
        <p:spPr>
          <a:xfrm>
            <a:off x="1647825" y="4132926"/>
            <a:ext cx="7820025" cy="2591195"/>
          </a:xfrm>
          <a:prstGeom prst="rect">
            <a:avLst/>
          </a:prstGeom>
        </p:spPr>
      </p:pic>
    </p:spTree>
    <p:extLst>
      <p:ext uri="{BB962C8B-B14F-4D97-AF65-F5344CB8AC3E}">
        <p14:creationId xmlns:p14="http://schemas.microsoft.com/office/powerpoint/2010/main" val="1852458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0" name="Rectangle 19">
            <a:extLst>
              <a:ext uri="{FF2B5EF4-FFF2-40B4-BE49-F238E27FC236}">
                <a16:creationId xmlns:a16="http://schemas.microsoft.com/office/drawing/2014/main" id="{C5BDD1EA-D8C1-45AF-9F0A-14A2A137B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61813D-6082-75D0-DA69-B685332D7E8E}"/>
              </a:ext>
            </a:extLst>
          </p:cNvPr>
          <p:cNvSpPr>
            <a:spLocks noGrp="1"/>
          </p:cNvSpPr>
          <p:nvPr>
            <p:ph type="title"/>
          </p:nvPr>
        </p:nvSpPr>
        <p:spPr>
          <a:xfrm>
            <a:off x="711200" y="8468"/>
            <a:ext cx="8645237" cy="1745720"/>
          </a:xfrm>
        </p:spPr>
        <p:txBody>
          <a:bodyPr vert="horz" lIns="91440" tIns="45720" rIns="91440" bIns="45720" rtlCol="0" anchor="b">
            <a:normAutofit/>
          </a:bodyPr>
          <a:lstStyle/>
          <a:p>
            <a:r>
              <a:rPr lang="en-US" sz="2800" i="1" u="sng" dirty="0"/>
              <a:t>FB-</a:t>
            </a:r>
            <a:r>
              <a:rPr lang="en-US" sz="2800" i="1" u="sng" dirty="0" err="1"/>
              <a:t>CPU’nun</a:t>
            </a:r>
            <a:r>
              <a:rPr lang="en-US" sz="2800" i="1" u="sng" dirty="0"/>
              <a:t> </a:t>
            </a:r>
            <a:r>
              <a:rPr lang="en-US" sz="2800" i="1" u="sng" dirty="0" err="1"/>
              <a:t>destekled</a:t>
            </a:r>
            <a:r>
              <a:rPr lang="tr-TR" sz="2800" i="1" u="sng" dirty="0"/>
              <a:t>i</a:t>
            </a:r>
            <a:r>
              <a:rPr lang="en-US" sz="2800" i="1" u="sng" dirty="0"/>
              <a:t>ğ</a:t>
            </a:r>
            <a:r>
              <a:rPr lang="tr-TR" sz="2800" i="1" u="sng" dirty="0"/>
              <a:t>i</a:t>
            </a:r>
            <a:r>
              <a:rPr lang="en-US" sz="2800" i="1" u="sng" dirty="0"/>
              <a:t> </a:t>
            </a:r>
            <a:r>
              <a:rPr lang="en-US" sz="2800" i="1" u="sng" dirty="0" err="1"/>
              <a:t>operasyonlar</a:t>
            </a:r>
            <a:br>
              <a:rPr lang="tr-TR" sz="2400" i="1" u="sng" dirty="0"/>
            </a:br>
            <a:br>
              <a:rPr lang="tr-TR" sz="3700" i="1" u="sng" dirty="0"/>
            </a:br>
            <a:endParaRPr lang="en-US" sz="3700" i="1" u="sng" dirty="0"/>
          </a:p>
        </p:txBody>
      </p:sp>
      <p:sp>
        <p:nvSpPr>
          <p:cNvPr id="22" name="Snip Diagonal Corner Rectangle 6">
            <a:extLst>
              <a:ext uri="{FF2B5EF4-FFF2-40B4-BE49-F238E27FC236}">
                <a16:creationId xmlns:a16="http://schemas.microsoft.com/office/drawing/2014/main" id="{14354E08-0068-48D7-A8AD-84C7B1CF5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C6EA8F61-BAD0-076E-231E-48C3501011E8}"/>
              </a:ext>
            </a:extLst>
          </p:cNvPr>
          <p:cNvPicPr>
            <a:picLocks noGrp="1" noChangeAspect="1"/>
          </p:cNvPicPr>
          <p:nvPr>
            <p:ph sz="half" idx="2"/>
          </p:nvPr>
        </p:nvPicPr>
        <p:blipFill rotWithShape="1">
          <a:blip r:embed="rId2"/>
          <a:srcRect r="4230" b="1"/>
          <a:stretch/>
        </p:blipFill>
        <p:spPr>
          <a:xfrm>
            <a:off x="836485"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grpSp>
        <p:nvGrpSpPr>
          <p:cNvPr id="24" name="Group 23">
            <a:extLst>
              <a:ext uri="{FF2B5EF4-FFF2-40B4-BE49-F238E27FC236}">
                <a16:creationId xmlns:a16="http://schemas.microsoft.com/office/drawing/2014/main" id="{A779F34F-2960-4B81-BA08-445B6F6A0C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5" name="Straight Connector 24">
              <a:extLst>
                <a:ext uri="{FF2B5EF4-FFF2-40B4-BE49-F238E27FC236}">
                  <a16:creationId xmlns:a16="http://schemas.microsoft.com/office/drawing/2014/main" id="{10A57ACC-416F-4A5D-B7F7-DDA9886A3A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26522B4F-50C4-4FCE-8AE2-3789D63ED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2C3978FC-B5D1-42BE-B086-BC2A733D58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ACED99F1-340D-4970-8E66-3B28E927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50A54E39-63C0-4847-A766-C6B74FEB48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11" name="Resim 10">
            <a:extLst>
              <a:ext uri="{FF2B5EF4-FFF2-40B4-BE49-F238E27FC236}">
                <a16:creationId xmlns:a16="http://schemas.microsoft.com/office/drawing/2014/main" id="{4ACCE630-5901-56A9-799D-439F272FDB61}"/>
              </a:ext>
            </a:extLst>
          </p:cNvPr>
          <p:cNvPicPr>
            <a:picLocks noChangeAspect="1"/>
          </p:cNvPicPr>
          <p:nvPr/>
        </p:nvPicPr>
        <p:blipFill>
          <a:blip r:embed="rId3"/>
          <a:stretch>
            <a:fillRect/>
          </a:stretch>
        </p:blipFill>
        <p:spPr>
          <a:xfrm>
            <a:off x="8042405" y="1997753"/>
            <a:ext cx="3115326" cy="2158171"/>
          </a:xfrm>
          <a:prstGeom prst="rect">
            <a:avLst/>
          </a:prstGeom>
        </p:spPr>
      </p:pic>
      <p:sp>
        <p:nvSpPr>
          <p:cNvPr id="15" name="Metin kutusu 14">
            <a:extLst>
              <a:ext uri="{FF2B5EF4-FFF2-40B4-BE49-F238E27FC236}">
                <a16:creationId xmlns:a16="http://schemas.microsoft.com/office/drawing/2014/main" id="{02CEECE6-B6B7-B9F8-971A-4F143913F10E}"/>
              </a:ext>
            </a:extLst>
          </p:cNvPr>
          <p:cNvSpPr txBox="1"/>
          <p:nvPr/>
        </p:nvSpPr>
        <p:spPr>
          <a:xfrm>
            <a:off x="7145666" y="4247971"/>
            <a:ext cx="5110163" cy="1200329"/>
          </a:xfrm>
          <a:prstGeom prst="rect">
            <a:avLst/>
          </a:prstGeom>
          <a:noFill/>
        </p:spPr>
        <p:txBody>
          <a:bodyPr wrap="square">
            <a:spAutoFit/>
          </a:bodyPr>
          <a:lstStyle/>
          <a:p>
            <a:r>
              <a:rPr lang="tr-TR" sz="1800" dirty="0">
                <a:solidFill>
                  <a:schemeClr val="bg1"/>
                </a:solidFill>
                <a:effectLst/>
                <a:latin typeface="Calibri Light" panose="020F0302020204030204" pitchFamily="34" charset="0"/>
                <a:ea typeface="Calibri" panose="020F0502020204030204" pitchFamily="34" charset="0"/>
              </a:rPr>
              <a:t>İşlemci 9 adet komutu desteklemektedir. FB-CPU’nun 10 bitlik komutunun, operasyon ve adres için bitlerinin ayrılması gösterilmiştir.</a:t>
            </a:r>
          </a:p>
          <a:p>
            <a:endParaRPr lang="tr-TR" dirty="0"/>
          </a:p>
        </p:txBody>
      </p:sp>
    </p:spTree>
    <p:extLst>
      <p:ext uri="{BB962C8B-B14F-4D97-AF65-F5344CB8AC3E}">
        <p14:creationId xmlns:p14="http://schemas.microsoft.com/office/powerpoint/2010/main" val="2404322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 name="Group 11">
            <a:extLst>
              <a:ext uri="{FF2B5EF4-FFF2-40B4-BE49-F238E27FC236}">
                <a16:creationId xmlns:a16="http://schemas.microsoft.com/office/drawing/2014/main" id="{62CE031E-EE35-4AA7-9784-805093327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3" name="Straight Connector 12">
              <a:extLst>
                <a:ext uri="{FF2B5EF4-FFF2-40B4-BE49-F238E27FC236}">
                  <a16:creationId xmlns:a16="http://schemas.microsoft.com/office/drawing/2014/main" id="{118D62D3-5800-4F4A-95BE-C1A2BB8B2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4C9E4F52-5D94-4242-AC69-EE6A23FAB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22CC7C0-D1D6-4FF0-A60C-1AEB9C873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9B43E48-8275-4871-8745-F5CB75CFDB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87ED701-F942-4771-8F92-6EFCC2E8E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1" name="Rectangle 18">
            <a:extLst>
              <a:ext uri="{FF2B5EF4-FFF2-40B4-BE49-F238E27FC236}">
                <a16:creationId xmlns:a16="http://schemas.microsoft.com/office/drawing/2014/main" id="{D6F819BF-BEC4-454B-82CF-C7F192640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39E75D1-7D06-FB80-DDFA-EF5FBA0517D5}"/>
              </a:ext>
            </a:extLst>
          </p:cNvPr>
          <p:cNvSpPr>
            <a:spLocks noGrp="1"/>
          </p:cNvSpPr>
          <p:nvPr>
            <p:ph type="title"/>
          </p:nvPr>
        </p:nvSpPr>
        <p:spPr>
          <a:xfrm>
            <a:off x="7532710" y="620721"/>
            <a:ext cx="4483799" cy="5087352"/>
          </a:xfrm>
        </p:spPr>
        <p:txBody>
          <a:bodyPr vert="horz" lIns="91440" tIns="45720" rIns="91440" bIns="45720" rtlCol="0" anchor="b">
            <a:normAutofit fontScale="90000"/>
          </a:bodyPr>
          <a:lstStyle/>
          <a:p>
            <a:pPr marL="342900" indent="-342900">
              <a:lnSpc>
                <a:spcPct val="90000"/>
              </a:lnSpc>
              <a:buFont typeface="Wingdings" panose="05000000000000000000" pitchFamily="2" charset="2"/>
              <a:buChar char="q"/>
            </a:pPr>
            <a:r>
              <a:rPr lang="en-US" sz="2200" dirty="0" err="1"/>
              <a:t>Tasarım</a:t>
            </a:r>
            <a:r>
              <a:rPr lang="en-US" sz="2200" dirty="0"/>
              <a:t>, </a:t>
            </a:r>
            <a:r>
              <a:rPr lang="en-US" sz="2200" dirty="0" err="1"/>
              <a:t>bir</a:t>
            </a:r>
            <a:r>
              <a:rPr lang="en-US" sz="2200" dirty="0"/>
              <a:t> durum </a:t>
            </a:r>
            <a:r>
              <a:rPr lang="en-US" sz="2200" dirty="0" err="1"/>
              <a:t>makinası</a:t>
            </a:r>
            <a:r>
              <a:rPr lang="en-US" sz="2200" dirty="0"/>
              <a:t> </a:t>
            </a:r>
            <a:r>
              <a:rPr lang="en-US" sz="2200" dirty="0" err="1"/>
              <a:t>şeklinde</a:t>
            </a:r>
            <a:r>
              <a:rPr lang="en-US" sz="2200" dirty="0"/>
              <a:t> </a:t>
            </a:r>
            <a:r>
              <a:rPr lang="en-US" sz="2200" dirty="0" err="1"/>
              <a:t>kodlandı</a:t>
            </a:r>
            <a:r>
              <a:rPr lang="en-US" sz="2200" dirty="0"/>
              <a:t>. Case </a:t>
            </a:r>
            <a:r>
              <a:rPr lang="en-US" sz="2200" dirty="0" err="1"/>
              <a:t>duruma</a:t>
            </a:r>
            <a:r>
              <a:rPr lang="en-US" sz="2200" dirty="0"/>
              <a:t> </a:t>
            </a:r>
            <a:r>
              <a:rPr lang="en-US" sz="2200" dirty="0" err="1"/>
              <a:t>bakıyor</a:t>
            </a:r>
            <a:r>
              <a:rPr lang="en-US" sz="2200" dirty="0"/>
              <a:t> </a:t>
            </a:r>
            <a:r>
              <a:rPr lang="en-US" sz="2200" dirty="0" err="1"/>
              <a:t>ve</a:t>
            </a:r>
            <a:r>
              <a:rPr lang="en-US" sz="2200" dirty="0"/>
              <a:t> </a:t>
            </a:r>
            <a:r>
              <a:rPr lang="en-US" sz="2200" dirty="0" err="1"/>
              <a:t>durumun</a:t>
            </a:r>
            <a:r>
              <a:rPr lang="en-US" sz="2200" dirty="0"/>
              <a:t> </a:t>
            </a:r>
            <a:r>
              <a:rPr lang="en-US" sz="2200" dirty="0" err="1"/>
              <a:t>içerisindeki</a:t>
            </a:r>
            <a:r>
              <a:rPr lang="en-US" sz="2200" dirty="0"/>
              <a:t> </a:t>
            </a:r>
            <a:r>
              <a:rPr lang="en-US" sz="2200" dirty="0" err="1"/>
              <a:t>yapılara</a:t>
            </a:r>
            <a:r>
              <a:rPr lang="en-US" sz="2200" dirty="0"/>
              <a:t> </a:t>
            </a:r>
            <a:r>
              <a:rPr lang="en-US" sz="2200" dirty="0" err="1"/>
              <a:t>göre</a:t>
            </a:r>
            <a:r>
              <a:rPr lang="en-US" sz="2200" dirty="0"/>
              <a:t> </a:t>
            </a:r>
            <a:r>
              <a:rPr lang="en-US" sz="2200" dirty="0" err="1"/>
              <a:t>sürekli</a:t>
            </a:r>
            <a:r>
              <a:rPr lang="en-US" sz="2200" dirty="0"/>
              <a:t> </a:t>
            </a:r>
            <a:r>
              <a:rPr lang="en-US" sz="2200" dirty="0" err="1"/>
              <a:t>ilerliyor</a:t>
            </a:r>
            <a:r>
              <a:rPr lang="en-US" sz="2200" dirty="0"/>
              <a:t>. FB-</a:t>
            </a:r>
            <a:r>
              <a:rPr lang="en-US" sz="2200" dirty="0" err="1"/>
              <a:t>CPU’nun</a:t>
            </a:r>
            <a:r>
              <a:rPr lang="en-US" sz="2200" dirty="0"/>
              <a:t> durum </a:t>
            </a:r>
            <a:r>
              <a:rPr lang="en-US" sz="2200" dirty="0" err="1"/>
              <a:t>diyagramı</a:t>
            </a:r>
            <a:r>
              <a:rPr lang="en-US" sz="2200" dirty="0"/>
              <a:t> </a:t>
            </a:r>
            <a:r>
              <a:rPr lang="en-US" sz="2200" dirty="0" err="1"/>
              <a:t>olarak</a:t>
            </a:r>
            <a:r>
              <a:rPr lang="en-US" sz="2200" dirty="0"/>
              <a:t> </a:t>
            </a:r>
            <a:r>
              <a:rPr lang="en-US" sz="2200" dirty="0" err="1"/>
              <a:t>ifade</a:t>
            </a:r>
            <a:r>
              <a:rPr lang="en-US" sz="2200" dirty="0"/>
              <a:t> </a:t>
            </a:r>
            <a:r>
              <a:rPr lang="en-US" sz="2200" dirty="0" err="1"/>
              <a:t>edilmiş</a:t>
            </a:r>
            <a:r>
              <a:rPr lang="en-US" sz="2200" dirty="0"/>
              <a:t> </a:t>
            </a:r>
            <a:r>
              <a:rPr lang="en-US" sz="2200" dirty="0" err="1"/>
              <a:t>hali</a:t>
            </a:r>
            <a:r>
              <a:rPr lang="en-US" sz="2200" dirty="0"/>
              <a:t> </a:t>
            </a:r>
            <a:r>
              <a:rPr lang="en-US" sz="2200" dirty="0" err="1"/>
              <a:t>Şekil</a:t>
            </a:r>
            <a:r>
              <a:rPr lang="en-US" sz="2200" dirty="0"/>
              <a:t> 5’te </a:t>
            </a:r>
            <a:r>
              <a:rPr lang="en-US" sz="2200" dirty="0" err="1"/>
              <a:t>yer</a:t>
            </a:r>
            <a:r>
              <a:rPr lang="en-US" sz="2200" dirty="0"/>
              <a:t> </a:t>
            </a:r>
            <a:r>
              <a:rPr lang="en-US" sz="2200" dirty="0" err="1"/>
              <a:t>alıyor</a:t>
            </a:r>
            <a:r>
              <a:rPr lang="en-US" sz="2200" dirty="0"/>
              <a:t>. </a:t>
            </a:r>
            <a:br>
              <a:rPr lang="tr-TR" sz="2200" dirty="0"/>
            </a:br>
            <a:br>
              <a:rPr lang="en-US" sz="2200" dirty="0"/>
            </a:br>
            <a:r>
              <a:rPr lang="en-US" sz="2200" dirty="0"/>
              <a:t>Durum </a:t>
            </a:r>
            <a:r>
              <a:rPr lang="en-US" sz="2200" dirty="0" err="1"/>
              <a:t>saklayıcısı</a:t>
            </a:r>
            <a:r>
              <a:rPr lang="en-US" sz="2200" dirty="0"/>
              <a:t> </a:t>
            </a:r>
            <a:r>
              <a:rPr lang="en-US" sz="2200" dirty="0" err="1"/>
              <a:t>kullanmamızın</a:t>
            </a:r>
            <a:r>
              <a:rPr lang="en-US" sz="2200" dirty="0"/>
              <a:t> </a:t>
            </a:r>
            <a:r>
              <a:rPr lang="en-US" sz="2200" dirty="0" err="1"/>
              <a:t>sebebi</a:t>
            </a:r>
            <a:r>
              <a:rPr lang="en-US" sz="2200" dirty="0"/>
              <a:t>; </a:t>
            </a:r>
            <a:r>
              <a:rPr lang="en-US" sz="2200" dirty="0" err="1"/>
              <a:t>sistemdeki</a:t>
            </a:r>
            <a:r>
              <a:rPr lang="en-US" sz="2200" dirty="0"/>
              <a:t> </a:t>
            </a:r>
            <a:r>
              <a:rPr lang="en-US" sz="2200" dirty="0" err="1"/>
              <a:t>bütün</a:t>
            </a:r>
            <a:r>
              <a:rPr lang="en-US" sz="2200" dirty="0"/>
              <a:t> </a:t>
            </a:r>
            <a:r>
              <a:rPr lang="en-US" sz="2200" dirty="0" err="1"/>
              <a:t>çalışacak</a:t>
            </a:r>
            <a:r>
              <a:rPr lang="en-US" sz="2200" dirty="0"/>
              <a:t> </a:t>
            </a:r>
            <a:r>
              <a:rPr lang="en-US" sz="2200" dirty="0" err="1"/>
              <a:t>mekanizmanın</a:t>
            </a:r>
            <a:r>
              <a:rPr lang="en-US" sz="2200" dirty="0"/>
              <a:t> ne zaman </a:t>
            </a:r>
            <a:r>
              <a:rPr lang="en-US" sz="2200" dirty="0" err="1"/>
              <a:t>çalışacağını</a:t>
            </a:r>
            <a:r>
              <a:rPr lang="en-US" sz="2200" dirty="0"/>
              <a:t> </a:t>
            </a:r>
            <a:r>
              <a:rPr lang="en-US" sz="2200" dirty="0" err="1"/>
              <a:t>belirten</a:t>
            </a:r>
            <a:r>
              <a:rPr lang="en-US" sz="2200" dirty="0"/>
              <a:t> </a:t>
            </a:r>
            <a:r>
              <a:rPr lang="en-US" sz="2200" dirty="0" err="1"/>
              <a:t>saklayıcı</a:t>
            </a:r>
            <a:r>
              <a:rPr lang="en-US" sz="2200" dirty="0"/>
              <a:t>, </a:t>
            </a:r>
            <a:r>
              <a:rPr lang="en-US" sz="2200" dirty="0" err="1"/>
              <a:t>bu</a:t>
            </a:r>
            <a:r>
              <a:rPr lang="en-US" sz="2200" dirty="0"/>
              <a:t> </a:t>
            </a:r>
            <a:r>
              <a:rPr lang="en-US" sz="2200" dirty="0" err="1"/>
              <a:t>adımlara</a:t>
            </a:r>
            <a:r>
              <a:rPr lang="en-US" sz="2200" dirty="0"/>
              <a:t> </a:t>
            </a:r>
            <a:r>
              <a:rPr lang="en-US" sz="2200" dirty="0" err="1"/>
              <a:t>göre</a:t>
            </a:r>
            <a:r>
              <a:rPr lang="en-US" sz="2200" dirty="0"/>
              <a:t> </a:t>
            </a:r>
            <a:r>
              <a:rPr lang="en-US" sz="2200" dirty="0" err="1"/>
              <a:t>çalışır</a:t>
            </a:r>
            <a:r>
              <a:rPr lang="en-US" sz="2200" dirty="0"/>
              <a:t>.</a:t>
            </a:r>
            <a:br>
              <a:rPr lang="en-US" sz="1800" dirty="0"/>
            </a:br>
            <a:endParaRPr lang="en-US" sz="1800" dirty="0"/>
          </a:p>
        </p:txBody>
      </p:sp>
      <p:sp useBgFill="1">
        <p:nvSpPr>
          <p:cNvPr id="32" name="Snip Diagonal Corner Rectangle 21">
            <a:extLst>
              <a:ext uri="{FF2B5EF4-FFF2-40B4-BE49-F238E27FC236}">
                <a16:creationId xmlns:a16="http://schemas.microsoft.com/office/drawing/2014/main" id="{79D5C3D0-88DD-405B-A549-4B5C3712E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12" y="641648"/>
            <a:ext cx="6575496" cy="5286838"/>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diyagram içeren bir resim&#10;&#10;Açıklama otomatik olarak oluşturuldu">
            <a:extLst>
              <a:ext uri="{FF2B5EF4-FFF2-40B4-BE49-F238E27FC236}">
                <a16:creationId xmlns:a16="http://schemas.microsoft.com/office/drawing/2014/main" id="{5E20F86E-F18C-4660-C109-8730E42A56F0}"/>
              </a:ext>
            </a:extLst>
          </p:cNvPr>
          <p:cNvPicPr>
            <a:picLocks noChangeAspect="1"/>
          </p:cNvPicPr>
          <p:nvPr/>
        </p:nvPicPr>
        <p:blipFill>
          <a:blip r:embed="rId2"/>
          <a:stretch>
            <a:fillRect/>
          </a:stretch>
        </p:blipFill>
        <p:spPr>
          <a:xfrm>
            <a:off x="1195861" y="1097060"/>
            <a:ext cx="5451775" cy="4334162"/>
          </a:xfrm>
          <a:prstGeom prst="rect">
            <a:avLst/>
          </a:prstGeom>
        </p:spPr>
      </p:pic>
      <p:grpSp>
        <p:nvGrpSpPr>
          <p:cNvPr id="34" name="Group 22">
            <a:extLst>
              <a:ext uri="{FF2B5EF4-FFF2-40B4-BE49-F238E27FC236}">
                <a16:creationId xmlns:a16="http://schemas.microsoft.com/office/drawing/2014/main" id="{B29E1950-A366-48B7-8DAB-726C0DE580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4" name="Straight Connector 23">
              <a:extLst>
                <a:ext uri="{FF2B5EF4-FFF2-40B4-BE49-F238E27FC236}">
                  <a16:creationId xmlns:a16="http://schemas.microsoft.com/office/drawing/2014/main" id="{624123CD-2156-4134-A3FB-C82036B5FA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282DAEA8-4DC7-4972-8972-06976C61D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C33B16A3-1C35-4E6B-88DA-2A2550F941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106381D1-240B-4A28-88D3-6ACC575DC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7C8CFC7B-B818-47F0-AE87-6B34B07D14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6419034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215C681-DC55-7968-C0AD-35808BA4E1D9}"/>
              </a:ext>
            </a:extLst>
          </p:cNvPr>
          <p:cNvSpPr>
            <a:spLocks noGrp="1"/>
          </p:cNvSpPr>
          <p:nvPr>
            <p:ph type="title"/>
          </p:nvPr>
        </p:nvSpPr>
        <p:spPr>
          <a:xfrm>
            <a:off x="7532710" y="628618"/>
            <a:ext cx="3971902" cy="1149384"/>
          </a:xfrm>
        </p:spPr>
        <p:txBody>
          <a:bodyPr vert="horz" lIns="91440" tIns="45720" rIns="91440" bIns="45720" rtlCol="0" anchor="b">
            <a:normAutofit/>
          </a:bodyPr>
          <a:lstStyle/>
          <a:p>
            <a:r>
              <a:rPr lang="en-US" sz="3200" i="1" u="sng" dirty="0">
                <a:solidFill>
                  <a:srgbClr val="FFFFFF"/>
                </a:solidFill>
              </a:rPr>
              <a:t>DURUM 0</a:t>
            </a:r>
          </a:p>
        </p:txBody>
      </p:sp>
      <p:sp useBgFill="1">
        <p:nvSpPr>
          <p:cNvPr id="22"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metin içeren bir resim&#10;&#10;Açıklama otomatik olarak oluşturuldu">
            <a:extLst>
              <a:ext uri="{FF2B5EF4-FFF2-40B4-BE49-F238E27FC236}">
                <a16:creationId xmlns:a16="http://schemas.microsoft.com/office/drawing/2014/main" id="{4129BCD2-3B31-B454-0060-49A855BD0A23}"/>
              </a:ext>
            </a:extLst>
          </p:cNvPr>
          <p:cNvPicPr>
            <a:picLocks noGrp="1" noChangeAspect="1"/>
          </p:cNvPicPr>
          <p:nvPr>
            <p:ph sz="half" idx="1"/>
          </p:nvPr>
        </p:nvPicPr>
        <p:blipFill>
          <a:blip r:embed="rId2"/>
          <a:stretch>
            <a:fillRect/>
          </a:stretch>
        </p:blipFill>
        <p:spPr>
          <a:xfrm>
            <a:off x="1101217" y="1533627"/>
            <a:ext cx="5450437" cy="3461027"/>
          </a:xfrm>
          <a:prstGeom prst="rect">
            <a:avLst/>
          </a:prstGeom>
        </p:spPr>
      </p:pic>
      <p:grpSp>
        <p:nvGrpSpPr>
          <p:cNvPr id="24" name="Group 23">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5" name="Straight Connector 24">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7" name="Metin kutusu 6">
            <a:extLst>
              <a:ext uri="{FF2B5EF4-FFF2-40B4-BE49-F238E27FC236}">
                <a16:creationId xmlns:a16="http://schemas.microsoft.com/office/drawing/2014/main" id="{20D858DF-E609-1198-43C2-11237C6339A3}"/>
              </a:ext>
            </a:extLst>
          </p:cNvPr>
          <p:cNvSpPr txBox="1"/>
          <p:nvPr/>
        </p:nvSpPr>
        <p:spPr>
          <a:xfrm>
            <a:off x="7052777" y="1861649"/>
            <a:ext cx="5136047" cy="3693319"/>
          </a:xfrm>
          <a:prstGeom prst="rect">
            <a:avLst/>
          </a:prstGeom>
          <a:noFill/>
        </p:spPr>
        <p:txBody>
          <a:bodyPr wrap="square">
            <a:spAutoFit/>
          </a:bodyPr>
          <a:lstStyle/>
          <a:p>
            <a:r>
              <a:rPr lang="tr-TR" dirty="0"/>
              <a:t>Durum 0’da, Program Counter (PC) isimli saklayıcımız, bellekteki hangi komutu çalıştıracaksak onu tuttuğumuz saklayıcının değerini yani 0’ı, </a:t>
            </a:r>
            <a:r>
              <a:rPr lang="tr-TR" dirty="0" err="1"/>
              <a:t>MAR’ın</a:t>
            </a:r>
            <a:r>
              <a:rPr lang="tr-TR" dirty="0"/>
              <a:t> üstüne </a:t>
            </a:r>
            <a:r>
              <a:rPr lang="tr-TR" dirty="0" err="1"/>
              <a:t>atttı</a:t>
            </a:r>
            <a:r>
              <a:rPr lang="tr-TR" dirty="0"/>
              <a:t>. </a:t>
            </a:r>
          </a:p>
          <a:p>
            <a:endParaRPr lang="tr-TR" dirty="0"/>
          </a:p>
          <a:p>
            <a:r>
              <a:rPr lang="tr-TR" dirty="0"/>
              <a:t>Bir yazma işlemi yapmadığımız için yazma sinyalimizi </a:t>
            </a:r>
            <a:r>
              <a:rPr lang="tr-TR" dirty="0" err="1"/>
              <a:t>RamWr’ı</a:t>
            </a:r>
            <a:r>
              <a:rPr lang="tr-TR" dirty="0"/>
              <a:t> 0’a çektik ve durumu 1 arttırarak 1 </a:t>
            </a:r>
            <a:r>
              <a:rPr lang="tr-TR" dirty="0" err="1"/>
              <a:t>cycle</a:t>
            </a:r>
            <a:r>
              <a:rPr lang="tr-TR" dirty="0"/>
              <a:t> sonra durum 1’e atladık. Yani burada PC’nin değerini </a:t>
            </a:r>
            <a:r>
              <a:rPr lang="tr-TR" dirty="0" err="1"/>
              <a:t>MAR’a</a:t>
            </a:r>
            <a:r>
              <a:rPr lang="tr-TR" dirty="0"/>
              <a:t> verdik böylelikle </a:t>
            </a:r>
            <a:r>
              <a:rPr lang="tr-TR" dirty="0" err="1"/>
              <a:t>RAM’den</a:t>
            </a:r>
            <a:r>
              <a:rPr lang="tr-TR" dirty="0"/>
              <a:t> 0. adresin içeriğini istemiş olduk durumu değiştirdiğimiz zaman RAM bize kendi data </a:t>
            </a:r>
            <a:r>
              <a:rPr lang="tr-TR" dirty="0" err="1"/>
              <a:t>outputundan</a:t>
            </a:r>
            <a:r>
              <a:rPr lang="tr-TR" dirty="0"/>
              <a:t> (</a:t>
            </a:r>
            <a:r>
              <a:rPr lang="tr-TR" dirty="0" err="1"/>
              <a:t>MDROut’tan</a:t>
            </a:r>
            <a:r>
              <a:rPr lang="tr-TR" dirty="0"/>
              <a:t>) 0. adresin içeriğini döndürecek.</a:t>
            </a:r>
          </a:p>
        </p:txBody>
      </p:sp>
    </p:spTree>
    <p:extLst>
      <p:ext uri="{BB962C8B-B14F-4D97-AF65-F5344CB8AC3E}">
        <p14:creationId xmlns:p14="http://schemas.microsoft.com/office/powerpoint/2010/main" val="363925611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62CE031E-EE35-4AA7-9784-805093327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3" name="Straight Connector 12">
              <a:extLst>
                <a:ext uri="{FF2B5EF4-FFF2-40B4-BE49-F238E27FC236}">
                  <a16:creationId xmlns:a16="http://schemas.microsoft.com/office/drawing/2014/main" id="{118D62D3-5800-4F4A-95BE-C1A2BB8B2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4C9E4F52-5D94-4242-AC69-EE6A23FAB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22CC7C0-D1D6-4FF0-A60C-1AEB9C873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9B43E48-8275-4871-8745-F5CB75CFDB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87ED701-F942-4771-8F92-6EFCC2E8E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D6F819BF-BEC4-454B-82CF-C7F192640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329C29A-AAC3-2E64-21B6-FAEF3D3FBA2E}"/>
              </a:ext>
            </a:extLst>
          </p:cNvPr>
          <p:cNvSpPr>
            <a:spLocks noGrp="1"/>
          </p:cNvSpPr>
          <p:nvPr>
            <p:ph type="title"/>
          </p:nvPr>
        </p:nvSpPr>
        <p:spPr>
          <a:xfrm>
            <a:off x="7575189" y="641648"/>
            <a:ext cx="4265829" cy="217335"/>
          </a:xfrm>
        </p:spPr>
        <p:txBody>
          <a:bodyPr vert="horz" lIns="91440" tIns="45720" rIns="91440" bIns="45720" rtlCol="0" anchor="b">
            <a:noAutofit/>
          </a:bodyPr>
          <a:lstStyle/>
          <a:p>
            <a:r>
              <a:rPr lang="en-US" i="1" u="sng" dirty="0">
                <a:solidFill>
                  <a:srgbClr val="FFFFFF"/>
                </a:solidFill>
              </a:rPr>
              <a:t>Durum 1</a:t>
            </a:r>
          </a:p>
        </p:txBody>
      </p:sp>
      <p:sp useBgFill="1">
        <p:nvSpPr>
          <p:cNvPr id="21" name="Snip Diagonal Corner Rectangle 21">
            <a:extLst>
              <a:ext uri="{FF2B5EF4-FFF2-40B4-BE49-F238E27FC236}">
                <a16:creationId xmlns:a16="http://schemas.microsoft.com/office/drawing/2014/main" id="{79D5C3D0-88DD-405B-A549-4B5C3712E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12" y="641648"/>
            <a:ext cx="6575496" cy="5286838"/>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714D31AD-9324-72D3-8E75-8BBC467E7E71}"/>
              </a:ext>
            </a:extLst>
          </p:cNvPr>
          <p:cNvPicPr>
            <a:picLocks noChangeAspect="1"/>
          </p:cNvPicPr>
          <p:nvPr/>
        </p:nvPicPr>
        <p:blipFill>
          <a:blip r:embed="rId2"/>
          <a:stretch>
            <a:fillRect/>
          </a:stretch>
        </p:blipFill>
        <p:spPr>
          <a:xfrm>
            <a:off x="1101217" y="1543616"/>
            <a:ext cx="5641063" cy="3441049"/>
          </a:xfrm>
          <a:prstGeom prst="rect">
            <a:avLst/>
          </a:prstGeom>
        </p:spPr>
      </p:pic>
      <p:grpSp>
        <p:nvGrpSpPr>
          <p:cNvPr id="23" name="Group 22">
            <a:extLst>
              <a:ext uri="{FF2B5EF4-FFF2-40B4-BE49-F238E27FC236}">
                <a16:creationId xmlns:a16="http://schemas.microsoft.com/office/drawing/2014/main" id="{B29E1950-A366-48B7-8DAB-726C0DE580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4" name="Straight Connector 23">
              <a:extLst>
                <a:ext uri="{FF2B5EF4-FFF2-40B4-BE49-F238E27FC236}">
                  <a16:creationId xmlns:a16="http://schemas.microsoft.com/office/drawing/2014/main" id="{624123CD-2156-4134-A3FB-C82036B5FA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282DAEA8-4DC7-4972-8972-06976C61D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C33B16A3-1C35-4E6B-88DA-2A2550F941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106381D1-240B-4A28-88D3-6ACC575DC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7C8CFC7B-B818-47F0-AE87-6B34B07D14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7" name="Metin kutusu 6">
            <a:extLst>
              <a:ext uri="{FF2B5EF4-FFF2-40B4-BE49-F238E27FC236}">
                <a16:creationId xmlns:a16="http://schemas.microsoft.com/office/drawing/2014/main" id="{EE29AAB1-309D-1635-60CF-C2E30E21E0DC}"/>
              </a:ext>
            </a:extLst>
          </p:cNvPr>
          <p:cNvSpPr txBox="1"/>
          <p:nvPr/>
        </p:nvSpPr>
        <p:spPr>
          <a:xfrm>
            <a:off x="7259708" y="1048074"/>
            <a:ext cx="4932292" cy="4247317"/>
          </a:xfrm>
          <a:prstGeom prst="rect">
            <a:avLst/>
          </a:prstGeom>
          <a:noFill/>
        </p:spPr>
        <p:txBody>
          <a:bodyPr wrap="square">
            <a:spAutoFit/>
          </a:bodyPr>
          <a:lstStyle/>
          <a:p>
            <a:r>
              <a:rPr lang="tr-TR" dirty="0"/>
              <a:t>Durum 1’e geçtiğimizde Memory Data </a:t>
            </a:r>
            <a:r>
              <a:rPr lang="tr-TR" dirty="0" err="1"/>
              <a:t>Out’tan</a:t>
            </a:r>
            <a:r>
              <a:rPr lang="tr-TR" dirty="0"/>
              <a:t>, gelen </a:t>
            </a:r>
            <a:r>
              <a:rPr lang="tr-TR" dirty="0" err="1"/>
              <a:t>instruction</a:t>
            </a:r>
            <a:r>
              <a:rPr lang="tr-TR" dirty="0"/>
              <a:t> bilgisi unutulmaması için </a:t>
            </a:r>
            <a:r>
              <a:rPr lang="tr-TR" dirty="0" err="1"/>
              <a:t>Instruction</a:t>
            </a:r>
            <a:r>
              <a:rPr lang="tr-TR" dirty="0"/>
              <a:t> </a:t>
            </a:r>
            <a:r>
              <a:rPr lang="tr-TR" dirty="0" err="1"/>
              <a:t>Register</a:t>
            </a:r>
            <a:r>
              <a:rPr lang="tr-TR" dirty="0"/>
              <a:t> (IR)’a yazılır. </a:t>
            </a:r>
          </a:p>
          <a:p>
            <a:endParaRPr lang="tr-TR" dirty="0"/>
          </a:p>
          <a:p>
            <a:r>
              <a:rPr lang="tr-TR" dirty="0"/>
              <a:t>İşlemler sonrası tekrar durum 0’a döneceğimiz için durum 0’da iken daha önce okuduğumuz 0. adres değil de 1. adresi okumamız lazım, bunun için PC’yi 1 arttırdık.</a:t>
            </a:r>
          </a:p>
          <a:p>
            <a:endParaRPr lang="tr-TR" dirty="0"/>
          </a:p>
          <a:p>
            <a:endParaRPr lang="tr-TR" dirty="0"/>
          </a:p>
          <a:p>
            <a:r>
              <a:rPr lang="tr-TR" dirty="0"/>
              <a:t> Bu işlemi yaptıktan sonra yeni işlemi yapmak için durumumuzu da 1 arttırıyoruz ve durum 2’ye geçiyoruz.</a:t>
            </a:r>
          </a:p>
        </p:txBody>
      </p:sp>
    </p:spTree>
    <p:extLst>
      <p:ext uri="{BB962C8B-B14F-4D97-AF65-F5344CB8AC3E}">
        <p14:creationId xmlns:p14="http://schemas.microsoft.com/office/powerpoint/2010/main" val="3009265747"/>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ilim">
  <a:themeElements>
    <a:clrScheme name="Dilim">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Dilim">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lim">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D51BCB-0419-432E-B7F1-25548446A6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 Boardroom</Template>
  <TotalTime>83</TotalTime>
  <Words>1652</Words>
  <Application>Microsoft Office PowerPoint</Application>
  <PresentationFormat>Geniş ekran</PresentationFormat>
  <Paragraphs>77</Paragraphs>
  <Slides>17</Slides>
  <Notes>2</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17</vt:i4>
      </vt:variant>
    </vt:vector>
  </HeadingPairs>
  <TitlesOfParts>
    <vt:vector size="24" baseType="lpstr">
      <vt:lpstr>Arial</vt:lpstr>
      <vt:lpstr>Calibri</vt:lpstr>
      <vt:lpstr>Calibri Light</vt:lpstr>
      <vt:lpstr>Century Gothic</vt:lpstr>
      <vt:lpstr>Wingdings</vt:lpstr>
      <vt:lpstr>Wingdings 3</vt:lpstr>
      <vt:lpstr>Dilim</vt:lpstr>
      <vt:lpstr>FB-CPU RTL tasarım</vt:lpstr>
      <vt:lpstr>PROJENİN AMACI</vt:lpstr>
      <vt:lpstr>KULLANILAN ARAÇLAR</vt:lpstr>
      <vt:lpstr>Von Neumann mimarisi</vt:lpstr>
      <vt:lpstr>PowerPoint Sunusu</vt:lpstr>
      <vt:lpstr>FB-CPU’nun desteklediği operasyonlar  </vt:lpstr>
      <vt:lpstr>Tasarım, bir durum makinası şeklinde kodlandı. Case duruma bakıyor ve durumun içerisindeki yapılara göre sürekli ilerliyor. FB-CPU’nun durum diyagramı olarak ifade edilmiş hali Şekil 5’te yer alıyor.   Durum saklayıcısı kullanmamızın sebebi; sistemdeki bütün çalışacak mekanizmanın ne zaman çalışacağını belirten saklayıcı, bu adımlara göre çalışır. </vt:lpstr>
      <vt:lpstr>DURUM 0</vt:lpstr>
      <vt:lpstr>Durum 1</vt:lpstr>
      <vt:lpstr>Durum 2</vt:lpstr>
      <vt:lpstr>Durum 3</vt:lpstr>
      <vt:lpstr>Durum 4</vt:lpstr>
      <vt:lpstr>Test Yazılımı 1:</vt:lpstr>
      <vt:lpstr>FB-CPU için bizden yapılması istenen işlem çarpma işlemidir ama bunu MUL komutuyla değil döngülerle yapmamız gerekmektedir.  Bellekte 51. adresteki değer LOD komutuyla ACC’a kayıt edilir. SUB komutuyla ACC içinde olan değerden 49 çıkartılır ve tekrar ACC saklayıcısının içine kaydedilir. JMZ komutu ile bir önceki basamakta yaptığımız işlemin (ACC-49) sonucu 0’a eşit mi değil mi diye kontrol edilir. 0’a eşit ise döngüden çıkar ve 10. adresteki işlemi gerçekleştirmeye gider. Yani 48. adresteki temp’in değerini ACC saklayıcısın içine yükler, STO ile ACC içindeki değeri 52. adrese kayıt eder ve sonra da HLT ile kodu bitirir. Bu şekilde döngülerle, MUL komutu kullanmadan sonuç belleğe kayıt edilir.   Ama JMZ 0’a eşit değilse ACC-49, 0 oluncaya kadar dönmeye devam eder. Kontrolden sonra 48. adrese temp değerini LOD ile yükler. 50. adresteki değeri ACC’ın üstüne ADD ile ekler. 48. adrese gider ve ACC’nin değerini STO temp’e kayıt eder. 49. adresteki değeri ACC’nin içine atar ve 46. adresteki değer ile toplar ve 49. adrese tekrar kayıt eder. JMP komutuyla tekrar 0. Satıra yani döngünün başına döner.  </vt:lpstr>
      <vt:lpstr>Sonuçlar</vt:lpstr>
      <vt:lpstr>   Dosyaların Github Adresi</vt:lpstr>
      <vt:lpstr>PROJE EKİBİ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FB-CPU RTL tasarım</dc:title>
  <dc:creator>Simge Özlem SARP</dc:creator>
  <cp:lastModifiedBy>Simge Özlem SARP</cp:lastModifiedBy>
  <cp:revision>4</cp:revision>
  <dcterms:created xsi:type="dcterms:W3CDTF">2023-05-08T17:52:12Z</dcterms:created>
  <dcterms:modified xsi:type="dcterms:W3CDTF">2023-05-23T09:49:17Z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