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58" r:id="rId9"/>
    <p:sldId id="259" r:id="rId10"/>
    <p:sldId id="260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6E94-DFD0-40DC-871E-26AFD39B3FF3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602C-D84B-4DFF-9383-414FC3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product" TargetMode="External"/><Relationship Id="rId2" Type="http://schemas.openxmlformats.org/officeDocument/2006/relationships/hyperlink" Target="http://localhost:4200/#/produ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b="1" dirty="0" smtClean="0"/>
              <a:t>Intermediate Level</a:t>
            </a:r>
          </a:p>
          <a:p>
            <a:endParaRPr lang="en-US" b="1" dirty="0" smtClean="0"/>
          </a:p>
          <a:p>
            <a:r>
              <a:rPr lang="en-US" b="1" dirty="0" smtClean="0"/>
              <a:t>						Abhijit Simha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9125" y="1918952"/>
            <a:ext cx="4082603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Routing </a:t>
            </a:r>
            <a:r>
              <a:rPr lang="en-US" sz="2800" dirty="0" smtClean="0">
                <a:solidFill>
                  <a:prstClr val="black"/>
                </a:solidFill>
              </a:rPr>
              <a:t>Modules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Shared </a:t>
            </a:r>
            <a:r>
              <a:rPr lang="en-US" sz="2800" dirty="0" smtClean="0">
                <a:solidFill>
                  <a:prstClr val="black"/>
                </a:solidFill>
              </a:rPr>
              <a:t>Modules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Service Module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552" y="1918952"/>
            <a:ext cx="3554569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Root Module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Core Module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Feature Modules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1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allows us to navigate through all the views by configuring the route for each component that will display a view. </a:t>
            </a:r>
            <a:endParaRPr lang="en-US" dirty="0" smtClean="0"/>
          </a:p>
          <a:p>
            <a:r>
              <a:rPr lang="en-US" b="1" dirty="0"/>
              <a:t>Navigating through Angular Application Routes</a:t>
            </a:r>
            <a:endParaRPr lang="en-US" dirty="0"/>
          </a:p>
          <a:p>
            <a:pPr lvl="1"/>
            <a:r>
              <a:rPr lang="en-US" dirty="0"/>
              <a:t>Menu</a:t>
            </a:r>
            <a:r>
              <a:rPr lang="en-US" b="1" dirty="0"/>
              <a:t> </a:t>
            </a:r>
            <a:r>
              <a:rPr lang="en-US" dirty="0"/>
              <a:t>option, link, image, buttons chained with click events activates a route.</a:t>
            </a:r>
          </a:p>
          <a:p>
            <a:pPr lvl="1"/>
            <a:r>
              <a:rPr lang="en-US" dirty="0"/>
              <a:t>Typing the URL in URL address bar.</a:t>
            </a:r>
          </a:p>
          <a:p>
            <a:pPr lvl="1"/>
            <a:r>
              <a:rPr lang="en-US" dirty="0"/>
              <a:t>Browser’s forward, backward buttons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Route Configuration</a:t>
            </a:r>
            <a:br>
              <a:rPr lang="en-US" dirty="0" smtClean="0"/>
            </a:b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sz="2000" dirty="0" err="1">
                <a:solidFill>
                  <a:prstClr val="black"/>
                </a:solidFill>
              </a:rPr>
              <a:t>Eg</a:t>
            </a:r>
            <a:r>
              <a:rPr lang="en-US" sz="2000" dirty="0">
                <a:solidFill>
                  <a:prstClr val="black"/>
                </a:solidFill>
              </a:rPr>
              <a:t>: </a:t>
            </a:r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US" sz="2000" dirty="0" smtClean="0"/>
              <a:t>&lt;base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=“/”&gt; // index.html</a:t>
            </a:r>
            <a:br>
              <a:rPr lang="en-US" sz="2000" dirty="0" smtClean="0"/>
            </a:br>
            <a:r>
              <a:rPr lang="en-US" sz="2000" dirty="0"/>
              <a:t> </a:t>
            </a:r>
            <a:r>
              <a:rPr lang="en-US" sz="2000" dirty="0" smtClean="0"/>
              <a:t>	</a:t>
            </a:r>
            <a:r>
              <a:rPr lang="en-US" sz="2000" dirty="0" err="1" smtClean="0"/>
              <a:t>RouterModule.forRoot</a:t>
            </a:r>
            <a:r>
              <a:rPr lang="en-US" sz="2000" dirty="0" smtClean="0"/>
              <a:t>([</a:t>
            </a:r>
            <a:br>
              <a:rPr lang="en-US" sz="2000" dirty="0" smtClean="0"/>
            </a:br>
            <a:r>
              <a:rPr lang="en-US" sz="2000" dirty="0" smtClean="0"/>
              <a:t>	{</a:t>
            </a:r>
            <a:r>
              <a:rPr lang="en-US" sz="2000" dirty="0"/>
              <a:t> path: </a:t>
            </a:r>
            <a:r>
              <a:rPr lang="en-US" sz="2000" dirty="0" smtClean="0"/>
              <a:t>‘home',</a:t>
            </a:r>
            <a:r>
              <a:rPr lang="en-US" sz="2000" dirty="0"/>
              <a:t> component: </a:t>
            </a:r>
            <a:r>
              <a:rPr lang="en-US" sz="2000" dirty="0" err="1" smtClean="0"/>
              <a:t>BbbCompComponent</a:t>
            </a:r>
            <a:r>
              <a:rPr lang="en-US" sz="2000" dirty="0"/>
              <a:t> </a:t>
            </a:r>
            <a:r>
              <a:rPr lang="en-US" sz="2000" dirty="0" smtClean="0"/>
              <a:t>}</a:t>
            </a:r>
            <a:r>
              <a:rPr lang="en-US" sz="2000" dirty="0"/>
              <a:t> </a:t>
            </a:r>
            <a:r>
              <a:rPr lang="en-US" sz="2000" dirty="0" smtClean="0"/>
              <a:t>]), //</a:t>
            </a:r>
            <a:r>
              <a:rPr lang="en-US" sz="2000" dirty="0" err="1" smtClean="0"/>
              <a:t>AppModule.ts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5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routes: Routes = </a:t>
            </a:r>
            <a:r>
              <a:rPr lang="en-US" dirty="0" smtClean="0"/>
              <a:t>[</a:t>
            </a:r>
            <a:br>
              <a:rPr lang="en-US" dirty="0" smtClean="0"/>
            </a:br>
            <a:r>
              <a:rPr lang="en-US" sz="2000" dirty="0" smtClean="0"/>
              <a:t>// maps specific URL path </a:t>
            </a:r>
            <a:r>
              <a:rPr lang="en-US" sz="2000" dirty="0" err="1" smtClean="0"/>
              <a:t>segement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 	{ path</a:t>
            </a:r>
            <a:r>
              <a:rPr lang="en-US" dirty="0"/>
              <a:t>: 'home', component: </a:t>
            </a:r>
            <a:r>
              <a:rPr lang="en-US" dirty="0" err="1"/>
              <a:t>PcompComponent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// specifies a router </a:t>
            </a:r>
            <a:r>
              <a:rPr lang="en-US" sz="2000" dirty="0" err="1"/>
              <a:t>param</a:t>
            </a:r>
            <a:r>
              <a:rPr lang="en-US" sz="2000" dirty="0"/>
              <a:t> and maps the specific URL path </a:t>
            </a:r>
            <a:r>
              <a:rPr lang="en-US" sz="2000" dirty="0" smtClean="0"/>
              <a:t>segment</a:t>
            </a:r>
            <a:br>
              <a:rPr lang="en-US" sz="2000" dirty="0" smtClean="0"/>
            </a:br>
            <a:r>
              <a:rPr lang="en-US" dirty="0" smtClean="0"/>
              <a:t>	{ </a:t>
            </a:r>
            <a:r>
              <a:rPr lang="en-US" dirty="0"/>
              <a:t>path: '</a:t>
            </a:r>
            <a:r>
              <a:rPr lang="en-US" dirty="0" smtClean="0"/>
              <a:t>product/:id', </a:t>
            </a:r>
            <a:r>
              <a:rPr lang="en-US" dirty="0"/>
              <a:t>component: </a:t>
            </a:r>
            <a:r>
              <a:rPr lang="en-US" dirty="0" err="1" smtClean="0"/>
              <a:t>ProductDetailComponent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// specifies &amp; maps a empty </a:t>
            </a:r>
            <a:r>
              <a:rPr lang="en-US" sz="2000" dirty="0" smtClean="0"/>
              <a:t>route</a:t>
            </a:r>
            <a:br>
              <a:rPr lang="en-US" sz="2000" dirty="0" smtClean="0"/>
            </a:br>
            <a:r>
              <a:rPr lang="en-US" dirty="0" smtClean="0"/>
              <a:t>	{ </a:t>
            </a:r>
            <a:r>
              <a:rPr lang="en-US" dirty="0"/>
              <a:t>path: '</a:t>
            </a:r>
            <a:r>
              <a:rPr lang="en-US" dirty="0" smtClean="0"/>
              <a:t>', redirect: 'home‘, </a:t>
            </a:r>
            <a:r>
              <a:rPr lang="en-US" dirty="0" err="1" smtClean="0"/>
              <a:t>pathMatch</a:t>
            </a:r>
            <a:r>
              <a:rPr lang="en-US" dirty="0" smtClean="0"/>
              <a:t>: ‘full'},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// specifies &amp; maps a wildcard path </a:t>
            </a:r>
            <a:r>
              <a:rPr lang="en-US" sz="2000" dirty="0" smtClean="0"/>
              <a:t>route</a:t>
            </a:r>
            <a:br>
              <a:rPr lang="en-US" sz="2000" dirty="0" smtClean="0"/>
            </a:br>
            <a:r>
              <a:rPr lang="en-US" dirty="0" smtClean="0"/>
              <a:t> 	{ </a:t>
            </a:r>
            <a:r>
              <a:rPr lang="en-US" dirty="0"/>
              <a:t>path: '</a:t>
            </a:r>
            <a:r>
              <a:rPr lang="en-US" dirty="0" smtClean="0"/>
              <a:t>**', </a:t>
            </a:r>
            <a:r>
              <a:rPr lang="en-US" dirty="0"/>
              <a:t>component: </a:t>
            </a:r>
            <a:r>
              <a:rPr lang="en-US" dirty="0" err="1" smtClean="0"/>
              <a:t>PageNotFoundComponent</a:t>
            </a:r>
            <a:r>
              <a:rPr lang="en-US" dirty="0" smtClean="0"/>
              <a:t>}];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4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Location Strategies in Angular </a:t>
            </a:r>
            <a:r>
              <a:rPr lang="en-US" b="1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HashLocationStrategy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http://localhost:4200/#/</a:t>
            </a:r>
            <a:r>
              <a:rPr lang="en-US" dirty="0" smtClean="0">
                <a:hlinkClick r:id="rId2"/>
              </a:rPr>
              <a:t>product</a:t>
            </a:r>
            <a:endParaRPr lang="en-US" dirty="0"/>
          </a:p>
          <a:p>
            <a:pPr lvl="1" fontAlgn="base"/>
            <a:r>
              <a:rPr lang="en-US" dirty="0" smtClean="0"/>
              <a:t>uses </a:t>
            </a:r>
            <a:r>
              <a:rPr lang="en-US" dirty="0"/>
              <a:t>the anchor tags technique to achieve client-side routing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b="1" dirty="0" err="1" smtClean="0"/>
              <a:t>PathLocationStrategy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localhost:4200/product</a:t>
            </a:r>
            <a:endParaRPr lang="en-US" dirty="0" smtClean="0"/>
          </a:p>
          <a:p>
            <a:pPr lvl="1" fontAlgn="base"/>
            <a:r>
              <a:rPr lang="en-US" dirty="0" smtClean="0"/>
              <a:t>HTML5 allows </a:t>
            </a:r>
            <a:r>
              <a:rPr lang="en-US" dirty="0"/>
              <a:t>browsers to programmatically alter the browser’s history through the history object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Default </a:t>
            </a:r>
            <a:r>
              <a:rPr lang="en-US" dirty="0"/>
              <a:t>strategy in Angular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4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</a:t>
            </a:r>
            <a:r>
              <a:rPr lang="en-US" dirty="0"/>
              <a:t>are used to collect the data from the user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Angular supports two design approaches for interactive forms.</a:t>
            </a:r>
            <a:br>
              <a:rPr lang="en-US" dirty="0" smtClean="0"/>
            </a:br>
            <a:endParaRPr lang="en-US" dirty="0" smtClean="0"/>
          </a:p>
          <a:p>
            <a:pPr marL="914400" lvl="1" indent="-457200"/>
            <a:r>
              <a:rPr lang="en-US" dirty="0"/>
              <a:t>Template Driven </a:t>
            </a:r>
            <a:r>
              <a:rPr lang="en-US" dirty="0" smtClean="0"/>
              <a:t>Forms</a:t>
            </a:r>
          </a:p>
          <a:p>
            <a:pPr marL="1371600" lvl="2" indent="-457200"/>
            <a:r>
              <a:rPr lang="en-US" dirty="0" smtClean="0"/>
              <a:t>HTML &amp; Data Binding – Form template in HTML which is bind in component code.</a:t>
            </a:r>
            <a:br>
              <a:rPr lang="en-US" dirty="0" smtClean="0"/>
            </a:br>
            <a:endParaRPr lang="en-US" dirty="0"/>
          </a:p>
          <a:p>
            <a:pPr marL="914400" lvl="1" indent="-457200"/>
            <a:r>
              <a:rPr lang="en-US" dirty="0"/>
              <a:t>Reactive </a:t>
            </a:r>
            <a:r>
              <a:rPr lang="en-US" dirty="0" smtClean="0"/>
              <a:t>Forms</a:t>
            </a:r>
          </a:p>
          <a:p>
            <a:pPr marL="1371600" lvl="2" indent="-457200"/>
            <a:r>
              <a:rPr lang="en-US" dirty="0" smtClean="0"/>
              <a:t>Model Driven – Form Model &amp; validation in component code.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5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Building Blocks of Angular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FormControl</a:t>
            </a:r>
            <a:r>
              <a:rPr lang="en-US" dirty="0"/>
              <a:t> tracks the value and validation status of an individual form </a:t>
            </a:r>
            <a:r>
              <a:rPr lang="en-US" dirty="0" smtClean="0"/>
              <a:t>control.</a:t>
            </a:r>
          </a:p>
          <a:p>
            <a:pPr marL="4572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ngModel</a:t>
            </a:r>
            <a:r>
              <a:rPr lang="en-US" dirty="0" smtClean="0"/>
              <a:t> , </a:t>
            </a:r>
            <a:r>
              <a:rPr lang="en-US" dirty="0" err="1" smtClean="0"/>
              <a:t>formControl</a:t>
            </a:r>
            <a:endParaRPr lang="en-US" dirty="0" smtClean="0"/>
          </a:p>
          <a:p>
            <a:r>
              <a:rPr lang="en-US" dirty="0" err="1" smtClean="0"/>
              <a:t>FormGroup</a:t>
            </a:r>
            <a:r>
              <a:rPr lang="en-US" dirty="0" smtClean="0"/>
              <a:t> </a:t>
            </a:r>
            <a:r>
              <a:rPr lang="en-US" dirty="0"/>
              <a:t>tracks the same values and status for a collection of form controls.</a:t>
            </a:r>
          </a:p>
          <a:p>
            <a:pPr marL="4572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ngForm</a:t>
            </a:r>
            <a:r>
              <a:rPr lang="en-US" dirty="0" smtClean="0"/>
              <a:t>, </a:t>
            </a:r>
            <a:r>
              <a:rPr lang="en-US" dirty="0" err="1" smtClean="0"/>
              <a:t>formGroup</a:t>
            </a:r>
            <a:endParaRPr lang="en-US" dirty="0"/>
          </a:p>
          <a:p>
            <a:r>
              <a:rPr lang="en-US" dirty="0" err="1" smtClean="0"/>
              <a:t>FormArray</a:t>
            </a:r>
            <a:r>
              <a:rPr lang="en-US" dirty="0" smtClean="0"/>
              <a:t> tracks the same values and status for an array of form controls.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2400" dirty="0" err="1" smtClean="0"/>
              <a:t>Eg</a:t>
            </a:r>
            <a:r>
              <a:rPr lang="en-US" sz="2400" dirty="0"/>
              <a:t>: </a:t>
            </a:r>
            <a:r>
              <a:rPr lang="en-US" sz="2400" dirty="0" err="1" smtClean="0"/>
              <a:t>ngModelForm</a:t>
            </a:r>
            <a:r>
              <a:rPr lang="en-US" sz="2400" dirty="0"/>
              <a:t>, </a:t>
            </a:r>
            <a:r>
              <a:rPr lang="en-US" sz="2400" dirty="0" err="1" smtClean="0"/>
              <a:t>formArray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using </a:t>
            </a:r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front-end applications need to communicate with a server over the HTTP protocol, to download or upload data and access other back-end services. 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/>
              <a:t>allows us to query the Remote API source to get data into our Application</a:t>
            </a:r>
            <a:r>
              <a:rPr lang="en-US" dirty="0" smtClean="0"/>
              <a:t>.</a:t>
            </a:r>
          </a:p>
          <a:p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separate </a:t>
            </a:r>
            <a:r>
              <a:rPr lang="en-US" dirty="0" smtClean="0"/>
              <a:t>model </a:t>
            </a:r>
            <a:r>
              <a:rPr lang="en-US" dirty="0"/>
              <a:t>in Angular and is available under </a:t>
            </a:r>
            <a:r>
              <a:rPr lang="en-US" dirty="0" smtClean="0"/>
              <a:t>the</a:t>
            </a:r>
            <a:r>
              <a:rPr lang="en-US" dirty="0"/>
              <a:t> @angular/common/http </a:t>
            </a:r>
            <a:r>
              <a:rPr lang="en-US" dirty="0" smtClean="0"/>
              <a:t>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CanActivate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CanDeactivate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Resolve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CanLoad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/>
              <a:t>CanActivateChild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 smtClean="0"/>
              <a:t>	</a:t>
            </a:r>
            <a:r>
              <a:rPr lang="en-IN" sz="9600" smtClean="0"/>
              <a:t>	Thank </a:t>
            </a:r>
            <a:r>
              <a:rPr lang="en-IN" sz="9600" dirty="0" smtClean="0"/>
              <a:t>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103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Version: </a:t>
            </a:r>
          </a:p>
          <a:p>
            <a:pPr marL="457200" lvl="1" indent="0">
              <a:buNone/>
            </a:pPr>
            <a:r>
              <a:rPr lang="en-US" b="1" dirty="0" smtClean="0"/>
              <a:t>node --version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OPTUM’s </a:t>
            </a:r>
            <a:r>
              <a:rPr lang="en-US" dirty="0" err="1" smtClean="0"/>
              <a:t>npm</a:t>
            </a:r>
            <a:r>
              <a:rPr lang="en-US" dirty="0" smtClean="0"/>
              <a:t> registry:</a:t>
            </a:r>
            <a:br>
              <a:rPr lang="en-US" dirty="0" smtClean="0"/>
            </a:br>
            <a:r>
              <a:rPr lang="en-US" sz="2400" b="1" dirty="0" err="1" smtClean="0"/>
              <a:t>npm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config</a:t>
            </a:r>
            <a:r>
              <a:rPr lang="en-US" sz="2400" b="1" dirty="0" smtClean="0"/>
              <a:t> set registry https://repo1.uhc.com/artifactory/api/npm/npm-virtual/ --global</a:t>
            </a:r>
          </a:p>
          <a:p>
            <a:endParaRPr lang="en-US" sz="2400" dirty="0" smtClean="0"/>
          </a:p>
          <a:p>
            <a:r>
              <a:rPr lang="en-US" dirty="0" smtClean="0"/>
              <a:t>Angular setup:</a:t>
            </a:r>
          </a:p>
          <a:p>
            <a:pPr marL="457200" lvl="1" indent="0">
              <a:buNone/>
            </a:pPr>
            <a:r>
              <a:rPr lang="en-US" b="1" dirty="0" err="1" smtClean="0"/>
              <a:t>npm</a:t>
            </a:r>
            <a:r>
              <a:rPr lang="en-US" b="1" dirty="0" smtClean="0"/>
              <a:t> install -g @angular/cli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373487"/>
            <a:ext cx="10529552" cy="1452138"/>
          </a:xfrm>
        </p:spPr>
        <p:txBody>
          <a:bodyPr/>
          <a:lstStyle/>
          <a:p>
            <a:r>
              <a:rPr lang="en-US" dirty="0" smtClean="0"/>
              <a:t>Create a workspace and initial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Cmd</a:t>
            </a:r>
            <a:r>
              <a:rPr lang="en-US" dirty="0" smtClean="0"/>
              <a:t>: ng new my-app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No for strict type </a:t>
            </a:r>
            <a:r>
              <a:rPr lang="en-US" dirty="0" smtClean="0"/>
              <a:t>checking.</a:t>
            </a:r>
          </a:p>
          <a:p>
            <a:r>
              <a:rPr lang="en-US" dirty="0" smtClean="0"/>
              <a:t>Select Yes(Y) </a:t>
            </a:r>
            <a:r>
              <a:rPr lang="en-US" dirty="0"/>
              <a:t>for </a:t>
            </a:r>
            <a:r>
              <a:rPr lang="en-US" dirty="0" smtClean="0"/>
              <a:t>Routing.</a:t>
            </a:r>
          </a:p>
          <a:p>
            <a:r>
              <a:rPr lang="en-US" dirty="0" smtClean="0"/>
              <a:t>Select </a:t>
            </a:r>
            <a:r>
              <a:rPr lang="en-US" dirty="0"/>
              <a:t>SCSS for </a:t>
            </a:r>
            <a:r>
              <a:rPr lang="en-US" dirty="0" smtClean="0"/>
              <a:t>Styling.</a:t>
            </a:r>
            <a:endParaRPr lang="en-US" dirty="0"/>
          </a:p>
          <a:p>
            <a:r>
              <a:rPr lang="en-US" dirty="0"/>
              <a:t>Download VS </a:t>
            </a:r>
            <a:r>
              <a:rPr lang="en-US" dirty="0" smtClean="0"/>
              <a:t>code Editor.</a:t>
            </a:r>
            <a:br>
              <a:rPr lang="en-US" dirty="0" smtClean="0"/>
            </a:br>
            <a:r>
              <a:rPr lang="en-US" dirty="0" smtClean="0"/>
              <a:t>Link</a:t>
            </a:r>
            <a:r>
              <a:rPr lang="en-US" dirty="0"/>
              <a:t>: https://code.visualstudio.com/download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1" y="1277691"/>
            <a:ext cx="11458575" cy="541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816697" y="3026535"/>
            <a:ext cx="24985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36017" y="3631842"/>
            <a:ext cx="2498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034" y="412124"/>
            <a:ext cx="1111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Angular Basics</a:t>
            </a:r>
          </a:p>
        </p:txBody>
      </p:sp>
    </p:spTree>
    <p:extLst>
      <p:ext uri="{BB962C8B-B14F-4D97-AF65-F5344CB8AC3E}">
        <p14:creationId xmlns:p14="http://schemas.microsoft.com/office/powerpoint/2010/main" val="45418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that are contained within one web page are called single-page applications (SPA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the views are displayed in one page i.e., “index.html”.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556368"/>
            <a:ext cx="6019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3" y="1690688"/>
            <a:ext cx="9156878" cy="452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32528"/>
            <a:ext cx="9736428" cy="5087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293" y="6220496"/>
            <a:ext cx="17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Root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1287" y="5582786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2907" y="1970468"/>
            <a:ext cx="3696237" cy="398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7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63" y="2125014"/>
            <a:ext cx="7368928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Module Level (Application Level).</a:t>
            </a:r>
          </a:p>
          <a:p>
            <a:r>
              <a:rPr lang="en-US" dirty="0" smtClean="0"/>
              <a:t>Module Level.</a:t>
            </a:r>
          </a:p>
          <a:p>
            <a:r>
              <a:rPr lang="en-US" dirty="0" smtClean="0"/>
              <a:t>Component Level.</a:t>
            </a:r>
          </a:p>
          <a:p>
            <a:r>
              <a:rPr lang="en-US" dirty="0"/>
              <a:t>Root Module (Application Level</a:t>
            </a:r>
            <a:r>
              <a:rPr lang="en-US" dirty="0" smtClean="0"/>
              <a:t>) &amp; Lazy Loaded Module </a:t>
            </a:r>
            <a:r>
              <a:rPr lang="en-US" dirty="0"/>
              <a:t>Level (Lazy Loaded </a:t>
            </a:r>
            <a:r>
              <a:rPr lang="en-US" dirty="0" smtClean="0"/>
              <a:t>Module’s unique instance).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27" y="4344194"/>
            <a:ext cx="583882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52" y="5483225"/>
            <a:ext cx="5791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a great way to organize an application and extend it with capabilities from external libraries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The Angular framework </a:t>
            </a:r>
            <a:r>
              <a:rPr lang="en-US" dirty="0" smtClean="0"/>
              <a:t>itself is a </a:t>
            </a:r>
            <a:r>
              <a:rPr lang="en-US" dirty="0"/>
              <a:t>set of JavaScript modules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requently </a:t>
            </a:r>
            <a:r>
              <a:rPr lang="en-US" dirty="0"/>
              <a:t>used Angular modules 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31824" y="4703917"/>
            <a:ext cx="3979571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ReactiveFormsModule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RouterModule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HttpClientModule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2432" y="4703917"/>
            <a:ext cx="3760631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BrowserModule</a:t>
            </a:r>
            <a:r>
              <a:rPr lang="en-US" sz="2400" dirty="0">
                <a:solidFill>
                  <a:prstClr val="black"/>
                </a:solidFill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CommonModule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FormsModule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366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Angular Training</vt:lpstr>
      <vt:lpstr>Setup:</vt:lpstr>
      <vt:lpstr>Create a workspace and initial application </vt:lpstr>
      <vt:lpstr>PowerPoint Presentation</vt:lpstr>
      <vt:lpstr>Angular Basics</vt:lpstr>
      <vt:lpstr>Angular Architecture</vt:lpstr>
      <vt:lpstr>Dependency Injection</vt:lpstr>
      <vt:lpstr>Provider Scope</vt:lpstr>
      <vt:lpstr>Angular Modularity</vt:lpstr>
      <vt:lpstr>Types of Modules</vt:lpstr>
      <vt:lpstr>Routing </vt:lpstr>
      <vt:lpstr>Route declarations</vt:lpstr>
      <vt:lpstr>Location Strategies in Angular Router</vt:lpstr>
      <vt:lpstr>Forms</vt:lpstr>
      <vt:lpstr>Building Blocks of Angular Forms</vt:lpstr>
      <vt:lpstr>HTTP Requests using HTTPClient</vt:lpstr>
      <vt:lpstr>Route Guards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Training</dc:title>
  <dc:creator>Abhijit Simha Rambha</dc:creator>
  <cp:lastModifiedBy>Abhijit Simha Rambha</cp:lastModifiedBy>
  <cp:revision>34</cp:revision>
  <dcterms:created xsi:type="dcterms:W3CDTF">2021-09-21T22:30:18Z</dcterms:created>
  <dcterms:modified xsi:type="dcterms:W3CDTF">2021-09-24T08:18:22Z</dcterms:modified>
</cp:coreProperties>
</file>