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7"/>
  </p:notesMasterIdLst>
  <p:handoutMasterIdLst>
    <p:handoutMasterId r:id="rId48"/>
  </p:handoutMasterIdLst>
  <p:sldIdLst>
    <p:sldId id="256" r:id="rId5"/>
    <p:sldId id="287" r:id="rId6"/>
    <p:sldId id="286" r:id="rId7"/>
    <p:sldId id="259" r:id="rId8"/>
    <p:sldId id="335" r:id="rId9"/>
    <p:sldId id="291" r:id="rId10"/>
    <p:sldId id="292" r:id="rId11"/>
    <p:sldId id="294" r:id="rId12"/>
    <p:sldId id="325" r:id="rId13"/>
    <p:sldId id="326" r:id="rId14"/>
    <p:sldId id="330" r:id="rId15"/>
    <p:sldId id="343" r:id="rId16"/>
    <p:sldId id="344" r:id="rId17"/>
    <p:sldId id="350" r:id="rId18"/>
    <p:sldId id="351" r:id="rId19"/>
    <p:sldId id="352" r:id="rId20"/>
    <p:sldId id="345" r:id="rId21"/>
    <p:sldId id="293" r:id="rId22"/>
    <p:sldId id="324" r:id="rId23"/>
    <p:sldId id="346" r:id="rId24"/>
    <p:sldId id="348" r:id="rId25"/>
    <p:sldId id="349" r:id="rId26"/>
    <p:sldId id="347" r:id="rId27"/>
    <p:sldId id="336" r:id="rId28"/>
    <p:sldId id="353" r:id="rId29"/>
    <p:sldId id="354" r:id="rId30"/>
    <p:sldId id="337" r:id="rId31"/>
    <p:sldId id="355" r:id="rId32"/>
    <p:sldId id="338" r:id="rId33"/>
    <p:sldId id="339" r:id="rId34"/>
    <p:sldId id="341" r:id="rId35"/>
    <p:sldId id="340" r:id="rId36"/>
    <p:sldId id="334" r:id="rId37"/>
    <p:sldId id="331" r:id="rId38"/>
    <p:sldId id="313" r:id="rId39"/>
    <p:sldId id="332" r:id="rId40"/>
    <p:sldId id="358" r:id="rId41"/>
    <p:sldId id="356" r:id="rId42"/>
    <p:sldId id="357" r:id="rId43"/>
    <p:sldId id="302" r:id="rId44"/>
    <p:sldId id="342" r:id="rId45"/>
    <p:sldId id="280" r:id="rId46"/>
  </p:sldIdLst>
  <p:sldSz cx="9144000" cy="5143500" type="screen16x9"/>
  <p:notesSz cx="6797675" cy="9926638"/>
  <p:defaultText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4">
          <p15:clr>
            <a:srgbClr val="A4A3A4"/>
          </p15:clr>
        </p15:guide>
        <p15:guide id="3" orient="horz" pos="935">
          <p15:clr>
            <a:srgbClr val="A4A3A4"/>
          </p15:clr>
        </p15:guide>
        <p15:guide id="4" orient="horz" pos="4191">
          <p15:clr>
            <a:srgbClr val="A4A3A4"/>
          </p15:clr>
        </p15:guide>
        <p15:guide id="5" orient="horz" pos="2387">
          <p15:clr>
            <a:srgbClr val="A4A3A4"/>
          </p15:clr>
        </p15:guide>
        <p15:guide id="6" orient="horz" pos="287">
          <p15:clr>
            <a:srgbClr val="A4A3A4"/>
          </p15:clr>
        </p15:guide>
        <p15:guide id="7" pos="2880">
          <p15:clr>
            <a:srgbClr val="A4A3A4"/>
          </p15:clr>
        </p15:guide>
        <p15:guide id="8" pos="5420">
          <p15:clr>
            <a:srgbClr val="A4A3A4"/>
          </p15:clr>
        </p15:guide>
        <p15:guide id="9" pos="344">
          <p15:clr>
            <a:srgbClr val="A4A3A4"/>
          </p15:clr>
        </p15:guide>
        <p15:guide id="10" pos="2018">
          <p15:clr>
            <a:srgbClr val="A4A3A4"/>
          </p15:clr>
        </p15:guide>
        <p15:guide id="11" orient="horz" pos="1620">
          <p15:clr>
            <a:srgbClr val="A4A3A4"/>
          </p15:clr>
        </p15:guide>
        <p15:guide id="12" orient="horz" pos="2913">
          <p15:clr>
            <a:srgbClr val="A4A3A4"/>
          </p15:clr>
        </p15:guide>
        <p15:guide id="13" orient="horz" pos="701">
          <p15:clr>
            <a:srgbClr val="A4A3A4"/>
          </p15:clr>
        </p15:guide>
        <p15:guide id="14" orient="horz" pos="3143">
          <p15:clr>
            <a:srgbClr val="A4A3A4"/>
          </p15:clr>
        </p15:guide>
        <p15:guide id="15" orient="horz" pos="1790">
          <p15:clr>
            <a:srgbClr val="A4A3A4"/>
          </p15:clr>
        </p15:guide>
        <p15:guide id="16" orient="horz" pos="215">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AA0A"/>
    <a:srgbClr val="F07D00"/>
    <a:srgbClr val="000000"/>
    <a:srgbClr val="F2F2F2"/>
    <a:srgbClr val="2DAA64"/>
    <a:srgbClr val="A6A6A6"/>
    <a:srgbClr val="4D0B39"/>
    <a:srgbClr val="D99782"/>
    <a:srgbClr val="88A72E"/>
    <a:srgbClr val="4D68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8" autoAdjust="0"/>
    <p:restoredTop sz="70718" autoAdjust="0"/>
  </p:normalViewPr>
  <p:slideViewPr>
    <p:cSldViewPr showGuides="1">
      <p:cViewPr varScale="1">
        <p:scale>
          <a:sx n="83" d="100"/>
          <a:sy n="83" d="100"/>
        </p:scale>
        <p:origin x="1262" y="72"/>
      </p:cViewPr>
      <p:guideLst>
        <p:guide orient="horz" pos="2160"/>
        <p:guide orient="horz" pos="3884"/>
        <p:guide orient="horz" pos="935"/>
        <p:guide orient="horz" pos="4191"/>
        <p:guide orient="horz" pos="2387"/>
        <p:guide orient="horz" pos="287"/>
        <p:guide pos="2880"/>
        <p:guide pos="5420"/>
        <p:guide pos="344"/>
        <p:guide pos="2018"/>
        <p:guide orient="horz" pos="1620"/>
        <p:guide orient="horz" pos="2913"/>
        <p:guide orient="horz" pos="701"/>
        <p:guide orient="horz" pos="3143"/>
        <p:guide orient="horz" pos="1790"/>
        <p:guide orient="horz" pos="215"/>
      </p:guideLst>
    </p:cSldViewPr>
  </p:slideViewPr>
  <p:outlineViewPr>
    <p:cViewPr>
      <p:scale>
        <a:sx n="33" d="100"/>
        <a:sy n="33" d="100"/>
      </p:scale>
      <p:origin x="0" y="13824"/>
    </p:cViewPr>
  </p:outlineViewPr>
  <p:notesTextViewPr>
    <p:cViewPr>
      <p:scale>
        <a:sx n="100" d="100"/>
        <a:sy n="100" d="100"/>
      </p:scale>
      <p:origin x="0" y="0"/>
    </p:cViewPr>
  </p:notesTextViewPr>
  <p:sorterViewPr>
    <p:cViewPr>
      <p:scale>
        <a:sx n="57" d="100"/>
        <a:sy n="57" d="100"/>
      </p:scale>
      <p:origin x="0" y="0"/>
    </p:cViewPr>
  </p:sorterViewPr>
  <p:notesViewPr>
    <p:cSldViewPr showGuides="1">
      <p:cViewPr varScale="1">
        <p:scale>
          <a:sx n="52" d="100"/>
          <a:sy n="52" d="100"/>
        </p:scale>
        <p:origin x="2958"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858376"/>
            <a:ext cx="6797675" cy="68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Espace réservé de la date 2"/>
          <p:cNvSpPr>
            <a:spLocks noGrp="1"/>
          </p:cNvSpPr>
          <p:nvPr>
            <p:ph type="dt" sz="quarter" idx="1"/>
          </p:nvPr>
        </p:nvSpPr>
        <p:spPr>
          <a:xfrm>
            <a:off x="0" y="0"/>
            <a:ext cx="2945659" cy="273048"/>
          </a:xfrm>
          <a:prstGeom prst="rect">
            <a:avLst/>
          </a:prstGeom>
        </p:spPr>
        <p:txBody>
          <a:bodyPr vert="horz" lIns="91440" tIns="45720" rIns="91440" bIns="45720" rtlCol="0"/>
          <a:lstStyle>
            <a:lvl1pPr algn="r">
              <a:defRPr sz="1200"/>
            </a:lvl1pPr>
          </a:lstStyle>
          <a:p>
            <a:pPr algn="l"/>
            <a:fld id="{6C3E7AC7-66A5-40CD-B2D9-7A1D087E1829}" type="datetime1">
              <a:rPr lang="fr-FR" smtClean="0"/>
              <a:t>04/02/2016</a:t>
            </a:fld>
            <a:endParaRPr lang="en-GB" dirty="0"/>
          </a:p>
        </p:txBody>
      </p:sp>
      <p:sp>
        <p:nvSpPr>
          <p:cNvPr id="4" name="Espace réservé du pied de page 3"/>
          <p:cNvSpPr>
            <a:spLocks noGrp="1"/>
          </p:cNvSpPr>
          <p:nvPr>
            <p:ph type="ftr" sz="quarter" idx="2"/>
          </p:nvPr>
        </p:nvSpPr>
        <p:spPr>
          <a:xfrm>
            <a:off x="543853" y="9485352"/>
            <a:ext cx="5663296" cy="277524"/>
          </a:xfrm>
          <a:prstGeom prst="rect">
            <a:avLst/>
          </a:prstGeom>
        </p:spPr>
        <p:txBody>
          <a:bodyPr vert="horz" lIns="91440" tIns="45720" rIns="91440" bIns="45720" rtlCol="0" anchor="ctr"/>
          <a:lstStyle>
            <a:lvl1pPr algn="l">
              <a:defRPr sz="1200"/>
            </a:lvl1pPr>
          </a:lstStyle>
          <a:p>
            <a:r>
              <a:rPr lang="fr-FR" sz="1100" dirty="0"/>
              <a:t>Title presentation</a:t>
            </a:r>
          </a:p>
        </p:txBody>
      </p:sp>
      <p:sp>
        <p:nvSpPr>
          <p:cNvPr id="5" name="Espace réservé du numéro de diapositive 4"/>
          <p:cNvSpPr>
            <a:spLocks noGrp="1"/>
          </p:cNvSpPr>
          <p:nvPr>
            <p:ph type="sldNum" sz="quarter" idx="3"/>
          </p:nvPr>
        </p:nvSpPr>
        <p:spPr>
          <a:xfrm>
            <a:off x="1" y="9485352"/>
            <a:ext cx="543854" cy="277524"/>
          </a:xfrm>
          <a:prstGeom prst="rect">
            <a:avLst/>
          </a:prstGeom>
        </p:spPr>
        <p:txBody>
          <a:bodyPr vert="horz" lIns="91440" tIns="45720" rIns="91440" bIns="45720" rtlCol="0" anchor="ctr"/>
          <a:lstStyle>
            <a:lvl1pPr algn="r">
              <a:defRPr sz="1200"/>
            </a:lvl1pPr>
          </a:lstStyle>
          <a:p>
            <a:fld id="{305287CA-3E72-4A91-B59B-B69F40801570}" type="slidenum">
              <a:rPr lang="en-GB" sz="1100" smtClean="0"/>
              <a:pPr/>
              <a:t>‹#›</a:t>
            </a:fld>
            <a:endParaRPr lang="en-GB" sz="1100" dirty="0"/>
          </a:p>
        </p:txBody>
      </p:sp>
      <p:cxnSp>
        <p:nvCxnSpPr>
          <p:cNvPr id="8" name="Connecteur droit 7"/>
          <p:cNvCxnSpPr/>
          <p:nvPr/>
        </p:nvCxnSpPr>
        <p:spPr>
          <a:xfrm>
            <a:off x="526791" y="9584396"/>
            <a:ext cx="0" cy="10720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373390" y="9524515"/>
            <a:ext cx="298235" cy="218209"/>
          </a:xfrm>
          <a:prstGeom prst="rect">
            <a:avLst/>
          </a:prstGeom>
        </p:spPr>
      </p:pic>
    </p:spTree>
    <p:extLst>
      <p:ext uri="{BB962C8B-B14F-4D97-AF65-F5344CB8AC3E}">
        <p14:creationId xmlns:p14="http://schemas.microsoft.com/office/powerpoint/2010/main" val="41870095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idx="1"/>
          </p:nvPr>
        </p:nvSpPr>
        <p:spPr>
          <a:xfrm>
            <a:off x="1" y="0"/>
            <a:ext cx="3256087" cy="496332"/>
          </a:xfrm>
          <a:prstGeom prst="rect">
            <a:avLst/>
          </a:prstGeom>
        </p:spPr>
        <p:txBody>
          <a:bodyPr vert="horz" lIns="91440" tIns="45720" rIns="91440" bIns="45720" rtlCol="0"/>
          <a:lstStyle>
            <a:lvl1pPr algn="l">
              <a:defRPr sz="1200"/>
            </a:lvl1pPr>
          </a:lstStyle>
          <a:p>
            <a:fld id="{1E1EC16E-1950-4F57-8B24-6BE54356186B}" type="datetime1">
              <a:rPr lang="fr-FR" smtClean="0"/>
              <a:t>04/02/2016</a:t>
            </a:fld>
            <a:endParaRPr lang="fr-FR"/>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878557" y="4715153"/>
            <a:ext cx="5040560" cy="4466987"/>
          </a:xfrm>
          <a:prstGeom prst="rect">
            <a:avLst/>
          </a:prstGeom>
        </p:spPr>
        <p:txBody>
          <a:bodyPr vert="horz" lIns="91440" tIns="45720" rIns="91440" bIns="45720" rtlCol="0"/>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Rectangle 9"/>
          <p:cNvSpPr/>
          <p:nvPr/>
        </p:nvSpPr>
        <p:spPr>
          <a:xfrm>
            <a:off x="0" y="9858376"/>
            <a:ext cx="6797675" cy="68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Espace réservé du pied de page 3"/>
          <p:cNvSpPr>
            <a:spLocks noGrp="1"/>
          </p:cNvSpPr>
          <p:nvPr>
            <p:ph type="ftr" sz="quarter" idx="4"/>
          </p:nvPr>
        </p:nvSpPr>
        <p:spPr>
          <a:xfrm>
            <a:off x="543853" y="9485352"/>
            <a:ext cx="5750267" cy="277524"/>
          </a:xfrm>
          <a:prstGeom prst="rect">
            <a:avLst/>
          </a:prstGeom>
        </p:spPr>
        <p:txBody>
          <a:bodyPr vert="horz" lIns="91440" tIns="45720" rIns="91440" bIns="45720" rtlCol="0" anchor="ctr"/>
          <a:lstStyle>
            <a:lvl1pPr algn="l">
              <a:defRPr sz="1100"/>
            </a:lvl1pPr>
          </a:lstStyle>
          <a:p>
            <a:r>
              <a:rPr lang="fr-FR" dirty="0" smtClean="0"/>
              <a:t>Title presentation</a:t>
            </a:r>
            <a:endParaRPr lang="fr-FR" dirty="0"/>
          </a:p>
        </p:txBody>
      </p:sp>
      <p:sp>
        <p:nvSpPr>
          <p:cNvPr id="15" name="Espace réservé du numéro de diapositive 4"/>
          <p:cNvSpPr>
            <a:spLocks noGrp="1"/>
          </p:cNvSpPr>
          <p:nvPr>
            <p:ph type="sldNum" sz="quarter" idx="5"/>
          </p:nvPr>
        </p:nvSpPr>
        <p:spPr>
          <a:xfrm>
            <a:off x="1" y="9485352"/>
            <a:ext cx="543854" cy="277524"/>
          </a:xfrm>
          <a:prstGeom prst="rect">
            <a:avLst/>
          </a:prstGeom>
        </p:spPr>
        <p:txBody>
          <a:bodyPr vert="horz" lIns="91440" tIns="45720" rIns="91440" bIns="45720" rtlCol="0" anchor="ctr"/>
          <a:lstStyle>
            <a:lvl1pPr algn="r">
              <a:defRPr sz="1200"/>
            </a:lvl1pPr>
          </a:lstStyle>
          <a:p>
            <a:fld id="{305287CA-3E72-4A91-B59B-B69F40801570}" type="slidenum">
              <a:rPr lang="en-GB" sz="1100" smtClean="0"/>
              <a:pPr/>
              <a:t>‹#›</a:t>
            </a:fld>
            <a:endParaRPr lang="en-GB" sz="1100" dirty="0"/>
          </a:p>
        </p:txBody>
      </p:sp>
      <p:cxnSp>
        <p:nvCxnSpPr>
          <p:cNvPr id="18" name="Connecteur droit 17"/>
          <p:cNvCxnSpPr/>
          <p:nvPr/>
        </p:nvCxnSpPr>
        <p:spPr>
          <a:xfrm>
            <a:off x="526791" y="9584396"/>
            <a:ext cx="0" cy="10720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373390" y="9524515"/>
            <a:ext cx="298235" cy="218209"/>
          </a:xfrm>
          <a:prstGeom prst="rect">
            <a:avLst/>
          </a:prstGeom>
        </p:spPr>
      </p:pic>
    </p:spTree>
    <p:extLst>
      <p:ext uri="{BB962C8B-B14F-4D97-AF65-F5344CB8AC3E}">
        <p14:creationId xmlns:p14="http://schemas.microsoft.com/office/powerpoint/2010/main" val="3374493096"/>
      </p:ext>
    </p:extLst>
  </p:cSld>
  <p:clrMap bg1="lt1" tx1="dk1" bg2="lt2" tx2="dk2" accent1="accent1" accent2="accent2" accent3="accent3" accent4="accent4" accent5="accent5" accent6="accent6" hlink="hlink" folHlink="folHlink"/>
  <p:hf hdr="0"/>
  <p:notesStyle>
    <a:lvl1pPr marL="88900" indent="-88900" algn="l" defTabSz="626913" rtl="0" eaLnBrk="1" latinLnBrk="0" hangingPunct="1">
      <a:buClr>
        <a:schemeClr val="accent1"/>
      </a:buClr>
      <a:buFont typeface="Arial" panose="020B0604020202020204" pitchFamily="34" charset="0"/>
      <a:buChar char="•"/>
      <a:defRPr sz="800" kern="1200">
        <a:solidFill>
          <a:schemeClr val="tx1"/>
        </a:solidFill>
        <a:latin typeface="+mn-lt"/>
        <a:ea typeface="+mn-ea"/>
        <a:cs typeface="+mn-cs"/>
      </a:defRPr>
    </a:lvl1pPr>
    <a:lvl2pPr marL="177800" indent="-80963" algn="l" defTabSz="626913" rtl="0" eaLnBrk="1" latinLnBrk="0" hangingPunct="1">
      <a:buFont typeface="Arial" panose="020B0604020202020204" pitchFamily="34" charset="0"/>
      <a:buChar char="•"/>
      <a:defRPr sz="800" kern="1200">
        <a:solidFill>
          <a:schemeClr val="tx1"/>
        </a:solidFill>
        <a:latin typeface="+mn-lt"/>
        <a:ea typeface="+mn-ea"/>
        <a:cs typeface="+mn-cs"/>
      </a:defRPr>
    </a:lvl2pPr>
    <a:lvl3pPr marL="260350" indent="-85725"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3pPr>
    <a:lvl4pPr marL="349250" indent="-82550"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4pPr>
    <a:lvl5pPr marL="444500" indent="-80963"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5pPr>
    <a:lvl6pPr marL="1567282" algn="l" defTabSz="626913" rtl="0" eaLnBrk="1" latinLnBrk="0" hangingPunct="1">
      <a:defRPr sz="800" kern="1200">
        <a:solidFill>
          <a:schemeClr val="tx1"/>
        </a:solidFill>
        <a:latin typeface="+mn-lt"/>
        <a:ea typeface="+mn-ea"/>
        <a:cs typeface="+mn-cs"/>
      </a:defRPr>
    </a:lvl6pPr>
    <a:lvl7pPr marL="1880738" algn="l" defTabSz="626913" rtl="0" eaLnBrk="1" latinLnBrk="0" hangingPunct="1">
      <a:defRPr sz="800" kern="1200">
        <a:solidFill>
          <a:schemeClr val="tx1"/>
        </a:solidFill>
        <a:latin typeface="+mn-lt"/>
        <a:ea typeface="+mn-ea"/>
        <a:cs typeface="+mn-cs"/>
      </a:defRPr>
    </a:lvl7pPr>
    <a:lvl8pPr marL="2194194" algn="l" defTabSz="626913" rtl="0" eaLnBrk="1" latinLnBrk="0" hangingPunct="1">
      <a:defRPr sz="800" kern="1200">
        <a:solidFill>
          <a:schemeClr val="tx1"/>
        </a:solidFill>
        <a:latin typeface="+mn-lt"/>
        <a:ea typeface="+mn-ea"/>
        <a:cs typeface="+mn-cs"/>
      </a:defRPr>
    </a:lvl8pPr>
    <a:lvl9pPr marL="2507651" algn="l" defTabSz="626913"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n.wikipedia.org/wiki/Compiled_language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1" dirty="0" smtClean="0"/>
              <a:t>Hvorfor </a:t>
            </a:r>
            <a:r>
              <a:rPr lang="nb-NO" b="1" dirty="0" err="1" smtClean="0"/>
              <a:t>AngularJS</a:t>
            </a:r>
            <a:r>
              <a:rPr lang="nb-NO" b="1" dirty="0" smtClean="0"/>
              <a:t>?:</a:t>
            </a:r>
          </a:p>
          <a:p>
            <a:pPr lvl="1"/>
            <a:r>
              <a:rPr lang="nb-NO" dirty="0" smtClean="0"/>
              <a:t>HTML er bra for å deklarere statiske dokumenter/ websider, men det svikter når vi prøver å bruke det for å deklarere dynamiske visninger i web-applikasjoner. </a:t>
            </a:r>
            <a:r>
              <a:rPr lang="nb-NO" dirty="0" err="1" smtClean="0"/>
              <a:t>AngularJS</a:t>
            </a:r>
            <a:r>
              <a:rPr lang="nb-NO" dirty="0" smtClean="0"/>
              <a:t> lar deg utvide HTML vokabularet for applikasjonen din. Det resulterende miljøet er usedvanlig uttrykksfullt, lesbart, og raskt til å utvikle.</a:t>
            </a:r>
          </a:p>
          <a:p>
            <a:pPr lvl="1"/>
            <a:r>
              <a:rPr lang="nb-NO" dirty="0" smtClean="0"/>
              <a:t>Perfekt for Single</a:t>
            </a:r>
            <a:r>
              <a:rPr lang="nb-NO" baseline="0" dirty="0" smtClean="0"/>
              <a:t> Page Applications (SPAs)</a:t>
            </a:r>
            <a:endParaRPr lang="nb-NO" dirty="0" smtClean="0"/>
          </a:p>
          <a:p>
            <a:pPr marL="96837" lvl="1" indent="0">
              <a:buNone/>
            </a:pPr>
            <a:endParaRPr lang="nb-NO" dirty="0" smtClean="0"/>
          </a:p>
          <a:p>
            <a:pPr lvl="1"/>
            <a:r>
              <a:rPr lang="nb-NO" dirty="0" smtClean="0"/>
              <a:t>Store utvidelsesmuligheter for å tilpasse og skreddersy løsning din. Det er fullt utvidbar og fungerer godt med andre bibliotek. Hver funksjon kan endres eller skiftes ut for å dekke dine unike arbeidsflyt utvikling og har behov.</a:t>
            </a:r>
          </a:p>
          <a:p>
            <a:pPr marL="0" lvl="0" indent="0">
              <a:buNone/>
            </a:pPr>
            <a:endParaRPr lang="nb-NO" dirty="0" smtClean="0"/>
          </a:p>
          <a:p>
            <a:pPr marL="88900" marR="0" lvl="0" indent="-88900" algn="l" defTabSz="626913"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nb-NO" b="1" dirty="0" smtClean="0"/>
              <a:t>Ikke behov for å arve nye typer i </a:t>
            </a:r>
            <a:r>
              <a:rPr lang="nb-NO" b="1" dirty="0" err="1" smtClean="0"/>
              <a:t>Javascript</a:t>
            </a:r>
            <a:r>
              <a:rPr lang="nb-NO" b="1" dirty="0" smtClean="0"/>
              <a:t> koden. Gjør koden enkel å teste, vedlikeholde og gjenbruke.</a:t>
            </a:r>
          </a:p>
          <a:p>
            <a:pPr marL="177800" marR="0" lvl="1" indent="-88900" algn="l" defTabSz="626913"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nb-NO" dirty="0" smtClean="0"/>
              <a:t>I motsetning til andre rammer, er det ingen grunn til å arve fra proprietære typer for å vikle modellen i </a:t>
            </a:r>
            <a:r>
              <a:rPr lang="nb-NO" dirty="0" err="1" smtClean="0"/>
              <a:t>accessors</a:t>
            </a:r>
            <a:r>
              <a:rPr lang="nb-NO" dirty="0" smtClean="0"/>
              <a:t> metoder. Kantete modeller er vanlig gamle </a:t>
            </a:r>
            <a:r>
              <a:rPr lang="nb-NO" dirty="0" err="1" smtClean="0"/>
              <a:t>Javascript</a:t>
            </a:r>
            <a:r>
              <a:rPr lang="nb-NO" dirty="0" smtClean="0"/>
              <a:t> objekter. Dette gjør koden din enkelt å teste, vedlikeholde</a:t>
            </a:r>
            <a:r>
              <a:rPr lang="nb-NO" baseline="0" dirty="0" smtClean="0"/>
              <a:t> og </a:t>
            </a:r>
            <a:r>
              <a:rPr lang="nb-NO" dirty="0" smtClean="0"/>
              <a:t>gjenbruk.</a:t>
            </a:r>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5</a:t>
            </a:fld>
            <a:endParaRPr lang="en-GB" sz="1100" dirty="0"/>
          </a:p>
        </p:txBody>
      </p:sp>
    </p:spTree>
    <p:extLst>
      <p:ext uri="{BB962C8B-B14F-4D97-AF65-F5344CB8AC3E}">
        <p14:creationId xmlns:p14="http://schemas.microsoft.com/office/powerpoint/2010/main" val="377692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14</a:t>
            </a:fld>
            <a:endParaRPr lang="en-GB" sz="1100" dirty="0"/>
          </a:p>
        </p:txBody>
      </p:sp>
    </p:spTree>
    <p:extLst>
      <p:ext uri="{BB962C8B-B14F-4D97-AF65-F5344CB8AC3E}">
        <p14:creationId xmlns:p14="http://schemas.microsoft.com/office/powerpoint/2010/main" val="329866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15</a:t>
            </a:fld>
            <a:endParaRPr lang="en-GB" sz="1100" dirty="0"/>
          </a:p>
        </p:txBody>
      </p:sp>
    </p:spTree>
    <p:extLst>
      <p:ext uri="{BB962C8B-B14F-4D97-AF65-F5344CB8AC3E}">
        <p14:creationId xmlns:p14="http://schemas.microsoft.com/office/powerpoint/2010/main" val="3165200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16</a:t>
            </a:fld>
            <a:endParaRPr lang="en-GB" sz="1100" dirty="0"/>
          </a:p>
        </p:txBody>
      </p:sp>
    </p:spTree>
    <p:extLst>
      <p:ext uri="{BB962C8B-B14F-4D97-AF65-F5344CB8AC3E}">
        <p14:creationId xmlns:p14="http://schemas.microsoft.com/office/powerpoint/2010/main" val="3496908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a:t>
            </a:r>
            <a:r>
              <a:rPr lang="nb-NO" dirty="0" err="1" smtClean="0"/>
              <a:t>myApp</a:t>
            </a:r>
            <a:r>
              <a:rPr lang="nb-NO" dirty="0" smtClean="0"/>
              <a:t>» </a:t>
            </a:r>
            <a:r>
              <a:rPr lang="nb-NO" dirty="0" err="1" smtClean="0"/>
              <a:t>parametert</a:t>
            </a:r>
            <a:r>
              <a:rPr lang="nb-NO" dirty="0" smtClean="0"/>
              <a:t> refererer til ett HTML element hvor applikasjonen vår kjøres.</a:t>
            </a:r>
          </a:p>
          <a:p>
            <a:r>
              <a:rPr lang="nb-NO" dirty="0" smtClean="0"/>
              <a:t>Man kan nå legge til kontrollere, direktiver, filter etc.</a:t>
            </a:r>
          </a:p>
          <a:p>
            <a:pPr lvl="1"/>
            <a:r>
              <a:rPr lang="nb-NO" dirty="0" smtClean="0"/>
              <a:t>Man kan legge til en kontroller,</a:t>
            </a:r>
            <a:r>
              <a:rPr lang="nb-NO" baseline="0" dirty="0" smtClean="0"/>
              <a:t> og referere til den med ng-</a:t>
            </a:r>
            <a:r>
              <a:rPr lang="nb-NO" baseline="0" dirty="0" err="1" smtClean="0"/>
              <a:t>controller</a:t>
            </a:r>
            <a:endParaRPr lang="nb-NO" baseline="0" dirty="0" smtClean="0"/>
          </a:p>
          <a:p>
            <a:pPr lvl="1"/>
            <a:r>
              <a:rPr lang="nb-NO" dirty="0" err="1" smtClean="0"/>
              <a:t>Angular</a:t>
            </a:r>
            <a:r>
              <a:rPr lang="nb-NO" dirty="0" smtClean="0"/>
              <a:t> har en del innebyggede direktiver som du kan legge til for å få mer funksjonalitet i applikasjonen din. </a:t>
            </a:r>
          </a:p>
          <a:p>
            <a:pPr lvl="1"/>
            <a:r>
              <a:rPr lang="nb-NO" dirty="0" smtClean="0"/>
              <a:t>I tillegg kan du bruke </a:t>
            </a:r>
            <a:r>
              <a:rPr lang="nb-NO" dirty="0" err="1" smtClean="0"/>
              <a:t>module’en</a:t>
            </a:r>
            <a:r>
              <a:rPr lang="nb-NO" dirty="0" smtClean="0"/>
              <a:t> til å legge til egne </a:t>
            </a:r>
            <a:r>
              <a:rPr lang="nb-NO" dirty="0" err="1" smtClean="0"/>
              <a:t>custom</a:t>
            </a:r>
            <a:r>
              <a:rPr lang="nb-NO" dirty="0" smtClean="0"/>
              <a:t> direktiver.</a:t>
            </a:r>
          </a:p>
          <a:p>
            <a:pPr lvl="1"/>
            <a:endParaRPr lang="nb-NO" dirty="0" smtClean="0"/>
          </a:p>
          <a:p>
            <a:pPr lvl="0"/>
            <a:r>
              <a:rPr lang="nb-NO" dirty="0" smtClean="0"/>
              <a:t>Vi</a:t>
            </a:r>
            <a:r>
              <a:rPr lang="nb-NO" baseline="0" dirty="0" smtClean="0"/>
              <a:t> skal gå mer igjennom direktiver og kontrollere etterpå.</a:t>
            </a:r>
          </a:p>
          <a:p>
            <a:pPr lvl="0"/>
            <a:endParaRPr lang="nb-NO" baseline="0" dirty="0" smtClean="0"/>
          </a:p>
          <a:p>
            <a:pPr lvl="0"/>
            <a:r>
              <a:rPr lang="nb-NO" baseline="0" dirty="0" smtClean="0"/>
              <a:t>Det er vanlig i </a:t>
            </a:r>
            <a:r>
              <a:rPr lang="nb-NO" baseline="0" dirty="0" err="1" smtClean="0"/>
              <a:t>AngularJS</a:t>
            </a:r>
            <a:r>
              <a:rPr lang="nb-NO" baseline="0" dirty="0" smtClean="0"/>
              <a:t> applikasjoner å putte modulen og kontrollerne i egne </a:t>
            </a:r>
            <a:r>
              <a:rPr lang="nb-NO" baseline="0" dirty="0" err="1" smtClean="0"/>
              <a:t>javascript</a:t>
            </a:r>
            <a:r>
              <a:rPr lang="nb-NO" baseline="0" dirty="0" smtClean="0"/>
              <a:t> filer. </a:t>
            </a:r>
          </a:p>
          <a:p>
            <a:pPr lvl="0"/>
            <a:endParaRPr lang="nb-NO" baseline="0" dirty="0" smtClean="0"/>
          </a:p>
          <a:p>
            <a:pPr lvl="0"/>
            <a:r>
              <a:rPr lang="nb-NO" baseline="0" dirty="0" smtClean="0"/>
              <a:t>[] </a:t>
            </a:r>
            <a:r>
              <a:rPr lang="nb-NO" baseline="0" dirty="0" err="1" smtClean="0"/>
              <a:t>parameteret</a:t>
            </a:r>
            <a:r>
              <a:rPr lang="nb-NO" baseline="0" dirty="0" smtClean="0"/>
              <a:t> i </a:t>
            </a:r>
            <a:r>
              <a:rPr lang="nb-NO" baseline="0" dirty="0" err="1" smtClean="0"/>
              <a:t>module</a:t>
            </a:r>
            <a:r>
              <a:rPr lang="nb-NO" baseline="0" dirty="0" smtClean="0"/>
              <a:t> definisjonen kan brukes til å definere avhengige moduler.</a:t>
            </a:r>
          </a:p>
          <a:p>
            <a:pPr lvl="0"/>
            <a:r>
              <a:rPr lang="nb-NO" baseline="0" dirty="0" smtClean="0"/>
              <a:t>Ved å ikke bruke [] parameter lager man ikke en ny </a:t>
            </a:r>
            <a:r>
              <a:rPr lang="nb-NO" baseline="0" dirty="0" err="1" smtClean="0"/>
              <a:t>module</a:t>
            </a:r>
            <a:r>
              <a:rPr lang="nb-NO" baseline="0" dirty="0" smtClean="0"/>
              <a:t>, men «mottar» en </a:t>
            </a:r>
            <a:r>
              <a:rPr lang="nb-NO" baseline="0" dirty="0" err="1" smtClean="0"/>
              <a:t>eksisterene</a:t>
            </a:r>
            <a:r>
              <a:rPr lang="nb-NO" baseline="0" dirty="0" smtClean="0"/>
              <a:t> </a:t>
            </a:r>
            <a:r>
              <a:rPr lang="nb-NO" baseline="0" dirty="0" err="1" smtClean="0"/>
              <a:t>module</a:t>
            </a:r>
            <a:r>
              <a:rPr lang="nb-NO" baseline="0" dirty="0" smtClean="0"/>
              <a:t>.</a:t>
            </a:r>
            <a:endParaRPr lang="nb-NO" dirty="0" smtClean="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17</a:t>
            </a:fld>
            <a:endParaRPr lang="en-GB" sz="1100" dirty="0"/>
          </a:p>
        </p:txBody>
      </p:sp>
    </p:spTree>
    <p:extLst>
      <p:ext uri="{BB962C8B-B14F-4D97-AF65-F5344CB8AC3E}">
        <p14:creationId xmlns:p14="http://schemas.microsoft.com/office/powerpoint/2010/main" val="3892297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På </a:t>
            </a:r>
            <a:r>
              <a:rPr lang="nb-NO" dirty="0" err="1" smtClean="0"/>
              <a:t>high</a:t>
            </a:r>
            <a:r>
              <a:rPr lang="nb-NO" baseline="0" dirty="0" smtClean="0"/>
              <a:t> </a:t>
            </a:r>
            <a:r>
              <a:rPr lang="nb-NO" baseline="0" dirty="0" err="1" smtClean="0"/>
              <a:t>level</a:t>
            </a:r>
            <a:r>
              <a:rPr lang="nb-NO" baseline="0" dirty="0" smtClean="0"/>
              <a:t>, direktiver er markører på en DOM element (slik som attributter, </a:t>
            </a:r>
            <a:r>
              <a:rPr lang="nb-NO" baseline="0" dirty="0" err="1" smtClean="0"/>
              <a:t>mlement</a:t>
            </a:r>
            <a:r>
              <a:rPr lang="nb-NO" baseline="0" dirty="0" smtClean="0"/>
              <a:t> navn, kommentarer eller CSS klasser) som forteller </a:t>
            </a:r>
            <a:r>
              <a:rPr lang="nb-NO" baseline="0" dirty="0" err="1" smtClean="0"/>
              <a:t>AngularJS’s</a:t>
            </a:r>
            <a:r>
              <a:rPr lang="nb-NO" baseline="0" dirty="0" smtClean="0"/>
              <a:t> HTML kompilator til å «feste» </a:t>
            </a:r>
            <a:r>
              <a:rPr lang="nb-NO" baseline="0" dirty="0" err="1" smtClean="0"/>
              <a:t>spesifik</a:t>
            </a:r>
            <a:r>
              <a:rPr lang="nb-NO" baseline="0" dirty="0" smtClean="0"/>
              <a:t> oppførsel til det spesifikke DOM elementet, eller å transformere DOM elementet og dens under elementer.</a:t>
            </a:r>
          </a:p>
          <a:p>
            <a:r>
              <a:rPr lang="nb-NO" baseline="0" dirty="0" err="1" smtClean="0"/>
              <a:t>Angular</a:t>
            </a:r>
            <a:r>
              <a:rPr lang="nb-NO" baseline="0" dirty="0" smtClean="0"/>
              <a:t> kommer med mange innebygde direktiver, som ng-bind, ng-mode, ng-</a:t>
            </a:r>
            <a:r>
              <a:rPr lang="nb-NO" baseline="0" dirty="0" err="1" smtClean="0"/>
              <a:t>class</a:t>
            </a:r>
            <a:r>
              <a:rPr lang="nb-NO" baseline="0" dirty="0" smtClean="0"/>
              <a:t> etc. Ganske likt som man lager kontrollere og servicer, så kan man også lage egne direktiver som </a:t>
            </a:r>
            <a:r>
              <a:rPr lang="nb-NO" baseline="0" dirty="0" err="1" smtClean="0"/>
              <a:t>Angular</a:t>
            </a:r>
            <a:r>
              <a:rPr lang="nb-NO" baseline="0" dirty="0" smtClean="0"/>
              <a:t> kan bruke. Nå </a:t>
            </a:r>
            <a:r>
              <a:rPr lang="nb-NO" baseline="0" dirty="0" err="1" smtClean="0"/>
              <a:t>Angular</a:t>
            </a:r>
            <a:r>
              <a:rPr lang="nb-NO" baseline="0" dirty="0" smtClean="0"/>
              <a:t> </a:t>
            </a:r>
            <a:r>
              <a:rPr lang="nb-NO" baseline="0" dirty="0" err="1" smtClean="0"/>
              <a:t>bootstraper</a:t>
            </a:r>
            <a:r>
              <a:rPr lang="nb-NO" baseline="0" dirty="0" smtClean="0"/>
              <a:t> applikasjonen, vil HTML </a:t>
            </a:r>
            <a:r>
              <a:rPr lang="nb-NO" baseline="0" dirty="0" err="1" smtClean="0"/>
              <a:t>compilatoren</a:t>
            </a:r>
            <a:r>
              <a:rPr lang="nb-NO" baseline="0" dirty="0" smtClean="0"/>
              <a:t> </a:t>
            </a:r>
            <a:r>
              <a:rPr lang="nb-NO" baseline="0" dirty="0" err="1" smtClean="0"/>
              <a:t>travasere</a:t>
            </a:r>
            <a:r>
              <a:rPr lang="nb-NO" baseline="0" dirty="0" smtClean="0"/>
              <a:t> </a:t>
            </a:r>
            <a:r>
              <a:rPr lang="nb-NO" baseline="0" dirty="0" err="1" smtClean="0"/>
              <a:t>DOM’en</a:t>
            </a:r>
            <a:r>
              <a:rPr lang="nb-NO" baseline="0" dirty="0" smtClean="0"/>
              <a:t> for å matche direktivene mot DOM elementene.</a:t>
            </a:r>
          </a:p>
          <a:p>
            <a:endParaRPr lang="nb-NO" baseline="0" dirty="0" smtClean="0"/>
          </a:p>
          <a:p>
            <a:r>
              <a:rPr lang="en-US" sz="800" b="1" i="0" kern="1200" dirty="0" smtClean="0">
                <a:solidFill>
                  <a:schemeClr val="tx1"/>
                </a:solidFill>
                <a:effectLst/>
                <a:latin typeface="+mn-lt"/>
                <a:ea typeface="+mn-ea"/>
                <a:cs typeface="+mn-cs"/>
              </a:rPr>
              <a:t>What does it mean to "compile" an HTML template?</a:t>
            </a:r>
            <a:r>
              <a:rPr lang="en-US" sz="800" b="0" i="0" kern="1200" dirty="0" smtClean="0">
                <a:solidFill>
                  <a:schemeClr val="tx1"/>
                </a:solidFill>
                <a:effectLst/>
                <a:latin typeface="+mn-lt"/>
                <a:ea typeface="+mn-ea"/>
                <a:cs typeface="+mn-cs"/>
              </a:rPr>
              <a:t> For </a:t>
            </a:r>
            <a:r>
              <a:rPr lang="en-US" sz="800" b="0" i="0" kern="1200" dirty="0" err="1" smtClean="0">
                <a:solidFill>
                  <a:schemeClr val="tx1"/>
                </a:solidFill>
                <a:effectLst/>
                <a:latin typeface="+mn-lt"/>
                <a:ea typeface="+mn-ea"/>
                <a:cs typeface="+mn-cs"/>
              </a:rPr>
              <a:t>AngularJS</a:t>
            </a:r>
            <a:r>
              <a:rPr lang="en-US" sz="800" b="0" i="0" kern="1200" dirty="0" smtClean="0">
                <a:solidFill>
                  <a:schemeClr val="tx1"/>
                </a:solidFill>
                <a:effectLst/>
                <a:latin typeface="+mn-lt"/>
                <a:ea typeface="+mn-ea"/>
                <a:cs typeface="+mn-cs"/>
              </a:rPr>
              <a:t>, "compilation" means attaching directives to the HTML to make it interactive. The reason we use the term "compile" is that the recursive process of attaching directives mirrors the process of compiling source code in </a:t>
            </a:r>
            <a:r>
              <a:rPr lang="en-US" sz="800" b="0" i="0" u="none" strike="noStrike" kern="1200" dirty="0" smtClean="0">
                <a:solidFill>
                  <a:schemeClr val="tx1"/>
                </a:solidFill>
                <a:effectLst/>
                <a:latin typeface="+mn-lt"/>
                <a:ea typeface="+mn-ea"/>
                <a:cs typeface="+mn-cs"/>
                <a:hlinkClick r:id="rId3"/>
              </a:rPr>
              <a:t>compiled programming languages</a:t>
            </a:r>
            <a:r>
              <a:rPr lang="en-US" sz="800" b="0" i="0" kern="1200" dirty="0" smtClean="0">
                <a:solidFill>
                  <a:schemeClr val="tx1"/>
                </a:solidFill>
                <a:effectLst/>
                <a:latin typeface="+mn-lt"/>
                <a:ea typeface="+mn-ea"/>
                <a:cs typeface="+mn-cs"/>
              </a:rPr>
              <a:t>.</a:t>
            </a:r>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18</a:t>
            </a:fld>
            <a:endParaRPr lang="en-GB" sz="1100" dirty="0"/>
          </a:p>
        </p:txBody>
      </p:sp>
    </p:spTree>
    <p:extLst>
      <p:ext uri="{BB962C8B-B14F-4D97-AF65-F5344CB8AC3E}">
        <p14:creationId xmlns:p14="http://schemas.microsoft.com/office/powerpoint/2010/main" val="4215382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19</a:t>
            </a:fld>
            <a:endParaRPr lang="en-GB" sz="1100" dirty="0"/>
          </a:p>
        </p:txBody>
      </p:sp>
    </p:spTree>
    <p:extLst>
      <p:ext uri="{BB962C8B-B14F-4D97-AF65-F5344CB8AC3E}">
        <p14:creationId xmlns:p14="http://schemas.microsoft.com/office/powerpoint/2010/main" val="1100024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1" dirty="0" smtClean="0"/>
              <a:t>{{ </a:t>
            </a:r>
            <a:r>
              <a:rPr lang="nb-NO" b="1" dirty="0" err="1" smtClean="0"/>
              <a:t>firstName</a:t>
            </a:r>
            <a:r>
              <a:rPr lang="nb-NO" b="1" dirty="0" smtClean="0"/>
              <a:t> }} </a:t>
            </a:r>
            <a:r>
              <a:rPr lang="nb-NO" dirty="0" err="1" smtClean="0"/>
              <a:t>expression’et</a:t>
            </a:r>
            <a:r>
              <a:rPr lang="nb-NO" dirty="0" smtClean="0"/>
              <a:t> i eksempelet er en </a:t>
            </a:r>
            <a:r>
              <a:rPr lang="nb-NO" dirty="0" err="1" smtClean="0"/>
              <a:t>AngularJS</a:t>
            </a:r>
            <a:r>
              <a:rPr lang="nb-NO" dirty="0" smtClean="0"/>
              <a:t> databinding </a:t>
            </a:r>
            <a:r>
              <a:rPr lang="nb-NO" dirty="0" err="1" smtClean="0"/>
              <a:t>expression</a:t>
            </a:r>
            <a:r>
              <a:rPr lang="nb-NO" dirty="0" smtClean="0"/>
              <a:t>.</a:t>
            </a:r>
          </a:p>
          <a:p>
            <a:r>
              <a:rPr lang="nb-NO" b="1" dirty="0" smtClean="0"/>
              <a:t>{{</a:t>
            </a:r>
            <a:r>
              <a:rPr lang="nb-NO" b="1" baseline="0" dirty="0" smtClean="0"/>
              <a:t> </a:t>
            </a:r>
            <a:r>
              <a:rPr lang="nb-NO" b="1" baseline="0" dirty="0" err="1" smtClean="0"/>
              <a:t>firstName</a:t>
            </a:r>
            <a:r>
              <a:rPr lang="nb-NO" b="1" baseline="0" dirty="0" smtClean="0"/>
              <a:t> }} </a:t>
            </a:r>
            <a:r>
              <a:rPr lang="nb-NO" baseline="0" dirty="0" smtClean="0"/>
              <a:t>er bundet med </a:t>
            </a:r>
            <a:r>
              <a:rPr lang="nb-NO" b="1" baseline="0" dirty="0" smtClean="0"/>
              <a:t>ng-</a:t>
            </a:r>
            <a:r>
              <a:rPr lang="nb-NO" b="1" baseline="0" dirty="0" err="1" smtClean="0"/>
              <a:t>model</a:t>
            </a:r>
            <a:r>
              <a:rPr lang="nb-NO" b="1" baseline="0" dirty="0" smtClean="0"/>
              <a:t>=«</a:t>
            </a:r>
            <a:r>
              <a:rPr lang="nb-NO" b="1" baseline="0" dirty="0" err="1" smtClean="0"/>
              <a:t>firstName</a:t>
            </a:r>
            <a:r>
              <a:rPr lang="nb-NO" b="1" baseline="0" dirty="0" smtClean="0"/>
              <a:t>»</a:t>
            </a:r>
            <a:endParaRPr lang="nb-NO" b="1"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20</a:t>
            </a:fld>
            <a:endParaRPr lang="en-GB" sz="1100" dirty="0"/>
          </a:p>
        </p:txBody>
      </p:sp>
    </p:spTree>
    <p:extLst>
      <p:ext uri="{BB962C8B-B14F-4D97-AF65-F5344CB8AC3E}">
        <p14:creationId xmlns:p14="http://schemas.microsoft.com/office/powerpoint/2010/main" val="1459101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kern="1200" dirty="0" smtClean="0">
                <a:solidFill>
                  <a:schemeClr val="tx1"/>
                </a:solidFill>
                <a:effectLst/>
                <a:latin typeface="+mn-lt"/>
                <a:ea typeface="+mn-ea"/>
                <a:cs typeface="+mn-cs"/>
              </a:rPr>
              <a:t>When naming a directive, you must use a camel case name, </a:t>
            </a:r>
            <a:r>
              <a:rPr lang="en-US" dirty="0" smtClean="0"/>
              <a:t>w3TestDirective</a:t>
            </a:r>
            <a:r>
              <a:rPr lang="en-US" sz="800" b="0" i="0" kern="1200" dirty="0" smtClean="0">
                <a:solidFill>
                  <a:schemeClr val="tx1"/>
                </a:solidFill>
                <a:effectLst/>
                <a:latin typeface="+mn-lt"/>
                <a:ea typeface="+mn-ea"/>
                <a:cs typeface="+mn-cs"/>
              </a:rPr>
              <a:t>, but when invoking it, you must use </a:t>
            </a:r>
            <a:r>
              <a:rPr lang="en-US" dirty="0" smtClean="0"/>
              <a:t>-</a:t>
            </a:r>
            <a:r>
              <a:rPr lang="en-US" sz="800" b="0" i="0" kern="1200" dirty="0" smtClean="0">
                <a:solidFill>
                  <a:schemeClr val="tx1"/>
                </a:solidFill>
                <a:effectLst/>
                <a:latin typeface="+mn-lt"/>
                <a:ea typeface="+mn-ea"/>
                <a:cs typeface="+mn-cs"/>
              </a:rPr>
              <a:t> separated name, </a:t>
            </a:r>
            <a:r>
              <a:rPr lang="en-US" dirty="0" smtClean="0"/>
              <a:t>w3-test-directive</a:t>
            </a:r>
          </a:p>
          <a:p>
            <a:r>
              <a:rPr lang="en-US" sz="800" b="0" i="0" kern="1200" dirty="0" smtClean="0">
                <a:solidFill>
                  <a:schemeClr val="tx1"/>
                </a:solidFill>
                <a:effectLst/>
                <a:latin typeface="+mn-lt"/>
                <a:ea typeface="+mn-ea"/>
                <a:cs typeface="+mn-cs"/>
              </a:rPr>
              <a:t>You can invoke a directive by using:</a:t>
            </a:r>
          </a:p>
          <a:p>
            <a:pPr lvl="1"/>
            <a:r>
              <a:rPr lang="en-US" sz="800" b="0" i="0" kern="1200" dirty="0" smtClean="0">
                <a:solidFill>
                  <a:schemeClr val="tx1"/>
                </a:solidFill>
                <a:effectLst/>
                <a:latin typeface="+mn-lt"/>
                <a:ea typeface="+mn-ea"/>
                <a:cs typeface="+mn-cs"/>
              </a:rPr>
              <a:t>Element name</a:t>
            </a:r>
          </a:p>
          <a:p>
            <a:pPr lvl="1"/>
            <a:r>
              <a:rPr lang="en-US" sz="800" b="0" i="0" kern="1200" dirty="0" smtClean="0">
                <a:solidFill>
                  <a:schemeClr val="tx1"/>
                </a:solidFill>
                <a:effectLst/>
                <a:latin typeface="+mn-lt"/>
                <a:ea typeface="+mn-ea"/>
                <a:cs typeface="+mn-cs"/>
              </a:rPr>
              <a:t>Attribute</a:t>
            </a:r>
          </a:p>
          <a:p>
            <a:pPr lvl="1"/>
            <a:r>
              <a:rPr lang="en-US" sz="800" b="0" i="0" kern="1200" dirty="0" smtClean="0">
                <a:solidFill>
                  <a:schemeClr val="tx1"/>
                </a:solidFill>
                <a:effectLst/>
                <a:latin typeface="+mn-lt"/>
                <a:ea typeface="+mn-ea"/>
                <a:cs typeface="+mn-cs"/>
              </a:rPr>
              <a:t>Class</a:t>
            </a:r>
          </a:p>
          <a:p>
            <a:pPr lvl="1"/>
            <a:r>
              <a:rPr lang="en-US" sz="800" b="0" i="0" kern="1200" dirty="0" smtClean="0">
                <a:solidFill>
                  <a:schemeClr val="tx1"/>
                </a:solidFill>
                <a:effectLst/>
                <a:latin typeface="+mn-lt"/>
                <a:ea typeface="+mn-ea"/>
                <a:cs typeface="+mn-cs"/>
              </a:rPr>
              <a:t>Comment</a:t>
            </a:r>
          </a:p>
          <a:p>
            <a:endParaRPr lang="nb-NO" dirty="0" smtClean="0"/>
          </a:p>
          <a:p>
            <a:r>
              <a:rPr lang="nb-NO" dirty="0" err="1" smtClean="0"/>
              <a:t>Angular</a:t>
            </a:r>
            <a:r>
              <a:rPr lang="nb-NO" dirty="0" smtClean="0"/>
              <a:t> normaliserer ett elements</a:t>
            </a:r>
            <a:r>
              <a:rPr lang="nb-NO" baseline="0" dirty="0" smtClean="0"/>
              <a:t> tag og attributt navn for å avgjøre hvilket element som matcher hvilket direktiv. </a:t>
            </a:r>
            <a:r>
              <a:rPr lang="nb-NO" baseline="0" dirty="0" err="1" smtClean="0"/>
              <a:t>Typsik</a:t>
            </a:r>
            <a:r>
              <a:rPr lang="nb-NO" baseline="0" dirty="0" smtClean="0"/>
              <a:t> vil vi referere til direktiver med deres case-sensitive </a:t>
            </a:r>
            <a:r>
              <a:rPr lang="nb-NO" baseline="0" dirty="0" err="1" smtClean="0"/>
              <a:t>camelCase</a:t>
            </a:r>
            <a:r>
              <a:rPr lang="nb-NO" baseline="0" dirty="0" smtClean="0"/>
              <a:t> normaliserte navn. (eks. </a:t>
            </a:r>
            <a:r>
              <a:rPr lang="nb-NO" baseline="0" dirty="0" err="1" smtClean="0"/>
              <a:t>ngModel</a:t>
            </a:r>
            <a:r>
              <a:rPr lang="nb-NO" baseline="0" dirty="0" smtClean="0"/>
              <a:t>). MEN , ettersom HTML er case-</a:t>
            </a:r>
            <a:r>
              <a:rPr lang="nb-NO" baseline="0" dirty="0" err="1" smtClean="0"/>
              <a:t>insensitiv</a:t>
            </a:r>
            <a:r>
              <a:rPr lang="nb-NO" baseline="0" dirty="0" smtClean="0"/>
              <a:t>, refererer vi til direktiver i </a:t>
            </a:r>
            <a:r>
              <a:rPr lang="nb-NO" baseline="0" dirty="0" err="1" smtClean="0"/>
              <a:t>DOM’en</a:t>
            </a:r>
            <a:r>
              <a:rPr lang="nb-NO" baseline="0" dirty="0" smtClean="0"/>
              <a:t> med </a:t>
            </a:r>
            <a:r>
              <a:rPr lang="nb-NO" baseline="0" dirty="0" err="1" smtClean="0"/>
              <a:t>lower</a:t>
            </a:r>
            <a:r>
              <a:rPr lang="nb-NO" baseline="0" dirty="0" smtClean="0"/>
              <a:t>-case, typisk ved å bruke dash-</a:t>
            </a:r>
            <a:r>
              <a:rPr lang="nb-NO" baseline="0" dirty="0" err="1" smtClean="0"/>
              <a:t>delimited</a:t>
            </a:r>
            <a:r>
              <a:rPr lang="nb-NO" baseline="0" dirty="0" smtClean="0"/>
              <a:t> attributter på DOM elementet: ng-</a:t>
            </a:r>
            <a:r>
              <a:rPr lang="nb-NO" baseline="0" dirty="0" err="1" smtClean="0"/>
              <a:t>model</a:t>
            </a:r>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21</a:t>
            </a:fld>
            <a:endParaRPr lang="en-GB" sz="1100" dirty="0"/>
          </a:p>
        </p:txBody>
      </p:sp>
    </p:spTree>
    <p:extLst>
      <p:ext uri="{BB962C8B-B14F-4D97-AF65-F5344CB8AC3E}">
        <p14:creationId xmlns:p14="http://schemas.microsoft.com/office/powerpoint/2010/main" val="374687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kern="1200" dirty="0" smtClean="0">
                <a:solidFill>
                  <a:schemeClr val="tx1"/>
                </a:solidFill>
                <a:effectLst/>
                <a:latin typeface="+mn-lt"/>
                <a:ea typeface="+mn-ea"/>
                <a:cs typeface="+mn-cs"/>
              </a:rPr>
              <a:t>When naming a directive, you must use a camel case name, </a:t>
            </a:r>
            <a:r>
              <a:rPr lang="en-US" dirty="0" smtClean="0"/>
              <a:t>w3TestDirective</a:t>
            </a:r>
            <a:r>
              <a:rPr lang="en-US" sz="800" b="0" i="0" kern="1200" dirty="0" smtClean="0">
                <a:solidFill>
                  <a:schemeClr val="tx1"/>
                </a:solidFill>
                <a:effectLst/>
                <a:latin typeface="+mn-lt"/>
                <a:ea typeface="+mn-ea"/>
                <a:cs typeface="+mn-cs"/>
              </a:rPr>
              <a:t>, but when invoking it, you must use </a:t>
            </a:r>
            <a:r>
              <a:rPr lang="en-US" dirty="0" smtClean="0"/>
              <a:t>-</a:t>
            </a:r>
            <a:r>
              <a:rPr lang="en-US" sz="800" b="0" i="0" kern="1200" dirty="0" smtClean="0">
                <a:solidFill>
                  <a:schemeClr val="tx1"/>
                </a:solidFill>
                <a:effectLst/>
                <a:latin typeface="+mn-lt"/>
                <a:ea typeface="+mn-ea"/>
                <a:cs typeface="+mn-cs"/>
              </a:rPr>
              <a:t> separated name, </a:t>
            </a:r>
            <a:r>
              <a:rPr lang="en-US" dirty="0" smtClean="0"/>
              <a:t>w3-test-directive</a:t>
            </a:r>
          </a:p>
          <a:p>
            <a:r>
              <a:rPr lang="en-US" sz="800" b="0" i="0" kern="1200" dirty="0" smtClean="0">
                <a:solidFill>
                  <a:schemeClr val="tx1"/>
                </a:solidFill>
                <a:effectLst/>
                <a:latin typeface="+mn-lt"/>
                <a:ea typeface="+mn-ea"/>
                <a:cs typeface="+mn-cs"/>
              </a:rPr>
              <a:t>You can invoke a directive by using:</a:t>
            </a:r>
          </a:p>
          <a:p>
            <a:pPr lvl="1"/>
            <a:r>
              <a:rPr lang="en-US" sz="800" b="0" i="0" kern="1200" dirty="0" smtClean="0">
                <a:solidFill>
                  <a:schemeClr val="tx1"/>
                </a:solidFill>
                <a:effectLst/>
                <a:latin typeface="+mn-lt"/>
                <a:ea typeface="+mn-ea"/>
                <a:cs typeface="+mn-cs"/>
              </a:rPr>
              <a:t>Element name</a:t>
            </a:r>
          </a:p>
          <a:p>
            <a:pPr lvl="1"/>
            <a:r>
              <a:rPr lang="en-US" sz="800" b="0" i="0" kern="1200" dirty="0" smtClean="0">
                <a:solidFill>
                  <a:schemeClr val="tx1"/>
                </a:solidFill>
                <a:effectLst/>
                <a:latin typeface="+mn-lt"/>
                <a:ea typeface="+mn-ea"/>
                <a:cs typeface="+mn-cs"/>
              </a:rPr>
              <a:t>Attribute</a:t>
            </a:r>
          </a:p>
          <a:p>
            <a:pPr lvl="1"/>
            <a:r>
              <a:rPr lang="en-US" sz="800" b="0" i="0" kern="1200" dirty="0" smtClean="0">
                <a:solidFill>
                  <a:schemeClr val="tx1"/>
                </a:solidFill>
                <a:effectLst/>
                <a:latin typeface="+mn-lt"/>
                <a:ea typeface="+mn-ea"/>
                <a:cs typeface="+mn-cs"/>
              </a:rPr>
              <a:t>Class</a:t>
            </a:r>
          </a:p>
          <a:p>
            <a:pPr lvl="1"/>
            <a:r>
              <a:rPr lang="en-US" sz="800" b="0" i="0" kern="1200" dirty="0" smtClean="0">
                <a:solidFill>
                  <a:schemeClr val="tx1"/>
                </a:solidFill>
                <a:effectLst/>
                <a:latin typeface="+mn-lt"/>
                <a:ea typeface="+mn-ea"/>
                <a:cs typeface="+mn-cs"/>
              </a:rPr>
              <a:t>Comment</a:t>
            </a:r>
          </a:p>
          <a:p>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22</a:t>
            </a:fld>
            <a:endParaRPr lang="en-GB" sz="1100" dirty="0"/>
          </a:p>
        </p:txBody>
      </p:sp>
    </p:spTree>
    <p:extLst>
      <p:ext uri="{BB962C8B-B14F-4D97-AF65-F5344CB8AC3E}">
        <p14:creationId xmlns:p14="http://schemas.microsoft.com/office/powerpoint/2010/main" val="1158801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23</a:t>
            </a:fld>
            <a:endParaRPr lang="en-GB" sz="1100" dirty="0"/>
          </a:p>
        </p:txBody>
      </p:sp>
    </p:spTree>
    <p:extLst>
      <p:ext uri="{BB962C8B-B14F-4D97-AF65-F5344CB8AC3E}">
        <p14:creationId xmlns:p14="http://schemas.microsoft.com/office/powerpoint/2010/main" val="1432430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smtClean="0"/>
              <a:t>AngularJS</a:t>
            </a:r>
            <a:r>
              <a:rPr lang="nb-NO" baseline="0" dirty="0" smtClean="0"/>
              <a:t> er ett JavaScript rammeverk. Biblioteket er skrevet i JavaScript.</a:t>
            </a:r>
          </a:p>
          <a:p>
            <a:r>
              <a:rPr lang="nb-NO" baseline="0" dirty="0" err="1" smtClean="0"/>
              <a:t>AngularJS</a:t>
            </a:r>
            <a:r>
              <a:rPr lang="nb-NO" baseline="0" dirty="0" smtClean="0"/>
              <a:t> distribueres som en JavaScript fil, og kan bli lagt til på en webside med script taggen som vist.</a:t>
            </a:r>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6</a:t>
            </a:fld>
            <a:endParaRPr lang="en-GB" sz="1100" dirty="0"/>
          </a:p>
        </p:txBody>
      </p:sp>
    </p:spTree>
    <p:extLst>
      <p:ext uri="{BB962C8B-B14F-4D97-AF65-F5344CB8AC3E}">
        <p14:creationId xmlns:p14="http://schemas.microsoft.com/office/powerpoint/2010/main" val="680371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I </a:t>
            </a:r>
            <a:r>
              <a:rPr lang="nb-NO" dirty="0" err="1" smtClean="0"/>
              <a:t>Angular</a:t>
            </a:r>
            <a:r>
              <a:rPr lang="nb-NO" dirty="0" smtClean="0"/>
              <a:t>, er</a:t>
            </a:r>
            <a:r>
              <a:rPr lang="nb-NO" baseline="0" dirty="0" smtClean="0"/>
              <a:t> en </a:t>
            </a:r>
            <a:r>
              <a:rPr lang="nb-NO" baseline="0" dirty="0" err="1" smtClean="0"/>
              <a:t>controller</a:t>
            </a:r>
            <a:r>
              <a:rPr lang="nb-NO" baseline="0" dirty="0" smtClean="0"/>
              <a:t> definert med en </a:t>
            </a:r>
            <a:r>
              <a:rPr lang="nb-NO" baseline="0" dirty="0" err="1" smtClean="0"/>
              <a:t>Javascript</a:t>
            </a:r>
            <a:r>
              <a:rPr lang="nb-NO" baseline="0" dirty="0" smtClean="0"/>
              <a:t> konstruktør til å utfylle </a:t>
            </a:r>
            <a:r>
              <a:rPr lang="nb-NO" baseline="0" dirty="0" err="1" smtClean="0"/>
              <a:t>Angular</a:t>
            </a:r>
            <a:r>
              <a:rPr lang="nb-NO" baseline="0" dirty="0" smtClean="0"/>
              <a:t> </a:t>
            </a:r>
            <a:r>
              <a:rPr lang="nb-NO" baseline="0" dirty="0" err="1" smtClean="0"/>
              <a:t>scopet</a:t>
            </a:r>
            <a:r>
              <a:rPr lang="nb-NO" baseline="0" dirty="0" smtClean="0"/>
              <a:t>.</a:t>
            </a:r>
          </a:p>
          <a:p>
            <a:pPr marL="88900" marR="0" indent="-88900" algn="l" defTabSz="626913"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nb-NO" baseline="0" dirty="0" smtClean="0"/>
              <a:t>Når en kontroller er festet til </a:t>
            </a:r>
            <a:r>
              <a:rPr lang="nb-NO" baseline="0" dirty="0" err="1" smtClean="0"/>
              <a:t>DOM’en</a:t>
            </a:r>
            <a:r>
              <a:rPr lang="nb-NO" baseline="0" dirty="0" smtClean="0"/>
              <a:t> via ng-</a:t>
            </a:r>
            <a:r>
              <a:rPr lang="nb-NO" baseline="0" dirty="0" err="1" smtClean="0"/>
              <a:t>controller</a:t>
            </a:r>
            <a:r>
              <a:rPr lang="nb-NO" baseline="0" dirty="0" smtClean="0"/>
              <a:t>, vil </a:t>
            </a:r>
            <a:r>
              <a:rPr lang="nb-NO" baseline="0" dirty="0" err="1" smtClean="0"/>
              <a:t>Angular</a:t>
            </a:r>
            <a:r>
              <a:rPr lang="nb-NO" baseline="0" dirty="0" smtClean="0"/>
              <a:t> initiere en ny </a:t>
            </a:r>
            <a:r>
              <a:rPr lang="nb-NO" baseline="0" dirty="0" err="1" smtClean="0"/>
              <a:t>controller</a:t>
            </a:r>
            <a:r>
              <a:rPr lang="nb-NO" baseline="0" dirty="0" smtClean="0"/>
              <a:t> objekt ved å bruke den </a:t>
            </a:r>
            <a:r>
              <a:rPr lang="nb-NO" baseline="0" dirty="0" err="1" smtClean="0"/>
              <a:t>spsifikke</a:t>
            </a:r>
            <a:r>
              <a:rPr lang="nb-NO" baseline="0" dirty="0" smtClean="0"/>
              <a:t> controllerens konstruktør. Ett ny </a:t>
            </a:r>
            <a:r>
              <a:rPr lang="nb-NO" baseline="0" dirty="0" err="1" smtClean="0"/>
              <a:t>child</a:t>
            </a:r>
            <a:r>
              <a:rPr lang="nb-NO" baseline="0" dirty="0" smtClean="0"/>
              <a:t> </a:t>
            </a:r>
            <a:r>
              <a:rPr lang="nb-NO" baseline="0" dirty="0" err="1" smtClean="0"/>
              <a:t>scope</a:t>
            </a:r>
            <a:r>
              <a:rPr lang="nb-NO" baseline="0" dirty="0" smtClean="0"/>
              <a:t> vil bli gjort tilgjengelig som et parameter til controllerens konstruktør som $</a:t>
            </a:r>
            <a:r>
              <a:rPr lang="nb-NO" baseline="0" dirty="0" err="1" smtClean="0"/>
              <a:t>scope</a:t>
            </a:r>
            <a:r>
              <a:rPr lang="nb-NO" baseline="0" dirty="0" smtClean="0"/>
              <a:t>.</a:t>
            </a:r>
          </a:p>
          <a:p>
            <a:r>
              <a:rPr lang="nb-NO" dirty="0" smtClean="0"/>
              <a:t>Bruk kontrolleren til å:</a:t>
            </a:r>
          </a:p>
          <a:p>
            <a:pPr lvl="1"/>
            <a:r>
              <a:rPr lang="nb-NO" dirty="0" smtClean="0"/>
              <a:t>Sette opp den initiale staten til </a:t>
            </a:r>
            <a:r>
              <a:rPr lang="nb-NO" b="1" dirty="0" smtClean="0"/>
              <a:t>$</a:t>
            </a:r>
            <a:r>
              <a:rPr lang="nb-NO" b="1" dirty="0" err="1" smtClean="0"/>
              <a:t>scope</a:t>
            </a:r>
            <a:r>
              <a:rPr lang="nb-NO" b="1" dirty="0" smtClean="0"/>
              <a:t> </a:t>
            </a:r>
            <a:r>
              <a:rPr lang="nb-NO" dirty="0" smtClean="0"/>
              <a:t>objektet</a:t>
            </a:r>
          </a:p>
          <a:p>
            <a:pPr lvl="1"/>
            <a:r>
              <a:rPr lang="nb-NO" dirty="0" smtClean="0"/>
              <a:t>Legge til oppførsel til </a:t>
            </a:r>
            <a:r>
              <a:rPr lang="nb-NO" b="1" dirty="0" smtClean="0"/>
              <a:t>$</a:t>
            </a:r>
            <a:r>
              <a:rPr lang="nb-NO" b="1" dirty="0" err="1" smtClean="0"/>
              <a:t>scope</a:t>
            </a:r>
            <a:r>
              <a:rPr lang="nb-NO" b="1" dirty="0" smtClean="0"/>
              <a:t> </a:t>
            </a:r>
            <a:r>
              <a:rPr lang="nb-NO" dirty="0" smtClean="0"/>
              <a:t>objektet</a:t>
            </a:r>
          </a:p>
          <a:p>
            <a:pPr lvl="0"/>
            <a:r>
              <a:rPr lang="nb-NO" dirty="0" smtClean="0"/>
              <a:t>Ikke</a:t>
            </a:r>
            <a:r>
              <a:rPr lang="nb-NO" baseline="0" dirty="0" smtClean="0"/>
              <a:t> bruk konstruktøren til å:</a:t>
            </a:r>
          </a:p>
          <a:p>
            <a:pPr lvl="1"/>
            <a:r>
              <a:rPr lang="nb-NO" baseline="0" dirty="0" err="1" smtClean="0"/>
              <a:t>Maniplutere</a:t>
            </a:r>
            <a:r>
              <a:rPr lang="nb-NO" baseline="0" dirty="0" smtClean="0"/>
              <a:t> </a:t>
            </a:r>
            <a:r>
              <a:rPr lang="nb-NO" baseline="0" dirty="0" err="1" smtClean="0"/>
              <a:t>DOM’en</a:t>
            </a:r>
            <a:r>
              <a:rPr lang="nb-NO" baseline="0" dirty="0" smtClean="0"/>
              <a:t> – En </a:t>
            </a:r>
            <a:r>
              <a:rPr lang="nb-NO" baseline="0" dirty="0" err="1" smtClean="0"/>
              <a:t>controller</a:t>
            </a:r>
            <a:r>
              <a:rPr lang="nb-NO" baseline="0" dirty="0" smtClean="0"/>
              <a:t> bør kun inneholde business </a:t>
            </a:r>
            <a:r>
              <a:rPr lang="nb-NO" baseline="0" dirty="0" err="1" smtClean="0"/>
              <a:t>logic</a:t>
            </a:r>
            <a:r>
              <a:rPr lang="nb-NO" baseline="0" dirty="0" smtClean="0"/>
              <a:t>. Å putte noe presentasjonslogikk i </a:t>
            </a:r>
            <a:r>
              <a:rPr lang="nb-NO" baseline="0" dirty="0" err="1" smtClean="0"/>
              <a:t>controlleren</a:t>
            </a:r>
            <a:r>
              <a:rPr lang="nb-NO" baseline="0" dirty="0" smtClean="0"/>
              <a:t>, vil påvirke testbarheten betydelig.</a:t>
            </a:r>
          </a:p>
          <a:p>
            <a:pPr lvl="1"/>
            <a:r>
              <a:rPr lang="nb-NO" baseline="0" dirty="0" smtClean="0"/>
              <a:t>Formatere input – Bruk heller </a:t>
            </a:r>
            <a:r>
              <a:rPr lang="nb-NO" baseline="0" dirty="0" err="1" smtClean="0"/>
              <a:t>angular</a:t>
            </a:r>
            <a:r>
              <a:rPr lang="nb-NO" baseline="0" dirty="0" smtClean="0"/>
              <a:t> form </a:t>
            </a:r>
            <a:r>
              <a:rPr lang="nb-NO" baseline="0" dirty="0" err="1" smtClean="0"/>
              <a:t>controls</a:t>
            </a:r>
            <a:endParaRPr lang="nb-NO" baseline="0" dirty="0" smtClean="0"/>
          </a:p>
          <a:p>
            <a:pPr lvl="1"/>
            <a:r>
              <a:rPr lang="nb-NO" baseline="0" dirty="0" smtClean="0"/>
              <a:t>Filter output – Bruke heller </a:t>
            </a:r>
            <a:r>
              <a:rPr lang="nb-NO" baseline="0" dirty="0" err="1" smtClean="0"/>
              <a:t>angular</a:t>
            </a:r>
            <a:r>
              <a:rPr lang="nb-NO" baseline="0" dirty="0" smtClean="0"/>
              <a:t> </a:t>
            </a:r>
            <a:r>
              <a:rPr lang="nb-NO" baseline="0" dirty="0" err="1" smtClean="0"/>
              <a:t>filtere</a:t>
            </a:r>
            <a:endParaRPr lang="nb-NO" baseline="0" dirty="0" smtClean="0"/>
          </a:p>
          <a:p>
            <a:pPr lvl="1"/>
            <a:r>
              <a:rPr lang="nb-NO" baseline="0" dirty="0" smtClean="0"/>
              <a:t>Dele kode eller </a:t>
            </a:r>
            <a:r>
              <a:rPr lang="nb-NO" baseline="0" dirty="0" err="1" smtClean="0"/>
              <a:t>state</a:t>
            </a:r>
            <a:r>
              <a:rPr lang="nb-NO" baseline="0" dirty="0" smtClean="0"/>
              <a:t> på tvers av kontrollere – Bruk </a:t>
            </a:r>
            <a:r>
              <a:rPr lang="nb-NO" baseline="0" dirty="0" err="1" smtClean="0"/>
              <a:t>angular</a:t>
            </a:r>
            <a:r>
              <a:rPr lang="nb-NO" baseline="0" dirty="0" smtClean="0"/>
              <a:t> service </a:t>
            </a:r>
            <a:r>
              <a:rPr lang="nb-NO" baseline="0" dirty="0" err="1" smtClean="0"/>
              <a:t>istede</a:t>
            </a:r>
            <a:endParaRPr lang="nb-NO" baseline="0" dirty="0" smtClean="0"/>
          </a:p>
          <a:p>
            <a:pPr lvl="1"/>
            <a:r>
              <a:rPr lang="nb-NO" baseline="0" dirty="0" smtClean="0"/>
              <a:t>Styre livssyklusen av andre komponenter (f.eks. lage en service instans)</a:t>
            </a:r>
            <a:endParaRPr lang="nb-NO" dirty="0" smtClean="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24</a:t>
            </a:fld>
            <a:endParaRPr lang="en-GB" sz="1100" dirty="0"/>
          </a:p>
        </p:txBody>
      </p:sp>
    </p:spTree>
    <p:extLst>
      <p:ext uri="{BB962C8B-B14F-4D97-AF65-F5344CB8AC3E}">
        <p14:creationId xmlns:p14="http://schemas.microsoft.com/office/powerpoint/2010/main" val="345310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kern="1200" dirty="0" smtClean="0">
                <a:solidFill>
                  <a:schemeClr val="tx1"/>
                </a:solidFill>
                <a:effectLst/>
                <a:latin typeface="+mn-lt"/>
                <a:ea typeface="+mn-ea"/>
                <a:cs typeface="+mn-cs"/>
              </a:rPr>
              <a:t>The </a:t>
            </a:r>
            <a:r>
              <a:rPr lang="en-US" sz="800" b="0" i="0" kern="1200" dirty="0" err="1" smtClean="0">
                <a:solidFill>
                  <a:schemeClr val="tx1"/>
                </a:solidFill>
                <a:effectLst/>
                <a:latin typeface="+mn-lt"/>
                <a:ea typeface="+mn-ea"/>
                <a:cs typeface="+mn-cs"/>
              </a:rPr>
              <a:t>AngularJS</a:t>
            </a:r>
            <a:r>
              <a:rPr lang="en-US" sz="800" b="0" i="0" kern="1200" dirty="0" smtClean="0">
                <a:solidFill>
                  <a:schemeClr val="tx1"/>
                </a:solidFill>
                <a:effectLst/>
                <a:latin typeface="+mn-lt"/>
                <a:ea typeface="+mn-ea"/>
                <a:cs typeface="+mn-cs"/>
              </a:rPr>
              <a:t> application is defined by  </a:t>
            </a:r>
            <a:r>
              <a:rPr lang="en-US" sz="800" b="1" i="0" kern="1200" dirty="0" smtClean="0">
                <a:solidFill>
                  <a:schemeClr val="tx1"/>
                </a:solidFill>
                <a:effectLst/>
                <a:latin typeface="+mn-lt"/>
                <a:ea typeface="+mn-ea"/>
                <a:cs typeface="+mn-cs"/>
              </a:rPr>
              <a:t>ng-app="</a:t>
            </a:r>
            <a:r>
              <a:rPr lang="en-US" sz="800" b="1" i="0" kern="1200" dirty="0" err="1" smtClean="0">
                <a:solidFill>
                  <a:schemeClr val="tx1"/>
                </a:solidFill>
                <a:effectLst/>
                <a:latin typeface="+mn-lt"/>
                <a:ea typeface="+mn-ea"/>
                <a:cs typeface="+mn-cs"/>
              </a:rPr>
              <a:t>myApp</a:t>
            </a:r>
            <a:r>
              <a:rPr lang="en-US" sz="800" b="1" i="0" kern="1200" dirty="0" smtClean="0">
                <a:solidFill>
                  <a:schemeClr val="tx1"/>
                </a:solidFill>
                <a:effectLst/>
                <a:latin typeface="+mn-lt"/>
                <a:ea typeface="+mn-ea"/>
                <a:cs typeface="+mn-cs"/>
              </a:rPr>
              <a:t>"</a:t>
            </a:r>
            <a:r>
              <a:rPr lang="en-US" sz="800" b="0" i="0" kern="1200" dirty="0" smtClean="0">
                <a:solidFill>
                  <a:schemeClr val="tx1"/>
                </a:solidFill>
                <a:effectLst/>
                <a:latin typeface="+mn-lt"/>
                <a:ea typeface="+mn-ea"/>
                <a:cs typeface="+mn-cs"/>
              </a:rPr>
              <a:t>. The application runs inside the &lt;div&gt;.</a:t>
            </a:r>
          </a:p>
          <a:p>
            <a:r>
              <a:rPr lang="en-US" sz="800" b="0" i="0" kern="1200" dirty="0" smtClean="0">
                <a:solidFill>
                  <a:schemeClr val="tx1"/>
                </a:solidFill>
                <a:effectLst/>
                <a:latin typeface="+mn-lt"/>
                <a:ea typeface="+mn-ea"/>
                <a:cs typeface="+mn-cs"/>
              </a:rPr>
              <a:t>The </a:t>
            </a:r>
            <a:r>
              <a:rPr lang="en-US" sz="800" b="1" i="0" kern="1200" dirty="0" smtClean="0">
                <a:solidFill>
                  <a:schemeClr val="tx1"/>
                </a:solidFill>
                <a:effectLst/>
                <a:latin typeface="+mn-lt"/>
                <a:ea typeface="+mn-ea"/>
                <a:cs typeface="+mn-cs"/>
              </a:rPr>
              <a:t>ng-controller="</a:t>
            </a:r>
            <a:r>
              <a:rPr lang="en-US" sz="800" b="1" i="0" kern="1200" dirty="0" err="1" smtClean="0">
                <a:solidFill>
                  <a:schemeClr val="tx1"/>
                </a:solidFill>
                <a:effectLst/>
                <a:latin typeface="+mn-lt"/>
                <a:ea typeface="+mn-ea"/>
                <a:cs typeface="+mn-cs"/>
              </a:rPr>
              <a:t>myCtrl</a:t>
            </a:r>
            <a:r>
              <a:rPr lang="en-US" sz="800" b="1" i="0" kern="1200" dirty="0" smtClean="0">
                <a:solidFill>
                  <a:schemeClr val="tx1"/>
                </a:solidFill>
                <a:effectLst/>
                <a:latin typeface="+mn-lt"/>
                <a:ea typeface="+mn-ea"/>
                <a:cs typeface="+mn-cs"/>
              </a:rPr>
              <a:t>"</a:t>
            </a:r>
            <a:r>
              <a:rPr lang="en-US" sz="800" b="0" i="0" kern="1200" dirty="0" smtClean="0">
                <a:solidFill>
                  <a:schemeClr val="tx1"/>
                </a:solidFill>
                <a:effectLst/>
                <a:latin typeface="+mn-lt"/>
                <a:ea typeface="+mn-ea"/>
                <a:cs typeface="+mn-cs"/>
              </a:rPr>
              <a:t> attribute is an </a:t>
            </a:r>
            <a:r>
              <a:rPr lang="en-US" sz="800" b="0" i="0" kern="1200" dirty="0" err="1" smtClean="0">
                <a:solidFill>
                  <a:schemeClr val="tx1"/>
                </a:solidFill>
                <a:effectLst/>
                <a:latin typeface="+mn-lt"/>
                <a:ea typeface="+mn-ea"/>
                <a:cs typeface="+mn-cs"/>
              </a:rPr>
              <a:t>AngularJS</a:t>
            </a:r>
            <a:r>
              <a:rPr lang="en-US" sz="800" b="0" i="0" kern="1200" dirty="0" smtClean="0">
                <a:solidFill>
                  <a:schemeClr val="tx1"/>
                </a:solidFill>
                <a:effectLst/>
                <a:latin typeface="+mn-lt"/>
                <a:ea typeface="+mn-ea"/>
                <a:cs typeface="+mn-cs"/>
              </a:rPr>
              <a:t> directive. It defines a controller.</a:t>
            </a:r>
          </a:p>
          <a:p>
            <a:r>
              <a:rPr lang="en-US" sz="800" b="0" i="0" kern="1200" dirty="0" smtClean="0">
                <a:solidFill>
                  <a:schemeClr val="tx1"/>
                </a:solidFill>
                <a:effectLst/>
                <a:latin typeface="+mn-lt"/>
                <a:ea typeface="+mn-ea"/>
                <a:cs typeface="+mn-cs"/>
              </a:rPr>
              <a:t>The </a:t>
            </a:r>
            <a:r>
              <a:rPr lang="en-US" sz="800" b="1" i="0" kern="1200" dirty="0" err="1" smtClean="0">
                <a:solidFill>
                  <a:schemeClr val="tx1"/>
                </a:solidFill>
                <a:effectLst/>
                <a:latin typeface="+mn-lt"/>
                <a:ea typeface="+mn-ea"/>
                <a:cs typeface="+mn-cs"/>
              </a:rPr>
              <a:t>myCtrl</a:t>
            </a:r>
            <a:r>
              <a:rPr lang="en-US" sz="800" b="0" i="0" kern="1200" dirty="0" smtClean="0">
                <a:solidFill>
                  <a:schemeClr val="tx1"/>
                </a:solidFill>
                <a:effectLst/>
                <a:latin typeface="+mn-lt"/>
                <a:ea typeface="+mn-ea"/>
                <a:cs typeface="+mn-cs"/>
              </a:rPr>
              <a:t> function is a JavaScript function.</a:t>
            </a:r>
          </a:p>
          <a:p>
            <a:r>
              <a:rPr lang="en-US" sz="800" b="0" i="0" kern="1200" dirty="0" err="1" smtClean="0">
                <a:solidFill>
                  <a:schemeClr val="tx1"/>
                </a:solidFill>
                <a:effectLst/>
                <a:latin typeface="+mn-lt"/>
                <a:ea typeface="+mn-ea"/>
                <a:cs typeface="+mn-cs"/>
              </a:rPr>
              <a:t>AngularJS</a:t>
            </a:r>
            <a:r>
              <a:rPr lang="en-US" sz="800" b="0" i="0" kern="1200" dirty="0" smtClean="0">
                <a:solidFill>
                  <a:schemeClr val="tx1"/>
                </a:solidFill>
                <a:effectLst/>
                <a:latin typeface="+mn-lt"/>
                <a:ea typeface="+mn-ea"/>
                <a:cs typeface="+mn-cs"/>
              </a:rPr>
              <a:t> will invoke the controller with a </a:t>
            </a:r>
            <a:r>
              <a:rPr lang="en-US" sz="800" b="1" i="0" kern="1200" dirty="0" smtClean="0">
                <a:solidFill>
                  <a:schemeClr val="tx1"/>
                </a:solidFill>
                <a:effectLst/>
                <a:latin typeface="+mn-lt"/>
                <a:ea typeface="+mn-ea"/>
                <a:cs typeface="+mn-cs"/>
              </a:rPr>
              <a:t>$scope</a:t>
            </a:r>
            <a:r>
              <a:rPr lang="en-US" sz="800" b="0" i="0" kern="1200" dirty="0" smtClean="0">
                <a:solidFill>
                  <a:schemeClr val="tx1"/>
                </a:solidFill>
                <a:effectLst/>
                <a:latin typeface="+mn-lt"/>
                <a:ea typeface="+mn-ea"/>
                <a:cs typeface="+mn-cs"/>
              </a:rPr>
              <a:t> object.</a:t>
            </a:r>
          </a:p>
          <a:p>
            <a:r>
              <a:rPr lang="en-US" sz="800" b="0" i="0" kern="1200" dirty="0" smtClean="0">
                <a:solidFill>
                  <a:schemeClr val="tx1"/>
                </a:solidFill>
                <a:effectLst/>
                <a:latin typeface="+mn-lt"/>
                <a:ea typeface="+mn-ea"/>
                <a:cs typeface="+mn-cs"/>
              </a:rPr>
              <a:t>In </a:t>
            </a:r>
            <a:r>
              <a:rPr lang="en-US" sz="800" b="0" i="0" kern="1200" dirty="0" err="1" smtClean="0">
                <a:solidFill>
                  <a:schemeClr val="tx1"/>
                </a:solidFill>
                <a:effectLst/>
                <a:latin typeface="+mn-lt"/>
                <a:ea typeface="+mn-ea"/>
                <a:cs typeface="+mn-cs"/>
              </a:rPr>
              <a:t>AngularJS</a:t>
            </a:r>
            <a:r>
              <a:rPr lang="en-US" sz="800" b="0" i="0" kern="1200" dirty="0" smtClean="0">
                <a:solidFill>
                  <a:schemeClr val="tx1"/>
                </a:solidFill>
                <a:effectLst/>
                <a:latin typeface="+mn-lt"/>
                <a:ea typeface="+mn-ea"/>
                <a:cs typeface="+mn-cs"/>
              </a:rPr>
              <a:t>, $scope is the application object (the owner of application variables and functions).</a:t>
            </a:r>
          </a:p>
          <a:p>
            <a:r>
              <a:rPr lang="en-US" sz="800" b="0" i="0" kern="1200" dirty="0" smtClean="0">
                <a:solidFill>
                  <a:schemeClr val="tx1"/>
                </a:solidFill>
                <a:effectLst/>
                <a:latin typeface="+mn-lt"/>
                <a:ea typeface="+mn-ea"/>
                <a:cs typeface="+mn-cs"/>
              </a:rPr>
              <a:t>The controller creates two properties (variables) in the scope (</a:t>
            </a:r>
            <a:r>
              <a:rPr lang="en-US" sz="800" b="1" i="0" kern="1200" dirty="0" err="1" smtClean="0">
                <a:solidFill>
                  <a:schemeClr val="tx1"/>
                </a:solidFill>
                <a:effectLst/>
                <a:latin typeface="+mn-lt"/>
                <a:ea typeface="+mn-ea"/>
                <a:cs typeface="+mn-cs"/>
              </a:rPr>
              <a:t>firstName</a:t>
            </a:r>
            <a:r>
              <a:rPr lang="en-US" sz="800" b="0" i="0" kern="1200" dirty="0" smtClean="0">
                <a:solidFill>
                  <a:schemeClr val="tx1"/>
                </a:solidFill>
                <a:effectLst/>
                <a:latin typeface="+mn-lt"/>
                <a:ea typeface="+mn-ea"/>
                <a:cs typeface="+mn-cs"/>
              </a:rPr>
              <a:t> and </a:t>
            </a:r>
            <a:r>
              <a:rPr lang="en-US" sz="800" b="1" i="0" kern="1200" dirty="0" err="1" smtClean="0">
                <a:solidFill>
                  <a:schemeClr val="tx1"/>
                </a:solidFill>
                <a:effectLst/>
                <a:latin typeface="+mn-lt"/>
                <a:ea typeface="+mn-ea"/>
                <a:cs typeface="+mn-cs"/>
              </a:rPr>
              <a:t>lastName</a:t>
            </a:r>
            <a:r>
              <a:rPr lang="en-US" sz="800" b="0" i="0" kern="1200" dirty="0" smtClean="0">
                <a:solidFill>
                  <a:schemeClr val="tx1"/>
                </a:solidFill>
                <a:effectLst/>
                <a:latin typeface="+mn-lt"/>
                <a:ea typeface="+mn-ea"/>
                <a:cs typeface="+mn-cs"/>
              </a:rPr>
              <a:t>).</a:t>
            </a:r>
          </a:p>
          <a:p>
            <a:r>
              <a:rPr lang="en-US" sz="800" b="0" i="0" kern="1200" dirty="0" smtClean="0">
                <a:solidFill>
                  <a:schemeClr val="tx1"/>
                </a:solidFill>
                <a:effectLst/>
                <a:latin typeface="+mn-lt"/>
                <a:ea typeface="+mn-ea"/>
                <a:cs typeface="+mn-cs"/>
              </a:rPr>
              <a:t>The </a:t>
            </a:r>
            <a:r>
              <a:rPr lang="en-US" sz="800" b="1" i="0" kern="1200" dirty="0" smtClean="0">
                <a:solidFill>
                  <a:schemeClr val="tx1"/>
                </a:solidFill>
                <a:effectLst/>
                <a:latin typeface="+mn-lt"/>
                <a:ea typeface="+mn-ea"/>
                <a:cs typeface="+mn-cs"/>
              </a:rPr>
              <a:t>ng-model</a:t>
            </a:r>
            <a:r>
              <a:rPr lang="en-US" sz="800" b="0" i="0" kern="1200" dirty="0" smtClean="0">
                <a:solidFill>
                  <a:schemeClr val="tx1"/>
                </a:solidFill>
                <a:effectLst/>
                <a:latin typeface="+mn-lt"/>
                <a:ea typeface="+mn-ea"/>
                <a:cs typeface="+mn-cs"/>
              </a:rPr>
              <a:t> directives bind the input fields to the controller properties (</a:t>
            </a:r>
            <a:r>
              <a:rPr lang="en-US" sz="800" b="0" i="0" kern="1200" dirty="0" err="1" smtClean="0">
                <a:solidFill>
                  <a:schemeClr val="tx1"/>
                </a:solidFill>
                <a:effectLst/>
                <a:latin typeface="+mn-lt"/>
                <a:ea typeface="+mn-ea"/>
                <a:cs typeface="+mn-cs"/>
              </a:rPr>
              <a:t>firstName</a:t>
            </a:r>
            <a:r>
              <a:rPr lang="en-US" sz="800" b="0" i="0" kern="1200" dirty="0" smtClean="0">
                <a:solidFill>
                  <a:schemeClr val="tx1"/>
                </a:solidFill>
                <a:effectLst/>
                <a:latin typeface="+mn-lt"/>
                <a:ea typeface="+mn-ea"/>
                <a:cs typeface="+mn-cs"/>
              </a:rPr>
              <a:t> and </a:t>
            </a:r>
            <a:r>
              <a:rPr lang="en-US" sz="800" b="0" i="0" kern="1200" dirty="0" err="1" smtClean="0">
                <a:solidFill>
                  <a:schemeClr val="tx1"/>
                </a:solidFill>
                <a:effectLst/>
                <a:latin typeface="+mn-lt"/>
                <a:ea typeface="+mn-ea"/>
                <a:cs typeface="+mn-cs"/>
              </a:rPr>
              <a:t>lastName</a:t>
            </a:r>
            <a:r>
              <a:rPr lang="en-US" sz="800" b="0" i="0" kern="1200" dirty="0" smtClean="0">
                <a:solidFill>
                  <a:schemeClr val="tx1"/>
                </a:solidFill>
                <a:effectLst/>
                <a:latin typeface="+mn-lt"/>
                <a:ea typeface="+mn-ea"/>
                <a:cs typeface="+mn-cs"/>
              </a:rPr>
              <a:t>).</a:t>
            </a:r>
          </a:p>
          <a:p>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25</a:t>
            </a:fld>
            <a:endParaRPr lang="en-GB" sz="1100" dirty="0"/>
          </a:p>
        </p:txBody>
      </p:sp>
    </p:spTree>
    <p:extLst>
      <p:ext uri="{BB962C8B-B14F-4D97-AF65-F5344CB8AC3E}">
        <p14:creationId xmlns:p14="http://schemas.microsoft.com/office/powerpoint/2010/main" val="1177038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kern="1200" dirty="0" smtClean="0">
                <a:solidFill>
                  <a:schemeClr val="tx1"/>
                </a:solidFill>
                <a:effectLst/>
                <a:latin typeface="+mn-lt"/>
                <a:ea typeface="+mn-ea"/>
                <a:cs typeface="+mn-cs"/>
              </a:rPr>
              <a:t>A controller can also have methods (variables as functions)</a:t>
            </a:r>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26</a:t>
            </a:fld>
            <a:endParaRPr lang="en-GB" sz="1100" dirty="0"/>
          </a:p>
        </p:txBody>
      </p:sp>
    </p:spTree>
    <p:extLst>
      <p:ext uri="{BB962C8B-B14F-4D97-AF65-F5344CB8AC3E}">
        <p14:creationId xmlns:p14="http://schemas.microsoft.com/office/powerpoint/2010/main" val="2206601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Scope er ett objekt som refererer til applikasjonsmodellen. Scopes er strukturert i en </a:t>
            </a:r>
            <a:r>
              <a:rPr lang="nb-NO" dirty="0" err="1" smtClean="0"/>
              <a:t>hirarkisk</a:t>
            </a:r>
            <a:r>
              <a:rPr lang="nb-NO" baseline="0" dirty="0" smtClean="0"/>
              <a:t> struktur, som ligner DOM strukturen i applikasjonen. </a:t>
            </a:r>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27</a:t>
            </a:fld>
            <a:endParaRPr lang="en-GB" sz="1100" dirty="0"/>
          </a:p>
        </p:txBody>
      </p:sp>
    </p:spTree>
    <p:extLst>
      <p:ext uri="{BB962C8B-B14F-4D97-AF65-F5344CB8AC3E}">
        <p14:creationId xmlns:p14="http://schemas.microsoft.com/office/powerpoint/2010/main" val="26170107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kern="1200" dirty="0" smtClean="0">
                <a:solidFill>
                  <a:schemeClr val="tx1"/>
                </a:solidFill>
                <a:effectLst/>
                <a:latin typeface="+mn-lt"/>
                <a:ea typeface="+mn-ea"/>
                <a:cs typeface="+mn-cs"/>
              </a:rPr>
              <a:t>When adding properties to the $scope object in the controller, the view (HTML) gets access to these properties.</a:t>
            </a:r>
          </a:p>
          <a:p>
            <a:r>
              <a:rPr lang="en-US" sz="800" b="0" i="0" kern="1200" dirty="0" smtClean="0">
                <a:solidFill>
                  <a:schemeClr val="tx1"/>
                </a:solidFill>
                <a:effectLst/>
                <a:latin typeface="+mn-lt"/>
                <a:ea typeface="+mn-ea"/>
                <a:cs typeface="+mn-cs"/>
              </a:rPr>
              <a:t>In the view, you do not use the prefix $scope, you just refer to a </a:t>
            </a:r>
            <a:r>
              <a:rPr lang="en-US" sz="800" b="0" i="0" kern="1200" dirty="0" err="1" smtClean="0">
                <a:solidFill>
                  <a:schemeClr val="tx1"/>
                </a:solidFill>
                <a:effectLst/>
                <a:latin typeface="+mn-lt"/>
                <a:ea typeface="+mn-ea"/>
                <a:cs typeface="+mn-cs"/>
              </a:rPr>
              <a:t>propertyname</a:t>
            </a:r>
            <a:r>
              <a:rPr lang="en-US" sz="800" b="0" i="0" kern="1200" dirty="0" smtClean="0">
                <a:solidFill>
                  <a:schemeClr val="tx1"/>
                </a:solidFill>
                <a:effectLst/>
                <a:latin typeface="+mn-lt"/>
                <a:ea typeface="+mn-ea"/>
                <a:cs typeface="+mn-cs"/>
              </a:rPr>
              <a:t>, like{{</a:t>
            </a:r>
            <a:r>
              <a:rPr lang="en-US" sz="800" b="0" i="0" kern="1200" dirty="0" err="1" smtClean="0">
                <a:solidFill>
                  <a:schemeClr val="tx1"/>
                </a:solidFill>
                <a:effectLst/>
                <a:latin typeface="+mn-lt"/>
                <a:ea typeface="+mn-ea"/>
                <a:cs typeface="+mn-cs"/>
              </a:rPr>
              <a:t>carname</a:t>
            </a:r>
            <a:r>
              <a:rPr lang="en-US" sz="800" b="0" i="0" kern="1200" dirty="0" smtClean="0">
                <a:solidFill>
                  <a:schemeClr val="tx1"/>
                </a:solidFill>
                <a:effectLst/>
                <a:latin typeface="+mn-lt"/>
                <a:ea typeface="+mn-ea"/>
                <a:cs typeface="+mn-cs"/>
              </a:rPr>
              <a:t>}}.</a:t>
            </a:r>
          </a:p>
          <a:p>
            <a:pPr marL="0" indent="0">
              <a:buNone/>
            </a:pPr>
            <a:endParaRPr lang="en-US" sz="800" b="0" i="0" kern="1200" dirty="0" smtClean="0">
              <a:solidFill>
                <a:schemeClr val="tx1"/>
              </a:solidFill>
              <a:effectLst/>
              <a:latin typeface="+mn-lt"/>
              <a:ea typeface="+mn-ea"/>
              <a:cs typeface="+mn-cs"/>
            </a:endParaRPr>
          </a:p>
          <a:p>
            <a:pPr marL="0" indent="0">
              <a:buNone/>
            </a:pPr>
            <a:r>
              <a:rPr lang="nb-NO" sz="800" b="1" i="0" kern="1200" dirty="0" err="1" smtClean="0">
                <a:solidFill>
                  <a:schemeClr val="tx1"/>
                </a:solidFill>
                <a:effectLst/>
                <a:latin typeface="+mn-lt"/>
                <a:ea typeface="+mn-ea"/>
                <a:cs typeface="+mn-cs"/>
              </a:rPr>
              <a:t>Understanding</a:t>
            </a:r>
            <a:r>
              <a:rPr lang="nb-NO" sz="800" b="1" i="0" kern="1200" dirty="0" smtClean="0">
                <a:solidFill>
                  <a:schemeClr val="tx1"/>
                </a:solidFill>
                <a:effectLst/>
                <a:latin typeface="+mn-lt"/>
                <a:ea typeface="+mn-ea"/>
                <a:cs typeface="+mn-cs"/>
              </a:rPr>
              <a:t> </a:t>
            </a:r>
            <a:r>
              <a:rPr lang="nb-NO" sz="800" b="1" i="0" kern="1200" dirty="0" err="1" smtClean="0">
                <a:solidFill>
                  <a:schemeClr val="tx1"/>
                </a:solidFill>
                <a:effectLst/>
                <a:latin typeface="+mn-lt"/>
                <a:ea typeface="+mn-ea"/>
                <a:cs typeface="+mn-cs"/>
              </a:rPr>
              <a:t>the</a:t>
            </a:r>
            <a:r>
              <a:rPr lang="nb-NO" sz="800" b="1" i="0" kern="1200" dirty="0" smtClean="0">
                <a:solidFill>
                  <a:schemeClr val="tx1"/>
                </a:solidFill>
                <a:effectLst/>
                <a:latin typeface="+mn-lt"/>
                <a:ea typeface="+mn-ea"/>
                <a:cs typeface="+mn-cs"/>
              </a:rPr>
              <a:t> Scope</a:t>
            </a:r>
          </a:p>
          <a:p>
            <a:r>
              <a:rPr lang="en-US" sz="800" b="0" i="0" kern="1200" dirty="0" smtClean="0">
                <a:solidFill>
                  <a:schemeClr val="tx1"/>
                </a:solidFill>
                <a:effectLst/>
                <a:latin typeface="+mn-lt"/>
                <a:ea typeface="+mn-ea"/>
                <a:cs typeface="+mn-cs"/>
              </a:rPr>
              <a:t>If we consider an </a:t>
            </a:r>
            <a:r>
              <a:rPr lang="en-US" sz="800" b="0" i="0" kern="1200" dirty="0" err="1" smtClean="0">
                <a:solidFill>
                  <a:schemeClr val="tx1"/>
                </a:solidFill>
                <a:effectLst/>
                <a:latin typeface="+mn-lt"/>
                <a:ea typeface="+mn-ea"/>
                <a:cs typeface="+mn-cs"/>
              </a:rPr>
              <a:t>AngularJS</a:t>
            </a:r>
            <a:r>
              <a:rPr lang="en-US" sz="800" b="0" i="0" kern="1200" dirty="0" smtClean="0">
                <a:solidFill>
                  <a:schemeClr val="tx1"/>
                </a:solidFill>
                <a:effectLst/>
                <a:latin typeface="+mn-lt"/>
                <a:ea typeface="+mn-ea"/>
                <a:cs typeface="+mn-cs"/>
              </a:rPr>
              <a:t> application to consist of:</a:t>
            </a:r>
          </a:p>
          <a:p>
            <a:pPr lvl="1"/>
            <a:r>
              <a:rPr lang="en-US" sz="800" b="0" i="0" kern="1200" dirty="0" smtClean="0">
                <a:solidFill>
                  <a:schemeClr val="tx1"/>
                </a:solidFill>
                <a:effectLst/>
                <a:latin typeface="+mn-lt"/>
                <a:ea typeface="+mn-ea"/>
                <a:cs typeface="+mn-cs"/>
              </a:rPr>
              <a:t>View, which is the HTML.</a:t>
            </a:r>
          </a:p>
          <a:p>
            <a:pPr lvl="1"/>
            <a:r>
              <a:rPr lang="en-US" sz="800" b="0" i="0" kern="1200" dirty="0" smtClean="0">
                <a:solidFill>
                  <a:schemeClr val="tx1"/>
                </a:solidFill>
                <a:effectLst/>
                <a:latin typeface="+mn-lt"/>
                <a:ea typeface="+mn-ea"/>
                <a:cs typeface="+mn-cs"/>
              </a:rPr>
              <a:t>Model, which is the data available for the current view.</a:t>
            </a:r>
          </a:p>
          <a:p>
            <a:pPr lvl="1"/>
            <a:r>
              <a:rPr lang="en-US" sz="800" b="0" i="0" kern="1200" dirty="0" smtClean="0">
                <a:solidFill>
                  <a:schemeClr val="tx1"/>
                </a:solidFill>
                <a:effectLst/>
                <a:latin typeface="+mn-lt"/>
                <a:ea typeface="+mn-ea"/>
                <a:cs typeface="+mn-cs"/>
              </a:rPr>
              <a:t>Controller, which is the JavaScript function that makes/changes/removes/controls the data.</a:t>
            </a:r>
          </a:p>
          <a:p>
            <a:r>
              <a:rPr lang="en-US" sz="800" b="0" i="0" kern="1200" dirty="0" smtClean="0">
                <a:solidFill>
                  <a:schemeClr val="tx1"/>
                </a:solidFill>
                <a:effectLst/>
                <a:latin typeface="+mn-lt"/>
                <a:ea typeface="+mn-ea"/>
                <a:cs typeface="+mn-cs"/>
              </a:rPr>
              <a:t>Then the scope is the Model.</a:t>
            </a:r>
          </a:p>
          <a:p>
            <a:r>
              <a:rPr lang="en-US" sz="800" b="0" i="0" kern="1200" dirty="0" smtClean="0">
                <a:solidFill>
                  <a:schemeClr val="tx1"/>
                </a:solidFill>
                <a:effectLst/>
                <a:latin typeface="+mn-lt"/>
                <a:ea typeface="+mn-ea"/>
                <a:cs typeface="+mn-cs"/>
              </a:rPr>
              <a:t>The scope is a JavaScript object with properties and methods, which are available for both the view and the controller.</a:t>
            </a:r>
          </a:p>
          <a:p>
            <a:endParaRPr lang="en-US" sz="800" b="0" i="0" kern="1200" dirty="0" smtClean="0">
              <a:solidFill>
                <a:schemeClr val="tx1"/>
              </a:solidFill>
              <a:effectLst/>
              <a:latin typeface="+mn-lt"/>
              <a:ea typeface="+mn-ea"/>
              <a:cs typeface="+mn-cs"/>
            </a:endParaRPr>
          </a:p>
          <a:p>
            <a:pPr marL="0" marR="0" indent="0" algn="l" defTabSz="626913" rtl="0" eaLnBrk="1" fontAlgn="auto" latinLnBrk="0" hangingPunct="1">
              <a:lnSpc>
                <a:spcPct val="100000"/>
              </a:lnSpc>
              <a:spcBef>
                <a:spcPts val="0"/>
              </a:spcBef>
              <a:spcAft>
                <a:spcPts val="0"/>
              </a:spcAft>
              <a:buClr>
                <a:schemeClr val="accent1"/>
              </a:buClr>
              <a:buSzTx/>
              <a:buFont typeface="Arial" panose="020B0604020202020204" pitchFamily="34" charset="0"/>
              <a:buNone/>
              <a:tabLst/>
              <a:defRPr/>
            </a:pPr>
            <a:r>
              <a:rPr lang="nb-NO" sz="800" b="1" i="0" kern="1200" dirty="0" err="1" smtClean="0">
                <a:solidFill>
                  <a:schemeClr val="tx1"/>
                </a:solidFill>
                <a:effectLst/>
                <a:latin typeface="+mn-lt"/>
                <a:ea typeface="+mn-ea"/>
                <a:cs typeface="+mn-cs"/>
              </a:rPr>
              <a:t>Know</a:t>
            </a:r>
            <a:r>
              <a:rPr lang="nb-NO" sz="800" b="1" i="0" kern="1200" dirty="0" smtClean="0">
                <a:solidFill>
                  <a:schemeClr val="tx1"/>
                </a:solidFill>
                <a:effectLst/>
                <a:latin typeface="+mn-lt"/>
                <a:ea typeface="+mn-ea"/>
                <a:cs typeface="+mn-cs"/>
              </a:rPr>
              <a:t> Your Scope</a:t>
            </a:r>
          </a:p>
          <a:p>
            <a:r>
              <a:rPr lang="en-US" sz="800" b="0" i="0" kern="1200" dirty="0" smtClean="0">
                <a:solidFill>
                  <a:schemeClr val="tx1"/>
                </a:solidFill>
                <a:effectLst/>
                <a:latin typeface="+mn-lt"/>
                <a:ea typeface="+mn-ea"/>
                <a:cs typeface="+mn-cs"/>
              </a:rPr>
              <a:t>It is important to know which scope you are dealing with, at any time.</a:t>
            </a:r>
          </a:p>
          <a:p>
            <a:endParaRPr lang="en-US" sz="800" b="0" i="0" kern="1200" dirty="0" smtClean="0">
              <a:solidFill>
                <a:schemeClr val="tx1"/>
              </a:solidFill>
              <a:effectLst/>
              <a:latin typeface="+mn-lt"/>
              <a:ea typeface="+mn-ea"/>
              <a:cs typeface="+mn-cs"/>
            </a:endParaRPr>
          </a:p>
          <a:p>
            <a:pPr marL="0" indent="0">
              <a:buNone/>
            </a:pPr>
            <a:r>
              <a:rPr lang="en-US" sz="800" b="1" i="0" kern="1200" dirty="0" err="1" smtClean="0">
                <a:solidFill>
                  <a:schemeClr val="tx1"/>
                </a:solidFill>
                <a:effectLst/>
                <a:latin typeface="+mn-lt"/>
                <a:ea typeface="+mn-ea"/>
                <a:cs typeface="+mn-cs"/>
              </a:rPr>
              <a:t>RootScope</a:t>
            </a:r>
            <a:endParaRPr lang="en-US" sz="800" b="1" i="0" kern="1200" dirty="0" smtClean="0">
              <a:solidFill>
                <a:schemeClr val="tx1"/>
              </a:solidFill>
              <a:effectLst/>
              <a:latin typeface="+mn-lt"/>
              <a:ea typeface="+mn-ea"/>
              <a:cs typeface="+mn-cs"/>
            </a:endParaRPr>
          </a:p>
          <a:p>
            <a:r>
              <a:rPr lang="en-US" sz="800" b="0" i="0" kern="1200" dirty="0" smtClean="0">
                <a:solidFill>
                  <a:schemeClr val="tx1"/>
                </a:solidFill>
                <a:effectLst/>
                <a:latin typeface="+mn-lt"/>
                <a:ea typeface="+mn-ea"/>
                <a:cs typeface="+mn-cs"/>
              </a:rPr>
              <a:t>All applications have a $</a:t>
            </a:r>
            <a:r>
              <a:rPr lang="en-US" sz="800" b="0" i="0" kern="1200" dirty="0" err="1" smtClean="0">
                <a:solidFill>
                  <a:schemeClr val="tx1"/>
                </a:solidFill>
                <a:effectLst/>
                <a:latin typeface="+mn-lt"/>
                <a:ea typeface="+mn-ea"/>
                <a:cs typeface="+mn-cs"/>
              </a:rPr>
              <a:t>rootScope</a:t>
            </a:r>
            <a:r>
              <a:rPr lang="en-US" sz="800" b="0" i="0" kern="1200" dirty="0" smtClean="0">
                <a:solidFill>
                  <a:schemeClr val="tx1"/>
                </a:solidFill>
                <a:effectLst/>
                <a:latin typeface="+mn-lt"/>
                <a:ea typeface="+mn-ea"/>
                <a:cs typeface="+mn-cs"/>
              </a:rPr>
              <a:t> which is the scope created on the HTML element that contains the ng-app directive.</a:t>
            </a:r>
          </a:p>
          <a:p>
            <a:r>
              <a:rPr lang="en-US" sz="800" b="0" i="0" kern="1200" dirty="0" smtClean="0">
                <a:solidFill>
                  <a:schemeClr val="tx1"/>
                </a:solidFill>
                <a:effectLst/>
                <a:latin typeface="+mn-lt"/>
                <a:ea typeface="+mn-ea"/>
                <a:cs typeface="+mn-cs"/>
              </a:rPr>
              <a:t>The </a:t>
            </a:r>
            <a:r>
              <a:rPr lang="en-US" sz="800" b="0" i="0" kern="1200" dirty="0" err="1" smtClean="0">
                <a:solidFill>
                  <a:schemeClr val="tx1"/>
                </a:solidFill>
                <a:effectLst/>
                <a:latin typeface="+mn-lt"/>
                <a:ea typeface="+mn-ea"/>
                <a:cs typeface="+mn-cs"/>
              </a:rPr>
              <a:t>rootScope</a:t>
            </a:r>
            <a:r>
              <a:rPr lang="en-US" sz="800" b="0" i="0" kern="1200" dirty="0" smtClean="0">
                <a:solidFill>
                  <a:schemeClr val="tx1"/>
                </a:solidFill>
                <a:effectLst/>
                <a:latin typeface="+mn-lt"/>
                <a:ea typeface="+mn-ea"/>
                <a:cs typeface="+mn-cs"/>
              </a:rPr>
              <a:t> is available in the entire application.</a:t>
            </a:r>
          </a:p>
          <a:p>
            <a:r>
              <a:rPr lang="en-US" sz="800" b="0" i="0" kern="1200" dirty="0" smtClean="0">
                <a:solidFill>
                  <a:schemeClr val="tx1"/>
                </a:solidFill>
                <a:effectLst/>
                <a:latin typeface="+mn-lt"/>
                <a:ea typeface="+mn-ea"/>
                <a:cs typeface="+mn-cs"/>
              </a:rPr>
              <a:t>If a variable has the same name in both the current scope and in the </a:t>
            </a:r>
            <a:r>
              <a:rPr lang="en-US" sz="800" b="0" i="0" kern="1200" dirty="0" err="1" smtClean="0">
                <a:solidFill>
                  <a:schemeClr val="tx1"/>
                </a:solidFill>
                <a:effectLst/>
                <a:latin typeface="+mn-lt"/>
                <a:ea typeface="+mn-ea"/>
                <a:cs typeface="+mn-cs"/>
              </a:rPr>
              <a:t>rootScope</a:t>
            </a:r>
            <a:r>
              <a:rPr lang="en-US" sz="800" b="0" i="0" kern="1200" dirty="0" smtClean="0">
                <a:solidFill>
                  <a:schemeClr val="tx1"/>
                </a:solidFill>
                <a:effectLst/>
                <a:latin typeface="+mn-lt"/>
                <a:ea typeface="+mn-ea"/>
                <a:cs typeface="+mn-cs"/>
              </a:rPr>
              <a:t>, the application use the one in the current scope.</a:t>
            </a:r>
          </a:p>
          <a:p>
            <a:endParaRPr lang="en-US" sz="800" b="0" i="0" kern="1200" dirty="0" smtClean="0">
              <a:solidFill>
                <a:schemeClr val="tx1"/>
              </a:solidFill>
              <a:effectLst/>
              <a:latin typeface="+mn-lt"/>
              <a:ea typeface="+mn-ea"/>
              <a:cs typeface="+mn-cs"/>
            </a:endParaRPr>
          </a:p>
          <a:p>
            <a:endParaRPr lang="en-US" sz="800" b="0" i="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28</a:t>
            </a:fld>
            <a:endParaRPr lang="en-GB" sz="1100" dirty="0"/>
          </a:p>
        </p:txBody>
      </p:sp>
    </p:spTree>
    <p:extLst>
      <p:ext uri="{BB962C8B-B14F-4D97-AF65-F5344CB8AC3E}">
        <p14:creationId xmlns:p14="http://schemas.microsoft.com/office/powerpoint/2010/main" val="1318171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kern="1200" dirty="0" err="1" smtClean="0">
                <a:solidFill>
                  <a:schemeClr val="tx1"/>
                </a:solidFill>
                <a:effectLst/>
                <a:latin typeface="+mn-lt"/>
                <a:ea typeface="+mn-ea"/>
                <a:cs typeface="+mn-cs"/>
              </a:rPr>
              <a:t>Ett</a:t>
            </a:r>
            <a:r>
              <a:rPr lang="en-US" sz="800" b="0" i="0" kern="1200" dirty="0" smtClean="0">
                <a:solidFill>
                  <a:schemeClr val="tx1"/>
                </a:solidFill>
                <a:effectLst/>
                <a:latin typeface="+mn-lt"/>
                <a:ea typeface="+mn-ea"/>
                <a:cs typeface="+mn-cs"/>
              </a:rPr>
              <a:t> angular filter </a:t>
            </a:r>
            <a:r>
              <a:rPr lang="en-US" sz="800" b="0" i="0" kern="1200" dirty="0" err="1" smtClean="0">
                <a:solidFill>
                  <a:schemeClr val="tx1"/>
                </a:solidFill>
                <a:effectLst/>
                <a:latin typeface="+mn-lt"/>
                <a:ea typeface="+mn-ea"/>
                <a:cs typeface="+mn-cs"/>
              </a:rPr>
              <a:t>formatterer</a:t>
            </a:r>
            <a:r>
              <a:rPr lang="en-US" sz="800" b="0" i="0" kern="1200" dirty="0" smtClean="0">
                <a:solidFill>
                  <a:schemeClr val="tx1"/>
                </a:solidFill>
                <a:effectLst/>
                <a:latin typeface="+mn-lt"/>
                <a:ea typeface="+mn-ea"/>
                <a:cs typeface="+mn-cs"/>
              </a:rPr>
              <a:t> </a:t>
            </a:r>
            <a:r>
              <a:rPr lang="en-US" sz="800" b="0" i="0" kern="1200" dirty="0" err="1" smtClean="0">
                <a:solidFill>
                  <a:schemeClr val="tx1"/>
                </a:solidFill>
                <a:effectLst/>
                <a:latin typeface="+mn-lt"/>
                <a:ea typeface="+mn-ea"/>
                <a:cs typeface="+mn-cs"/>
              </a:rPr>
              <a:t>verdien</a:t>
            </a:r>
            <a:r>
              <a:rPr lang="en-US" sz="800" b="0" i="0" kern="1200" dirty="0" smtClean="0">
                <a:solidFill>
                  <a:schemeClr val="tx1"/>
                </a:solidFill>
                <a:effectLst/>
                <a:latin typeface="+mn-lt"/>
                <a:ea typeface="+mn-ea"/>
                <a:cs typeface="+mn-cs"/>
              </a:rPr>
              <a:t> </a:t>
            </a:r>
            <a:r>
              <a:rPr lang="en-US" sz="800" b="0" i="0" kern="1200" dirty="0" err="1" smtClean="0">
                <a:solidFill>
                  <a:schemeClr val="tx1"/>
                </a:solidFill>
                <a:effectLst/>
                <a:latin typeface="+mn-lt"/>
                <a:ea typeface="+mn-ea"/>
                <a:cs typeface="+mn-cs"/>
              </a:rPr>
              <a:t>av</a:t>
            </a:r>
            <a:r>
              <a:rPr lang="en-US" sz="800" b="0" i="0" kern="1200" dirty="0" smtClean="0">
                <a:solidFill>
                  <a:schemeClr val="tx1"/>
                </a:solidFill>
                <a:effectLst/>
                <a:latin typeface="+mn-lt"/>
                <a:ea typeface="+mn-ea"/>
                <a:cs typeface="+mn-cs"/>
              </a:rPr>
              <a:t> </a:t>
            </a:r>
            <a:r>
              <a:rPr lang="en-US" sz="800" b="0" i="0" kern="1200" dirty="0" err="1" smtClean="0">
                <a:solidFill>
                  <a:schemeClr val="tx1"/>
                </a:solidFill>
                <a:effectLst/>
                <a:latin typeface="+mn-lt"/>
                <a:ea typeface="+mn-ea"/>
                <a:cs typeface="+mn-cs"/>
              </a:rPr>
              <a:t>en</a:t>
            </a:r>
            <a:r>
              <a:rPr lang="en-US" sz="800" b="0" i="0" kern="1200" dirty="0" smtClean="0">
                <a:solidFill>
                  <a:schemeClr val="tx1"/>
                </a:solidFill>
                <a:effectLst/>
                <a:latin typeface="+mn-lt"/>
                <a:ea typeface="+mn-ea"/>
                <a:cs typeface="+mn-cs"/>
              </a:rPr>
              <a:t> expression for å </a:t>
            </a:r>
            <a:r>
              <a:rPr lang="en-US" sz="800" b="0" i="0" kern="1200" dirty="0" err="1" smtClean="0">
                <a:solidFill>
                  <a:schemeClr val="tx1"/>
                </a:solidFill>
                <a:effectLst/>
                <a:latin typeface="+mn-lt"/>
                <a:ea typeface="+mn-ea"/>
                <a:cs typeface="+mn-cs"/>
              </a:rPr>
              <a:t>presentere</a:t>
            </a:r>
            <a:r>
              <a:rPr lang="en-US" sz="800" b="0" i="0" kern="1200" dirty="0" smtClean="0">
                <a:solidFill>
                  <a:schemeClr val="tx1"/>
                </a:solidFill>
                <a:effectLst/>
                <a:latin typeface="+mn-lt"/>
                <a:ea typeface="+mn-ea"/>
                <a:cs typeface="+mn-cs"/>
              </a:rPr>
              <a:t> </a:t>
            </a:r>
            <a:r>
              <a:rPr lang="en-US" sz="800" b="0" i="0" kern="1200" dirty="0" err="1" smtClean="0">
                <a:solidFill>
                  <a:schemeClr val="tx1"/>
                </a:solidFill>
                <a:effectLst/>
                <a:latin typeface="+mn-lt"/>
                <a:ea typeface="+mn-ea"/>
                <a:cs typeface="+mn-cs"/>
              </a:rPr>
              <a:t>brukeren</a:t>
            </a:r>
            <a:r>
              <a:rPr lang="en-US" sz="800" b="0" i="0" kern="1200" dirty="0" smtClean="0">
                <a:solidFill>
                  <a:schemeClr val="tx1"/>
                </a:solidFill>
                <a:effectLst/>
                <a:latin typeface="+mn-lt"/>
                <a:ea typeface="+mn-ea"/>
                <a:cs typeface="+mn-cs"/>
              </a:rPr>
              <a:t>. </a:t>
            </a:r>
            <a:endParaRPr lang="en-US" sz="800" b="1" i="0" kern="1200" dirty="0" smtClean="0">
              <a:solidFill>
                <a:schemeClr val="tx1"/>
              </a:solidFill>
              <a:effectLst/>
              <a:latin typeface="+mn-lt"/>
              <a:ea typeface="+mn-ea"/>
              <a:cs typeface="+mn-cs"/>
            </a:endParaRPr>
          </a:p>
          <a:p>
            <a:r>
              <a:rPr lang="en-US" sz="800" b="0" i="0" kern="1200" dirty="0" err="1" smtClean="0">
                <a:solidFill>
                  <a:schemeClr val="tx1"/>
                </a:solidFill>
                <a:effectLst/>
                <a:latin typeface="+mn-lt"/>
                <a:ea typeface="+mn-ea"/>
                <a:cs typeface="+mn-cs"/>
              </a:rPr>
              <a:t>Kan</a:t>
            </a:r>
            <a:r>
              <a:rPr lang="en-US" sz="800" b="0" i="0" kern="1200" dirty="0" smtClean="0">
                <a:solidFill>
                  <a:schemeClr val="tx1"/>
                </a:solidFill>
                <a:effectLst/>
                <a:latin typeface="+mn-lt"/>
                <a:ea typeface="+mn-ea"/>
                <a:cs typeface="+mn-cs"/>
              </a:rPr>
              <a:t> </a:t>
            </a:r>
            <a:r>
              <a:rPr lang="en-US" sz="800" b="0" i="0" kern="1200" dirty="0" err="1" smtClean="0">
                <a:solidFill>
                  <a:schemeClr val="tx1"/>
                </a:solidFill>
                <a:effectLst/>
                <a:latin typeface="+mn-lt"/>
                <a:ea typeface="+mn-ea"/>
                <a:cs typeface="+mn-cs"/>
              </a:rPr>
              <a:t>også</a:t>
            </a:r>
            <a:r>
              <a:rPr lang="en-US" sz="800" b="0" i="0" kern="1200" dirty="0" smtClean="0">
                <a:solidFill>
                  <a:schemeClr val="tx1"/>
                </a:solidFill>
                <a:effectLst/>
                <a:latin typeface="+mn-lt"/>
                <a:ea typeface="+mn-ea"/>
                <a:cs typeface="+mn-cs"/>
              </a:rPr>
              <a:t> he </a:t>
            </a:r>
            <a:r>
              <a:rPr lang="en-US" sz="800" b="0" i="0" kern="1200" dirty="0" err="1" smtClean="0">
                <a:solidFill>
                  <a:schemeClr val="tx1"/>
                </a:solidFill>
                <a:effectLst/>
                <a:latin typeface="+mn-lt"/>
                <a:ea typeface="+mn-ea"/>
                <a:cs typeface="+mn-cs"/>
              </a:rPr>
              <a:t>en</a:t>
            </a:r>
            <a:r>
              <a:rPr lang="en-US" sz="800" b="0" i="0" kern="1200" dirty="0" smtClean="0">
                <a:solidFill>
                  <a:schemeClr val="tx1"/>
                </a:solidFill>
                <a:effectLst/>
                <a:latin typeface="+mn-lt"/>
                <a:ea typeface="+mn-ea"/>
                <a:cs typeface="+mn-cs"/>
              </a:rPr>
              <a:t> </a:t>
            </a:r>
            <a:r>
              <a:rPr lang="en-US" sz="800" b="0" i="0" kern="1200" dirty="0" err="1" smtClean="0">
                <a:solidFill>
                  <a:schemeClr val="tx1"/>
                </a:solidFill>
                <a:effectLst/>
                <a:latin typeface="+mn-lt"/>
                <a:ea typeface="+mn-ea"/>
                <a:cs typeface="+mn-cs"/>
              </a:rPr>
              <a:t>serie</a:t>
            </a:r>
            <a:r>
              <a:rPr lang="en-US" sz="800" b="0" i="0" kern="1200" dirty="0" smtClean="0">
                <a:solidFill>
                  <a:schemeClr val="tx1"/>
                </a:solidFill>
                <a:effectLst/>
                <a:latin typeface="+mn-lt"/>
                <a:ea typeface="+mn-ea"/>
                <a:cs typeface="+mn-cs"/>
              </a:rPr>
              <a:t> med </a:t>
            </a:r>
            <a:r>
              <a:rPr lang="en-US" sz="800" b="0" i="0" kern="1200" dirty="0" err="1" smtClean="0">
                <a:solidFill>
                  <a:schemeClr val="tx1"/>
                </a:solidFill>
                <a:effectLst/>
                <a:latin typeface="+mn-lt"/>
                <a:ea typeface="+mn-ea"/>
                <a:cs typeface="+mn-cs"/>
              </a:rPr>
              <a:t>filtere</a:t>
            </a:r>
            <a:r>
              <a:rPr lang="en-US" sz="800" b="0" i="0" kern="1200" dirty="0" smtClean="0">
                <a:solidFill>
                  <a:schemeClr val="tx1"/>
                </a:solidFill>
                <a:effectLst/>
                <a:latin typeface="+mn-lt"/>
                <a:ea typeface="+mn-ea"/>
                <a:cs typeface="+mn-cs"/>
              </a:rPr>
              <a:t> </a:t>
            </a:r>
            <a:r>
              <a:rPr lang="nb-NO" sz="800" b="0" kern="1200" dirty="0" smtClean="0">
                <a:solidFill>
                  <a:schemeClr val="tx1"/>
                </a:solidFill>
                <a:effectLst/>
                <a:latin typeface="+mn-lt"/>
                <a:ea typeface="+mn-ea"/>
                <a:cs typeface="+mn-cs"/>
              </a:rPr>
              <a:t>{{ </a:t>
            </a:r>
            <a:r>
              <a:rPr lang="nb-NO" sz="800" b="0" kern="1200" dirty="0" err="1" smtClean="0">
                <a:solidFill>
                  <a:schemeClr val="tx1"/>
                </a:solidFill>
                <a:effectLst/>
                <a:latin typeface="+mn-lt"/>
                <a:ea typeface="+mn-ea"/>
                <a:cs typeface="+mn-cs"/>
              </a:rPr>
              <a:t>expression</a:t>
            </a:r>
            <a:r>
              <a:rPr lang="nb-NO" sz="800" b="0" kern="1200" dirty="0" smtClean="0">
                <a:solidFill>
                  <a:schemeClr val="tx1"/>
                </a:solidFill>
                <a:effectLst/>
                <a:latin typeface="+mn-lt"/>
                <a:ea typeface="+mn-ea"/>
                <a:cs typeface="+mn-cs"/>
              </a:rPr>
              <a:t> | filter1 | filter2 | ... }}</a:t>
            </a:r>
          </a:p>
          <a:p>
            <a:r>
              <a:rPr lang="nb-NO" sz="800" b="0" i="0" kern="1200" dirty="0" err="1" smtClean="0">
                <a:solidFill>
                  <a:schemeClr val="tx1"/>
                </a:solidFill>
                <a:effectLst/>
                <a:latin typeface="+mn-lt"/>
                <a:ea typeface="+mn-ea"/>
                <a:cs typeface="+mn-cs"/>
              </a:rPr>
              <a:t>Filtere</a:t>
            </a:r>
            <a:r>
              <a:rPr lang="nb-NO" sz="800" b="0" i="0" kern="1200" dirty="0" smtClean="0">
                <a:solidFill>
                  <a:schemeClr val="tx1"/>
                </a:solidFill>
                <a:effectLst/>
                <a:latin typeface="+mn-lt"/>
                <a:ea typeface="+mn-ea"/>
                <a:cs typeface="+mn-cs"/>
              </a:rPr>
              <a:t> kan også ta inn argumenter</a:t>
            </a:r>
            <a:endParaRPr lang="en-US" sz="800" b="1" i="0" kern="1200" dirty="0" smtClean="0">
              <a:solidFill>
                <a:schemeClr val="tx1"/>
              </a:solidFill>
              <a:effectLst/>
              <a:latin typeface="+mn-lt"/>
              <a:ea typeface="+mn-ea"/>
              <a:cs typeface="+mn-cs"/>
            </a:endParaRPr>
          </a:p>
          <a:p>
            <a:r>
              <a:rPr lang="en-US" sz="800" b="1" i="0" kern="1200" dirty="0" err="1" smtClean="0">
                <a:solidFill>
                  <a:schemeClr val="tx1"/>
                </a:solidFill>
                <a:effectLst/>
                <a:latin typeface="+mn-lt"/>
                <a:ea typeface="+mn-ea"/>
                <a:cs typeface="+mn-cs"/>
              </a:rPr>
              <a:t>AngularJS</a:t>
            </a:r>
            <a:r>
              <a:rPr lang="en-US" sz="800" b="1" i="0" kern="1200" dirty="0" smtClean="0">
                <a:solidFill>
                  <a:schemeClr val="tx1"/>
                </a:solidFill>
                <a:effectLst/>
                <a:latin typeface="+mn-lt"/>
                <a:ea typeface="+mn-ea"/>
                <a:cs typeface="+mn-cs"/>
              </a:rPr>
              <a:t> provides filters to transform data:</a:t>
            </a:r>
          </a:p>
          <a:p>
            <a:pPr lvl="1"/>
            <a:r>
              <a:rPr lang="en-US" sz="800" b="1" i="0" kern="1200" dirty="0" smtClean="0">
                <a:solidFill>
                  <a:schemeClr val="tx1"/>
                </a:solidFill>
                <a:effectLst/>
                <a:latin typeface="+mn-lt"/>
                <a:ea typeface="+mn-ea"/>
                <a:cs typeface="+mn-cs"/>
              </a:rPr>
              <a:t>currency</a:t>
            </a:r>
            <a:r>
              <a:rPr lang="en-US" sz="800" b="0" i="0" kern="1200" dirty="0" smtClean="0">
                <a:solidFill>
                  <a:schemeClr val="tx1"/>
                </a:solidFill>
                <a:effectLst/>
                <a:latin typeface="+mn-lt"/>
                <a:ea typeface="+mn-ea"/>
                <a:cs typeface="+mn-cs"/>
              </a:rPr>
              <a:t> Format a number to a currency format.</a:t>
            </a:r>
          </a:p>
          <a:p>
            <a:pPr lvl="1"/>
            <a:r>
              <a:rPr lang="en-US" sz="800" b="1" i="0" kern="1200" dirty="0" smtClean="0">
                <a:solidFill>
                  <a:schemeClr val="tx1"/>
                </a:solidFill>
                <a:effectLst/>
                <a:latin typeface="+mn-lt"/>
                <a:ea typeface="+mn-ea"/>
                <a:cs typeface="+mn-cs"/>
              </a:rPr>
              <a:t>date</a:t>
            </a:r>
            <a:r>
              <a:rPr lang="en-US" sz="800" b="0" i="0" kern="1200" dirty="0" smtClean="0">
                <a:solidFill>
                  <a:schemeClr val="tx1"/>
                </a:solidFill>
                <a:effectLst/>
                <a:latin typeface="+mn-lt"/>
                <a:ea typeface="+mn-ea"/>
                <a:cs typeface="+mn-cs"/>
              </a:rPr>
              <a:t> Format a date to a specified format.</a:t>
            </a:r>
          </a:p>
          <a:p>
            <a:pPr lvl="1"/>
            <a:r>
              <a:rPr lang="en-US" sz="800" b="1" i="0" kern="1200" dirty="0" smtClean="0">
                <a:solidFill>
                  <a:schemeClr val="tx1"/>
                </a:solidFill>
                <a:effectLst/>
                <a:latin typeface="+mn-lt"/>
                <a:ea typeface="+mn-ea"/>
                <a:cs typeface="+mn-cs"/>
              </a:rPr>
              <a:t>filter</a:t>
            </a:r>
            <a:r>
              <a:rPr lang="en-US" sz="800" b="0" i="0" kern="1200" dirty="0" smtClean="0">
                <a:solidFill>
                  <a:schemeClr val="tx1"/>
                </a:solidFill>
                <a:effectLst/>
                <a:latin typeface="+mn-lt"/>
                <a:ea typeface="+mn-ea"/>
                <a:cs typeface="+mn-cs"/>
              </a:rPr>
              <a:t> Select a subset of items from an array.</a:t>
            </a:r>
          </a:p>
          <a:p>
            <a:pPr lvl="1"/>
            <a:r>
              <a:rPr lang="en-US" sz="800" b="1" i="0" kern="1200" dirty="0" err="1" smtClean="0">
                <a:solidFill>
                  <a:schemeClr val="tx1"/>
                </a:solidFill>
                <a:effectLst/>
                <a:latin typeface="+mn-lt"/>
                <a:ea typeface="+mn-ea"/>
                <a:cs typeface="+mn-cs"/>
              </a:rPr>
              <a:t>json</a:t>
            </a:r>
            <a:r>
              <a:rPr lang="en-US" sz="800" b="0" i="0" kern="1200" dirty="0" smtClean="0">
                <a:solidFill>
                  <a:schemeClr val="tx1"/>
                </a:solidFill>
                <a:effectLst/>
                <a:latin typeface="+mn-lt"/>
                <a:ea typeface="+mn-ea"/>
                <a:cs typeface="+mn-cs"/>
              </a:rPr>
              <a:t> Format an object to a JSON string.</a:t>
            </a:r>
          </a:p>
          <a:p>
            <a:pPr lvl="1"/>
            <a:r>
              <a:rPr lang="en-US" sz="800" b="1" i="0" kern="1200" dirty="0" err="1" smtClean="0">
                <a:solidFill>
                  <a:schemeClr val="tx1"/>
                </a:solidFill>
                <a:effectLst/>
                <a:latin typeface="+mn-lt"/>
                <a:ea typeface="+mn-ea"/>
                <a:cs typeface="+mn-cs"/>
              </a:rPr>
              <a:t>limitTo</a:t>
            </a:r>
            <a:r>
              <a:rPr lang="en-US" sz="800" b="0" i="0" kern="1200" dirty="0" smtClean="0">
                <a:solidFill>
                  <a:schemeClr val="tx1"/>
                </a:solidFill>
                <a:effectLst/>
                <a:latin typeface="+mn-lt"/>
                <a:ea typeface="+mn-ea"/>
                <a:cs typeface="+mn-cs"/>
              </a:rPr>
              <a:t> Limits an array/string, into a specified number of elements/characters.</a:t>
            </a:r>
          </a:p>
          <a:p>
            <a:pPr lvl="1"/>
            <a:r>
              <a:rPr lang="en-US" sz="800" b="1" i="0" kern="1200" dirty="0" smtClean="0">
                <a:solidFill>
                  <a:schemeClr val="tx1"/>
                </a:solidFill>
                <a:effectLst/>
                <a:latin typeface="+mn-lt"/>
                <a:ea typeface="+mn-ea"/>
                <a:cs typeface="+mn-cs"/>
              </a:rPr>
              <a:t>lowercase</a:t>
            </a:r>
            <a:r>
              <a:rPr lang="en-US" sz="800" b="0" i="0" kern="1200" dirty="0" smtClean="0">
                <a:solidFill>
                  <a:schemeClr val="tx1"/>
                </a:solidFill>
                <a:effectLst/>
                <a:latin typeface="+mn-lt"/>
                <a:ea typeface="+mn-ea"/>
                <a:cs typeface="+mn-cs"/>
              </a:rPr>
              <a:t> Format a string to lower case.</a:t>
            </a:r>
          </a:p>
          <a:p>
            <a:pPr lvl="1"/>
            <a:r>
              <a:rPr lang="en-US" sz="800" b="1" i="0" kern="1200" dirty="0" smtClean="0">
                <a:solidFill>
                  <a:schemeClr val="tx1"/>
                </a:solidFill>
                <a:effectLst/>
                <a:latin typeface="+mn-lt"/>
                <a:ea typeface="+mn-ea"/>
                <a:cs typeface="+mn-cs"/>
              </a:rPr>
              <a:t>number</a:t>
            </a:r>
            <a:r>
              <a:rPr lang="en-US" sz="800" b="0" i="0" kern="1200" dirty="0" smtClean="0">
                <a:solidFill>
                  <a:schemeClr val="tx1"/>
                </a:solidFill>
                <a:effectLst/>
                <a:latin typeface="+mn-lt"/>
                <a:ea typeface="+mn-ea"/>
                <a:cs typeface="+mn-cs"/>
              </a:rPr>
              <a:t> Format a number to a string.</a:t>
            </a:r>
          </a:p>
          <a:p>
            <a:pPr lvl="1"/>
            <a:r>
              <a:rPr lang="en-US" sz="800" b="1" i="0" kern="1200" dirty="0" err="1" smtClean="0">
                <a:solidFill>
                  <a:schemeClr val="tx1"/>
                </a:solidFill>
                <a:effectLst/>
                <a:latin typeface="+mn-lt"/>
                <a:ea typeface="+mn-ea"/>
                <a:cs typeface="+mn-cs"/>
              </a:rPr>
              <a:t>orderBy</a:t>
            </a:r>
            <a:r>
              <a:rPr lang="en-US" sz="800" b="0" i="0" kern="1200" dirty="0" smtClean="0">
                <a:solidFill>
                  <a:schemeClr val="tx1"/>
                </a:solidFill>
                <a:effectLst/>
                <a:latin typeface="+mn-lt"/>
                <a:ea typeface="+mn-ea"/>
                <a:cs typeface="+mn-cs"/>
              </a:rPr>
              <a:t> Orders an array by an expression.</a:t>
            </a:r>
          </a:p>
          <a:p>
            <a:pPr lvl="1"/>
            <a:r>
              <a:rPr lang="en-US" sz="800" b="1" i="0" kern="1200" dirty="0" smtClean="0">
                <a:solidFill>
                  <a:schemeClr val="tx1"/>
                </a:solidFill>
                <a:effectLst/>
                <a:latin typeface="+mn-lt"/>
                <a:ea typeface="+mn-ea"/>
                <a:cs typeface="+mn-cs"/>
              </a:rPr>
              <a:t>uppercase</a:t>
            </a:r>
            <a:r>
              <a:rPr lang="en-US" sz="800" b="0" i="0" kern="1200" dirty="0" smtClean="0">
                <a:solidFill>
                  <a:schemeClr val="tx1"/>
                </a:solidFill>
                <a:effectLst/>
                <a:latin typeface="+mn-lt"/>
                <a:ea typeface="+mn-ea"/>
                <a:cs typeface="+mn-cs"/>
              </a:rPr>
              <a:t> Format a string to upper case.</a:t>
            </a:r>
            <a:endParaRPr lang="en-US" sz="800" b="0" i="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29</a:t>
            </a:fld>
            <a:endParaRPr lang="en-GB" sz="1100" dirty="0"/>
          </a:p>
        </p:txBody>
      </p:sp>
    </p:spTree>
    <p:extLst>
      <p:ext uri="{BB962C8B-B14F-4D97-AF65-F5344CB8AC3E}">
        <p14:creationId xmlns:p14="http://schemas.microsoft.com/office/powerpoint/2010/main" val="22907710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Kan</a:t>
            </a:r>
            <a:r>
              <a:rPr lang="nb-NO" baseline="0" dirty="0" smtClean="0"/>
              <a:t> også lage </a:t>
            </a:r>
            <a:r>
              <a:rPr lang="nb-NO" baseline="0" dirty="0" err="1" smtClean="0"/>
              <a:t>custom</a:t>
            </a:r>
            <a:r>
              <a:rPr lang="nb-NO" baseline="0" dirty="0" smtClean="0"/>
              <a:t> </a:t>
            </a:r>
            <a:r>
              <a:rPr lang="nb-NO" baseline="0" dirty="0" err="1" smtClean="0"/>
              <a:t>filtere</a:t>
            </a:r>
            <a:r>
              <a:rPr lang="nb-NO" baseline="0" dirty="0" smtClean="0"/>
              <a:t>.</a:t>
            </a:r>
          </a:p>
          <a:p>
            <a:pPr lvl="1"/>
            <a:r>
              <a:rPr lang="nb-NO" baseline="0" dirty="0" smtClean="0"/>
              <a:t>Å skrive egne </a:t>
            </a:r>
            <a:r>
              <a:rPr lang="nb-NO" baseline="0" dirty="0" err="1" smtClean="0"/>
              <a:t>filtere</a:t>
            </a:r>
            <a:r>
              <a:rPr lang="nb-NO" baseline="0" dirty="0" smtClean="0"/>
              <a:t> er veldig enkelt. Det gjøres ved å registrere ett nytt </a:t>
            </a:r>
            <a:r>
              <a:rPr lang="nb-NO" baseline="0" dirty="0" err="1" smtClean="0"/>
              <a:t>factory</a:t>
            </a:r>
            <a:r>
              <a:rPr lang="nb-NO" baseline="0" dirty="0" smtClean="0"/>
              <a:t> filter på modulen din. </a:t>
            </a:r>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30</a:t>
            </a:fld>
            <a:endParaRPr lang="en-GB" sz="1100" dirty="0"/>
          </a:p>
        </p:txBody>
      </p:sp>
    </p:spTree>
    <p:extLst>
      <p:ext uri="{BB962C8B-B14F-4D97-AF65-F5344CB8AC3E}">
        <p14:creationId xmlns:p14="http://schemas.microsoft.com/office/powerpoint/2010/main" val="918955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31</a:t>
            </a:fld>
            <a:endParaRPr lang="en-GB" sz="1100" dirty="0"/>
          </a:p>
        </p:txBody>
      </p:sp>
    </p:spTree>
    <p:extLst>
      <p:ext uri="{BB962C8B-B14F-4D97-AF65-F5344CB8AC3E}">
        <p14:creationId xmlns:p14="http://schemas.microsoft.com/office/powerpoint/2010/main" val="40644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32</a:t>
            </a:fld>
            <a:endParaRPr lang="en-GB" sz="1100" dirty="0"/>
          </a:p>
        </p:txBody>
      </p:sp>
    </p:spTree>
    <p:extLst>
      <p:ext uri="{BB962C8B-B14F-4D97-AF65-F5344CB8AC3E}">
        <p14:creationId xmlns:p14="http://schemas.microsoft.com/office/powerpoint/2010/main" val="15497915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E0439DAC-4B2D-4444-B0F8-F94B34D7D0B2}" type="datetime1">
              <a:rPr lang="fr-FR" smtClean="0"/>
              <a:t>04/02/2016</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35</a:t>
            </a:fld>
            <a:endParaRPr lang="en-GB" sz="1100" dirty="0"/>
          </a:p>
        </p:txBody>
      </p:sp>
      <p:sp>
        <p:nvSpPr>
          <p:cNvPr id="7" name="Espace réservé du pied de page 6"/>
          <p:cNvSpPr>
            <a:spLocks noGrp="1"/>
          </p:cNvSpPr>
          <p:nvPr>
            <p:ph type="ftr" sz="quarter" idx="13"/>
          </p:nvPr>
        </p:nvSpPr>
        <p:spPr/>
        <p:txBody>
          <a:bodyPr/>
          <a:lstStyle/>
          <a:p>
            <a:r>
              <a:rPr lang="fr-FR" smtClean="0"/>
              <a:t>Title presentation</a:t>
            </a:r>
            <a:endParaRPr lang="fr-FR" dirty="0"/>
          </a:p>
        </p:txBody>
      </p:sp>
    </p:spTree>
    <p:extLst>
      <p:ext uri="{BB962C8B-B14F-4D97-AF65-F5344CB8AC3E}">
        <p14:creationId xmlns:p14="http://schemas.microsoft.com/office/powerpoint/2010/main" val="2894879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smtClean="0"/>
              <a:t>Angluar</a:t>
            </a:r>
            <a:r>
              <a:rPr lang="nb-NO" dirty="0" smtClean="0"/>
              <a:t> utvider HTML med såkalte direktiver. Kommer tilbake til direktiver etterpå.</a:t>
            </a:r>
          </a:p>
          <a:p>
            <a:endParaRPr lang="nb-NO" baseline="0" dirty="0" smtClean="0"/>
          </a:p>
          <a:p>
            <a:r>
              <a:rPr lang="nb-NO" baseline="0" dirty="0" err="1" smtClean="0"/>
              <a:t>AngularJS</a:t>
            </a:r>
            <a:r>
              <a:rPr lang="nb-NO" baseline="0" dirty="0" smtClean="0"/>
              <a:t> starter automatisk når websiden lastes.</a:t>
            </a:r>
          </a:p>
          <a:p>
            <a:pPr lvl="1"/>
            <a:r>
              <a:rPr lang="nb-NO" baseline="0" dirty="0" smtClean="0"/>
              <a:t>ng-</a:t>
            </a:r>
            <a:r>
              <a:rPr lang="nb-NO" baseline="0" dirty="0" err="1" smtClean="0"/>
              <a:t>app</a:t>
            </a:r>
            <a:r>
              <a:rPr lang="nb-NO" baseline="0" dirty="0" smtClean="0"/>
              <a:t> direktivet forteller </a:t>
            </a:r>
            <a:r>
              <a:rPr lang="nb-NO" baseline="0" dirty="0" err="1" smtClean="0"/>
              <a:t>AngularJS</a:t>
            </a:r>
            <a:r>
              <a:rPr lang="nb-NO" baseline="0" dirty="0" smtClean="0"/>
              <a:t> at &lt;div&gt; elementet er «eieren» av en </a:t>
            </a:r>
            <a:r>
              <a:rPr lang="nb-NO" baseline="0" dirty="0" err="1" smtClean="0"/>
              <a:t>AngularJS</a:t>
            </a:r>
            <a:r>
              <a:rPr lang="nb-NO" baseline="0" dirty="0" smtClean="0"/>
              <a:t> applikasjon.</a:t>
            </a:r>
          </a:p>
          <a:p>
            <a:pPr lvl="1"/>
            <a:r>
              <a:rPr lang="nb-NO" baseline="0" dirty="0" smtClean="0"/>
              <a:t>ng-</a:t>
            </a:r>
            <a:r>
              <a:rPr lang="nb-NO" baseline="0" dirty="0" err="1" smtClean="0"/>
              <a:t>model</a:t>
            </a:r>
            <a:r>
              <a:rPr lang="nb-NO" baseline="0" dirty="0" smtClean="0"/>
              <a:t> direktivet binder verdien av input feltet til variabelen </a:t>
            </a:r>
            <a:r>
              <a:rPr lang="nb-NO" baseline="0" dirty="0" err="1" smtClean="0"/>
              <a:t>name</a:t>
            </a:r>
            <a:r>
              <a:rPr lang="nb-NO" baseline="0" dirty="0" smtClean="0"/>
              <a:t> i applikasjonen.</a:t>
            </a:r>
          </a:p>
          <a:p>
            <a:pPr lvl="1"/>
            <a:r>
              <a:rPr lang="nb-NO" baseline="0" dirty="0" smtClean="0"/>
              <a:t>ng-bind direktivet binder </a:t>
            </a:r>
            <a:r>
              <a:rPr lang="nb-NO" baseline="0" dirty="0" err="1" smtClean="0"/>
              <a:t>the</a:t>
            </a:r>
            <a:r>
              <a:rPr lang="nb-NO" baseline="0" dirty="0" smtClean="0"/>
              <a:t> </a:t>
            </a:r>
            <a:r>
              <a:rPr lang="nb-NO" baseline="0" dirty="0" err="1" smtClean="0"/>
              <a:t>innerHTML</a:t>
            </a:r>
            <a:r>
              <a:rPr lang="nb-NO" baseline="0" dirty="0" smtClean="0"/>
              <a:t> av &lt;p&gt; elementet til </a:t>
            </a:r>
            <a:r>
              <a:rPr lang="nb-NO" baseline="0" dirty="0" err="1" smtClean="0"/>
              <a:t>variablen</a:t>
            </a:r>
            <a:r>
              <a:rPr lang="nb-NO" baseline="0" dirty="0" smtClean="0"/>
              <a:t> </a:t>
            </a:r>
            <a:r>
              <a:rPr lang="nb-NO" baseline="0" dirty="0" err="1" smtClean="0"/>
              <a:t>name</a:t>
            </a:r>
            <a:r>
              <a:rPr lang="nb-NO" baseline="0" dirty="0" smtClean="0"/>
              <a:t> i applikasjonen.</a:t>
            </a:r>
          </a:p>
          <a:p>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7</a:t>
            </a:fld>
            <a:endParaRPr lang="en-GB" sz="1100" dirty="0"/>
          </a:p>
        </p:txBody>
      </p:sp>
    </p:spTree>
    <p:extLst>
      <p:ext uri="{BB962C8B-B14F-4D97-AF65-F5344CB8AC3E}">
        <p14:creationId xmlns:p14="http://schemas.microsoft.com/office/powerpoint/2010/main" val="1687317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36</a:t>
            </a:fld>
            <a:endParaRPr lang="en-GB" sz="1100" dirty="0"/>
          </a:p>
        </p:txBody>
      </p:sp>
    </p:spTree>
    <p:extLst>
      <p:ext uri="{BB962C8B-B14F-4D97-AF65-F5344CB8AC3E}">
        <p14:creationId xmlns:p14="http://schemas.microsoft.com/office/powerpoint/2010/main" val="17531689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37</a:t>
            </a:fld>
            <a:endParaRPr lang="en-GB" sz="1100" dirty="0"/>
          </a:p>
        </p:txBody>
      </p:sp>
    </p:spTree>
    <p:extLst>
      <p:ext uri="{BB962C8B-B14F-4D97-AF65-F5344CB8AC3E}">
        <p14:creationId xmlns:p14="http://schemas.microsoft.com/office/powerpoint/2010/main" val="515316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40</a:t>
            </a:fld>
            <a:endParaRPr lang="en-GB" sz="1100" dirty="0"/>
          </a:p>
        </p:txBody>
      </p:sp>
    </p:spTree>
    <p:extLst>
      <p:ext uri="{BB962C8B-B14F-4D97-AF65-F5344CB8AC3E}">
        <p14:creationId xmlns:p14="http://schemas.microsoft.com/office/powerpoint/2010/main" val="35524634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70052F2E-7FA1-4E4B-A254-771DB1E5D226}" type="datetime1">
              <a:rPr lang="fr-FR" smtClean="0"/>
              <a:t>04/02/2016</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42</a:t>
            </a:fld>
            <a:endParaRPr lang="en-GB" sz="1100" dirty="0"/>
          </a:p>
        </p:txBody>
      </p:sp>
      <p:sp>
        <p:nvSpPr>
          <p:cNvPr id="7" name="Espace réservé du pied de page 6"/>
          <p:cNvSpPr>
            <a:spLocks noGrp="1"/>
          </p:cNvSpPr>
          <p:nvPr>
            <p:ph type="ftr" sz="quarter" idx="13"/>
          </p:nvPr>
        </p:nvSpPr>
        <p:spPr/>
        <p:txBody>
          <a:bodyPr/>
          <a:lstStyle/>
          <a:p>
            <a:r>
              <a:rPr lang="fr-FR" smtClean="0"/>
              <a:t>Title presentation</a:t>
            </a:r>
            <a:endParaRPr lang="fr-FR" dirty="0"/>
          </a:p>
        </p:txBody>
      </p:sp>
    </p:spTree>
    <p:extLst>
      <p:ext uri="{BB962C8B-B14F-4D97-AF65-F5344CB8AC3E}">
        <p14:creationId xmlns:p14="http://schemas.microsoft.com/office/powerpoint/2010/main" val="2119023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smtClean="0"/>
              <a:t>Javascript</a:t>
            </a:r>
            <a:r>
              <a:rPr lang="nb-NO" dirty="0" smtClean="0"/>
              <a:t> </a:t>
            </a:r>
            <a:r>
              <a:rPr lang="nb-NO" dirty="0" err="1" smtClean="0"/>
              <a:t>expressions</a:t>
            </a:r>
            <a:r>
              <a:rPr lang="nb-NO" dirty="0" smtClean="0"/>
              <a:t> er evaluert mot </a:t>
            </a:r>
            <a:r>
              <a:rPr lang="nb-NO" dirty="0" err="1" smtClean="0"/>
              <a:t>the</a:t>
            </a:r>
            <a:r>
              <a:rPr lang="nb-NO" dirty="0" smtClean="0"/>
              <a:t> global </a:t>
            </a:r>
            <a:r>
              <a:rPr lang="nb-NO" dirty="0" err="1" smtClean="0"/>
              <a:t>window</a:t>
            </a:r>
            <a:r>
              <a:rPr lang="nb-NO" dirty="0" smtClean="0"/>
              <a:t>, mens </a:t>
            </a:r>
            <a:r>
              <a:rPr lang="nb-NO" dirty="0" err="1" smtClean="0"/>
              <a:t>Angular</a:t>
            </a:r>
            <a:r>
              <a:rPr lang="nb-NO" dirty="0" smtClean="0"/>
              <a:t> </a:t>
            </a:r>
            <a:r>
              <a:rPr lang="nb-NO" dirty="0" err="1" smtClean="0"/>
              <a:t>expressions</a:t>
            </a:r>
            <a:r>
              <a:rPr lang="nb-NO" dirty="0" smtClean="0"/>
              <a:t> er</a:t>
            </a:r>
            <a:r>
              <a:rPr lang="nb-NO" baseline="0" dirty="0" smtClean="0"/>
              <a:t> evaluert mot ett </a:t>
            </a:r>
            <a:r>
              <a:rPr lang="nb-NO" baseline="0" dirty="0" err="1" smtClean="0"/>
              <a:t>scope</a:t>
            </a:r>
            <a:r>
              <a:rPr lang="nb-NO" baseline="0" dirty="0" smtClean="0"/>
              <a:t> </a:t>
            </a:r>
            <a:r>
              <a:rPr lang="nb-NO" baseline="0" dirty="0" err="1" smtClean="0"/>
              <a:t>object</a:t>
            </a:r>
            <a:r>
              <a:rPr lang="nb-NO" baseline="0" dirty="0" smtClean="0"/>
              <a:t>.</a:t>
            </a:r>
          </a:p>
          <a:p>
            <a:r>
              <a:rPr lang="nb-NO" dirty="0" err="1" smtClean="0"/>
              <a:t>Angular</a:t>
            </a:r>
            <a:r>
              <a:rPr lang="nb-NO" dirty="0" smtClean="0"/>
              <a:t> vil</a:t>
            </a:r>
            <a:r>
              <a:rPr lang="nb-NO" baseline="0" dirty="0" smtClean="0"/>
              <a:t> </a:t>
            </a:r>
            <a:r>
              <a:rPr lang="nb-NO" baseline="0" dirty="0" err="1" smtClean="0"/>
              <a:t>resolve</a:t>
            </a:r>
            <a:r>
              <a:rPr lang="nb-NO" baseline="0" dirty="0" smtClean="0"/>
              <a:t> </a:t>
            </a:r>
            <a:r>
              <a:rPr lang="nb-NO" baseline="0" dirty="0" err="1" smtClean="0"/>
              <a:t>expression’en</a:t>
            </a:r>
            <a:r>
              <a:rPr lang="nb-NO" baseline="0" dirty="0" smtClean="0"/>
              <a:t>, og returnere resultatet akkurat hvor </a:t>
            </a:r>
            <a:r>
              <a:rPr lang="nb-NO" baseline="0" dirty="0" err="1" smtClean="0"/>
              <a:t>expression’en</a:t>
            </a:r>
            <a:r>
              <a:rPr lang="nb-NO" baseline="0" dirty="0" smtClean="0"/>
              <a:t> er skrevet</a:t>
            </a:r>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8</a:t>
            </a:fld>
            <a:endParaRPr lang="en-GB" sz="1100" dirty="0"/>
          </a:p>
        </p:txBody>
      </p:sp>
    </p:spTree>
    <p:extLst>
      <p:ext uri="{BB962C8B-B14F-4D97-AF65-F5344CB8AC3E}">
        <p14:creationId xmlns:p14="http://schemas.microsoft.com/office/powerpoint/2010/main" val="38773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I tillegg til å skrive en </a:t>
            </a:r>
            <a:r>
              <a:rPr lang="nb-NO" dirty="0" err="1" smtClean="0"/>
              <a:t>expression</a:t>
            </a:r>
            <a:r>
              <a:rPr lang="nb-NO" dirty="0" smtClean="0"/>
              <a:t> inne i </a:t>
            </a:r>
            <a:r>
              <a:rPr lang="nb-NO" dirty="0" err="1" smtClean="0"/>
              <a:t>dobble</a:t>
            </a:r>
            <a:r>
              <a:rPr lang="nb-NO" dirty="0" smtClean="0"/>
              <a:t> </a:t>
            </a:r>
            <a:r>
              <a:rPr lang="nb-NO" dirty="0" err="1" smtClean="0"/>
              <a:t>krøllparanteser</a:t>
            </a:r>
            <a:r>
              <a:rPr lang="nb-NO" dirty="0" smtClean="0"/>
              <a:t>, kan de også skrives inni ett direktiv. Slik som </a:t>
            </a:r>
            <a:r>
              <a:rPr lang="nb-NO" dirty="0" err="1" smtClean="0"/>
              <a:t>f.eks</a:t>
            </a:r>
            <a:r>
              <a:rPr lang="nb-NO" dirty="0" smtClean="0"/>
              <a:t> i ng-bind</a:t>
            </a:r>
          </a:p>
          <a:p>
            <a:r>
              <a:rPr lang="nb-NO" dirty="0" smtClean="0"/>
              <a:t>Veldig likt </a:t>
            </a:r>
            <a:r>
              <a:rPr lang="nb-NO" dirty="0" err="1" smtClean="0"/>
              <a:t>javascript</a:t>
            </a:r>
            <a:r>
              <a:rPr lang="nb-NO" dirty="0" smtClean="0"/>
              <a:t> </a:t>
            </a:r>
            <a:r>
              <a:rPr lang="nb-NO" dirty="0" err="1" smtClean="0"/>
              <a:t>expressions</a:t>
            </a:r>
            <a:r>
              <a:rPr lang="nb-NO" dirty="0" smtClean="0"/>
              <a:t>:</a:t>
            </a:r>
          </a:p>
          <a:p>
            <a:pPr lvl="1"/>
            <a:r>
              <a:rPr lang="nb-NO" dirty="0" smtClean="0"/>
              <a:t>Kan inneholde</a:t>
            </a:r>
            <a:r>
              <a:rPr lang="nb-NO" baseline="0" dirty="0" smtClean="0"/>
              <a:t> konstanter, operatorer og variabler</a:t>
            </a:r>
          </a:p>
          <a:p>
            <a:pPr lvl="0"/>
            <a:r>
              <a:rPr lang="nb-NO" baseline="0" dirty="0" smtClean="0"/>
              <a:t>Ulikheten mellom JS og </a:t>
            </a:r>
            <a:r>
              <a:rPr lang="nb-NO" baseline="0" dirty="0" err="1" smtClean="0"/>
              <a:t>angular</a:t>
            </a:r>
            <a:r>
              <a:rPr lang="nb-NO" baseline="0" dirty="0" smtClean="0"/>
              <a:t> </a:t>
            </a:r>
            <a:r>
              <a:rPr lang="nb-NO" baseline="0" dirty="0" err="1" smtClean="0"/>
              <a:t>expressions</a:t>
            </a:r>
            <a:r>
              <a:rPr lang="nb-NO" baseline="0" dirty="0" smtClean="0"/>
              <a:t>:</a:t>
            </a:r>
          </a:p>
          <a:p>
            <a:pPr lvl="1"/>
            <a:r>
              <a:rPr lang="nb-NO" baseline="0" dirty="0" err="1" smtClean="0"/>
              <a:t>AngularJS</a:t>
            </a:r>
            <a:r>
              <a:rPr lang="nb-NO" baseline="0" dirty="0" smtClean="0"/>
              <a:t> </a:t>
            </a:r>
            <a:r>
              <a:rPr lang="nb-NO" baseline="0" dirty="0" err="1" smtClean="0"/>
              <a:t>expressions</a:t>
            </a:r>
            <a:r>
              <a:rPr lang="nb-NO" baseline="0" dirty="0" smtClean="0"/>
              <a:t> kan skrives inni HTML</a:t>
            </a:r>
          </a:p>
          <a:p>
            <a:pPr lvl="1"/>
            <a:r>
              <a:rPr lang="nb-NO" baseline="0" dirty="0" err="1" smtClean="0"/>
              <a:t>Angular</a:t>
            </a:r>
            <a:r>
              <a:rPr lang="nb-NO" baseline="0" dirty="0" smtClean="0"/>
              <a:t> </a:t>
            </a:r>
            <a:r>
              <a:rPr lang="nb-NO" baseline="0" dirty="0" err="1" smtClean="0"/>
              <a:t>sxpressions</a:t>
            </a:r>
            <a:r>
              <a:rPr lang="nb-NO" baseline="0" dirty="0" smtClean="0"/>
              <a:t> støtter ikke løkker, </a:t>
            </a:r>
            <a:r>
              <a:rPr lang="nb-NO" baseline="0" dirty="0" err="1" smtClean="0"/>
              <a:t>exceptions</a:t>
            </a:r>
            <a:r>
              <a:rPr lang="nb-NO" baseline="0" dirty="0" smtClean="0"/>
              <a:t> og conditionals, noe </a:t>
            </a:r>
            <a:r>
              <a:rPr lang="nb-NO" baseline="0" dirty="0" err="1" smtClean="0"/>
              <a:t>javascript</a:t>
            </a:r>
            <a:r>
              <a:rPr lang="nb-NO" baseline="0" dirty="0" smtClean="0"/>
              <a:t> </a:t>
            </a:r>
            <a:r>
              <a:rPr lang="nb-NO" baseline="0" dirty="0" err="1" smtClean="0"/>
              <a:t>expressions</a:t>
            </a:r>
            <a:r>
              <a:rPr lang="nb-NO" baseline="0" dirty="0" smtClean="0"/>
              <a:t> gjør.</a:t>
            </a:r>
          </a:p>
          <a:p>
            <a:pPr lvl="1"/>
            <a:r>
              <a:rPr lang="nb-NO" baseline="0" dirty="0" err="1" smtClean="0"/>
              <a:t>AngularJS</a:t>
            </a:r>
            <a:r>
              <a:rPr lang="nb-NO" baseline="0" dirty="0" smtClean="0"/>
              <a:t> </a:t>
            </a:r>
            <a:r>
              <a:rPr lang="nb-NO" baseline="0" dirty="0" err="1" smtClean="0"/>
              <a:t>expressions</a:t>
            </a:r>
            <a:r>
              <a:rPr lang="nb-NO" baseline="0" dirty="0" smtClean="0"/>
              <a:t> støtter filtre, mens </a:t>
            </a:r>
            <a:r>
              <a:rPr lang="nb-NO" baseline="0" dirty="0" err="1" smtClean="0"/>
              <a:t>javascript</a:t>
            </a:r>
            <a:r>
              <a:rPr lang="nb-NO" baseline="0" dirty="0" smtClean="0"/>
              <a:t> gjør ikke (kommer tilbake til hva filtre er)</a:t>
            </a:r>
          </a:p>
          <a:p>
            <a:pPr lvl="1"/>
            <a:endParaRPr lang="nb-NO" baseline="0" dirty="0" smtClean="0"/>
          </a:p>
          <a:p>
            <a:pPr lvl="1"/>
            <a:endParaRPr lang="nb-NO" baseline="0" dirty="0" smtClean="0"/>
          </a:p>
          <a:p>
            <a:pPr lvl="1"/>
            <a:endParaRPr lang="nb-NO" dirty="0" smtClean="0"/>
          </a:p>
          <a:p>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9</a:t>
            </a:fld>
            <a:endParaRPr lang="en-GB" sz="1100" dirty="0"/>
          </a:p>
        </p:txBody>
      </p:sp>
    </p:spTree>
    <p:extLst>
      <p:ext uri="{BB962C8B-B14F-4D97-AF65-F5344CB8AC3E}">
        <p14:creationId xmlns:p14="http://schemas.microsoft.com/office/powerpoint/2010/main" val="3970695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Forklar veldig</a:t>
            </a:r>
            <a:r>
              <a:rPr lang="nb-NO" baseline="0" dirty="0" smtClean="0"/>
              <a:t> kort eksemplet</a:t>
            </a:r>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10</a:t>
            </a:fld>
            <a:endParaRPr lang="en-GB" sz="1100" dirty="0"/>
          </a:p>
        </p:txBody>
      </p:sp>
    </p:spTree>
    <p:extLst>
      <p:ext uri="{BB962C8B-B14F-4D97-AF65-F5344CB8AC3E}">
        <p14:creationId xmlns:p14="http://schemas.microsoft.com/office/powerpoint/2010/main" val="2457230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Veldig mange applikasjoner har en </a:t>
            </a:r>
            <a:r>
              <a:rPr lang="nb-NO" dirty="0" err="1" smtClean="0"/>
              <a:t>hovedmetode</a:t>
            </a:r>
            <a:r>
              <a:rPr lang="nb-NO" baseline="0" dirty="0" smtClean="0"/>
              <a:t> som initierer og setter samme de ulike delene av applikasjonen.</a:t>
            </a:r>
          </a:p>
          <a:p>
            <a:r>
              <a:rPr lang="nb-NO" baseline="0" dirty="0" err="1" smtClean="0"/>
              <a:t>Angular</a:t>
            </a:r>
            <a:r>
              <a:rPr lang="nb-NO" baseline="0" dirty="0" smtClean="0"/>
              <a:t> applikasjoner har ikke en slik metode. </a:t>
            </a:r>
            <a:r>
              <a:rPr lang="nb-NO" baseline="0" dirty="0" err="1" smtClean="0"/>
              <a:t>Istede</a:t>
            </a:r>
            <a:r>
              <a:rPr lang="nb-NO" baseline="0" dirty="0" smtClean="0"/>
              <a:t> har man </a:t>
            </a:r>
            <a:r>
              <a:rPr lang="nb-NO" baseline="0" dirty="0" err="1" smtClean="0"/>
              <a:t>modules</a:t>
            </a:r>
            <a:r>
              <a:rPr lang="nb-NO" baseline="0" dirty="0" smtClean="0"/>
              <a:t>, som </a:t>
            </a:r>
            <a:r>
              <a:rPr lang="nb-NO" baseline="0" dirty="0" err="1" smtClean="0"/>
              <a:t>deklarativet</a:t>
            </a:r>
            <a:r>
              <a:rPr lang="nb-NO" baseline="0" dirty="0" smtClean="0"/>
              <a:t> spesifiserer hvordan en applikasjon skal høre sammen (</a:t>
            </a:r>
            <a:r>
              <a:rPr lang="nb-NO" baseline="0" dirty="0" err="1" smtClean="0"/>
              <a:t>bootstrapped</a:t>
            </a:r>
            <a:r>
              <a:rPr lang="nb-NO" baseline="0" dirty="0" smtClean="0"/>
              <a:t>)</a:t>
            </a:r>
          </a:p>
          <a:p>
            <a:r>
              <a:rPr lang="nb-NO" baseline="0" dirty="0" smtClean="0"/>
              <a:t>De er flere fordeler med dette:</a:t>
            </a:r>
          </a:p>
          <a:p>
            <a:pPr lvl="1"/>
            <a:r>
              <a:rPr lang="nb-NO" baseline="0" dirty="0" smtClean="0"/>
              <a:t>Den deklarative prosessen er enklere å forstå</a:t>
            </a:r>
          </a:p>
          <a:p>
            <a:pPr lvl="1"/>
            <a:r>
              <a:rPr lang="nb-NO" baseline="0" dirty="0" smtClean="0"/>
              <a:t>Man kan pakke koden som gjenbrukbare moduler.</a:t>
            </a:r>
          </a:p>
          <a:p>
            <a:pPr lvl="1"/>
            <a:r>
              <a:rPr lang="nb-NO" baseline="0" dirty="0" smtClean="0"/>
              <a:t>Modulene kan lastes i hvilken som helt rekkefølge. (også i parallell)</a:t>
            </a:r>
          </a:p>
          <a:p>
            <a:pPr lvl="1"/>
            <a:r>
              <a:rPr lang="nb-NO" baseline="0" dirty="0" smtClean="0"/>
              <a:t>Unittester trenger bare å laste relevante moduler, som gjør testene raske.</a:t>
            </a:r>
          </a:p>
          <a:p>
            <a:pPr lvl="1"/>
            <a:r>
              <a:rPr lang="nb-NO" baseline="0" dirty="0" smtClean="0"/>
              <a:t>Ende-til-ende tester kan bruke moduler til å overskrive konfigurasjon.</a:t>
            </a:r>
          </a:p>
          <a:p>
            <a:pPr lvl="1"/>
            <a:endParaRPr lang="nb-NO" baseline="0" dirty="0" smtClean="0"/>
          </a:p>
          <a:p>
            <a:pPr lvl="0"/>
            <a:r>
              <a:rPr lang="nb-NO" baseline="0" dirty="0" smtClean="0"/>
              <a:t>Kontrollere hører alltid til en </a:t>
            </a:r>
            <a:r>
              <a:rPr lang="nb-NO" baseline="0" dirty="0" err="1" smtClean="0"/>
              <a:t>module</a:t>
            </a:r>
            <a:r>
              <a:rPr lang="nb-NO" baseline="0" dirty="0" smtClean="0"/>
              <a:t>, og man lager en </a:t>
            </a:r>
            <a:r>
              <a:rPr lang="nb-NO" baseline="0" dirty="0" err="1" smtClean="0"/>
              <a:t>module</a:t>
            </a:r>
            <a:r>
              <a:rPr lang="nb-NO" baseline="0" dirty="0" smtClean="0"/>
              <a:t> ved å bruke </a:t>
            </a:r>
            <a:r>
              <a:rPr lang="nb-NO" baseline="0" dirty="0" err="1" smtClean="0"/>
              <a:t>angular</a:t>
            </a:r>
            <a:r>
              <a:rPr lang="nb-NO" baseline="0" dirty="0" smtClean="0"/>
              <a:t> funksjonen </a:t>
            </a:r>
            <a:r>
              <a:rPr lang="nb-NO" baseline="0" dirty="0" err="1" smtClean="0"/>
              <a:t>angular.module</a:t>
            </a:r>
            <a:r>
              <a:rPr lang="nb-NO" baseline="0" dirty="0" smtClean="0"/>
              <a:t> -&gt; gå til eksempel</a:t>
            </a:r>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11</a:t>
            </a:fld>
            <a:endParaRPr lang="en-GB" sz="1100" dirty="0"/>
          </a:p>
        </p:txBody>
      </p:sp>
    </p:spTree>
    <p:extLst>
      <p:ext uri="{BB962C8B-B14F-4D97-AF65-F5344CB8AC3E}">
        <p14:creationId xmlns:p14="http://schemas.microsoft.com/office/powerpoint/2010/main" val="2657360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a:t>
            </a:r>
            <a:r>
              <a:rPr lang="nb-NO" dirty="0" err="1" smtClean="0"/>
              <a:t>myApp</a:t>
            </a:r>
            <a:r>
              <a:rPr lang="nb-NO" dirty="0" smtClean="0"/>
              <a:t>» </a:t>
            </a:r>
            <a:r>
              <a:rPr lang="nb-NO" dirty="0" err="1" smtClean="0"/>
              <a:t>parametert</a:t>
            </a:r>
            <a:r>
              <a:rPr lang="nb-NO" dirty="0" smtClean="0"/>
              <a:t> refererer til ett HTML element hvor applikasjonen vår kjøres.</a:t>
            </a:r>
          </a:p>
          <a:p>
            <a:r>
              <a:rPr lang="nb-NO" dirty="0" smtClean="0"/>
              <a:t>Man kan nå legge til kontrollere, direktiver, filter etc.</a:t>
            </a:r>
          </a:p>
          <a:p>
            <a:pPr lvl="1"/>
            <a:r>
              <a:rPr lang="nb-NO" dirty="0" smtClean="0"/>
              <a:t>Man kan legge til en kontroller,</a:t>
            </a:r>
            <a:r>
              <a:rPr lang="nb-NO" baseline="0" dirty="0" smtClean="0"/>
              <a:t> og referere til den med ng-</a:t>
            </a:r>
            <a:r>
              <a:rPr lang="nb-NO" baseline="0" dirty="0" err="1" smtClean="0"/>
              <a:t>controller</a:t>
            </a:r>
            <a:endParaRPr lang="nb-NO" baseline="0" dirty="0" smtClean="0"/>
          </a:p>
          <a:p>
            <a:pPr lvl="1"/>
            <a:r>
              <a:rPr lang="nb-NO" dirty="0" err="1" smtClean="0"/>
              <a:t>Angular</a:t>
            </a:r>
            <a:r>
              <a:rPr lang="nb-NO" dirty="0" smtClean="0"/>
              <a:t> har en del innebyggede direktiver som du kan legge til for å få mer funksjonalitet i applikasjonen din. </a:t>
            </a:r>
          </a:p>
          <a:p>
            <a:pPr lvl="1"/>
            <a:r>
              <a:rPr lang="nb-NO" dirty="0" smtClean="0"/>
              <a:t>I tillegg kan du bruke </a:t>
            </a:r>
            <a:r>
              <a:rPr lang="nb-NO" dirty="0" err="1" smtClean="0"/>
              <a:t>module’en</a:t>
            </a:r>
            <a:r>
              <a:rPr lang="nb-NO" dirty="0" smtClean="0"/>
              <a:t> til å legge til egne </a:t>
            </a:r>
            <a:r>
              <a:rPr lang="nb-NO" dirty="0" err="1" smtClean="0"/>
              <a:t>custom</a:t>
            </a:r>
            <a:r>
              <a:rPr lang="nb-NO" dirty="0" smtClean="0"/>
              <a:t> direktiver.</a:t>
            </a:r>
          </a:p>
          <a:p>
            <a:pPr lvl="1"/>
            <a:endParaRPr lang="nb-NO" dirty="0" smtClean="0"/>
          </a:p>
          <a:p>
            <a:pPr lvl="0"/>
            <a:r>
              <a:rPr lang="nb-NO" dirty="0" smtClean="0"/>
              <a:t>Vi</a:t>
            </a:r>
            <a:r>
              <a:rPr lang="nb-NO" baseline="0" dirty="0" smtClean="0"/>
              <a:t> skal gå mer igjennom direktiver og kontrollere etterpå.</a:t>
            </a:r>
          </a:p>
          <a:p>
            <a:pPr lvl="0"/>
            <a:endParaRPr lang="nb-NO" baseline="0" dirty="0" smtClean="0"/>
          </a:p>
          <a:p>
            <a:pPr lvl="0"/>
            <a:r>
              <a:rPr lang="nb-NO" baseline="0" dirty="0" smtClean="0"/>
              <a:t>Det er vanlig i </a:t>
            </a:r>
            <a:r>
              <a:rPr lang="nb-NO" baseline="0" dirty="0" err="1" smtClean="0"/>
              <a:t>AngularJS</a:t>
            </a:r>
            <a:r>
              <a:rPr lang="nb-NO" baseline="0" dirty="0" smtClean="0"/>
              <a:t> applikasjoner å putte modulen og kontrollerne i egne </a:t>
            </a:r>
            <a:r>
              <a:rPr lang="nb-NO" baseline="0" dirty="0" err="1" smtClean="0"/>
              <a:t>javascript</a:t>
            </a:r>
            <a:r>
              <a:rPr lang="nb-NO" baseline="0" dirty="0" smtClean="0"/>
              <a:t> filer. </a:t>
            </a:r>
          </a:p>
          <a:p>
            <a:pPr lvl="0"/>
            <a:endParaRPr lang="nb-NO" baseline="0" dirty="0" smtClean="0"/>
          </a:p>
          <a:p>
            <a:pPr lvl="0"/>
            <a:r>
              <a:rPr lang="nb-NO" baseline="0" dirty="0" smtClean="0"/>
              <a:t>[] </a:t>
            </a:r>
            <a:r>
              <a:rPr lang="nb-NO" baseline="0" dirty="0" err="1" smtClean="0"/>
              <a:t>parameteret</a:t>
            </a:r>
            <a:r>
              <a:rPr lang="nb-NO" baseline="0" dirty="0" smtClean="0"/>
              <a:t> i </a:t>
            </a:r>
            <a:r>
              <a:rPr lang="nb-NO" baseline="0" dirty="0" err="1" smtClean="0"/>
              <a:t>module</a:t>
            </a:r>
            <a:r>
              <a:rPr lang="nb-NO" baseline="0" dirty="0" smtClean="0"/>
              <a:t> definisjonen kan brukes til å definere avhengige moduler.</a:t>
            </a:r>
          </a:p>
          <a:p>
            <a:pPr lvl="0"/>
            <a:r>
              <a:rPr lang="nb-NO" baseline="0" dirty="0" smtClean="0"/>
              <a:t>Ved å ikke bruke [] parameter lager man ikke en ny </a:t>
            </a:r>
            <a:r>
              <a:rPr lang="nb-NO" baseline="0" dirty="0" err="1" smtClean="0"/>
              <a:t>module</a:t>
            </a:r>
            <a:r>
              <a:rPr lang="nb-NO" baseline="0" dirty="0" smtClean="0"/>
              <a:t>, men «mottar» en </a:t>
            </a:r>
            <a:r>
              <a:rPr lang="nb-NO" baseline="0" dirty="0" err="1" smtClean="0"/>
              <a:t>eksisterene</a:t>
            </a:r>
            <a:r>
              <a:rPr lang="nb-NO" baseline="0" dirty="0" smtClean="0"/>
              <a:t> </a:t>
            </a:r>
            <a:r>
              <a:rPr lang="nb-NO" baseline="0" dirty="0" err="1" smtClean="0"/>
              <a:t>module</a:t>
            </a:r>
            <a:r>
              <a:rPr lang="nb-NO" baseline="0" dirty="0" smtClean="0"/>
              <a:t>.</a:t>
            </a:r>
            <a:endParaRPr lang="nb-NO" dirty="0" smtClean="0"/>
          </a:p>
          <a:p>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12</a:t>
            </a:fld>
            <a:endParaRPr lang="en-GB" sz="1100" dirty="0"/>
          </a:p>
        </p:txBody>
      </p:sp>
    </p:spTree>
    <p:extLst>
      <p:ext uri="{BB962C8B-B14F-4D97-AF65-F5344CB8AC3E}">
        <p14:creationId xmlns:p14="http://schemas.microsoft.com/office/powerpoint/2010/main" val="2641343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a:t>
            </a:r>
            <a:r>
              <a:rPr lang="nb-NO" dirty="0" err="1" smtClean="0"/>
              <a:t>myApp</a:t>
            </a:r>
            <a:r>
              <a:rPr lang="nb-NO" dirty="0" smtClean="0"/>
              <a:t>» </a:t>
            </a:r>
            <a:r>
              <a:rPr lang="nb-NO" dirty="0" err="1" smtClean="0"/>
              <a:t>parametert</a:t>
            </a:r>
            <a:r>
              <a:rPr lang="nb-NO" dirty="0" smtClean="0"/>
              <a:t> refererer til ett HTML element hvor applikasjonen vår kjøres.</a:t>
            </a:r>
          </a:p>
          <a:p>
            <a:r>
              <a:rPr lang="nb-NO" dirty="0" smtClean="0"/>
              <a:t>Man kan nå legge til kontrollere, direktiver, filter etc.</a:t>
            </a:r>
          </a:p>
          <a:p>
            <a:pPr lvl="1"/>
            <a:r>
              <a:rPr lang="nb-NO" dirty="0" smtClean="0"/>
              <a:t>Man kan legge til en kontroller,</a:t>
            </a:r>
            <a:r>
              <a:rPr lang="nb-NO" baseline="0" dirty="0" smtClean="0"/>
              <a:t> og referere til den med ng-</a:t>
            </a:r>
            <a:r>
              <a:rPr lang="nb-NO" baseline="0" dirty="0" err="1" smtClean="0"/>
              <a:t>controller</a:t>
            </a:r>
            <a:endParaRPr lang="nb-NO" baseline="0" dirty="0" smtClean="0"/>
          </a:p>
          <a:p>
            <a:pPr lvl="1"/>
            <a:r>
              <a:rPr lang="nb-NO" dirty="0" err="1" smtClean="0"/>
              <a:t>Angular</a:t>
            </a:r>
            <a:r>
              <a:rPr lang="nb-NO" dirty="0" smtClean="0"/>
              <a:t> har en del innebyggede direktiver som du kan legge til for å få mer funksjonalitet i applikasjonen din. </a:t>
            </a:r>
          </a:p>
          <a:p>
            <a:pPr lvl="1"/>
            <a:r>
              <a:rPr lang="nb-NO" dirty="0" smtClean="0"/>
              <a:t>I tillegg kan du bruke </a:t>
            </a:r>
            <a:r>
              <a:rPr lang="nb-NO" dirty="0" err="1" smtClean="0"/>
              <a:t>module’en</a:t>
            </a:r>
            <a:r>
              <a:rPr lang="nb-NO" dirty="0" smtClean="0"/>
              <a:t> til å legge til egne </a:t>
            </a:r>
            <a:r>
              <a:rPr lang="nb-NO" dirty="0" err="1" smtClean="0"/>
              <a:t>custom</a:t>
            </a:r>
            <a:r>
              <a:rPr lang="nb-NO" dirty="0" smtClean="0"/>
              <a:t> direktiver.</a:t>
            </a:r>
          </a:p>
          <a:p>
            <a:pPr lvl="1"/>
            <a:endParaRPr lang="nb-NO" dirty="0" smtClean="0"/>
          </a:p>
          <a:p>
            <a:pPr lvl="0"/>
            <a:r>
              <a:rPr lang="nb-NO" dirty="0" smtClean="0"/>
              <a:t>Vi</a:t>
            </a:r>
            <a:r>
              <a:rPr lang="nb-NO" baseline="0" dirty="0" smtClean="0"/>
              <a:t> skal gå mer igjennom direktiver og kontrollere etterpå.</a:t>
            </a:r>
          </a:p>
          <a:p>
            <a:pPr lvl="0"/>
            <a:endParaRPr lang="nb-NO" baseline="0" dirty="0" smtClean="0"/>
          </a:p>
          <a:p>
            <a:pPr lvl="0"/>
            <a:r>
              <a:rPr lang="nb-NO" baseline="0" dirty="0" smtClean="0"/>
              <a:t>Det er vanlig i </a:t>
            </a:r>
            <a:r>
              <a:rPr lang="nb-NO" baseline="0" dirty="0" err="1" smtClean="0"/>
              <a:t>AngularJS</a:t>
            </a:r>
            <a:r>
              <a:rPr lang="nb-NO" baseline="0" dirty="0" smtClean="0"/>
              <a:t> applikasjoner å putte modulen og kontrollerne i egne </a:t>
            </a:r>
            <a:r>
              <a:rPr lang="nb-NO" baseline="0" dirty="0" err="1" smtClean="0"/>
              <a:t>javascript</a:t>
            </a:r>
            <a:r>
              <a:rPr lang="nb-NO" baseline="0" dirty="0" smtClean="0"/>
              <a:t> filer. </a:t>
            </a:r>
          </a:p>
          <a:p>
            <a:pPr lvl="0"/>
            <a:endParaRPr lang="nb-NO" baseline="0" dirty="0" smtClean="0"/>
          </a:p>
          <a:p>
            <a:pPr lvl="0"/>
            <a:r>
              <a:rPr lang="nb-NO" baseline="0" dirty="0" smtClean="0"/>
              <a:t>[] </a:t>
            </a:r>
            <a:r>
              <a:rPr lang="nb-NO" baseline="0" dirty="0" err="1" smtClean="0"/>
              <a:t>parameteret</a:t>
            </a:r>
            <a:r>
              <a:rPr lang="nb-NO" baseline="0" dirty="0" smtClean="0"/>
              <a:t> i </a:t>
            </a:r>
            <a:r>
              <a:rPr lang="nb-NO" baseline="0" dirty="0" err="1" smtClean="0"/>
              <a:t>module</a:t>
            </a:r>
            <a:r>
              <a:rPr lang="nb-NO" baseline="0" dirty="0" smtClean="0"/>
              <a:t> definisjonen kan brukes til å definere avhengige moduler.</a:t>
            </a:r>
          </a:p>
          <a:p>
            <a:pPr lvl="0"/>
            <a:r>
              <a:rPr lang="nb-NO" baseline="0" dirty="0" smtClean="0"/>
              <a:t>Ved å ikke bruke [] parameter lager man ikke en ny </a:t>
            </a:r>
            <a:r>
              <a:rPr lang="nb-NO" baseline="0" dirty="0" err="1" smtClean="0"/>
              <a:t>module</a:t>
            </a:r>
            <a:r>
              <a:rPr lang="nb-NO" baseline="0" dirty="0" smtClean="0"/>
              <a:t>, men «mottar» en </a:t>
            </a:r>
            <a:r>
              <a:rPr lang="nb-NO" baseline="0" dirty="0" err="1" smtClean="0"/>
              <a:t>eksisterene</a:t>
            </a:r>
            <a:r>
              <a:rPr lang="nb-NO" baseline="0" dirty="0" smtClean="0"/>
              <a:t> </a:t>
            </a:r>
            <a:r>
              <a:rPr lang="nb-NO" baseline="0" dirty="0" err="1" smtClean="0"/>
              <a:t>module</a:t>
            </a:r>
            <a:r>
              <a:rPr lang="nb-NO" baseline="0" dirty="0" smtClean="0"/>
              <a:t>.</a:t>
            </a:r>
            <a:endParaRPr lang="nb-NO" dirty="0" smtClean="0"/>
          </a:p>
          <a:p>
            <a:pPr lvl="1"/>
            <a:endParaRPr lang="nb-NO" dirty="0"/>
          </a:p>
        </p:txBody>
      </p:sp>
      <p:sp>
        <p:nvSpPr>
          <p:cNvPr id="4" name="Date Placeholder 3"/>
          <p:cNvSpPr>
            <a:spLocks noGrp="1"/>
          </p:cNvSpPr>
          <p:nvPr>
            <p:ph type="dt" idx="10"/>
          </p:nvPr>
        </p:nvSpPr>
        <p:spPr/>
        <p:txBody>
          <a:bodyPr/>
          <a:lstStyle/>
          <a:p>
            <a:fld id="{1E1EC16E-1950-4F57-8B24-6BE54356186B}" type="datetime1">
              <a:rPr lang="fr-FR" smtClean="0"/>
              <a:t>04/02/2016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13</a:t>
            </a:fld>
            <a:endParaRPr lang="en-GB" sz="1100" dirty="0"/>
          </a:p>
        </p:txBody>
      </p:sp>
    </p:spTree>
    <p:extLst>
      <p:ext uri="{BB962C8B-B14F-4D97-AF65-F5344CB8AC3E}">
        <p14:creationId xmlns:p14="http://schemas.microsoft.com/office/powerpoint/2010/main" val="33676466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opra Steria">
    <p:spTree>
      <p:nvGrpSpPr>
        <p:cNvPr id="1" name=""/>
        <p:cNvGrpSpPr/>
        <p:nvPr/>
      </p:nvGrpSpPr>
      <p:grpSpPr>
        <a:xfrm>
          <a:off x="0" y="0"/>
          <a:ext cx="0" cy="0"/>
          <a:chOff x="0" y="0"/>
          <a:chExt cx="0" cy="0"/>
        </a:xfrm>
      </p:grpSpPr>
      <p:sp>
        <p:nvSpPr>
          <p:cNvPr id="2" name="Titre 1"/>
          <p:cNvSpPr>
            <a:spLocks noGrp="1"/>
          </p:cNvSpPr>
          <p:nvPr>
            <p:ph type="ctrTitle" hasCustomPrompt="1"/>
          </p:nvPr>
        </p:nvSpPr>
        <p:spPr bwMode="gray">
          <a:xfrm>
            <a:off x="551885" y="3050523"/>
            <a:ext cx="6451431" cy="430867"/>
          </a:xfrm>
        </p:spPr>
        <p:txBody>
          <a:bodyPr wrap="square" anchor="b">
            <a:spAutoFit/>
          </a:bodyPr>
          <a:lstStyle>
            <a:lvl1pPr algn="l">
              <a:defRPr sz="2400" cap="none" baseline="0">
                <a:solidFill>
                  <a:schemeClr val="tx1"/>
                </a:solidFill>
              </a:defRPr>
            </a:lvl1pPr>
          </a:lstStyle>
          <a:p>
            <a:r>
              <a:rPr lang="en-GB" noProof="0" dirty="0" err="1" smtClean="0"/>
              <a:t>Tittel</a:t>
            </a:r>
            <a:r>
              <a:rPr lang="en-GB" noProof="0" dirty="0" smtClean="0"/>
              <a:t> </a:t>
            </a:r>
            <a:r>
              <a:rPr lang="en-GB" noProof="0" dirty="0" err="1" smtClean="0"/>
              <a:t>på</a:t>
            </a:r>
            <a:r>
              <a:rPr lang="en-GB" noProof="0" dirty="0" smtClean="0"/>
              <a:t> </a:t>
            </a:r>
            <a:r>
              <a:rPr lang="en-GB" noProof="0" dirty="0" err="1" smtClean="0"/>
              <a:t>presentasjonen</a:t>
            </a:r>
            <a:endParaRPr lang="fr-FR" dirty="0"/>
          </a:p>
        </p:txBody>
      </p:sp>
      <p:sp>
        <p:nvSpPr>
          <p:cNvPr id="12" name="Sous-titre 2"/>
          <p:cNvSpPr>
            <a:spLocks noGrp="1"/>
          </p:cNvSpPr>
          <p:nvPr>
            <p:ph type="subTitle" idx="1" hasCustomPrompt="1"/>
          </p:nvPr>
        </p:nvSpPr>
        <p:spPr bwMode="gray">
          <a:xfrm>
            <a:off x="546100" y="3489852"/>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en-GB" noProof="0" dirty="0" err="1" smtClean="0"/>
              <a:t>Undertekst</a:t>
            </a:r>
            <a:endParaRPr lang="en-GB" noProof="0" dirty="0"/>
          </a:p>
        </p:txBody>
      </p:sp>
      <p:grpSp>
        <p:nvGrpSpPr>
          <p:cNvPr id="21" name="Groupe 20"/>
          <p:cNvGrpSpPr/>
          <p:nvPr userDrawn="1"/>
        </p:nvGrpSpPr>
        <p:grpSpPr bwMode="gray">
          <a:xfrm>
            <a:off x="1" y="1291885"/>
            <a:ext cx="9145587" cy="1329929"/>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176787"/>
            <a:ext cx="9145588" cy="2746214"/>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11" name="ZoneTexte 10"/>
          <p:cNvSpPr txBox="1"/>
          <p:nvPr userDrawn="1"/>
        </p:nvSpPr>
        <p:spPr>
          <a:xfrm>
            <a:off x="438666" y="4743023"/>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r>
              <a:rPr lang="fr-FR" sz="1200" dirty="0" smtClean="0">
                <a:solidFill>
                  <a:schemeClr val="accent1"/>
                </a:solidFill>
              </a:rPr>
              <a:t>.</a:t>
            </a:r>
            <a:endParaRPr lang="fr-FR" sz="1200" dirty="0">
              <a:solidFill>
                <a:schemeClr val="accent1"/>
              </a:solidFill>
            </a:endParaRPr>
          </a:p>
        </p:txBody>
      </p:sp>
      <p:pic>
        <p:nvPicPr>
          <p:cNvPr id="10" name="Image 2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5652120" y="4537546"/>
            <a:ext cx="3672408" cy="698500"/>
          </a:xfrm>
          <a:prstGeom prst="rect">
            <a:avLst/>
          </a:prstGeom>
        </p:spPr>
      </p:pic>
    </p:spTree>
    <p:extLst>
      <p:ext uri="{BB962C8B-B14F-4D97-AF65-F5344CB8AC3E}">
        <p14:creationId xmlns:p14="http://schemas.microsoft.com/office/powerpoint/2010/main" val="9715988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text columns">
    <p:spTree>
      <p:nvGrpSpPr>
        <p:cNvPr id="1" name=""/>
        <p:cNvGrpSpPr/>
        <p:nvPr/>
      </p:nvGrpSpPr>
      <p:grpSpPr>
        <a:xfrm>
          <a:off x="0" y="0"/>
          <a:ext cx="0" cy="0"/>
          <a:chOff x="0" y="0"/>
          <a:chExt cx="0" cy="0"/>
        </a:xfrm>
      </p:grpSpPr>
      <p:sp>
        <p:nvSpPr>
          <p:cNvPr id="4" name="Rectangle 3"/>
          <p:cNvSpPr/>
          <p:nvPr userDrawn="1"/>
        </p:nvSpPr>
        <p:spPr bwMode="gray">
          <a:xfrm>
            <a:off x="1" y="1106091"/>
            <a:ext cx="3019301" cy="3518297"/>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hasCustomPrompt="1"/>
          </p:nvPr>
        </p:nvSpPr>
        <p:spPr bwMode="gray">
          <a:xfrm>
            <a:off x="520127" y="1106091"/>
            <a:ext cx="2499174" cy="3518297"/>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dirty="0" err="1" smtClean="0"/>
              <a:t>Tekst</a:t>
            </a:r>
            <a:r>
              <a:rPr lang="en-GB" dirty="0" smtClean="0"/>
              <a:t> </a:t>
            </a:r>
            <a:r>
              <a:rPr lang="en-GB" dirty="0" err="1" smtClean="0"/>
              <a:t>nivå</a:t>
            </a:r>
            <a:r>
              <a:rPr lang="en-GB" dirty="0" smtClean="0"/>
              <a:t> </a:t>
            </a:r>
            <a:r>
              <a:rPr lang="en-GB" dirty="0" err="1" smtClean="0"/>
              <a:t>en</a:t>
            </a:r>
            <a:endParaRPr lang="en-GB" dirty="0" smtClean="0"/>
          </a:p>
          <a:p>
            <a:pPr lvl="1"/>
            <a:r>
              <a:rPr lang="en-GB" dirty="0" err="1" smtClean="0"/>
              <a:t>Tekst</a:t>
            </a:r>
            <a:r>
              <a:rPr lang="en-GB" dirty="0" smtClean="0"/>
              <a:t> </a:t>
            </a:r>
            <a:r>
              <a:rPr lang="en-GB" dirty="0" err="1" smtClean="0"/>
              <a:t>nivå</a:t>
            </a:r>
            <a:r>
              <a:rPr lang="en-GB" dirty="0" smtClean="0"/>
              <a:t> to</a:t>
            </a:r>
          </a:p>
        </p:txBody>
      </p:sp>
      <p:sp>
        <p:nvSpPr>
          <p:cNvPr id="8" name="Titre 7"/>
          <p:cNvSpPr>
            <a:spLocks noGrp="1"/>
          </p:cNvSpPr>
          <p:nvPr>
            <p:ph type="title" hasCustomPrompt="1"/>
          </p:nvPr>
        </p:nvSpPr>
        <p:spPr bwMode="gray"/>
        <p:txBody>
          <a:bodyPr/>
          <a:lstStyle>
            <a:lvl1pPr>
              <a:defRPr/>
            </a:lvl1pPr>
          </a:lstStyle>
          <a:p>
            <a:r>
              <a:rPr lang="en-GB" noProof="0" dirty="0" err="1" smtClean="0"/>
              <a:t>Tittel</a:t>
            </a:r>
            <a:endParaRPr lang="fr-FR" dirty="0"/>
          </a:p>
        </p:txBody>
      </p:sp>
      <p:sp>
        <p:nvSpPr>
          <p:cNvPr id="10" name="Espace réservé du pied de page 9"/>
          <p:cNvSpPr>
            <a:spLocks noGrp="1"/>
          </p:cNvSpPr>
          <p:nvPr>
            <p:ph type="ftr" sz="quarter" idx="11"/>
          </p:nvPr>
        </p:nvSpPr>
        <p:spPr bwMode="gray"/>
        <p:txBody>
          <a:bodyPr/>
          <a:lstStyle/>
          <a:p>
            <a:r>
              <a:rPr lang="fr-FR" smtClean="0"/>
              <a:t>Kurs i webutvikling med AngularJS</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
        <p:nvSpPr>
          <p:cNvPr id="12" name="Rectangle 11"/>
          <p:cNvSpPr/>
          <p:nvPr userDrawn="1"/>
        </p:nvSpPr>
        <p:spPr bwMode="gray">
          <a:xfrm>
            <a:off x="3057154" y="1106091"/>
            <a:ext cx="3024000" cy="3518297"/>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3" name="Rectangle 12"/>
          <p:cNvSpPr/>
          <p:nvPr userDrawn="1"/>
        </p:nvSpPr>
        <p:spPr bwMode="gray">
          <a:xfrm>
            <a:off x="6119008" y="1106091"/>
            <a:ext cx="3024000" cy="3518297"/>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4" name="Espace réservé du contenu 2"/>
          <p:cNvSpPr>
            <a:spLocks noGrp="1"/>
          </p:cNvSpPr>
          <p:nvPr>
            <p:ph idx="13" hasCustomPrompt="1"/>
          </p:nvPr>
        </p:nvSpPr>
        <p:spPr bwMode="gray">
          <a:xfrm>
            <a:off x="3313956" y="1106091"/>
            <a:ext cx="2499174" cy="3518297"/>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dirty="0" err="1" smtClean="0"/>
              <a:t>Tekst</a:t>
            </a:r>
            <a:r>
              <a:rPr lang="en-GB" dirty="0" smtClean="0"/>
              <a:t> </a:t>
            </a:r>
            <a:r>
              <a:rPr lang="en-GB" dirty="0" err="1" smtClean="0"/>
              <a:t>nivå</a:t>
            </a:r>
            <a:r>
              <a:rPr lang="en-GB" dirty="0" smtClean="0"/>
              <a:t> </a:t>
            </a:r>
            <a:r>
              <a:rPr lang="en-GB" dirty="0" err="1" smtClean="0"/>
              <a:t>en</a:t>
            </a:r>
            <a:endParaRPr lang="en-GB" dirty="0" smtClean="0"/>
          </a:p>
          <a:p>
            <a:pPr lvl="1"/>
            <a:r>
              <a:rPr lang="en-GB" dirty="0" err="1" smtClean="0"/>
              <a:t>Tekst</a:t>
            </a:r>
            <a:r>
              <a:rPr lang="en-GB" dirty="0" smtClean="0"/>
              <a:t> </a:t>
            </a:r>
            <a:r>
              <a:rPr lang="en-GB" dirty="0" err="1" smtClean="0"/>
              <a:t>nivå</a:t>
            </a:r>
            <a:r>
              <a:rPr lang="en-GB" dirty="0" smtClean="0"/>
              <a:t> to</a:t>
            </a:r>
          </a:p>
        </p:txBody>
      </p:sp>
      <p:sp>
        <p:nvSpPr>
          <p:cNvPr id="15" name="Espace réservé du contenu 2"/>
          <p:cNvSpPr>
            <a:spLocks noGrp="1"/>
          </p:cNvSpPr>
          <p:nvPr>
            <p:ph idx="14" hasCustomPrompt="1"/>
          </p:nvPr>
        </p:nvSpPr>
        <p:spPr bwMode="gray">
          <a:xfrm>
            <a:off x="6366867" y="1106091"/>
            <a:ext cx="2499174" cy="3518297"/>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dirty="0" err="1" smtClean="0"/>
              <a:t>Tekst</a:t>
            </a:r>
            <a:r>
              <a:rPr lang="en-GB" dirty="0" smtClean="0"/>
              <a:t> </a:t>
            </a:r>
            <a:r>
              <a:rPr lang="en-GB" dirty="0" err="1" smtClean="0"/>
              <a:t>nivå</a:t>
            </a:r>
            <a:r>
              <a:rPr lang="en-GB" dirty="0" smtClean="0"/>
              <a:t> </a:t>
            </a:r>
            <a:r>
              <a:rPr lang="en-GB" dirty="0" err="1" smtClean="0"/>
              <a:t>en</a:t>
            </a:r>
            <a:endParaRPr lang="en-GB" dirty="0" smtClean="0"/>
          </a:p>
          <a:p>
            <a:pPr lvl="1"/>
            <a:r>
              <a:rPr lang="en-GB" dirty="0" err="1" smtClean="0"/>
              <a:t>Tekst</a:t>
            </a:r>
            <a:r>
              <a:rPr lang="en-GB" dirty="0" smtClean="0"/>
              <a:t> </a:t>
            </a:r>
            <a:r>
              <a:rPr lang="en-GB" dirty="0" err="1" smtClean="0"/>
              <a:t>nivå</a:t>
            </a:r>
            <a:r>
              <a:rPr lang="en-GB" dirty="0" smtClean="0"/>
              <a:t> to</a:t>
            </a:r>
          </a:p>
        </p:txBody>
      </p:sp>
    </p:spTree>
    <p:extLst>
      <p:ext uri="{BB962C8B-B14F-4D97-AF65-F5344CB8AC3E}">
        <p14:creationId xmlns:p14="http://schemas.microsoft.com/office/powerpoint/2010/main" val="147005144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en-GB" noProof="0" dirty="0" err="1" smtClean="0"/>
              <a:t>Tittel</a:t>
            </a:r>
            <a:endParaRPr lang="fr-FR" dirty="0"/>
          </a:p>
        </p:txBody>
      </p:sp>
      <p:sp>
        <p:nvSpPr>
          <p:cNvPr id="4" name="Espace réservé du pied de page 3"/>
          <p:cNvSpPr>
            <a:spLocks noGrp="1"/>
          </p:cNvSpPr>
          <p:nvPr>
            <p:ph type="ftr" sz="quarter" idx="11"/>
          </p:nvPr>
        </p:nvSpPr>
        <p:spPr bwMode="gray"/>
        <p:txBody>
          <a:bodyPr/>
          <a:lstStyle/>
          <a:p>
            <a:r>
              <a:rPr lang="fr-FR" smtClean="0"/>
              <a:t>Kurs i webutvikling med AngularJS</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a:t>
            </a:fld>
            <a:endParaRPr lang="fr-FR"/>
          </a:p>
        </p:txBody>
      </p:sp>
    </p:spTree>
    <p:extLst>
      <p:ext uri="{BB962C8B-B14F-4D97-AF65-F5344CB8AC3E}">
        <p14:creationId xmlns:p14="http://schemas.microsoft.com/office/powerpoint/2010/main" val="33297600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bwMode="gray"/>
        <p:txBody>
          <a:bodyPr/>
          <a:lstStyle/>
          <a:p>
            <a:r>
              <a:rPr lang="fr-FR" smtClean="0"/>
              <a:t>Kurs i webutvikling med AngularJS</a:t>
            </a:r>
            <a:endParaRPr lang="fr-FR"/>
          </a:p>
        </p:txBody>
      </p:sp>
      <p:sp>
        <p:nvSpPr>
          <p:cNvPr id="4" name="Espace réservé du numéro de diapositive 3"/>
          <p:cNvSpPr>
            <a:spLocks noGrp="1"/>
          </p:cNvSpPr>
          <p:nvPr>
            <p:ph type="sldNum" sz="quarter" idx="12"/>
          </p:nvPr>
        </p:nvSpPr>
        <p:spPr bwMode="gray"/>
        <p:txBody>
          <a:bodyPr/>
          <a:lstStyle/>
          <a:p>
            <a:fld id="{AF43E6FD-AB27-4108-A2FC-346BB5F75E3F}" type="slidenum">
              <a:rPr lang="fr-FR" smtClean="0"/>
              <a:pPr/>
              <a:t>‹#›</a:t>
            </a:fld>
            <a:endParaRPr lang="fr-FR"/>
          </a:p>
        </p:txBody>
      </p:sp>
      <p:cxnSp>
        <p:nvCxnSpPr>
          <p:cNvPr id="12" name="Connecteur droit 11"/>
          <p:cNvCxnSpPr/>
          <p:nvPr userDrawn="1"/>
        </p:nvCxnSpPr>
        <p:spPr bwMode="gray">
          <a:xfrm>
            <a:off x="531466" y="4903711"/>
            <a:ext cx="0" cy="7406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bwMode="gray">
          <a:xfrm>
            <a:off x="0" y="1"/>
            <a:ext cx="9143728" cy="80319"/>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Image 1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gray">
          <a:xfrm>
            <a:off x="8403525" y="4659982"/>
            <a:ext cx="560963" cy="410438"/>
          </a:xfrm>
          <a:prstGeom prst="rect">
            <a:avLst/>
          </a:prstGeom>
        </p:spPr>
      </p:pic>
    </p:spTree>
    <p:extLst>
      <p:ext uri="{BB962C8B-B14F-4D97-AF65-F5344CB8AC3E}">
        <p14:creationId xmlns:p14="http://schemas.microsoft.com/office/powerpoint/2010/main" val="16190819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grpSp>
        <p:nvGrpSpPr>
          <p:cNvPr id="40" name="Groupe 39"/>
          <p:cNvGrpSpPr/>
          <p:nvPr userDrawn="1"/>
        </p:nvGrpSpPr>
        <p:grpSpPr bwMode="gray">
          <a:xfrm>
            <a:off x="1" y="0"/>
            <a:ext cx="9145587" cy="1329929"/>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271588"/>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 name="Espace réservé du pied de page 3"/>
          <p:cNvSpPr>
            <a:spLocks noGrp="1"/>
          </p:cNvSpPr>
          <p:nvPr>
            <p:ph type="ftr" sz="quarter" idx="11"/>
          </p:nvPr>
        </p:nvSpPr>
        <p:spPr bwMode="gray"/>
        <p:txBody>
          <a:bodyPr/>
          <a:lstStyle/>
          <a:p>
            <a:r>
              <a:rPr lang="fr-FR" smtClean="0"/>
              <a:t>Kurs i webutvikling med AngularJS</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a:t>
            </a:fld>
            <a:endParaRPr lang="fr-FR"/>
          </a:p>
        </p:txBody>
      </p:sp>
      <p:sp>
        <p:nvSpPr>
          <p:cNvPr id="9" name="ZoneTexte 8"/>
          <p:cNvSpPr txBox="1"/>
          <p:nvPr userDrawn="1"/>
        </p:nvSpPr>
        <p:spPr bwMode="gray">
          <a:xfrm>
            <a:off x="461432" y="582461"/>
            <a:ext cx="2382376" cy="523220"/>
          </a:xfrm>
          <a:prstGeom prst="rect">
            <a:avLst/>
          </a:prstGeom>
          <a:noFill/>
        </p:spPr>
        <p:txBody>
          <a:bodyPr wrap="square" rtlCol="0">
            <a:spAutoFit/>
          </a:bodyPr>
          <a:lstStyle/>
          <a:p>
            <a:r>
              <a:rPr lang="it-IT" sz="2800" b="0" dirty="0" smtClean="0">
                <a:solidFill>
                  <a:schemeClr val="bg1"/>
                </a:solidFill>
                <a:latin typeface="+mn-lt"/>
              </a:rPr>
              <a:t>KONTAKTER</a:t>
            </a:r>
            <a:endParaRPr lang="it-IT" sz="2800" b="0" dirty="0">
              <a:solidFill>
                <a:schemeClr val="bg1"/>
              </a:solidFill>
              <a:latin typeface="+mn-lt"/>
            </a:endParaRPr>
          </a:p>
        </p:txBody>
      </p:sp>
    </p:spTree>
    <p:extLst>
      <p:ext uri="{BB962C8B-B14F-4D97-AF65-F5344CB8AC3E}">
        <p14:creationId xmlns:p14="http://schemas.microsoft.com/office/powerpoint/2010/main" val="113559034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grpSp>
        <p:nvGrpSpPr>
          <p:cNvPr id="40" name="Groupe 39"/>
          <p:cNvGrpSpPr/>
          <p:nvPr userDrawn="1"/>
        </p:nvGrpSpPr>
        <p:grpSpPr bwMode="gray">
          <a:xfrm>
            <a:off x="1" y="0"/>
            <a:ext cx="9145587" cy="1329929"/>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271588"/>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 name="Espace réservé du pied de page 3"/>
          <p:cNvSpPr>
            <a:spLocks noGrp="1"/>
          </p:cNvSpPr>
          <p:nvPr>
            <p:ph type="ftr" sz="quarter" idx="11"/>
          </p:nvPr>
        </p:nvSpPr>
        <p:spPr bwMode="gray"/>
        <p:txBody>
          <a:bodyPr/>
          <a:lstStyle/>
          <a:p>
            <a:r>
              <a:rPr lang="fr-FR" smtClean="0"/>
              <a:t>Kurs i webutvikling med AngularJS</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a:t>
            </a:fld>
            <a:endParaRPr lang="fr-FR"/>
          </a:p>
        </p:txBody>
      </p:sp>
    </p:spTree>
    <p:extLst>
      <p:ext uri="{BB962C8B-B14F-4D97-AF65-F5344CB8AC3E}">
        <p14:creationId xmlns:p14="http://schemas.microsoft.com/office/powerpoint/2010/main" val="26283094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40" name="Groupe 39"/>
          <p:cNvGrpSpPr/>
          <p:nvPr userDrawn="1"/>
        </p:nvGrpSpPr>
        <p:grpSpPr bwMode="gray">
          <a:xfrm>
            <a:off x="1" y="0"/>
            <a:ext cx="9145587" cy="1329929"/>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271588"/>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texte 8"/>
          <p:cNvSpPr>
            <a:spLocks noGrp="1"/>
          </p:cNvSpPr>
          <p:nvPr>
            <p:ph type="body" sz="quarter" idx="13" hasCustomPrompt="1"/>
          </p:nvPr>
        </p:nvSpPr>
        <p:spPr bwMode="gray">
          <a:xfrm>
            <a:off x="539750" y="1869672"/>
            <a:ext cx="8232775" cy="2754716"/>
          </a:xfrm>
          <a:prstGeom prst="rect">
            <a:avLst/>
          </a:prstGeom>
        </p:spPr>
        <p:txBody>
          <a:bodyPr/>
          <a:lstStyle>
            <a:lvl1pPr marL="277200" indent="-313200">
              <a:spcBef>
                <a:spcPts val="800"/>
              </a:spcBef>
              <a:buClr>
                <a:schemeClr val="tx1"/>
              </a:buClr>
              <a:buFont typeface="Wingdings" charset="2"/>
              <a:buAutoNum type="arabicPlain"/>
              <a:defRPr sz="2400" b="0"/>
            </a:lvl1pPr>
            <a:lvl2pPr marL="0" indent="0">
              <a:spcBef>
                <a:spcPts val="800"/>
              </a:spcBef>
              <a:buFont typeface="Arial" panose="020B0604020202020204" pitchFamily="34" charset="0"/>
              <a:buNone/>
              <a:defRPr sz="1600" b="0" baseline="0"/>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r>
              <a:rPr lang="nb-NO" dirty="0" smtClean="0"/>
              <a:t>Kapittel tittel</a:t>
            </a:r>
          </a:p>
          <a:p>
            <a:r>
              <a:rPr lang="nb-NO" dirty="0" smtClean="0"/>
              <a:t>Kapittel tittel</a:t>
            </a:r>
          </a:p>
          <a:p>
            <a:r>
              <a:rPr lang="nb-NO" dirty="0" smtClean="0"/>
              <a:t>Kapittel tittel</a:t>
            </a:r>
            <a:endParaRPr lang="nb-NO" dirty="0"/>
          </a:p>
        </p:txBody>
      </p:sp>
      <p:sp>
        <p:nvSpPr>
          <p:cNvPr id="4" name="Espace réservé du pied de page 3"/>
          <p:cNvSpPr>
            <a:spLocks noGrp="1"/>
          </p:cNvSpPr>
          <p:nvPr>
            <p:ph type="ftr" sz="quarter" idx="11"/>
          </p:nvPr>
        </p:nvSpPr>
        <p:spPr bwMode="gray"/>
        <p:txBody>
          <a:bodyPr/>
          <a:lstStyle/>
          <a:p>
            <a:r>
              <a:rPr lang="fr-FR" smtClean="0"/>
              <a:t>Kurs i webutvikling med AngularJS</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a:t>
            </a:fld>
            <a:endParaRPr lang="fr-FR"/>
          </a:p>
        </p:txBody>
      </p:sp>
      <p:sp>
        <p:nvSpPr>
          <p:cNvPr id="3" name="Plassholder for tekst 2"/>
          <p:cNvSpPr>
            <a:spLocks noGrp="1"/>
          </p:cNvSpPr>
          <p:nvPr>
            <p:ph type="body" sz="quarter" idx="14" hasCustomPrompt="1"/>
          </p:nvPr>
        </p:nvSpPr>
        <p:spPr>
          <a:xfrm>
            <a:off x="539552" y="627292"/>
            <a:ext cx="2374900" cy="270272"/>
          </a:xfrm>
        </p:spPr>
        <p:txBody>
          <a:bodyPr/>
          <a:lstStyle>
            <a:lvl1pPr marL="0" indent="0">
              <a:buNone/>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b-NO" dirty="0" smtClean="0"/>
              <a:t>AGENDA</a:t>
            </a:r>
            <a:endParaRPr lang="nb-NO" dirty="0"/>
          </a:p>
        </p:txBody>
      </p:sp>
    </p:spTree>
    <p:extLst>
      <p:ext uri="{BB962C8B-B14F-4D97-AF65-F5344CB8AC3E}">
        <p14:creationId xmlns:p14="http://schemas.microsoft.com/office/powerpoint/2010/main" val="2553038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p:spTree>
      <p:nvGrpSpPr>
        <p:cNvPr id="1" name=""/>
        <p:cNvGrpSpPr/>
        <p:nvPr/>
      </p:nvGrpSpPr>
      <p:grpSpPr>
        <a:xfrm>
          <a:off x="0" y="0"/>
          <a:ext cx="0" cy="0"/>
          <a:chOff x="0" y="0"/>
          <a:chExt cx="0" cy="0"/>
        </a:xfrm>
      </p:grpSpPr>
      <p:sp>
        <p:nvSpPr>
          <p:cNvPr id="3" name="Espace réservé pour une image  2"/>
          <p:cNvSpPr>
            <a:spLocks noGrp="1"/>
          </p:cNvSpPr>
          <p:nvPr>
            <p:ph type="pic" sz="quarter" idx="15" hasCustomPrompt="1"/>
          </p:nvPr>
        </p:nvSpPr>
        <p:spPr bwMode="gray">
          <a:xfrm>
            <a:off x="-5490" y="-1904"/>
            <a:ext cx="9155891" cy="2573654"/>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3719 w 10000"/>
              <a:gd name="connsiteY3" fmla="*/ 9987 h 10000"/>
              <a:gd name="connsiteX4" fmla="*/ 0 w 10000"/>
              <a:gd name="connsiteY4" fmla="*/ 10000 h 10000"/>
              <a:gd name="connsiteX5" fmla="*/ 0 w 10000"/>
              <a:gd name="connsiteY5" fmla="*/ 0 h 10000"/>
              <a:gd name="connsiteX0" fmla="*/ 0 w 10007"/>
              <a:gd name="connsiteY0" fmla="*/ 0 h 10000"/>
              <a:gd name="connsiteX1" fmla="*/ 10000 w 10007"/>
              <a:gd name="connsiteY1" fmla="*/ 0 h 10000"/>
              <a:gd name="connsiteX2" fmla="*/ 10007 w 10007"/>
              <a:gd name="connsiteY2" fmla="*/ 6381 h 10000"/>
              <a:gd name="connsiteX3" fmla="*/ 3719 w 10007"/>
              <a:gd name="connsiteY3" fmla="*/ 9987 h 10000"/>
              <a:gd name="connsiteX4" fmla="*/ 0 w 10007"/>
              <a:gd name="connsiteY4" fmla="*/ 10000 h 10000"/>
              <a:gd name="connsiteX5" fmla="*/ 0 w 10007"/>
              <a:gd name="connsiteY5" fmla="*/ 0 h 10000"/>
              <a:gd name="connsiteX0" fmla="*/ 0 w 10007"/>
              <a:gd name="connsiteY0" fmla="*/ 0 h 9987"/>
              <a:gd name="connsiteX1" fmla="*/ 10000 w 10007"/>
              <a:gd name="connsiteY1" fmla="*/ 0 h 9987"/>
              <a:gd name="connsiteX2" fmla="*/ 10007 w 10007"/>
              <a:gd name="connsiteY2" fmla="*/ 6381 h 9987"/>
              <a:gd name="connsiteX3" fmla="*/ 3719 w 10007"/>
              <a:gd name="connsiteY3" fmla="*/ 9987 h 9987"/>
              <a:gd name="connsiteX4" fmla="*/ 0 w 10007"/>
              <a:gd name="connsiteY4" fmla="*/ 9013 h 9987"/>
              <a:gd name="connsiteX5" fmla="*/ 0 w 10007"/>
              <a:gd name="connsiteY5" fmla="*/ 0 h 9987"/>
              <a:gd name="connsiteX0" fmla="*/ 0 w 10000"/>
              <a:gd name="connsiteY0" fmla="*/ 0 h 9025"/>
              <a:gd name="connsiteX1" fmla="*/ 9993 w 10000"/>
              <a:gd name="connsiteY1" fmla="*/ 0 h 9025"/>
              <a:gd name="connsiteX2" fmla="*/ 10000 w 10000"/>
              <a:gd name="connsiteY2" fmla="*/ 6389 h 9025"/>
              <a:gd name="connsiteX3" fmla="*/ 0 w 10000"/>
              <a:gd name="connsiteY3" fmla="*/ 9025 h 9025"/>
              <a:gd name="connsiteX4" fmla="*/ 0 w 10000"/>
              <a:gd name="connsiteY4" fmla="*/ 0 h 9025"/>
              <a:gd name="connsiteX0" fmla="*/ 0 w 10000"/>
              <a:gd name="connsiteY0" fmla="*/ 0 h 10472"/>
              <a:gd name="connsiteX1" fmla="*/ 9993 w 10000"/>
              <a:gd name="connsiteY1" fmla="*/ 0 h 10472"/>
              <a:gd name="connsiteX2" fmla="*/ 10000 w 10000"/>
              <a:gd name="connsiteY2" fmla="*/ 7079 h 10472"/>
              <a:gd name="connsiteX3" fmla="*/ 0 w 10000"/>
              <a:gd name="connsiteY3" fmla="*/ 10000 h 10472"/>
              <a:gd name="connsiteX4" fmla="*/ 0 w 10000"/>
              <a:gd name="connsiteY4" fmla="*/ 0 h 10472"/>
              <a:gd name="connsiteX0" fmla="*/ 0 w 10000"/>
              <a:gd name="connsiteY0" fmla="*/ 0 h 11183"/>
              <a:gd name="connsiteX1" fmla="*/ 9993 w 10000"/>
              <a:gd name="connsiteY1" fmla="*/ 0 h 11183"/>
              <a:gd name="connsiteX2" fmla="*/ 10000 w 10000"/>
              <a:gd name="connsiteY2" fmla="*/ 7079 h 11183"/>
              <a:gd name="connsiteX3" fmla="*/ 0 w 10000"/>
              <a:gd name="connsiteY3" fmla="*/ 10000 h 11183"/>
              <a:gd name="connsiteX4" fmla="*/ 0 w 10000"/>
              <a:gd name="connsiteY4" fmla="*/ 0 h 11183"/>
              <a:gd name="connsiteX0" fmla="*/ 0 w 10000"/>
              <a:gd name="connsiteY0" fmla="*/ 0 h 10948"/>
              <a:gd name="connsiteX1" fmla="*/ 9993 w 10000"/>
              <a:gd name="connsiteY1" fmla="*/ 0 h 10948"/>
              <a:gd name="connsiteX2" fmla="*/ 10000 w 10000"/>
              <a:gd name="connsiteY2" fmla="*/ 7079 h 10948"/>
              <a:gd name="connsiteX3" fmla="*/ 0 w 10000"/>
              <a:gd name="connsiteY3" fmla="*/ 10000 h 10948"/>
              <a:gd name="connsiteX4" fmla="*/ 0 w 10000"/>
              <a:gd name="connsiteY4" fmla="*/ 0 h 10948"/>
              <a:gd name="connsiteX0" fmla="*/ 0 w 10000"/>
              <a:gd name="connsiteY0" fmla="*/ 0 h 11076"/>
              <a:gd name="connsiteX1" fmla="*/ 9993 w 10000"/>
              <a:gd name="connsiteY1" fmla="*/ 0 h 11076"/>
              <a:gd name="connsiteX2" fmla="*/ 10000 w 10000"/>
              <a:gd name="connsiteY2" fmla="*/ 7079 h 11076"/>
              <a:gd name="connsiteX3" fmla="*/ 0 w 10000"/>
              <a:gd name="connsiteY3" fmla="*/ 10000 h 11076"/>
              <a:gd name="connsiteX4" fmla="*/ 0 w 10000"/>
              <a:gd name="connsiteY4" fmla="*/ 0 h 11076"/>
              <a:gd name="connsiteX0" fmla="*/ 0 w 10000"/>
              <a:gd name="connsiteY0" fmla="*/ 0 h 10908"/>
              <a:gd name="connsiteX1" fmla="*/ 9993 w 10000"/>
              <a:gd name="connsiteY1" fmla="*/ 0 h 10908"/>
              <a:gd name="connsiteX2" fmla="*/ 10000 w 10000"/>
              <a:gd name="connsiteY2" fmla="*/ 7079 h 10908"/>
              <a:gd name="connsiteX3" fmla="*/ 0 w 10000"/>
              <a:gd name="connsiteY3" fmla="*/ 10000 h 10908"/>
              <a:gd name="connsiteX4" fmla="*/ 0 w 10000"/>
              <a:gd name="connsiteY4" fmla="*/ 0 h 10908"/>
              <a:gd name="connsiteX0" fmla="*/ 0 w 10000"/>
              <a:gd name="connsiteY0" fmla="*/ 0 h 10903"/>
              <a:gd name="connsiteX1" fmla="*/ 9993 w 10000"/>
              <a:gd name="connsiteY1" fmla="*/ 0 h 10903"/>
              <a:gd name="connsiteX2" fmla="*/ 10000 w 10000"/>
              <a:gd name="connsiteY2" fmla="*/ 7079 h 10903"/>
              <a:gd name="connsiteX3" fmla="*/ 0 w 10000"/>
              <a:gd name="connsiteY3" fmla="*/ 10000 h 10903"/>
              <a:gd name="connsiteX4" fmla="*/ 0 w 10000"/>
              <a:gd name="connsiteY4" fmla="*/ 0 h 10903"/>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171"/>
              <a:gd name="connsiteX1" fmla="*/ 9993 w 10000"/>
              <a:gd name="connsiteY1" fmla="*/ 0 h 11171"/>
              <a:gd name="connsiteX2" fmla="*/ 10000 w 10000"/>
              <a:gd name="connsiteY2" fmla="*/ 7079 h 11171"/>
              <a:gd name="connsiteX3" fmla="*/ 4032 w 10000"/>
              <a:gd name="connsiteY3" fmla="*/ 11028 h 11171"/>
              <a:gd name="connsiteX4" fmla="*/ 0 w 10000"/>
              <a:gd name="connsiteY4" fmla="*/ 10000 h 11171"/>
              <a:gd name="connsiteX5" fmla="*/ 0 w 10000"/>
              <a:gd name="connsiteY5" fmla="*/ 0 h 11171"/>
              <a:gd name="connsiteX0" fmla="*/ 0 w 10000"/>
              <a:gd name="connsiteY0" fmla="*/ 0 h 11031"/>
              <a:gd name="connsiteX1" fmla="*/ 9993 w 10000"/>
              <a:gd name="connsiteY1" fmla="*/ 0 h 11031"/>
              <a:gd name="connsiteX2" fmla="*/ 10000 w 10000"/>
              <a:gd name="connsiteY2" fmla="*/ 7079 h 11031"/>
              <a:gd name="connsiteX3" fmla="*/ 4032 w 10000"/>
              <a:gd name="connsiteY3" fmla="*/ 11028 h 11031"/>
              <a:gd name="connsiteX4" fmla="*/ 0 w 10000"/>
              <a:gd name="connsiteY4" fmla="*/ 10000 h 11031"/>
              <a:gd name="connsiteX5" fmla="*/ 0 w 10000"/>
              <a:gd name="connsiteY5" fmla="*/ 0 h 11031"/>
              <a:gd name="connsiteX0" fmla="*/ 0 w 10000"/>
              <a:gd name="connsiteY0" fmla="*/ 0 h 11048"/>
              <a:gd name="connsiteX1" fmla="*/ 9993 w 10000"/>
              <a:gd name="connsiteY1" fmla="*/ 0 h 11048"/>
              <a:gd name="connsiteX2" fmla="*/ 10000 w 10000"/>
              <a:gd name="connsiteY2" fmla="*/ 7079 h 11048"/>
              <a:gd name="connsiteX3" fmla="*/ 4032 w 10000"/>
              <a:gd name="connsiteY3" fmla="*/ 11028 h 11048"/>
              <a:gd name="connsiteX4" fmla="*/ 0 w 10000"/>
              <a:gd name="connsiteY4" fmla="*/ 10000 h 11048"/>
              <a:gd name="connsiteX5" fmla="*/ 0 w 10000"/>
              <a:gd name="connsiteY5" fmla="*/ 0 h 11048"/>
              <a:gd name="connsiteX0" fmla="*/ 0 w 10010"/>
              <a:gd name="connsiteY0" fmla="*/ 663 h 11048"/>
              <a:gd name="connsiteX1" fmla="*/ 10003 w 10010"/>
              <a:gd name="connsiteY1" fmla="*/ 0 h 11048"/>
              <a:gd name="connsiteX2" fmla="*/ 10010 w 10010"/>
              <a:gd name="connsiteY2" fmla="*/ 7079 h 11048"/>
              <a:gd name="connsiteX3" fmla="*/ 4042 w 10010"/>
              <a:gd name="connsiteY3" fmla="*/ 11028 h 11048"/>
              <a:gd name="connsiteX4" fmla="*/ 10 w 10010"/>
              <a:gd name="connsiteY4" fmla="*/ 10000 h 11048"/>
              <a:gd name="connsiteX5" fmla="*/ 0 w 10010"/>
              <a:gd name="connsiteY5" fmla="*/ 663 h 11048"/>
              <a:gd name="connsiteX0" fmla="*/ 0 w 10010"/>
              <a:gd name="connsiteY0" fmla="*/ 0 h 10385"/>
              <a:gd name="connsiteX1" fmla="*/ 10003 w 10010"/>
              <a:gd name="connsiteY1" fmla="*/ 0 h 10385"/>
              <a:gd name="connsiteX2" fmla="*/ 10010 w 10010"/>
              <a:gd name="connsiteY2" fmla="*/ 6416 h 10385"/>
              <a:gd name="connsiteX3" fmla="*/ 4042 w 10010"/>
              <a:gd name="connsiteY3" fmla="*/ 10365 h 10385"/>
              <a:gd name="connsiteX4" fmla="*/ 10 w 10010"/>
              <a:gd name="connsiteY4" fmla="*/ 9337 h 10385"/>
              <a:gd name="connsiteX5" fmla="*/ 0 w 10010"/>
              <a:gd name="connsiteY5" fmla="*/ 0 h 10385"/>
              <a:gd name="connsiteX0" fmla="*/ 0 w 10003"/>
              <a:gd name="connsiteY0" fmla="*/ 0 h 10404"/>
              <a:gd name="connsiteX1" fmla="*/ 9996 w 10003"/>
              <a:gd name="connsiteY1" fmla="*/ 19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8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1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6"/>
              <a:gd name="connsiteY0" fmla="*/ 0 h 10382"/>
              <a:gd name="connsiteX1" fmla="*/ 10006 w 10006"/>
              <a:gd name="connsiteY1" fmla="*/ 9 h 10382"/>
              <a:gd name="connsiteX2" fmla="*/ 10006 w 10006"/>
              <a:gd name="connsiteY2" fmla="*/ 6413 h 10382"/>
              <a:gd name="connsiteX3" fmla="*/ 4038 w 10006"/>
              <a:gd name="connsiteY3" fmla="*/ 10362 h 10382"/>
              <a:gd name="connsiteX4" fmla="*/ 6 w 10006"/>
              <a:gd name="connsiteY4" fmla="*/ 9334 h 10382"/>
              <a:gd name="connsiteX5" fmla="*/ 0 w 10006"/>
              <a:gd name="connsiteY5" fmla="*/ 0 h 1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6" h="10382">
                <a:moveTo>
                  <a:pt x="0" y="0"/>
                </a:moveTo>
                <a:lnTo>
                  <a:pt x="10006" y="9"/>
                </a:lnTo>
                <a:cubicBezTo>
                  <a:pt x="10008" y="2369"/>
                  <a:pt x="10004" y="4054"/>
                  <a:pt x="10006" y="6413"/>
                </a:cubicBezTo>
                <a:cubicBezTo>
                  <a:pt x="7507" y="10149"/>
                  <a:pt x="4067" y="10394"/>
                  <a:pt x="4038" y="10362"/>
                </a:cubicBezTo>
                <a:cubicBezTo>
                  <a:pt x="4002" y="10407"/>
                  <a:pt x="1781" y="10476"/>
                  <a:pt x="6" y="9334"/>
                </a:cubicBezTo>
                <a:cubicBezTo>
                  <a:pt x="3" y="6222"/>
                  <a:pt x="3" y="3112"/>
                  <a:pt x="0" y="0"/>
                </a:cubicBezTo>
                <a:close/>
              </a:path>
            </a:pathLst>
          </a:custGeom>
        </p:spPr>
        <p:txBody>
          <a:bodyPr/>
          <a:lstStyle>
            <a:lvl1pPr marL="271463" marR="0" indent="-271463" algn="l" defTabSz="914199" rtl="0" eaLnBrk="1" fontAlgn="auto" latinLnBrk="0" hangingPunct="1">
              <a:lnSpc>
                <a:spcPct val="100000"/>
              </a:lnSpc>
              <a:spcBef>
                <a:spcPts val="1800"/>
              </a:spcBef>
              <a:spcAft>
                <a:spcPts val="0"/>
              </a:spcAft>
              <a:buClr>
                <a:srgbClr val="CF022B"/>
              </a:buClr>
              <a:buSzPct val="90000"/>
              <a:buFontTx/>
              <a:buBlip>
                <a:blip r:embed="rId2"/>
              </a:buBlip>
              <a:tabLst/>
              <a:defRPr/>
            </a:lvl1pPr>
          </a:lstStyle>
          <a:p>
            <a:r>
              <a:rPr lang="en-GB" dirty="0" err="1" smtClean="0"/>
              <a:t>Klikk</a:t>
            </a:r>
            <a:r>
              <a:rPr lang="en-GB" dirty="0" smtClean="0"/>
              <a:t> </a:t>
            </a:r>
            <a:r>
              <a:rPr lang="en-GB" dirty="0" err="1" smtClean="0"/>
              <a:t>på</a:t>
            </a:r>
            <a:r>
              <a:rPr lang="en-GB" dirty="0" smtClean="0"/>
              <a:t> </a:t>
            </a:r>
            <a:r>
              <a:rPr lang="en-GB" dirty="0" err="1" smtClean="0"/>
              <a:t>ikonet</a:t>
            </a:r>
            <a:r>
              <a:rPr lang="en-GB" dirty="0" smtClean="0"/>
              <a:t> for å </a:t>
            </a:r>
            <a:r>
              <a:rPr lang="en-GB" dirty="0" err="1" smtClean="0"/>
              <a:t>sette</a:t>
            </a:r>
            <a:r>
              <a:rPr lang="en-GB" dirty="0" smtClean="0"/>
              <a:t> inn et </a:t>
            </a:r>
            <a:r>
              <a:rPr lang="en-GB" dirty="0" err="1" smtClean="0"/>
              <a:t>bilde</a:t>
            </a:r>
            <a:endParaRPr lang="en-GB" dirty="0" smtClean="0"/>
          </a:p>
          <a:p>
            <a:endParaRPr lang="fr-FR" dirty="0"/>
          </a:p>
        </p:txBody>
      </p:sp>
      <p:sp>
        <p:nvSpPr>
          <p:cNvPr id="16" name="Espace réservé du pied de page 15"/>
          <p:cNvSpPr>
            <a:spLocks noGrp="1"/>
          </p:cNvSpPr>
          <p:nvPr>
            <p:ph type="ftr" sz="quarter" idx="13"/>
          </p:nvPr>
        </p:nvSpPr>
        <p:spPr bwMode="gray"/>
        <p:txBody>
          <a:bodyPr/>
          <a:lstStyle/>
          <a:p>
            <a:r>
              <a:rPr lang="fr-FR" smtClean="0"/>
              <a:t>Kurs i webutvikling med AngularJS</a:t>
            </a:r>
            <a:endParaRPr lang="fr-FR" dirty="0"/>
          </a:p>
        </p:txBody>
      </p:sp>
      <p:sp>
        <p:nvSpPr>
          <p:cNvPr id="17" name="Espace réservé du numéro de diapositive 16"/>
          <p:cNvSpPr>
            <a:spLocks noGrp="1"/>
          </p:cNvSpPr>
          <p:nvPr>
            <p:ph type="sldNum" sz="quarter" idx="14"/>
          </p:nvPr>
        </p:nvSpPr>
        <p:spPr bwMode="gray"/>
        <p:txBody>
          <a:bodyPr/>
          <a:lstStyle/>
          <a:p>
            <a:fld id="{AF43E6FD-AB27-4108-A2FC-346BB5F75E3F}" type="slidenum">
              <a:rPr lang="fr-FR" smtClean="0"/>
              <a:pPr/>
              <a:t>‹#›</a:t>
            </a:fld>
            <a:endParaRPr lang="fr-FR" dirty="0"/>
          </a:p>
        </p:txBody>
      </p:sp>
      <p:cxnSp>
        <p:nvCxnSpPr>
          <p:cNvPr id="18" name="Connecteur droit 17"/>
          <p:cNvCxnSpPr/>
          <p:nvPr userDrawn="1"/>
        </p:nvCxnSpPr>
        <p:spPr bwMode="gray">
          <a:xfrm>
            <a:off x="531466" y="4903711"/>
            <a:ext cx="0" cy="7406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grpSp>
        <p:nvGrpSpPr>
          <p:cNvPr id="14" name="Groupe 13"/>
          <p:cNvGrpSpPr/>
          <p:nvPr userDrawn="1"/>
        </p:nvGrpSpPr>
        <p:grpSpPr bwMode="gray">
          <a:xfrm>
            <a:off x="1" y="1301670"/>
            <a:ext cx="9145587" cy="1329929"/>
            <a:chOff x="0" y="1958231"/>
            <a:chExt cx="9145587" cy="1773238"/>
          </a:xfrm>
          <a:solidFill>
            <a:schemeClr val="tx2">
              <a:lumMod val="10000"/>
              <a:lumOff val="90000"/>
            </a:schemeClr>
          </a:solidFill>
        </p:grpSpPr>
        <p:sp>
          <p:nvSpPr>
            <p:cNvPr id="19"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4" name="Titre 1"/>
          <p:cNvSpPr>
            <a:spLocks noGrp="1"/>
          </p:cNvSpPr>
          <p:nvPr>
            <p:ph type="ctrTitle" hasCustomPrompt="1"/>
          </p:nvPr>
        </p:nvSpPr>
        <p:spPr bwMode="gray">
          <a:xfrm>
            <a:off x="551885" y="3051586"/>
            <a:ext cx="6451431" cy="430867"/>
          </a:xfrm>
        </p:spPr>
        <p:txBody>
          <a:bodyPr wrap="square" anchor="b">
            <a:spAutoFit/>
          </a:bodyPr>
          <a:lstStyle>
            <a:lvl1pPr algn="l">
              <a:defRPr sz="2400" cap="none" baseline="0">
                <a:solidFill>
                  <a:schemeClr val="tx1"/>
                </a:solidFill>
              </a:defRPr>
            </a:lvl1pPr>
          </a:lstStyle>
          <a:p>
            <a:r>
              <a:rPr lang="en-GB" noProof="0" dirty="0" err="1" smtClean="0"/>
              <a:t>Tittel</a:t>
            </a:r>
            <a:r>
              <a:rPr lang="en-GB" noProof="0" dirty="0" smtClean="0"/>
              <a:t> </a:t>
            </a:r>
            <a:r>
              <a:rPr lang="en-GB" noProof="0" dirty="0" err="1" smtClean="0"/>
              <a:t>presentasjon</a:t>
            </a:r>
            <a:endParaRPr lang="fr-FR" dirty="0"/>
          </a:p>
        </p:txBody>
      </p:sp>
      <p:sp>
        <p:nvSpPr>
          <p:cNvPr id="25" name="Sous-titre 2"/>
          <p:cNvSpPr>
            <a:spLocks noGrp="1"/>
          </p:cNvSpPr>
          <p:nvPr>
            <p:ph type="subTitle" idx="1" hasCustomPrompt="1"/>
          </p:nvPr>
        </p:nvSpPr>
        <p:spPr bwMode="gray">
          <a:xfrm>
            <a:off x="546100" y="3490915"/>
            <a:ext cx="6457215" cy="307777"/>
          </a:xfrm>
          <a:prstGeom prst="rect">
            <a:avLst/>
          </a:prstGeom>
        </p:spPr>
        <p:txBody>
          <a:bodyPr wrap="square" tIns="0" bIns="0">
            <a:spAutoFit/>
          </a:bodyPr>
          <a:lstStyle>
            <a:lvl1pPr marL="0" indent="0" algn="l">
              <a:spcBef>
                <a:spcPts val="411"/>
              </a:spcBef>
              <a:buFont typeface="Arial" panose="020B0604020202020204" pitchFamily="34" charset="0"/>
              <a:buNone/>
              <a:defRPr>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en-GB" noProof="0" dirty="0" err="1" smtClean="0"/>
              <a:t>Undertittel</a:t>
            </a:r>
            <a:endParaRPr lang="en-GB" noProof="0" dirty="0"/>
          </a:p>
        </p:txBody>
      </p:sp>
      <p:pic>
        <p:nvPicPr>
          <p:cNvPr id="15" name="Image 1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gray">
          <a:xfrm>
            <a:off x="8403525" y="4659982"/>
            <a:ext cx="560963" cy="410438"/>
          </a:xfrm>
          <a:prstGeom prst="rect">
            <a:avLst/>
          </a:prstGeom>
        </p:spPr>
      </p:pic>
    </p:spTree>
    <p:extLst>
      <p:ext uri="{BB962C8B-B14F-4D97-AF65-F5344CB8AC3E}">
        <p14:creationId xmlns:p14="http://schemas.microsoft.com/office/powerpoint/2010/main" val="2948162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8" name="Titre 7"/>
          <p:cNvSpPr>
            <a:spLocks noGrp="1"/>
          </p:cNvSpPr>
          <p:nvPr>
            <p:ph type="title" hasCustomPrompt="1"/>
          </p:nvPr>
        </p:nvSpPr>
        <p:spPr bwMode="gray"/>
        <p:txBody>
          <a:bodyPr/>
          <a:lstStyle>
            <a:lvl1pPr>
              <a:defRPr/>
            </a:lvl1pPr>
          </a:lstStyle>
          <a:p>
            <a:r>
              <a:rPr lang="en-GB" noProof="0" dirty="0" err="1" smtClean="0"/>
              <a:t>Tittel</a:t>
            </a:r>
            <a:endParaRPr lang="fr-FR" dirty="0"/>
          </a:p>
        </p:txBody>
      </p:sp>
      <p:sp>
        <p:nvSpPr>
          <p:cNvPr id="12" name="Espace réservé du contenu 11"/>
          <p:cNvSpPr>
            <a:spLocks noGrp="1"/>
          </p:cNvSpPr>
          <p:nvPr>
            <p:ph sz="quarter" idx="13" hasCustomPrompt="1"/>
          </p:nvPr>
        </p:nvSpPr>
        <p:spPr bwMode="gray">
          <a:xfrm>
            <a:off x="515938" y="1113235"/>
            <a:ext cx="8088312" cy="3511153"/>
          </a:xfrm>
        </p:spPr>
        <p:txBody>
          <a:bodyPr/>
          <a:lstStyle>
            <a:lvl1pPr>
              <a:defRPr baseline="0"/>
            </a:lvl1pPr>
            <a:lvl2pPr>
              <a:defRPr baseline="0"/>
            </a:lvl2pPr>
            <a:lvl3pPr>
              <a:defRPr/>
            </a:lvl3pPr>
          </a:lstStyle>
          <a:p>
            <a:pPr lvl="0"/>
            <a:r>
              <a:rPr lang="en-GB" noProof="0" dirty="0" err="1" smtClean="0"/>
              <a:t>Tekst</a:t>
            </a:r>
            <a:r>
              <a:rPr lang="en-GB" noProof="0" dirty="0" smtClean="0"/>
              <a:t> </a:t>
            </a:r>
            <a:r>
              <a:rPr lang="en-GB" noProof="0" dirty="0" err="1" smtClean="0"/>
              <a:t>nivå</a:t>
            </a:r>
            <a:r>
              <a:rPr lang="en-GB" noProof="0" dirty="0" smtClean="0"/>
              <a:t> </a:t>
            </a:r>
            <a:r>
              <a:rPr lang="en-GB" noProof="0" dirty="0" err="1" smtClean="0"/>
              <a:t>en</a:t>
            </a:r>
            <a:endParaRPr lang="en-GB" noProof="0" dirty="0" smtClean="0"/>
          </a:p>
          <a:p>
            <a:pPr lvl="1"/>
            <a:r>
              <a:rPr lang="en-GB" noProof="0" dirty="0" err="1" smtClean="0"/>
              <a:t>Tekst</a:t>
            </a:r>
            <a:r>
              <a:rPr lang="en-GB" noProof="0" dirty="0" smtClean="0"/>
              <a:t> </a:t>
            </a:r>
            <a:r>
              <a:rPr lang="en-GB" noProof="0" dirty="0" err="1" smtClean="0"/>
              <a:t>nivå</a:t>
            </a:r>
            <a:r>
              <a:rPr lang="en-GB" noProof="0" dirty="0" smtClean="0"/>
              <a:t> 2</a:t>
            </a:r>
          </a:p>
          <a:p>
            <a:pPr lvl="2"/>
            <a:r>
              <a:rPr lang="en-GB" noProof="0" dirty="0" err="1" smtClean="0"/>
              <a:t>Tekst</a:t>
            </a:r>
            <a:r>
              <a:rPr lang="en-GB" noProof="0" dirty="0" smtClean="0"/>
              <a:t> </a:t>
            </a:r>
            <a:r>
              <a:rPr lang="en-GB" noProof="0" dirty="0" err="1" smtClean="0"/>
              <a:t>nivå</a:t>
            </a:r>
            <a:r>
              <a:rPr lang="en-GB" noProof="0" dirty="0" smtClean="0"/>
              <a:t> 3</a:t>
            </a:r>
          </a:p>
        </p:txBody>
      </p:sp>
      <p:sp>
        <p:nvSpPr>
          <p:cNvPr id="15" name="Plassholder for bunntekst 8"/>
          <p:cNvSpPr>
            <a:spLocks noGrp="1"/>
          </p:cNvSpPr>
          <p:nvPr>
            <p:ph type="ftr" sz="quarter" idx="3"/>
          </p:nvPr>
        </p:nvSpPr>
        <p:spPr>
          <a:xfrm>
            <a:off x="539552" y="4840002"/>
            <a:ext cx="2895600" cy="162018"/>
          </a:xfrm>
          <a:prstGeom prst="rect">
            <a:avLst/>
          </a:prstGeom>
        </p:spPr>
        <p:txBody>
          <a:bodyPr vert="horz" lIns="91440" tIns="45720" rIns="91440" bIns="45720" rtlCol="0" anchor="ctr"/>
          <a:lstStyle>
            <a:lvl1pPr algn="l">
              <a:defRPr sz="900">
                <a:solidFill>
                  <a:srgbClr val="232323"/>
                </a:solidFill>
              </a:defRPr>
            </a:lvl1pPr>
          </a:lstStyle>
          <a:p>
            <a:r>
              <a:rPr lang="nb-NO" smtClean="0"/>
              <a:t>Kurs i webutvikling med AngularJS</a:t>
            </a:r>
            <a:endParaRPr lang="nb-NO" dirty="0"/>
          </a:p>
        </p:txBody>
      </p:sp>
      <p:sp>
        <p:nvSpPr>
          <p:cNvPr id="16" name="Plassholder for lysbildenummer 9"/>
          <p:cNvSpPr>
            <a:spLocks noGrp="1"/>
          </p:cNvSpPr>
          <p:nvPr>
            <p:ph type="sldNum" sz="quarter" idx="4"/>
          </p:nvPr>
        </p:nvSpPr>
        <p:spPr>
          <a:xfrm>
            <a:off x="179512" y="4840003"/>
            <a:ext cx="333400" cy="162018"/>
          </a:xfrm>
          <a:prstGeom prst="rect">
            <a:avLst/>
          </a:prstGeom>
        </p:spPr>
        <p:txBody>
          <a:bodyPr vert="horz" lIns="91440" tIns="45720" rIns="91440" bIns="45720" rtlCol="0" anchor="ctr"/>
          <a:lstStyle>
            <a:lvl1pPr algn="r">
              <a:defRPr sz="1000">
                <a:solidFill>
                  <a:srgbClr val="232323"/>
                </a:solidFill>
              </a:defRPr>
            </a:lvl1pPr>
          </a:lstStyle>
          <a:p>
            <a:fld id="{5279AF0B-2D84-CD41-8CAF-017061CB9833}" type="slidenum">
              <a:rPr lang="nb-NO" smtClean="0"/>
              <a:pPr/>
              <a:t>‹#›</a:t>
            </a:fld>
            <a:endParaRPr lang="nb-NO"/>
          </a:p>
        </p:txBody>
      </p:sp>
    </p:spTree>
    <p:extLst>
      <p:ext uri="{BB962C8B-B14F-4D97-AF65-F5344CB8AC3E}">
        <p14:creationId xmlns:p14="http://schemas.microsoft.com/office/powerpoint/2010/main" val="11471722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515939" y="1113234"/>
            <a:ext cx="8088511" cy="3511153"/>
          </a:xfrm>
          <a:prstGeom prst="rect">
            <a:avLst/>
          </a:prstGeom>
        </p:spPr>
        <p:txBody>
          <a:bodyPr/>
          <a:lstStyle>
            <a:lvl1pPr>
              <a:defRPr/>
            </a:lvl1pPr>
            <a:lvl2pPr>
              <a:defRPr/>
            </a:lvl2pPr>
            <a:lvl3pPr>
              <a:defRPr/>
            </a:lvl3pPr>
          </a:lstStyle>
          <a:p>
            <a:pPr lvl="0"/>
            <a:r>
              <a:rPr lang="en-GB" noProof="0" dirty="0" err="1" smtClean="0"/>
              <a:t>Tekst</a:t>
            </a:r>
            <a:r>
              <a:rPr lang="en-GB" noProof="0" dirty="0" smtClean="0"/>
              <a:t> </a:t>
            </a:r>
            <a:r>
              <a:rPr lang="en-GB" noProof="0" dirty="0" err="1" smtClean="0"/>
              <a:t>nivå</a:t>
            </a:r>
            <a:r>
              <a:rPr lang="en-GB" noProof="0" dirty="0" smtClean="0"/>
              <a:t> </a:t>
            </a:r>
            <a:r>
              <a:rPr lang="en-GB" noProof="0" dirty="0" err="1" smtClean="0"/>
              <a:t>en</a:t>
            </a:r>
            <a:endParaRPr lang="en-GB" noProof="0" dirty="0" smtClean="0"/>
          </a:p>
          <a:p>
            <a:pPr lvl="1"/>
            <a:r>
              <a:rPr lang="en-GB" noProof="0" dirty="0" err="1" smtClean="0"/>
              <a:t>Tekst</a:t>
            </a:r>
            <a:r>
              <a:rPr lang="en-GB" noProof="0" dirty="0" smtClean="0"/>
              <a:t> </a:t>
            </a:r>
            <a:r>
              <a:rPr lang="en-GB" noProof="0" dirty="0" err="1" smtClean="0"/>
              <a:t>nivå</a:t>
            </a:r>
            <a:r>
              <a:rPr lang="en-GB" noProof="0" dirty="0" smtClean="0"/>
              <a:t> to</a:t>
            </a:r>
          </a:p>
          <a:p>
            <a:pPr lvl="2"/>
            <a:r>
              <a:rPr lang="en-GB" noProof="0" dirty="0" err="1" smtClean="0"/>
              <a:t>Tekst</a:t>
            </a:r>
            <a:r>
              <a:rPr lang="en-GB" noProof="0" dirty="0" smtClean="0"/>
              <a:t> </a:t>
            </a:r>
            <a:r>
              <a:rPr lang="en-GB" noProof="0" dirty="0" err="1" smtClean="0"/>
              <a:t>nivå</a:t>
            </a:r>
            <a:r>
              <a:rPr lang="en-GB" noProof="0" dirty="0" smtClean="0"/>
              <a:t> </a:t>
            </a:r>
            <a:r>
              <a:rPr lang="en-GB" noProof="0" dirty="0" err="1" smtClean="0"/>
              <a:t>tre</a:t>
            </a:r>
            <a:endParaRPr lang="en-GB" noProof="0" dirty="0" smtClean="0"/>
          </a:p>
        </p:txBody>
      </p:sp>
      <p:sp>
        <p:nvSpPr>
          <p:cNvPr id="8" name="Titre 7"/>
          <p:cNvSpPr>
            <a:spLocks noGrp="1"/>
          </p:cNvSpPr>
          <p:nvPr>
            <p:ph type="title" hasCustomPrompt="1"/>
          </p:nvPr>
        </p:nvSpPr>
        <p:spPr bwMode="gray">
          <a:xfrm>
            <a:off x="544439" y="237135"/>
            <a:ext cx="8045374" cy="249410"/>
          </a:xfrm>
        </p:spPr>
        <p:txBody>
          <a:bodyPr anchor="ctr"/>
          <a:lstStyle>
            <a:lvl1pPr>
              <a:defRPr/>
            </a:lvl1pPr>
          </a:lstStyle>
          <a:p>
            <a:r>
              <a:rPr lang="en-GB" noProof="0" dirty="0" err="1" smtClean="0"/>
              <a:t>Tittel</a:t>
            </a:r>
            <a:endParaRPr lang="fr-FR" dirty="0"/>
          </a:p>
        </p:txBody>
      </p:sp>
      <p:sp>
        <p:nvSpPr>
          <p:cNvPr id="10" name="Espace réservé du pied de page 9"/>
          <p:cNvSpPr>
            <a:spLocks noGrp="1"/>
          </p:cNvSpPr>
          <p:nvPr>
            <p:ph type="ftr" sz="quarter" idx="11"/>
          </p:nvPr>
        </p:nvSpPr>
        <p:spPr bwMode="gray"/>
        <p:txBody>
          <a:bodyPr/>
          <a:lstStyle/>
          <a:p>
            <a:r>
              <a:rPr lang="fr-FR" smtClean="0"/>
              <a:t>Kurs i webutvikling med AngularJS</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
        <p:nvSpPr>
          <p:cNvPr id="4" name="Espace réservé du texte 3"/>
          <p:cNvSpPr>
            <a:spLocks noGrp="1"/>
          </p:cNvSpPr>
          <p:nvPr>
            <p:ph type="body" sz="quarter" idx="13" hasCustomPrompt="1"/>
          </p:nvPr>
        </p:nvSpPr>
        <p:spPr bwMode="gray">
          <a:xfrm>
            <a:off x="544439" y="492469"/>
            <a:ext cx="8045450" cy="202406"/>
          </a:xfrm>
          <a:prstGeom prst="rect">
            <a:avLst/>
          </a:prstGeom>
        </p:spPr>
        <p:txBody>
          <a:bodyPr vert="horz" lIns="0" tIns="45710" rIns="0" bIns="45710" rtlCol="0" anchor="ctr">
            <a:noAutofit/>
          </a:bodyPr>
          <a:lstStyle>
            <a:lvl1pPr marL="0" indent="0">
              <a:lnSpc>
                <a:spcPct val="90000"/>
              </a:lnSpc>
              <a:spcBef>
                <a:spcPct val="0"/>
              </a:spcBef>
              <a:buFont typeface="Arial" panose="020B0604020202020204" pitchFamily="34" charset="0"/>
              <a:buNone/>
              <a:defRPr lang="fr-FR" sz="1800" cap="none"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marL="0" lvl="0">
              <a:lnSpc>
                <a:spcPct val="90000"/>
              </a:lnSpc>
              <a:spcBef>
                <a:spcPct val="0"/>
              </a:spcBef>
            </a:pPr>
            <a:r>
              <a:rPr lang="en-GB" noProof="0" dirty="0" err="1" smtClean="0"/>
              <a:t>Undertittel</a:t>
            </a:r>
            <a:endParaRPr lang="en-GB" noProof="0" dirty="0" smtClean="0"/>
          </a:p>
        </p:txBody>
      </p:sp>
    </p:spTree>
    <p:extLst>
      <p:ext uri="{BB962C8B-B14F-4D97-AF65-F5344CB8AC3E}">
        <p14:creationId xmlns:p14="http://schemas.microsoft.com/office/powerpoint/2010/main" val="40097563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5" name="Espace réservé du contenu 4"/>
          <p:cNvSpPr>
            <a:spLocks noGrp="1"/>
          </p:cNvSpPr>
          <p:nvPr>
            <p:ph sz="quarter" idx="14" hasCustomPrompt="1"/>
          </p:nvPr>
        </p:nvSpPr>
        <p:spPr bwMode="gray">
          <a:xfrm>
            <a:off x="4716016" y="1113235"/>
            <a:ext cx="3888234" cy="3509297"/>
          </a:xfrm>
          <a:prstGeom prst="rect">
            <a:avLst/>
          </a:prstGeom>
        </p:spPr>
        <p:txBody>
          <a:bodyPr/>
          <a:lstStyle>
            <a:lvl1pPr>
              <a:defRPr sz="2000"/>
            </a:lvl1pPr>
            <a:lvl2pPr>
              <a:defRPr sz="1800"/>
            </a:lvl2pPr>
            <a:lvl3pPr>
              <a:defRPr sz="1600"/>
            </a:lvl3pPr>
            <a:lvl4pPr>
              <a:defRPr sz="1600"/>
            </a:lvl4pPr>
            <a:lvl5pPr>
              <a:defRPr sz="1600"/>
            </a:lvl5pPr>
          </a:lstStyle>
          <a:p>
            <a:pPr lvl="0"/>
            <a:r>
              <a:rPr lang="en-GB" noProof="0" dirty="0" err="1" smtClean="0"/>
              <a:t>Tekst</a:t>
            </a:r>
            <a:r>
              <a:rPr lang="en-GB" noProof="0" dirty="0" smtClean="0"/>
              <a:t> </a:t>
            </a:r>
            <a:r>
              <a:rPr lang="en-GB" noProof="0" dirty="0" err="1" smtClean="0"/>
              <a:t>nivå</a:t>
            </a:r>
            <a:r>
              <a:rPr lang="en-GB" noProof="0" dirty="0" smtClean="0"/>
              <a:t> </a:t>
            </a:r>
            <a:r>
              <a:rPr lang="en-GB" noProof="0" dirty="0" err="1" smtClean="0"/>
              <a:t>en</a:t>
            </a:r>
            <a:endParaRPr lang="en-GB" noProof="0" dirty="0" smtClean="0"/>
          </a:p>
          <a:p>
            <a:pPr lvl="1"/>
            <a:r>
              <a:rPr lang="en-GB" noProof="0" dirty="0" err="1" smtClean="0"/>
              <a:t>Tekst</a:t>
            </a:r>
            <a:r>
              <a:rPr lang="en-GB" noProof="0" dirty="0" smtClean="0"/>
              <a:t> </a:t>
            </a:r>
            <a:r>
              <a:rPr lang="en-GB" noProof="0" dirty="0" err="1" smtClean="0"/>
              <a:t>nivå</a:t>
            </a:r>
            <a:r>
              <a:rPr lang="en-GB" noProof="0" dirty="0" smtClean="0"/>
              <a:t> to</a:t>
            </a:r>
          </a:p>
          <a:p>
            <a:pPr lvl="2"/>
            <a:r>
              <a:rPr lang="en-GB" noProof="0" dirty="0" err="1" smtClean="0"/>
              <a:t>Tekst</a:t>
            </a:r>
            <a:r>
              <a:rPr lang="en-GB" noProof="0" dirty="0" smtClean="0"/>
              <a:t> </a:t>
            </a:r>
            <a:r>
              <a:rPr lang="en-GB" noProof="0" dirty="0" err="1" smtClean="0"/>
              <a:t>nivå</a:t>
            </a:r>
            <a:r>
              <a:rPr lang="en-GB" noProof="0" dirty="0" smtClean="0"/>
              <a:t> </a:t>
            </a:r>
            <a:r>
              <a:rPr lang="en-GB" noProof="0" dirty="0" err="1" smtClean="0"/>
              <a:t>tre</a:t>
            </a:r>
            <a:endParaRPr lang="en-GB" noProof="0" dirty="0" smtClean="0"/>
          </a:p>
        </p:txBody>
      </p:sp>
      <p:sp>
        <p:nvSpPr>
          <p:cNvPr id="3" name="Espace réservé du contenu 2"/>
          <p:cNvSpPr>
            <a:spLocks noGrp="1"/>
          </p:cNvSpPr>
          <p:nvPr>
            <p:ph idx="1" hasCustomPrompt="1"/>
          </p:nvPr>
        </p:nvSpPr>
        <p:spPr bwMode="gray">
          <a:xfrm>
            <a:off x="515939" y="1113235"/>
            <a:ext cx="3912046" cy="3508941"/>
          </a:xfrm>
          <a:prstGeom prst="rect">
            <a:avLst/>
          </a:prstGeom>
        </p:spPr>
        <p:txBody>
          <a:bodyPr/>
          <a:lstStyle>
            <a:lvl1pPr>
              <a:defRPr sz="2000" baseline="0"/>
            </a:lvl1pPr>
            <a:lvl2pPr>
              <a:defRPr sz="1800"/>
            </a:lvl2pPr>
            <a:lvl3pPr>
              <a:defRPr sz="1600"/>
            </a:lvl3pPr>
          </a:lstStyle>
          <a:p>
            <a:pPr lvl="0"/>
            <a:r>
              <a:rPr lang="en-GB" noProof="0" dirty="0" err="1" smtClean="0"/>
              <a:t>Tekst</a:t>
            </a:r>
            <a:r>
              <a:rPr lang="en-GB" noProof="0" dirty="0" smtClean="0"/>
              <a:t> </a:t>
            </a:r>
            <a:r>
              <a:rPr lang="en-GB" noProof="0" dirty="0" err="1" smtClean="0"/>
              <a:t>nivå</a:t>
            </a:r>
            <a:r>
              <a:rPr lang="en-GB" noProof="0" dirty="0" smtClean="0"/>
              <a:t> </a:t>
            </a:r>
            <a:r>
              <a:rPr lang="en-GB" noProof="0" dirty="0" err="1" smtClean="0"/>
              <a:t>en</a:t>
            </a:r>
            <a:endParaRPr lang="en-GB" noProof="0" dirty="0" smtClean="0"/>
          </a:p>
          <a:p>
            <a:pPr lvl="1"/>
            <a:r>
              <a:rPr lang="en-GB" noProof="0" dirty="0" err="1" smtClean="0"/>
              <a:t>Tekst</a:t>
            </a:r>
            <a:r>
              <a:rPr lang="en-GB" noProof="0" dirty="0" smtClean="0"/>
              <a:t> </a:t>
            </a:r>
            <a:r>
              <a:rPr lang="en-GB" noProof="0" dirty="0" err="1" smtClean="0"/>
              <a:t>nivå</a:t>
            </a:r>
            <a:r>
              <a:rPr lang="en-GB" noProof="0" dirty="0" smtClean="0"/>
              <a:t> to</a:t>
            </a:r>
          </a:p>
          <a:p>
            <a:pPr lvl="2"/>
            <a:r>
              <a:rPr lang="en-GB" noProof="0" dirty="0" err="1" smtClean="0"/>
              <a:t>Tekst</a:t>
            </a:r>
            <a:r>
              <a:rPr lang="en-GB" noProof="0" dirty="0" smtClean="0"/>
              <a:t> </a:t>
            </a:r>
            <a:r>
              <a:rPr lang="en-GB" noProof="0" dirty="0" err="1" smtClean="0"/>
              <a:t>nivå</a:t>
            </a:r>
            <a:r>
              <a:rPr lang="en-GB" noProof="0" dirty="0" smtClean="0"/>
              <a:t> </a:t>
            </a:r>
            <a:r>
              <a:rPr lang="en-GB" noProof="0" dirty="0" err="1" smtClean="0"/>
              <a:t>tre</a:t>
            </a:r>
            <a:endParaRPr lang="en-GB" noProof="0" dirty="0" smtClean="0"/>
          </a:p>
        </p:txBody>
      </p:sp>
      <p:sp>
        <p:nvSpPr>
          <p:cNvPr id="8" name="Titre 7"/>
          <p:cNvSpPr>
            <a:spLocks noGrp="1"/>
          </p:cNvSpPr>
          <p:nvPr>
            <p:ph type="title" hasCustomPrompt="1"/>
          </p:nvPr>
        </p:nvSpPr>
        <p:spPr bwMode="gray"/>
        <p:txBody>
          <a:bodyPr/>
          <a:lstStyle>
            <a:lvl1pPr>
              <a:defRPr/>
            </a:lvl1pPr>
          </a:lstStyle>
          <a:p>
            <a:r>
              <a:rPr lang="en-GB" noProof="0" dirty="0" err="1" smtClean="0"/>
              <a:t>Tittel</a:t>
            </a:r>
            <a:endParaRPr lang="fr-FR" dirty="0"/>
          </a:p>
        </p:txBody>
      </p:sp>
      <p:sp>
        <p:nvSpPr>
          <p:cNvPr id="10" name="Espace réservé du pied de page 9"/>
          <p:cNvSpPr>
            <a:spLocks noGrp="1"/>
          </p:cNvSpPr>
          <p:nvPr>
            <p:ph type="ftr" sz="quarter" idx="11"/>
          </p:nvPr>
        </p:nvSpPr>
        <p:spPr bwMode="gray"/>
        <p:txBody>
          <a:bodyPr/>
          <a:lstStyle/>
          <a:p>
            <a:r>
              <a:rPr lang="fr-FR" smtClean="0"/>
              <a:t>Kurs i webutvikling med AngularJS</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26580800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amp; rectangular pictur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515939" y="1113234"/>
            <a:ext cx="4056063" cy="3511153"/>
          </a:xfrm>
          <a:prstGeom prst="rect">
            <a:avLst/>
          </a:prstGeom>
        </p:spPr>
        <p:txBody>
          <a:bodyPr/>
          <a:lstStyle>
            <a:lvl1pPr>
              <a:defRPr sz="2000"/>
            </a:lvl1pPr>
            <a:lvl2pPr>
              <a:defRPr sz="1800"/>
            </a:lvl2pPr>
            <a:lvl3pPr>
              <a:defRPr sz="1600"/>
            </a:lvl3pPr>
          </a:lstStyle>
          <a:p>
            <a:pPr lvl="0"/>
            <a:r>
              <a:rPr lang="en-GB" noProof="0" dirty="0" err="1" smtClean="0"/>
              <a:t>Tekst</a:t>
            </a:r>
            <a:r>
              <a:rPr lang="en-GB" noProof="0" dirty="0" smtClean="0"/>
              <a:t> </a:t>
            </a:r>
            <a:r>
              <a:rPr lang="en-GB" noProof="0" dirty="0" err="1" smtClean="0"/>
              <a:t>nivå</a:t>
            </a:r>
            <a:r>
              <a:rPr lang="en-GB" noProof="0" dirty="0" smtClean="0"/>
              <a:t> </a:t>
            </a:r>
            <a:r>
              <a:rPr lang="en-GB" noProof="0" dirty="0" err="1" smtClean="0"/>
              <a:t>en</a:t>
            </a:r>
            <a:endParaRPr lang="en-GB" noProof="0" dirty="0" smtClean="0"/>
          </a:p>
          <a:p>
            <a:pPr lvl="1"/>
            <a:r>
              <a:rPr lang="en-GB" noProof="0" dirty="0" err="1" smtClean="0"/>
              <a:t>Tekst</a:t>
            </a:r>
            <a:r>
              <a:rPr lang="en-GB" noProof="0" dirty="0" smtClean="0"/>
              <a:t> </a:t>
            </a:r>
            <a:r>
              <a:rPr lang="en-GB" noProof="0" dirty="0" err="1" smtClean="0"/>
              <a:t>nivå</a:t>
            </a:r>
            <a:r>
              <a:rPr lang="en-GB" noProof="0" dirty="0" smtClean="0"/>
              <a:t> to</a:t>
            </a:r>
          </a:p>
          <a:p>
            <a:pPr lvl="2"/>
            <a:r>
              <a:rPr lang="en-GB" noProof="0" dirty="0" err="1" smtClean="0"/>
              <a:t>Tekst</a:t>
            </a:r>
            <a:r>
              <a:rPr lang="en-GB" noProof="0" dirty="0" smtClean="0"/>
              <a:t> </a:t>
            </a:r>
            <a:r>
              <a:rPr lang="en-GB" noProof="0" dirty="0" err="1" smtClean="0"/>
              <a:t>nivå</a:t>
            </a:r>
            <a:r>
              <a:rPr lang="en-GB" noProof="0" dirty="0" smtClean="0"/>
              <a:t> </a:t>
            </a:r>
            <a:r>
              <a:rPr lang="en-GB" noProof="0" dirty="0" err="1" smtClean="0"/>
              <a:t>tre</a:t>
            </a:r>
            <a:endParaRPr lang="en-GB" noProof="0" dirty="0" smtClean="0"/>
          </a:p>
        </p:txBody>
      </p:sp>
      <p:sp>
        <p:nvSpPr>
          <p:cNvPr id="8" name="Titre 7"/>
          <p:cNvSpPr>
            <a:spLocks noGrp="1"/>
          </p:cNvSpPr>
          <p:nvPr>
            <p:ph type="title" hasCustomPrompt="1"/>
          </p:nvPr>
        </p:nvSpPr>
        <p:spPr bwMode="gray"/>
        <p:txBody>
          <a:bodyPr/>
          <a:lstStyle>
            <a:lvl1pPr>
              <a:defRPr/>
            </a:lvl1pPr>
          </a:lstStyle>
          <a:p>
            <a:r>
              <a:rPr lang="en-GB" noProof="0" dirty="0" err="1" smtClean="0"/>
              <a:t>Tittel</a:t>
            </a:r>
            <a:endParaRPr lang="fr-FR" dirty="0"/>
          </a:p>
        </p:txBody>
      </p:sp>
      <p:sp>
        <p:nvSpPr>
          <p:cNvPr id="10" name="Espace réservé du pied de page 9"/>
          <p:cNvSpPr>
            <a:spLocks noGrp="1"/>
          </p:cNvSpPr>
          <p:nvPr>
            <p:ph type="ftr" sz="quarter" idx="11"/>
          </p:nvPr>
        </p:nvSpPr>
        <p:spPr bwMode="gray"/>
        <p:txBody>
          <a:bodyPr/>
          <a:lstStyle/>
          <a:p>
            <a:r>
              <a:rPr lang="fr-FR" smtClean="0"/>
              <a:t>Kurs i webutvikling med AngularJS</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
        <p:nvSpPr>
          <p:cNvPr id="4" name="Espace réservé pour une image  3"/>
          <p:cNvSpPr>
            <a:spLocks noGrp="1"/>
          </p:cNvSpPr>
          <p:nvPr>
            <p:ph type="pic" sz="quarter" idx="13" hasCustomPrompt="1"/>
          </p:nvPr>
        </p:nvSpPr>
        <p:spPr bwMode="gray">
          <a:xfrm>
            <a:off x="4788025" y="1106092"/>
            <a:ext cx="4355975" cy="3518297"/>
          </a:xfrm>
          <a:prstGeom prst="rect">
            <a:avLst/>
          </a:prstGeom>
        </p:spPr>
        <p:txBody>
          <a:bodyPr/>
          <a:lstStyle>
            <a:lvl1pPr>
              <a:defRPr baseline="0"/>
            </a:lvl1pPr>
          </a:lstStyle>
          <a:p>
            <a:r>
              <a:rPr lang="en-GB" dirty="0" err="1" smtClean="0"/>
              <a:t>Klikk</a:t>
            </a:r>
            <a:r>
              <a:rPr lang="en-GB" dirty="0" smtClean="0"/>
              <a:t> </a:t>
            </a:r>
            <a:r>
              <a:rPr lang="en-GB" dirty="0" err="1" smtClean="0"/>
              <a:t>på</a:t>
            </a:r>
            <a:r>
              <a:rPr lang="en-GB" dirty="0" smtClean="0"/>
              <a:t> </a:t>
            </a:r>
            <a:r>
              <a:rPr lang="en-GB" dirty="0" err="1" smtClean="0"/>
              <a:t>ikonet</a:t>
            </a:r>
            <a:r>
              <a:rPr lang="en-GB" dirty="0" smtClean="0"/>
              <a:t> for å </a:t>
            </a:r>
            <a:r>
              <a:rPr lang="en-GB" dirty="0" err="1" smtClean="0"/>
              <a:t>sette</a:t>
            </a:r>
            <a:r>
              <a:rPr lang="en-GB" dirty="0" smtClean="0"/>
              <a:t> inn et </a:t>
            </a:r>
            <a:r>
              <a:rPr lang="en-GB" dirty="0" err="1" smtClean="0"/>
              <a:t>bilde</a:t>
            </a:r>
            <a:endParaRPr lang="en-GB" dirty="0"/>
          </a:p>
        </p:txBody>
      </p:sp>
    </p:spTree>
    <p:extLst>
      <p:ext uri="{BB962C8B-B14F-4D97-AF65-F5344CB8AC3E}">
        <p14:creationId xmlns:p14="http://schemas.microsoft.com/office/powerpoint/2010/main" val="11492337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4" name="Rectangle 3"/>
          <p:cNvSpPr/>
          <p:nvPr userDrawn="1"/>
        </p:nvSpPr>
        <p:spPr bwMode="gray">
          <a:xfrm>
            <a:off x="1" y="1106092"/>
            <a:ext cx="4556345" cy="1735931"/>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584699" y="1106092"/>
            <a:ext cx="4559301" cy="1735931"/>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9" name="Rectangle 18"/>
          <p:cNvSpPr/>
          <p:nvPr userDrawn="1"/>
        </p:nvSpPr>
        <p:spPr bwMode="gray">
          <a:xfrm>
            <a:off x="1" y="2868217"/>
            <a:ext cx="4556345" cy="1751171"/>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584699" y="2868217"/>
            <a:ext cx="4559301" cy="1751171"/>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hasCustomPrompt="1"/>
          </p:nvPr>
        </p:nvSpPr>
        <p:spPr bwMode="gray">
          <a:xfrm>
            <a:off x="515939" y="1106092"/>
            <a:ext cx="4040407" cy="1735931"/>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noProof="0" dirty="0" err="1" smtClean="0"/>
              <a:t>Tekst</a:t>
            </a:r>
            <a:r>
              <a:rPr lang="en-GB" noProof="0" dirty="0" smtClean="0"/>
              <a:t> </a:t>
            </a:r>
            <a:r>
              <a:rPr lang="en-GB" noProof="0" dirty="0" err="1" smtClean="0"/>
              <a:t>nivå</a:t>
            </a:r>
            <a:r>
              <a:rPr lang="en-GB" noProof="0" dirty="0" smtClean="0"/>
              <a:t> </a:t>
            </a:r>
            <a:r>
              <a:rPr lang="en-GB" noProof="0" dirty="0" err="1" smtClean="0"/>
              <a:t>en</a:t>
            </a:r>
            <a:endParaRPr lang="en-GB" noProof="0" dirty="0" smtClean="0"/>
          </a:p>
          <a:p>
            <a:pPr lvl="1"/>
            <a:r>
              <a:rPr lang="en-GB" noProof="0" dirty="0" err="1" smtClean="0"/>
              <a:t>Tekst</a:t>
            </a:r>
            <a:r>
              <a:rPr lang="en-GB" noProof="0" dirty="0" smtClean="0"/>
              <a:t> </a:t>
            </a:r>
            <a:r>
              <a:rPr lang="en-GB" noProof="0" dirty="0" err="1" smtClean="0"/>
              <a:t>nivå</a:t>
            </a:r>
            <a:r>
              <a:rPr lang="en-GB" noProof="0" dirty="0" smtClean="0"/>
              <a:t> to</a:t>
            </a:r>
          </a:p>
        </p:txBody>
      </p:sp>
      <p:sp>
        <p:nvSpPr>
          <p:cNvPr id="8" name="Titre 7"/>
          <p:cNvSpPr>
            <a:spLocks noGrp="1"/>
          </p:cNvSpPr>
          <p:nvPr>
            <p:ph type="title" hasCustomPrompt="1"/>
          </p:nvPr>
        </p:nvSpPr>
        <p:spPr bwMode="gray"/>
        <p:txBody>
          <a:bodyPr/>
          <a:lstStyle>
            <a:lvl1pPr>
              <a:defRPr/>
            </a:lvl1pPr>
          </a:lstStyle>
          <a:p>
            <a:r>
              <a:rPr lang="en-GB" noProof="0" dirty="0" err="1" smtClean="0"/>
              <a:t>Tittel</a:t>
            </a:r>
            <a:endParaRPr lang="fr-FR" dirty="0"/>
          </a:p>
        </p:txBody>
      </p:sp>
      <p:sp>
        <p:nvSpPr>
          <p:cNvPr id="10" name="Espace réservé du pied de page 9"/>
          <p:cNvSpPr>
            <a:spLocks noGrp="1"/>
          </p:cNvSpPr>
          <p:nvPr>
            <p:ph type="ftr" sz="quarter" idx="11"/>
          </p:nvPr>
        </p:nvSpPr>
        <p:spPr bwMode="gray"/>
        <p:txBody>
          <a:bodyPr/>
          <a:lstStyle/>
          <a:p>
            <a:r>
              <a:rPr lang="fr-FR" smtClean="0"/>
              <a:t>Kurs i webutvikling med AngularJS</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
        <p:nvSpPr>
          <p:cNvPr id="21" name="Espace réservé du contenu 2"/>
          <p:cNvSpPr>
            <a:spLocks noGrp="1"/>
          </p:cNvSpPr>
          <p:nvPr>
            <p:ph idx="13" hasCustomPrompt="1"/>
          </p:nvPr>
        </p:nvSpPr>
        <p:spPr bwMode="gray">
          <a:xfrm>
            <a:off x="4706951" y="1106092"/>
            <a:ext cx="4017130" cy="1735931"/>
          </a:xfrm>
          <a:prstGeom prst="rect">
            <a:avLst/>
          </a:prstGeom>
          <a:noFill/>
          <a:ln w="38100">
            <a:noFill/>
          </a:ln>
        </p:spPr>
        <p:txBody>
          <a:bodyPr lIns="0" rIns="0"/>
          <a:lstStyle>
            <a:lvl1pPr>
              <a:defRPr sz="1800"/>
            </a:lvl1pPr>
            <a:lvl2pPr>
              <a:defRPr sz="1600" baseline="0"/>
            </a:lvl2pPr>
            <a:lvl3pPr>
              <a:defRPr sz="1400"/>
            </a:lvl3pPr>
            <a:lvl4pPr>
              <a:defRPr sz="1100"/>
            </a:lvl4pPr>
            <a:lvl5pPr>
              <a:defRPr sz="1100"/>
            </a:lvl5pPr>
          </a:lstStyle>
          <a:p>
            <a:pPr lvl="0"/>
            <a:r>
              <a:rPr lang="en-GB" noProof="0" dirty="0" err="1" smtClean="0"/>
              <a:t>Tekst</a:t>
            </a:r>
            <a:r>
              <a:rPr lang="en-GB" noProof="0" dirty="0" smtClean="0"/>
              <a:t> </a:t>
            </a:r>
            <a:r>
              <a:rPr lang="en-GB" noProof="0" dirty="0" err="1" smtClean="0"/>
              <a:t>nivå</a:t>
            </a:r>
            <a:r>
              <a:rPr lang="en-GB" noProof="0" dirty="0" smtClean="0"/>
              <a:t> </a:t>
            </a:r>
            <a:r>
              <a:rPr lang="en-GB" noProof="0" dirty="0" err="1" smtClean="0"/>
              <a:t>en</a:t>
            </a:r>
            <a:endParaRPr lang="en-GB" noProof="0" dirty="0" smtClean="0"/>
          </a:p>
          <a:p>
            <a:pPr lvl="1"/>
            <a:r>
              <a:rPr lang="en-GB" noProof="0" dirty="0" err="1" smtClean="0"/>
              <a:t>Tekst</a:t>
            </a:r>
            <a:r>
              <a:rPr lang="en-GB" noProof="0" dirty="0" smtClean="0"/>
              <a:t> </a:t>
            </a:r>
            <a:r>
              <a:rPr lang="en-GB" noProof="0" dirty="0" err="1" smtClean="0"/>
              <a:t>nivå</a:t>
            </a:r>
            <a:r>
              <a:rPr lang="en-GB" noProof="0" dirty="0" smtClean="0"/>
              <a:t> to</a:t>
            </a:r>
          </a:p>
        </p:txBody>
      </p:sp>
      <p:sp>
        <p:nvSpPr>
          <p:cNvPr id="22" name="Espace réservé du contenu 2"/>
          <p:cNvSpPr>
            <a:spLocks noGrp="1"/>
          </p:cNvSpPr>
          <p:nvPr>
            <p:ph idx="14" hasCustomPrompt="1"/>
          </p:nvPr>
        </p:nvSpPr>
        <p:spPr bwMode="gray">
          <a:xfrm>
            <a:off x="4706951" y="2883457"/>
            <a:ext cx="4017130" cy="1735931"/>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noProof="0" dirty="0" err="1" smtClean="0"/>
              <a:t>Tekst</a:t>
            </a:r>
            <a:r>
              <a:rPr lang="en-GB" noProof="0" dirty="0" smtClean="0"/>
              <a:t> </a:t>
            </a:r>
            <a:r>
              <a:rPr lang="en-GB" noProof="0" dirty="0" err="1" smtClean="0"/>
              <a:t>nivå</a:t>
            </a:r>
            <a:r>
              <a:rPr lang="en-GB" noProof="0" dirty="0" smtClean="0"/>
              <a:t> </a:t>
            </a:r>
            <a:r>
              <a:rPr lang="en-GB" noProof="0" dirty="0" err="1" smtClean="0"/>
              <a:t>en</a:t>
            </a:r>
            <a:endParaRPr lang="en-GB" noProof="0" dirty="0" smtClean="0"/>
          </a:p>
          <a:p>
            <a:pPr lvl="1"/>
            <a:r>
              <a:rPr lang="en-GB" noProof="0" dirty="0" err="1" smtClean="0"/>
              <a:t>Tekst</a:t>
            </a:r>
            <a:r>
              <a:rPr lang="en-GB" noProof="0" dirty="0" smtClean="0"/>
              <a:t> </a:t>
            </a:r>
            <a:r>
              <a:rPr lang="en-GB" noProof="0" dirty="0" err="1" smtClean="0"/>
              <a:t>nivå</a:t>
            </a:r>
            <a:r>
              <a:rPr lang="en-GB" noProof="0" dirty="0" smtClean="0"/>
              <a:t> to</a:t>
            </a:r>
          </a:p>
        </p:txBody>
      </p:sp>
      <p:sp>
        <p:nvSpPr>
          <p:cNvPr id="23" name="Espace réservé du contenu 2"/>
          <p:cNvSpPr>
            <a:spLocks noGrp="1"/>
          </p:cNvSpPr>
          <p:nvPr>
            <p:ph idx="15" hasCustomPrompt="1"/>
          </p:nvPr>
        </p:nvSpPr>
        <p:spPr bwMode="gray">
          <a:xfrm>
            <a:off x="515939" y="2883457"/>
            <a:ext cx="4040407" cy="1735931"/>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noProof="0" dirty="0" err="1" smtClean="0"/>
              <a:t>Tekst</a:t>
            </a:r>
            <a:r>
              <a:rPr lang="en-GB" noProof="0" dirty="0" smtClean="0"/>
              <a:t> </a:t>
            </a:r>
            <a:r>
              <a:rPr lang="en-GB" noProof="0" dirty="0" err="1" smtClean="0"/>
              <a:t>nivå</a:t>
            </a:r>
            <a:r>
              <a:rPr lang="en-GB" noProof="0" dirty="0" smtClean="0"/>
              <a:t> </a:t>
            </a:r>
            <a:r>
              <a:rPr lang="en-GB" noProof="0" dirty="0" err="1" smtClean="0"/>
              <a:t>en</a:t>
            </a:r>
            <a:endParaRPr lang="en-GB" noProof="0" dirty="0" smtClean="0"/>
          </a:p>
          <a:p>
            <a:pPr lvl="1"/>
            <a:r>
              <a:rPr lang="en-GB" noProof="0" dirty="0" err="1" smtClean="0"/>
              <a:t>Tekst</a:t>
            </a:r>
            <a:r>
              <a:rPr lang="en-GB" noProof="0" dirty="0" smtClean="0"/>
              <a:t> </a:t>
            </a:r>
            <a:r>
              <a:rPr lang="en-GB" noProof="0" dirty="0" err="1" smtClean="0"/>
              <a:t>nivå</a:t>
            </a:r>
            <a:r>
              <a:rPr lang="en-GB" noProof="0" dirty="0" smtClean="0"/>
              <a:t> to</a:t>
            </a:r>
          </a:p>
        </p:txBody>
      </p:sp>
    </p:spTree>
    <p:extLst>
      <p:ext uri="{BB962C8B-B14F-4D97-AF65-F5344CB8AC3E}">
        <p14:creationId xmlns:p14="http://schemas.microsoft.com/office/powerpoint/2010/main" val="26726212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ntents">
    <p:spTree>
      <p:nvGrpSpPr>
        <p:cNvPr id="1" name=""/>
        <p:cNvGrpSpPr/>
        <p:nvPr/>
      </p:nvGrpSpPr>
      <p:grpSpPr>
        <a:xfrm>
          <a:off x="0" y="0"/>
          <a:ext cx="0" cy="0"/>
          <a:chOff x="0" y="0"/>
          <a:chExt cx="0" cy="0"/>
        </a:xfrm>
      </p:grpSpPr>
      <p:sp>
        <p:nvSpPr>
          <p:cNvPr id="4" name="Rectangle 3"/>
          <p:cNvSpPr/>
          <p:nvPr userDrawn="1"/>
        </p:nvSpPr>
        <p:spPr bwMode="gray">
          <a:xfrm>
            <a:off x="1" y="1106091"/>
            <a:ext cx="4891138" cy="3518297"/>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932040" y="1106092"/>
            <a:ext cx="4211960" cy="1735931"/>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932040" y="2868217"/>
            <a:ext cx="4211960" cy="1751171"/>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hasCustomPrompt="1"/>
          </p:nvPr>
        </p:nvSpPr>
        <p:spPr bwMode="gray">
          <a:xfrm>
            <a:off x="1" y="1106091"/>
            <a:ext cx="4891138" cy="3518297"/>
          </a:xfrm>
          <a:prstGeom prst="rect">
            <a:avLst/>
          </a:prstGeom>
          <a:noFill/>
          <a:ln w="38100">
            <a:noFill/>
          </a:ln>
        </p:spPr>
        <p:txBody>
          <a:bodyPr lIns="504000" rIns="108000"/>
          <a:lstStyle>
            <a:lvl1pPr>
              <a:defRPr sz="2000"/>
            </a:lvl1pPr>
            <a:lvl2pPr>
              <a:defRPr sz="1600" baseline="0"/>
            </a:lvl2pPr>
            <a:lvl3pPr>
              <a:defRPr sz="1400"/>
            </a:lvl3pPr>
            <a:lvl4pPr>
              <a:defRPr sz="1100"/>
            </a:lvl4pPr>
            <a:lvl5pPr>
              <a:defRPr sz="1100"/>
            </a:lvl5pPr>
          </a:lstStyle>
          <a:p>
            <a:pPr lvl="0"/>
            <a:r>
              <a:rPr lang="en-GB" dirty="0" err="1" smtClean="0"/>
              <a:t>Tekst</a:t>
            </a:r>
            <a:r>
              <a:rPr lang="en-GB" dirty="0" smtClean="0"/>
              <a:t> </a:t>
            </a:r>
            <a:r>
              <a:rPr lang="en-GB" dirty="0" err="1" smtClean="0"/>
              <a:t>nivå</a:t>
            </a:r>
            <a:r>
              <a:rPr lang="en-GB" dirty="0" smtClean="0"/>
              <a:t> </a:t>
            </a:r>
            <a:r>
              <a:rPr lang="en-GB" dirty="0" err="1" smtClean="0"/>
              <a:t>en</a:t>
            </a:r>
            <a:endParaRPr lang="en-GB" dirty="0" smtClean="0"/>
          </a:p>
          <a:p>
            <a:pPr lvl="1"/>
            <a:r>
              <a:rPr lang="en-GB" dirty="0" err="1" smtClean="0"/>
              <a:t>Tekst</a:t>
            </a:r>
            <a:r>
              <a:rPr lang="en-GB" dirty="0" smtClean="0"/>
              <a:t> </a:t>
            </a:r>
            <a:r>
              <a:rPr lang="en-GB" dirty="0" err="1" smtClean="0"/>
              <a:t>nivå</a:t>
            </a:r>
            <a:r>
              <a:rPr lang="en-GB" dirty="0" smtClean="0"/>
              <a:t> to</a:t>
            </a:r>
          </a:p>
          <a:p>
            <a:pPr lvl="2"/>
            <a:r>
              <a:rPr lang="en-GB" dirty="0" err="1" smtClean="0"/>
              <a:t>Tekst</a:t>
            </a:r>
            <a:r>
              <a:rPr lang="en-GB" dirty="0" smtClean="0"/>
              <a:t> </a:t>
            </a:r>
            <a:r>
              <a:rPr lang="en-GB" dirty="0" err="1" smtClean="0"/>
              <a:t>nivå</a:t>
            </a:r>
            <a:r>
              <a:rPr lang="en-GB" dirty="0" smtClean="0"/>
              <a:t> </a:t>
            </a:r>
            <a:r>
              <a:rPr lang="en-GB" dirty="0" err="1" smtClean="0"/>
              <a:t>tre</a:t>
            </a:r>
            <a:endParaRPr lang="en-GB" dirty="0" smtClean="0"/>
          </a:p>
        </p:txBody>
      </p:sp>
      <p:sp>
        <p:nvSpPr>
          <p:cNvPr id="8" name="Titre 7"/>
          <p:cNvSpPr>
            <a:spLocks noGrp="1"/>
          </p:cNvSpPr>
          <p:nvPr>
            <p:ph type="title" hasCustomPrompt="1"/>
          </p:nvPr>
        </p:nvSpPr>
        <p:spPr bwMode="gray"/>
        <p:txBody>
          <a:bodyPr/>
          <a:lstStyle>
            <a:lvl1pPr>
              <a:defRPr/>
            </a:lvl1pPr>
          </a:lstStyle>
          <a:p>
            <a:r>
              <a:rPr lang="en-GB" noProof="0" dirty="0" err="1" smtClean="0"/>
              <a:t>Tittel</a:t>
            </a:r>
            <a:endParaRPr lang="fr-FR" dirty="0"/>
          </a:p>
        </p:txBody>
      </p:sp>
      <p:sp>
        <p:nvSpPr>
          <p:cNvPr id="10" name="Espace réservé du pied de page 9"/>
          <p:cNvSpPr>
            <a:spLocks noGrp="1"/>
          </p:cNvSpPr>
          <p:nvPr>
            <p:ph type="ftr" sz="quarter" idx="11"/>
          </p:nvPr>
        </p:nvSpPr>
        <p:spPr bwMode="gray"/>
        <p:txBody>
          <a:bodyPr/>
          <a:lstStyle/>
          <a:p>
            <a:r>
              <a:rPr lang="fr-FR" smtClean="0"/>
              <a:t>Kurs i webutvikling med AngularJS</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
        <p:nvSpPr>
          <p:cNvPr id="21" name="Espace réservé du contenu 2"/>
          <p:cNvSpPr>
            <a:spLocks noGrp="1"/>
          </p:cNvSpPr>
          <p:nvPr>
            <p:ph idx="13" hasCustomPrompt="1"/>
          </p:nvPr>
        </p:nvSpPr>
        <p:spPr bwMode="gray">
          <a:xfrm>
            <a:off x="5206300" y="1106092"/>
            <a:ext cx="3663440" cy="1735931"/>
          </a:xfrm>
          <a:prstGeom prst="rect">
            <a:avLst/>
          </a:prstGeom>
          <a:noFill/>
          <a:ln w="38100">
            <a:noFill/>
          </a:ln>
        </p:spPr>
        <p:txBody>
          <a:bodyPr lIns="108000" rIns="108000"/>
          <a:lstStyle>
            <a:lvl1pPr>
              <a:defRPr sz="2000"/>
            </a:lvl1pPr>
            <a:lvl2pPr>
              <a:defRPr sz="1600"/>
            </a:lvl2pPr>
            <a:lvl3pPr>
              <a:defRPr sz="1400"/>
            </a:lvl3pPr>
            <a:lvl4pPr>
              <a:defRPr sz="1050"/>
            </a:lvl4pPr>
            <a:lvl5pPr>
              <a:defRPr sz="1100"/>
            </a:lvl5pPr>
          </a:lstStyle>
          <a:p>
            <a:pPr lvl="0"/>
            <a:r>
              <a:rPr lang="en-GB" dirty="0" err="1" smtClean="0"/>
              <a:t>Tekst</a:t>
            </a:r>
            <a:r>
              <a:rPr lang="en-GB" dirty="0" smtClean="0"/>
              <a:t> </a:t>
            </a:r>
            <a:r>
              <a:rPr lang="en-GB" dirty="0" err="1" smtClean="0"/>
              <a:t>nivå</a:t>
            </a:r>
            <a:r>
              <a:rPr lang="en-GB" dirty="0" smtClean="0"/>
              <a:t> </a:t>
            </a:r>
            <a:r>
              <a:rPr lang="en-GB" dirty="0" err="1" smtClean="0"/>
              <a:t>en</a:t>
            </a:r>
            <a:endParaRPr lang="en-GB" dirty="0" smtClean="0"/>
          </a:p>
          <a:p>
            <a:pPr lvl="1"/>
            <a:r>
              <a:rPr lang="en-GB" dirty="0" err="1" smtClean="0"/>
              <a:t>Tekst</a:t>
            </a:r>
            <a:r>
              <a:rPr lang="en-GB" dirty="0" smtClean="0"/>
              <a:t> </a:t>
            </a:r>
            <a:r>
              <a:rPr lang="en-GB" dirty="0" err="1" smtClean="0"/>
              <a:t>nivå</a:t>
            </a:r>
            <a:r>
              <a:rPr lang="en-GB" dirty="0" smtClean="0"/>
              <a:t> to</a:t>
            </a:r>
          </a:p>
          <a:p>
            <a:pPr lvl="2"/>
            <a:r>
              <a:rPr lang="en-GB" dirty="0" err="1" smtClean="0"/>
              <a:t>Tekst</a:t>
            </a:r>
            <a:r>
              <a:rPr lang="en-GB" dirty="0" smtClean="0"/>
              <a:t> </a:t>
            </a:r>
            <a:r>
              <a:rPr lang="en-GB" dirty="0" err="1" smtClean="0"/>
              <a:t>nivå</a:t>
            </a:r>
            <a:r>
              <a:rPr lang="en-GB" dirty="0" smtClean="0"/>
              <a:t> </a:t>
            </a:r>
            <a:r>
              <a:rPr lang="en-GB" dirty="0" err="1" smtClean="0"/>
              <a:t>tre</a:t>
            </a:r>
            <a:endParaRPr lang="en-GB" dirty="0" smtClean="0"/>
          </a:p>
        </p:txBody>
      </p:sp>
      <p:sp>
        <p:nvSpPr>
          <p:cNvPr id="22" name="Espace réservé du contenu 2"/>
          <p:cNvSpPr>
            <a:spLocks noGrp="1"/>
          </p:cNvSpPr>
          <p:nvPr>
            <p:ph idx="14" hasCustomPrompt="1"/>
          </p:nvPr>
        </p:nvSpPr>
        <p:spPr bwMode="gray">
          <a:xfrm>
            <a:off x="5206300" y="2883457"/>
            <a:ext cx="3663440" cy="1735931"/>
          </a:xfrm>
          <a:prstGeom prst="rect">
            <a:avLst/>
          </a:prstGeom>
          <a:noFill/>
          <a:ln w="38100">
            <a:noFill/>
          </a:ln>
        </p:spPr>
        <p:txBody>
          <a:bodyPr lIns="108000" rIns="108000"/>
          <a:lstStyle>
            <a:lvl1pPr>
              <a:defRPr sz="2000"/>
            </a:lvl1pPr>
            <a:lvl2pPr>
              <a:defRPr sz="1600"/>
            </a:lvl2pPr>
            <a:lvl3pPr>
              <a:defRPr sz="1400"/>
            </a:lvl3pPr>
            <a:lvl4pPr>
              <a:defRPr sz="1100"/>
            </a:lvl4pPr>
            <a:lvl5pPr>
              <a:defRPr sz="1100"/>
            </a:lvl5pPr>
          </a:lstStyle>
          <a:p>
            <a:pPr lvl="0"/>
            <a:r>
              <a:rPr lang="en-GB" dirty="0" err="1" smtClean="0"/>
              <a:t>Tekst</a:t>
            </a:r>
            <a:r>
              <a:rPr lang="en-GB" dirty="0" smtClean="0"/>
              <a:t> </a:t>
            </a:r>
            <a:r>
              <a:rPr lang="en-GB" dirty="0" err="1" smtClean="0"/>
              <a:t>nivå</a:t>
            </a:r>
            <a:r>
              <a:rPr lang="en-GB" dirty="0" smtClean="0"/>
              <a:t> </a:t>
            </a:r>
            <a:r>
              <a:rPr lang="en-GB" dirty="0" err="1" smtClean="0"/>
              <a:t>en</a:t>
            </a:r>
            <a:endParaRPr lang="en-GB" dirty="0" smtClean="0"/>
          </a:p>
          <a:p>
            <a:pPr lvl="1"/>
            <a:r>
              <a:rPr lang="en-GB" dirty="0" err="1" smtClean="0"/>
              <a:t>Tekst</a:t>
            </a:r>
            <a:r>
              <a:rPr lang="en-GB" dirty="0" smtClean="0"/>
              <a:t> </a:t>
            </a:r>
            <a:r>
              <a:rPr lang="en-GB" dirty="0" err="1" smtClean="0"/>
              <a:t>nivå</a:t>
            </a:r>
            <a:r>
              <a:rPr lang="en-GB" dirty="0" smtClean="0"/>
              <a:t> to</a:t>
            </a:r>
          </a:p>
          <a:p>
            <a:pPr lvl="2"/>
            <a:r>
              <a:rPr lang="en-GB" dirty="0" err="1" smtClean="0"/>
              <a:t>Tekst</a:t>
            </a:r>
            <a:r>
              <a:rPr lang="en-GB" dirty="0" smtClean="0"/>
              <a:t> </a:t>
            </a:r>
            <a:r>
              <a:rPr lang="en-GB" dirty="0" err="1" smtClean="0"/>
              <a:t>nivå</a:t>
            </a:r>
            <a:r>
              <a:rPr lang="en-GB" dirty="0" smtClean="0"/>
              <a:t> </a:t>
            </a:r>
            <a:r>
              <a:rPr lang="en-GB" dirty="0" err="1" smtClean="0"/>
              <a:t>tre</a:t>
            </a:r>
            <a:endParaRPr lang="en-GB" dirty="0" smtClean="0"/>
          </a:p>
        </p:txBody>
      </p:sp>
    </p:spTree>
    <p:extLst>
      <p:ext uri="{BB962C8B-B14F-4D97-AF65-F5344CB8AC3E}">
        <p14:creationId xmlns:p14="http://schemas.microsoft.com/office/powerpoint/2010/main" val="5846750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44439" y="143023"/>
            <a:ext cx="8045374" cy="592523"/>
          </a:xfrm>
          <a:prstGeom prst="rect">
            <a:avLst/>
          </a:prstGeom>
        </p:spPr>
        <p:txBody>
          <a:bodyPr vert="horz" lIns="0" tIns="45710" rIns="0" bIns="45710" rtlCol="0" anchor="b">
            <a:noAutofit/>
          </a:bodyPr>
          <a:lstStyle/>
          <a:p>
            <a:r>
              <a:rPr lang="en-GB" noProof="0" dirty="0" err="1" smtClean="0"/>
              <a:t>Tittel</a:t>
            </a:r>
            <a:endParaRPr lang="fr-FR" dirty="0"/>
          </a:p>
        </p:txBody>
      </p:sp>
      <p:cxnSp>
        <p:nvCxnSpPr>
          <p:cNvPr id="11" name="Connecteur droit 10"/>
          <p:cNvCxnSpPr/>
          <p:nvPr/>
        </p:nvCxnSpPr>
        <p:spPr bwMode="gray">
          <a:xfrm>
            <a:off x="531466" y="4903711"/>
            <a:ext cx="0" cy="7406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gray">
          <a:xfrm>
            <a:off x="539751" y="790631"/>
            <a:ext cx="641823"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0" y="1"/>
            <a:ext cx="9143728" cy="80319"/>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Espace réservé du texte 6"/>
          <p:cNvSpPr>
            <a:spLocks noGrp="1"/>
          </p:cNvSpPr>
          <p:nvPr>
            <p:ph type="body" idx="1"/>
          </p:nvPr>
        </p:nvSpPr>
        <p:spPr bwMode="gray">
          <a:xfrm>
            <a:off x="515938" y="1113236"/>
            <a:ext cx="8088312" cy="3511152"/>
          </a:xfrm>
          <a:prstGeom prst="rect">
            <a:avLst/>
          </a:prstGeom>
        </p:spPr>
        <p:txBody>
          <a:bodyPr vert="horz" lIns="0" tIns="0" rIns="0" bIns="0" rtlCol="0">
            <a:normAutofit/>
          </a:bodyPr>
          <a:lstStyle/>
          <a:p>
            <a:pPr lvl="0"/>
            <a:r>
              <a:rPr lang="en-GB" noProof="0" dirty="0" err="1" smtClean="0"/>
              <a:t>Tekst</a:t>
            </a:r>
            <a:r>
              <a:rPr lang="en-GB" noProof="0" dirty="0" smtClean="0"/>
              <a:t> </a:t>
            </a:r>
            <a:r>
              <a:rPr lang="en-GB" noProof="0" dirty="0" err="1" smtClean="0"/>
              <a:t>nivå</a:t>
            </a:r>
            <a:r>
              <a:rPr lang="en-GB" noProof="0" dirty="0" smtClean="0"/>
              <a:t> </a:t>
            </a:r>
            <a:r>
              <a:rPr lang="en-GB" noProof="0" dirty="0" err="1" smtClean="0"/>
              <a:t>en</a:t>
            </a:r>
            <a:endParaRPr lang="en-GB" noProof="0" dirty="0" smtClean="0"/>
          </a:p>
          <a:p>
            <a:pPr lvl="1"/>
            <a:r>
              <a:rPr lang="en-GB" noProof="0" dirty="0" err="1" smtClean="0"/>
              <a:t>Tekst</a:t>
            </a:r>
            <a:r>
              <a:rPr lang="en-GB" noProof="0" dirty="0" smtClean="0"/>
              <a:t> </a:t>
            </a:r>
            <a:r>
              <a:rPr lang="en-GB" noProof="0" dirty="0" err="1" smtClean="0"/>
              <a:t>nivå</a:t>
            </a:r>
            <a:r>
              <a:rPr lang="en-GB" noProof="0" dirty="0" smtClean="0"/>
              <a:t> to</a:t>
            </a:r>
          </a:p>
          <a:p>
            <a:pPr lvl="2"/>
            <a:endParaRPr lang="en-GB" noProof="0" dirty="0" smtClean="0"/>
          </a:p>
        </p:txBody>
      </p:sp>
      <p:sp>
        <p:nvSpPr>
          <p:cNvPr id="18" name="Plassholder for bunntekst 8"/>
          <p:cNvSpPr>
            <a:spLocks noGrp="1"/>
          </p:cNvSpPr>
          <p:nvPr>
            <p:ph type="ftr" sz="quarter" idx="3"/>
          </p:nvPr>
        </p:nvSpPr>
        <p:spPr>
          <a:xfrm>
            <a:off x="539552" y="4840002"/>
            <a:ext cx="2895600" cy="162018"/>
          </a:xfrm>
          <a:prstGeom prst="rect">
            <a:avLst/>
          </a:prstGeom>
        </p:spPr>
        <p:txBody>
          <a:bodyPr vert="horz" lIns="91440" tIns="45720" rIns="91440" bIns="45720" rtlCol="0" anchor="ctr"/>
          <a:lstStyle>
            <a:lvl1pPr algn="l">
              <a:defRPr sz="900">
                <a:solidFill>
                  <a:srgbClr val="232323"/>
                </a:solidFill>
              </a:defRPr>
            </a:lvl1pPr>
          </a:lstStyle>
          <a:p>
            <a:r>
              <a:rPr lang="nb-NO" smtClean="0"/>
              <a:t>Kurs i webutvikling med AngularJS</a:t>
            </a:r>
            <a:endParaRPr lang="nb-NO" dirty="0"/>
          </a:p>
        </p:txBody>
      </p:sp>
      <p:sp>
        <p:nvSpPr>
          <p:cNvPr id="10" name="Plassholder for lysbildenummer 9"/>
          <p:cNvSpPr>
            <a:spLocks noGrp="1"/>
          </p:cNvSpPr>
          <p:nvPr>
            <p:ph type="sldNum" sz="quarter" idx="4"/>
          </p:nvPr>
        </p:nvSpPr>
        <p:spPr>
          <a:xfrm>
            <a:off x="179512" y="4840003"/>
            <a:ext cx="333400" cy="162018"/>
          </a:xfrm>
          <a:prstGeom prst="rect">
            <a:avLst/>
          </a:prstGeom>
        </p:spPr>
        <p:txBody>
          <a:bodyPr vert="horz" lIns="91440" tIns="45720" rIns="91440" bIns="45720" rtlCol="0" anchor="ctr"/>
          <a:lstStyle>
            <a:lvl1pPr algn="r">
              <a:defRPr sz="1000">
                <a:solidFill>
                  <a:srgbClr val="232323"/>
                </a:solidFill>
              </a:defRPr>
            </a:lvl1pPr>
          </a:lstStyle>
          <a:p>
            <a:fld id="{5279AF0B-2D84-CD41-8CAF-017061CB9833}" type="slidenum">
              <a:rPr lang="nb-NO" smtClean="0"/>
              <a:pPr/>
              <a:t>‹#›</a:t>
            </a:fld>
            <a:endParaRPr lang="nb-NO"/>
          </a:p>
        </p:txBody>
      </p:sp>
      <p:pic>
        <p:nvPicPr>
          <p:cNvPr id="12" name="Image 14"/>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bwMode="gray">
          <a:xfrm>
            <a:off x="8403525" y="4659982"/>
            <a:ext cx="560963" cy="410438"/>
          </a:xfrm>
          <a:prstGeom prst="rect">
            <a:avLst/>
          </a:prstGeom>
        </p:spPr>
      </p:pic>
    </p:spTree>
    <p:extLst>
      <p:ext uri="{BB962C8B-B14F-4D97-AF65-F5344CB8AC3E}">
        <p14:creationId xmlns:p14="http://schemas.microsoft.com/office/powerpoint/2010/main" val="83806932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0"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hdr="0" dt="0"/>
  <p:txStyles>
    <p:titleStyle>
      <a:lvl1pPr algn="l" defTabSz="914199" rtl="0" eaLnBrk="1" latinLnBrk="0" hangingPunct="1">
        <a:lnSpc>
          <a:spcPct val="90000"/>
        </a:lnSpc>
        <a:spcBef>
          <a:spcPct val="0"/>
        </a:spcBef>
        <a:buNone/>
        <a:defRPr sz="2200" kern="1200" cap="none"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71463" indent="-271463" algn="l" defTabSz="914199" rtl="0" eaLnBrk="1" latinLnBrk="0" hangingPunct="1">
        <a:spcBef>
          <a:spcPts val="1800"/>
        </a:spcBef>
        <a:buClr>
          <a:srgbClr val="CF022B"/>
        </a:buClr>
        <a:buSzPct val="90000"/>
        <a:buFontTx/>
        <a:buBlip>
          <a:blip r:embed="rId17"/>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hyperlink" Target="http://www.codeproject.com/Articles/841776/AngularJS-ui-router"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nb-NO" noProof="0" dirty="0" smtClean="0"/>
              <a:t>Introduksjon til webutvikling med </a:t>
            </a:r>
            <a:r>
              <a:rPr lang="nb-NO" noProof="0" dirty="0" err="1" smtClean="0"/>
              <a:t>AngularJS</a:t>
            </a:r>
            <a:endParaRPr lang="nb-NO" noProof="0" dirty="0"/>
          </a:p>
        </p:txBody>
      </p:sp>
      <p:sp>
        <p:nvSpPr>
          <p:cNvPr id="3" name="Undertittel 2"/>
          <p:cNvSpPr>
            <a:spLocks noGrp="1"/>
          </p:cNvSpPr>
          <p:nvPr>
            <p:ph type="subTitle" idx="1"/>
          </p:nvPr>
        </p:nvSpPr>
        <p:spPr>
          <a:xfrm>
            <a:off x="546100" y="3489852"/>
            <a:ext cx="6457215" cy="574516"/>
          </a:xfrm>
        </p:spPr>
        <p:txBody>
          <a:bodyPr/>
          <a:lstStyle/>
          <a:p>
            <a:r>
              <a:rPr lang="nb-NO" dirty="0" smtClean="0"/>
              <a:t>Kurs NTNU 4. februar 2016</a:t>
            </a:r>
          </a:p>
          <a:p>
            <a:r>
              <a:rPr lang="nb-NO" sz="1400" dirty="0" smtClean="0"/>
              <a:t>Av Marius Røed og Simen Hasselknippe</a:t>
            </a:r>
            <a:endParaRPr lang="nb-NO" sz="1400" dirty="0"/>
          </a:p>
        </p:txBody>
      </p:sp>
    </p:spTree>
    <p:extLst>
      <p:ext uri="{BB962C8B-B14F-4D97-AF65-F5344CB8AC3E}">
        <p14:creationId xmlns:p14="http://schemas.microsoft.com/office/powerpoint/2010/main" val="3049720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lstStyle/>
          <a:p>
            <a:r>
              <a:rPr lang="nb-NO" dirty="0" err="1"/>
              <a:t>AngularJS</a:t>
            </a:r>
            <a:r>
              <a:rPr lang="nb-NO" dirty="0"/>
              <a:t> </a:t>
            </a:r>
            <a:r>
              <a:rPr lang="nb-NO" b="1" dirty="0" err="1" smtClean="0"/>
              <a:t>expressions</a:t>
            </a:r>
            <a:r>
              <a:rPr lang="nb-NO" b="1" dirty="0" smtClean="0"/>
              <a:t> </a:t>
            </a:r>
            <a:r>
              <a:rPr lang="nb-NO" dirty="0" smtClean="0"/>
              <a:t>kan også inneholde og presentere objekter og </a:t>
            </a:r>
            <a:r>
              <a:rPr lang="nb-NO" dirty="0" err="1" smtClean="0"/>
              <a:t>arrays</a:t>
            </a:r>
            <a:r>
              <a:rPr lang="nb-NO" dirty="0" smtClean="0"/>
              <a:t>. Objekter er likt som JavaScript objekter:</a:t>
            </a:r>
          </a:p>
          <a:p>
            <a:pPr marL="0" indent="0">
              <a:buNone/>
            </a:pPr>
            <a:endParaRPr lang="nb-NO" dirty="0" smtClean="0"/>
          </a:p>
          <a:p>
            <a:endParaRPr lang="nb-NO" dirty="0" smtClean="0"/>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10</a:t>
            </a:fld>
            <a:endParaRPr lang="fr-FR" dirty="0"/>
          </a:p>
        </p:txBody>
      </p:sp>
      <p:sp>
        <p:nvSpPr>
          <p:cNvPr id="6" name="Plassholder for tekst 5"/>
          <p:cNvSpPr>
            <a:spLocks noGrp="1"/>
          </p:cNvSpPr>
          <p:nvPr>
            <p:ph type="body" sz="quarter" idx="13"/>
          </p:nvPr>
        </p:nvSpPr>
        <p:spPr/>
        <p:txBody>
          <a:bodyPr/>
          <a:lstStyle/>
          <a:p>
            <a:r>
              <a:rPr lang="nb-NO" dirty="0" smtClean="0"/>
              <a:t>Expressions</a:t>
            </a:r>
            <a:endParaRPr lang="nb-NO" dirty="0"/>
          </a:p>
        </p:txBody>
      </p:sp>
      <p:pic>
        <p:nvPicPr>
          <p:cNvPr id="8" name="Picture 7"/>
          <p:cNvPicPr>
            <a:picLocks noChangeAspect="1"/>
          </p:cNvPicPr>
          <p:nvPr/>
        </p:nvPicPr>
        <p:blipFill>
          <a:blip r:embed="rId3"/>
          <a:stretch>
            <a:fillRect/>
          </a:stretch>
        </p:blipFill>
        <p:spPr>
          <a:xfrm>
            <a:off x="1260565" y="1857206"/>
            <a:ext cx="6562725" cy="1200150"/>
          </a:xfrm>
          <a:prstGeom prst="rect">
            <a:avLst/>
          </a:prstGeom>
        </p:spPr>
      </p:pic>
      <p:pic>
        <p:nvPicPr>
          <p:cNvPr id="9" name="Picture 8"/>
          <p:cNvPicPr>
            <a:picLocks noChangeAspect="1"/>
          </p:cNvPicPr>
          <p:nvPr/>
        </p:nvPicPr>
        <p:blipFill>
          <a:blip r:embed="rId4"/>
          <a:stretch>
            <a:fillRect/>
          </a:stretch>
        </p:blipFill>
        <p:spPr>
          <a:xfrm>
            <a:off x="1260565" y="3266535"/>
            <a:ext cx="4524375" cy="1238250"/>
          </a:xfrm>
          <a:prstGeom prst="rect">
            <a:avLst/>
          </a:prstGeom>
        </p:spPr>
      </p:pic>
    </p:spTree>
    <p:extLst>
      <p:ext uri="{BB962C8B-B14F-4D97-AF65-F5344CB8AC3E}">
        <p14:creationId xmlns:p14="http://schemas.microsoft.com/office/powerpoint/2010/main" val="1655353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lstStyle/>
          <a:p>
            <a:r>
              <a:rPr lang="nb-NO" dirty="0" smtClean="0"/>
              <a:t>En </a:t>
            </a:r>
            <a:r>
              <a:rPr lang="nb-NO" dirty="0" err="1" smtClean="0"/>
              <a:t>AngularJS</a:t>
            </a:r>
            <a:r>
              <a:rPr lang="nb-NO" dirty="0" smtClean="0"/>
              <a:t> </a:t>
            </a:r>
            <a:r>
              <a:rPr lang="nb-NO" b="1" dirty="0" err="1" smtClean="0"/>
              <a:t>module</a:t>
            </a:r>
            <a:r>
              <a:rPr lang="nb-NO" dirty="0" smtClean="0"/>
              <a:t> er en container for ulike deler av applikasjonen, og for de ulike </a:t>
            </a:r>
            <a:r>
              <a:rPr lang="nb-NO" dirty="0" err="1" smtClean="0"/>
              <a:t>controllerne</a:t>
            </a:r>
            <a:r>
              <a:rPr lang="nb-NO" dirty="0" smtClean="0"/>
              <a:t>, servicene, filtrene, direktivene etc. i applikasjonen.</a:t>
            </a:r>
          </a:p>
          <a:p>
            <a:r>
              <a:rPr lang="nb-NO" dirty="0" smtClean="0"/>
              <a:t>Controllers hører alltid til en </a:t>
            </a:r>
            <a:r>
              <a:rPr lang="nb-NO" dirty="0" err="1" smtClean="0"/>
              <a:t>module</a:t>
            </a:r>
            <a:r>
              <a:rPr lang="nb-NO" dirty="0" smtClean="0"/>
              <a:t>.</a:t>
            </a:r>
          </a:p>
          <a:p>
            <a:r>
              <a:rPr lang="nb-NO" dirty="0" smtClean="0"/>
              <a:t>Lages ved å bruke funksjonen; </a:t>
            </a:r>
            <a:r>
              <a:rPr lang="nb-NO" b="1" dirty="0" err="1" smtClean="0"/>
              <a:t>angular.module</a:t>
            </a:r>
            <a:endParaRPr lang="nb-NO" b="1" dirty="0" smtClean="0"/>
          </a:p>
          <a:p>
            <a:pPr marL="0" indent="0">
              <a:buNone/>
            </a:pPr>
            <a:endParaRPr lang="nb-NO" dirty="0" smtClean="0"/>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11</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a:t>
            </a:r>
            <a:r>
              <a:rPr lang="nb-NO" dirty="0" err="1" smtClean="0"/>
              <a:t>Modules</a:t>
            </a:r>
            <a:endParaRPr lang="nb-NO" dirty="0"/>
          </a:p>
        </p:txBody>
      </p:sp>
    </p:spTree>
    <p:extLst>
      <p:ext uri="{BB962C8B-B14F-4D97-AF65-F5344CB8AC3E}">
        <p14:creationId xmlns:p14="http://schemas.microsoft.com/office/powerpoint/2010/main" val="243490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stretch>
            <a:fillRect/>
          </a:stretch>
        </p:blipFill>
        <p:spPr>
          <a:xfrm>
            <a:off x="1691680" y="1347614"/>
            <a:ext cx="5744482" cy="2664296"/>
          </a:xfrm>
          <a:prstGeom prst="rect">
            <a:avLst/>
          </a:prstGeom>
        </p:spPr>
      </p:pic>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12</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a:t>
            </a:r>
            <a:r>
              <a:rPr lang="nb-NO" dirty="0" err="1" smtClean="0"/>
              <a:t>Modules</a:t>
            </a:r>
            <a:endParaRPr lang="nb-NO" dirty="0"/>
          </a:p>
        </p:txBody>
      </p:sp>
    </p:spTree>
    <p:extLst>
      <p:ext uri="{BB962C8B-B14F-4D97-AF65-F5344CB8AC3E}">
        <p14:creationId xmlns:p14="http://schemas.microsoft.com/office/powerpoint/2010/main" val="3961539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13</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a:t>
            </a:r>
            <a:r>
              <a:rPr lang="nb-NO" dirty="0" err="1" smtClean="0"/>
              <a:t>Modules</a:t>
            </a:r>
            <a:endParaRPr lang="nb-NO" dirty="0"/>
          </a:p>
        </p:txBody>
      </p:sp>
      <p:pic>
        <p:nvPicPr>
          <p:cNvPr id="8" name="Picture 7"/>
          <p:cNvPicPr>
            <a:picLocks noChangeAspect="1"/>
          </p:cNvPicPr>
          <p:nvPr/>
        </p:nvPicPr>
        <p:blipFill>
          <a:blip r:embed="rId3"/>
          <a:stretch>
            <a:fillRect/>
          </a:stretch>
        </p:blipFill>
        <p:spPr>
          <a:xfrm>
            <a:off x="2267744" y="886176"/>
            <a:ext cx="5067300" cy="3810000"/>
          </a:xfrm>
          <a:prstGeom prst="rect">
            <a:avLst/>
          </a:prstGeom>
        </p:spPr>
      </p:pic>
    </p:spTree>
    <p:extLst>
      <p:ext uri="{BB962C8B-B14F-4D97-AF65-F5344CB8AC3E}">
        <p14:creationId xmlns:p14="http://schemas.microsoft.com/office/powerpoint/2010/main" val="1329711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14</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Applications</a:t>
            </a:r>
            <a:endParaRPr lang="nb-NO" dirty="0"/>
          </a:p>
        </p:txBody>
      </p:sp>
      <p:pic>
        <p:nvPicPr>
          <p:cNvPr id="8" name="Picture 7"/>
          <p:cNvPicPr>
            <a:picLocks noChangeAspect="1"/>
          </p:cNvPicPr>
          <p:nvPr/>
        </p:nvPicPr>
        <p:blipFill>
          <a:blip r:embed="rId3"/>
          <a:stretch>
            <a:fillRect/>
          </a:stretch>
        </p:blipFill>
        <p:spPr>
          <a:xfrm>
            <a:off x="1964504" y="997973"/>
            <a:ext cx="6120680" cy="3538930"/>
          </a:xfrm>
          <a:prstGeom prst="rect">
            <a:avLst/>
          </a:prstGeom>
        </p:spPr>
      </p:pic>
    </p:spTree>
    <p:extLst>
      <p:ext uri="{BB962C8B-B14F-4D97-AF65-F5344CB8AC3E}">
        <p14:creationId xmlns:p14="http://schemas.microsoft.com/office/powerpoint/2010/main" val="1288274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15</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Applications</a:t>
            </a:r>
            <a:endParaRPr lang="nb-NO" dirty="0"/>
          </a:p>
        </p:txBody>
      </p:sp>
      <p:pic>
        <p:nvPicPr>
          <p:cNvPr id="8" name="Picture 7"/>
          <p:cNvPicPr>
            <a:picLocks noChangeAspect="1"/>
          </p:cNvPicPr>
          <p:nvPr/>
        </p:nvPicPr>
        <p:blipFill>
          <a:blip r:embed="rId3"/>
          <a:stretch>
            <a:fillRect/>
          </a:stretch>
        </p:blipFill>
        <p:spPr>
          <a:xfrm>
            <a:off x="1964504" y="997973"/>
            <a:ext cx="6120680" cy="3538930"/>
          </a:xfrm>
          <a:prstGeom prst="rect">
            <a:avLst/>
          </a:prstGeom>
        </p:spPr>
      </p:pic>
      <p:sp>
        <p:nvSpPr>
          <p:cNvPr id="2" name="Rectangle 1"/>
          <p:cNvSpPr/>
          <p:nvPr/>
        </p:nvSpPr>
        <p:spPr>
          <a:xfrm>
            <a:off x="1907704" y="3075806"/>
            <a:ext cx="3528392" cy="504056"/>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smtClean="0"/>
          </a:p>
        </p:txBody>
      </p:sp>
      <p:sp>
        <p:nvSpPr>
          <p:cNvPr id="7" name="TextBox 6"/>
          <p:cNvSpPr txBox="1"/>
          <p:nvPr/>
        </p:nvSpPr>
        <p:spPr>
          <a:xfrm>
            <a:off x="6157507" y="2364198"/>
            <a:ext cx="1914307" cy="369332"/>
          </a:xfrm>
          <a:prstGeom prst="rect">
            <a:avLst/>
          </a:prstGeom>
          <a:noFill/>
        </p:spPr>
        <p:txBody>
          <a:bodyPr wrap="none" rtlCol="0">
            <a:spAutoFit/>
          </a:bodyPr>
          <a:lstStyle/>
          <a:p>
            <a:r>
              <a:rPr lang="nb-NO" b="1" dirty="0" err="1" smtClean="0">
                <a:solidFill>
                  <a:schemeClr val="accent2"/>
                </a:solidFill>
              </a:rPr>
              <a:t>AngularJS</a:t>
            </a:r>
            <a:r>
              <a:rPr lang="nb-NO" b="1" dirty="0" smtClean="0">
                <a:solidFill>
                  <a:schemeClr val="accent2"/>
                </a:solidFill>
              </a:rPr>
              <a:t> </a:t>
            </a:r>
            <a:r>
              <a:rPr lang="nb-NO" b="1" dirty="0" err="1" smtClean="0">
                <a:solidFill>
                  <a:schemeClr val="accent2"/>
                </a:solidFill>
              </a:rPr>
              <a:t>Module</a:t>
            </a:r>
            <a:endParaRPr lang="nb-NO" b="1" dirty="0">
              <a:solidFill>
                <a:schemeClr val="accent2"/>
              </a:solidFill>
            </a:endParaRPr>
          </a:p>
        </p:txBody>
      </p:sp>
      <p:cxnSp>
        <p:nvCxnSpPr>
          <p:cNvPr id="10" name="Straight Connector 9"/>
          <p:cNvCxnSpPr>
            <a:stCxn id="7" idx="2"/>
            <a:endCxn id="2" idx="3"/>
          </p:cNvCxnSpPr>
          <p:nvPr/>
        </p:nvCxnSpPr>
        <p:spPr>
          <a:xfrm flipH="1">
            <a:off x="5436096" y="2733530"/>
            <a:ext cx="1678565" cy="594304"/>
          </a:xfrm>
          <a:prstGeom prst="line">
            <a:avLst/>
          </a:prstGeom>
          <a:ln w="19050">
            <a:solidFill>
              <a:srgbClr val="CF02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4536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16</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Applications</a:t>
            </a:r>
            <a:endParaRPr lang="nb-NO" dirty="0"/>
          </a:p>
        </p:txBody>
      </p:sp>
      <p:pic>
        <p:nvPicPr>
          <p:cNvPr id="8" name="Picture 7"/>
          <p:cNvPicPr>
            <a:picLocks noChangeAspect="1"/>
          </p:cNvPicPr>
          <p:nvPr/>
        </p:nvPicPr>
        <p:blipFill>
          <a:blip r:embed="rId3"/>
          <a:stretch>
            <a:fillRect/>
          </a:stretch>
        </p:blipFill>
        <p:spPr>
          <a:xfrm>
            <a:off x="1964504" y="997973"/>
            <a:ext cx="6120680" cy="3538930"/>
          </a:xfrm>
          <a:prstGeom prst="rect">
            <a:avLst/>
          </a:prstGeom>
        </p:spPr>
      </p:pic>
      <p:sp>
        <p:nvSpPr>
          <p:cNvPr id="2" name="Rectangle 1"/>
          <p:cNvSpPr/>
          <p:nvPr/>
        </p:nvSpPr>
        <p:spPr>
          <a:xfrm>
            <a:off x="1907704" y="3363838"/>
            <a:ext cx="3960440" cy="1008112"/>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smtClean="0"/>
          </a:p>
        </p:txBody>
      </p:sp>
      <p:sp>
        <p:nvSpPr>
          <p:cNvPr id="9" name="TextBox 8"/>
          <p:cNvSpPr txBox="1"/>
          <p:nvPr/>
        </p:nvSpPr>
        <p:spPr>
          <a:xfrm>
            <a:off x="6576929" y="2667744"/>
            <a:ext cx="2128981" cy="369332"/>
          </a:xfrm>
          <a:prstGeom prst="rect">
            <a:avLst/>
          </a:prstGeom>
          <a:noFill/>
        </p:spPr>
        <p:txBody>
          <a:bodyPr wrap="none" rtlCol="0">
            <a:spAutoFit/>
          </a:bodyPr>
          <a:lstStyle/>
          <a:p>
            <a:r>
              <a:rPr lang="nb-NO" b="1" dirty="0" err="1" smtClean="0">
                <a:solidFill>
                  <a:schemeClr val="accent2"/>
                </a:solidFill>
              </a:rPr>
              <a:t>AngularJS</a:t>
            </a:r>
            <a:r>
              <a:rPr lang="nb-NO" b="1" dirty="0" smtClean="0">
                <a:solidFill>
                  <a:schemeClr val="accent2"/>
                </a:solidFill>
              </a:rPr>
              <a:t> Controller</a:t>
            </a:r>
            <a:endParaRPr lang="nb-NO" b="1" dirty="0">
              <a:solidFill>
                <a:schemeClr val="accent2"/>
              </a:solidFill>
            </a:endParaRPr>
          </a:p>
        </p:txBody>
      </p:sp>
      <p:cxnSp>
        <p:nvCxnSpPr>
          <p:cNvPr id="10" name="Straight Connector 9"/>
          <p:cNvCxnSpPr>
            <a:stCxn id="9" idx="2"/>
          </p:cNvCxnSpPr>
          <p:nvPr/>
        </p:nvCxnSpPr>
        <p:spPr>
          <a:xfrm flipH="1">
            <a:off x="5855525" y="3037076"/>
            <a:ext cx="1785895" cy="594304"/>
          </a:xfrm>
          <a:prstGeom prst="line">
            <a:avLst/>
          </a:prstGeom>
          <a:ln w="19050">
            <a:solidFill>
              <a:srgbClr val="CF02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294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17</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a:t>
            </a:r>
            <a:r>
              <a:rPr lang="nb-NO" dirty="0" err="1" smtClean="0"/>
              <a:t>Modules</a:t>
            </a:r>
            <a:endParaRPr lang="nb-NO" dirty="0"/>
          </a:p>
        </p:txBody>
      </p:sp>
      <p:pic>
        <p:nvPicPr>
          <p:cNvPr id="2" name="Picture 1"/>
          <p:cNvPicPr>
            <a:picLocks noChangeAspect="1"/>
          </p:cNvPicPr>
          <p:nvPr/>
        </p:nvPicPr>
        <p:blipFill>
          <a:blip r:embed="rId3"/>
          <a:stretch>
            <a:fillRect/>
          </a:stretch>
        </p:blipFill>
        <p:spPr>
          <a:xfrm>
            <a:off x="1259632" y="987574"/>
            <a:ext cx="7161076" cy="3644098"/>
          </a:xfrm>
          <a:prstGeom prst="rect">
            <a:avLst/>
          </a:prstGeom>
        </p:spPr>
      </p:pic>
    </p:spTree>
    <p:extLst>
      <p:ext uri="{BB962C8B-B14F-4D97-AF65-F5344CB8AC3E}">
        <p14:creationId xmlns:p14="http://schemas.microsoft.com/office/powerpoint/2010/main" val="3450790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lstStyle/>
          <a:p>
            <a:r>
              <a:rPr lang="nb-NO" dirty="0" err="1" smtClean="0"/>
              <a:t>AngularJS</a:t>
            </a:r>
            <a:r>
              <a:rPr lang="nb-NO" dirty="0" smtClean="0"/>
              <a:t> lar deg utvide HTML med nye attributter som kalles </a:t>
            </a:r>
            <a:r>
              <a:rPr lang="nb-NO" b="1" dirty="0" err="1" smtClean="0"/>
              <a:t>directives</a:t>
            </a:r>
            <a:r>
              <a:rPr lang="nb-NO" dirty="0" smtClean="0"/>
              <a:t>.</a:t>
            </a:r>
          </a:p>
          <a:p>
            <a:r>
              <a:rPr lang="nb-NO" dirty="0" err="1" smtClean="0"/>
              <a:t>AngularJS</a:t>
            </a:r>
            <a:r>
              <a:rPr lang="nb-NO" dirty="0" smtClean="0"/>
              <a:t> har flere innebygde direktiver, men det er også mulig å definere egne direktiver. </a:t>
            </a:r>
            <a:endParaRPr lang="nb-NO" dirty="0"/>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18</a:t>
            </a:fld>
            <a:endParaRPr lang="fr-FR" dirty="0"/>
          </a:p>
        </p:txBody>
      </p:sp>
      <p:sp>
        <p:nvSpPr>
          <p:cNvPr id="6" name="Plassholder for tekst 5"/>
          <p:cNvSpPr>
            <a:spLocks noGrp="1"/>
          </p:cNvSpPr>
          <p:nvPr>
            <p:ph type="body" sz="quarter" idx="13"/>
          </p:nvPr>
        </p:nvSpPr>
        <p:spPr/>
        <p:txBody>
          <a:bodyPr/>
          <a:lstStyle/>
          <a:p>
            <a:r>
              <a:rPr lang="nb-NO" dirty="0" smtClean="0"/>
              <a:t>Directives</a:t>
            </a:r>
            <a:endParaRPr lang="nb-NO" dirty="0"/>
          </a:p>
        </p:txBody>
      </p:sp>
      <p:sp>
        <p:nvSpPr>
          <p:cNvPr id="7" name="Rectangle 6"/>
          <p:cNvSpPr/>
          <p:nvPr/>
        </p:nvSpPr>
        <p:spPr>
          <a:xfrm>
            <a:off x="815778" y="3291830"/>
            <a:ext cx="7488832" cy="64807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For å lage applikasjonen HTML valid, bruker vi </a:t>
            </a:r>
            <a:r>
              <a:rPr lang="nb-NO" b="1" dirty="0" smtClean="0"/>
              <a:t>data-ng-</a:t>
            </a:r>
            <a:r>
              <a:rPr lang="nb-NO" dirty="0" smtClean="0"/>
              <a:t> istedenfor kun </a:t>
            </a:r>
            <a:r>
              <a:rPr lang="nb-NO" b="1" dirty="0" smtClean="0"/>
              <a:t>ng-</a:t>
            </a:r>
          </a:p>
        </p:txBody>
      </p:sp>
    </p:spTree>
    <p:extLst>
      <p:ext uri="{BB962C8B-B14F-4D97-AF65-F5344CB8AC3E}">
        <p14:creationId xmlns:p14="http://schemas.microsoft.com/office/powerpoint/2010/main" val="349834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lstStyle/>
          <a:p>
            <a:r>
              <a:rPr lang="nb-NO" b="1" dirty="0"/>
              <a:t>ng-</a:t>
            </a:r>
            <a:r>
              <a:rPr lang="nb-NO" b="1" dirty="0" err="1"/>
              <a:t>repeat</a:t>
            </a:r>
            <a:r>
              <a:rPr lang="nb-NO" b="1" dirty="0" smtClean="0"/>
              <a:t> </a:t>
            </a:r>
            <a:r>
              <a:rPr lang="nb-NO" dirty="0" smtClean="0"/>
              <a:t>direktivet repeterer ett HTML element. </a:t>
            </a:r>
            <a:r>
              <a:rPr lang="nb-NO" b="1" dirty="0" smtClean="0"/>
              <a:t>ng-</a:t>
            </a:r>
            <a:r>
              <a:rPr lang="nb-NO" b="1" dirty="0" err="1" smtClean="0"/>
              <a:t>repeat</a:t>
            </a:r>
            <a:r>
              <a:rPr lang="nb-NO" b="1" dirty="0" smtClean="0"/>
              <a:t> </a:t>
            </a:r>
            <a:r>
              <a:rPr lang="nb-NO" dirty="0" smtClean="0"/>
              <a:t>kloner HTML elementet en gang per element i en </a:t>
            </a:r>
            <a:r>
              <a:rPr lang="nb-NO" dirty="0" err="1" smtClean="0"/>
              <a:t>collection</a:t>
            </a:r>
            <a:r>
              <a:rPr lang="nb-NO" dirty="0" smtClean="0"/>
              <a:t>.</a:t>
            </a:r>
          </a:p>
          <a:p>
            <a:endParaRPr lang="nb-NO" dirty="0"/>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19</a:t>
            </a:fld>
            <a:endParaRPr lang="fr-FR" dirty="0"/>
          </a:p>
        </p:txBody>
      </p:sp>
      <p:sp>
        <p:nvSpPr>
          <p:cNvPr id="6" name="Plassholder for tekst 5"/>
          <p:cNvSpPr>
            <a:spLocks noGrp="1"/>
          </p:cNvSpPr>
          <p:nvPr>
            <p:ph type="body" sz="quarter" idx="13"/>
          </p:nvPr>
        </p:nvSpPr>
        <p:spPr/>
        <p:txBody>
          <a:bodyPr/>
          <a:lstStyle/>
          <a:p>
            <a:r>
              <a:rPr lang="nb-NO" dirty="0" smtClean="0"/>
              <a:t>Directives – ng-</a:t>
            </a:r>
            <a:r>
              <a:rPr lang="nb-NO" dirty="0" err="1" smtClean="0"/>
              <a:t>repeat</a:t>
            </a:r>
            <a:endParaRPr lang="nb-NO" dirty="0"/>
          </a:p>
        </p:txBody>
      </p:sp>
      <p:pic>
        <p:nvPicPr>
          <p:cNvPr id="8" name="Picture 7"/>
          <p:cNvPicPr>
            <a:picLocks noChangeAspect="1"/>
          </p:cNvPicPr>
          <p:nvPr/>
        </p:nvPicPr>
        <p:blipFill>
          <a:blip r:embed="rId3"/>
          <a:stretch>
            <a:fillRect/>
          </a:stretch>
        </p:blipFill>
        <p:spPr>
          <a:xfrm>
            <a:off x="2987824" y="1851670"/>
            <a:ext cx="3492388" cy="2526409"/>
          </a:xfrm>
          <a:prstGeom prst="rect">
            <a:avLst/>
          </a:prstGeom>
        </p:spPr>
      </p:pic>
    </p:spTree>
    <p:extLst>
      <p:ext uri="{BB962C8B-B14F-4D97-AF65-F5344CB8AC3E}">
        <p14:creationId xmlns:p14="http://schemas.microsoft.com/office/powerpoint/2010/main" val="2490180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FR" smtClean="0"/>
              <a:t>Kurs i webutvikling med AngularJS</a:t>
            </a:r>
            <a:endParaRPr lang="fr-FR"/>
          </a:p>
        </p:txBody>
      </p:sp>
      <p:sp>
        <p:nvSpPr>
          <p:cNvPr id="4" name="Slide Number Placeholder 3"/>
          <p:cNvSpPr>
            <a:spLocks noGrp="1"/>
          </p:cNvSpPr>
          <p:nvPr>
            <p:ph type="sldNum" sz="quarter" idx="12"/>
          </p:nvPr>
        </p:nvSpPr>
        <p:spPr/>
        <p:txBody>
          <a:bodyPr/>
          <a:lstStyle/>
          <a:p>
            <a:fld id="{AF43E6FD-AB27-4108-A2FC-346BB5F75E3F}" type="slidenum">
              <a:rPr lang="fr-FR" smtClean="0"/>
              <a:pPr/>
              <a:t>2</a:t>
            </a:fld>
            <a:endParaRPr lang="fr-FR"/>
          </a:p>
        </p:txBody>
      </p:sp>
      <p:sp>
        <p:nvSpPr>
          <p:cNvPr id="8" name="TextBox 7"/>
          <p:cNvSpPr txBox="1"/>
          <p:nvPr/>
        </p:nvSpPr>
        <p:spPr>
          <a:xfrm>
            <a:off x="3391228" y="2859782"/>
            <a:ext cx="2361544" cy="584775"/>
          </a:xfrm>
          <a:prstGeom prst="rect">
            <a:avLst/>
          </a:prstGeom>
          <a:noFill/>
        </p:spPr>
        <p:txBody>
          <a:bodyPr wrap="none" rtlCol="0">
            <a:spAutoFit/>
          </a:bodyPr>
          <a:lstStyle/>
          <a:p>
            <a:r>
              <a:rPr lang="nb-NO" sz="3200" dirty="0" smtClean="0"/>
              <a:t>HVEM ER VI?</a:t>
            </a:r>
            <a:endParaRPr lang="nb-NO" sz="3200" dirty="0"/>
          </a:p>
        </p:txBody>
      </p:sp>
    </p:spTree>
    <p:extLst>
      <p:ext uri="{BB962C8B-B14F-4D97-AF65-F5344CB8AC3E}">
        <p14:creationId xmlns:p14="http://schemas.microsoft.com/office/powerpoint/2010/main" val="3722566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lstStyle/>
          <a:p>
            <a:r>
              <a:rPr lang="nb-NO" dirty="0" smtClean="0"/>
              <a:t>Data Binding:</a:t>
            </a:r>
          </a:p>
          <a:p>
            <a:pPr lvl="1"/>
            <a:r>
              <a:rPr lang="nb-NO" dirty="0" smtClean="0"/>
              <a:t>Databindinger binder en </a:t>
            </a:r>
            <a:r>
              <a:rPr lang="nb-NO" dirty="0" err="1" smtClean="0"/>
              <a:t>AngularJS</a:t>
            </a:r>
            <a:r>
              <a:rPr lang="nb-NO" dirty="0" smtClean="0"/>
              <a:t> </a:t>
            </a:r>
            <a:r>
              <a:rPr lang="nb-NO" dirty="0" err="1" smtClean="0"/>
              <a:t>expression</a:t>
            </a:r>
            <a:r>
              <a:rPr lang="nb-NO" dirty="0" smtClean="0"/>
              <a:t> med </a:t>
            </a:r>
            <a:r>
              <a:rPr lang="nb-NO" dirty="0" err="1" smtClean="0"/>
              <a:t>AngularJS</a:t>
            </a:r>
            <a:r>
              <a:rPr lang="nb-NO" dirty="0" smtClean="0"/>
              <a:t> data.</a:t>
            </a:r>
          </a:p>
          <a:p>
            <a:pPr lvl="1"/>
            <a:r>
              <a:rPr lang="nb-NO" dirty="0" smtClean="0"/>
              <a:t>Databindingen er en to-veis binding.</a:t>
            </a:r>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20</a:t>
            </a:fld>
            <a:endParaRPr lang="fr-FR" dirty="0"/>
          </a:p>
        </p:txBody>
      </p:sp>
      <p:sp>
        <p:nvSpPr>
          <p:cNvPr id="6" name="Plassholder for tekst 5"/>
          <p:cNvSpPr>
            <a:spLocks noGrp="1"/>
          </p:cNvSpPr>
          <p:nvPr>
            <p:ph type="body" sz="quarter" idx="13"/>
          </p:nvPr>
        </p:nvSpPr>
        <p:spPr/>
        <p:txBody>
          <a:bodyPr/>
          <a:lstStyle/>
          <a:p>
            <a:r>
              <a:rPr lang="nb-NO" dirty="0" smtClean="0"/>
              <a:t>Directives - databindinger</a:t>
            </a:r>
            <a:endParaRPr lang="nb-NO" dirty="0"/>
          </a:p>
        </p:txBody>
      </p:sp>
      <p:pic>
        <p:nvPicPr>
          <p:cNvPr id="8" name="Picture 7"/>
          <p:cNvPicPr>
            <a:picLocks noChangeAspect="1"/>
          </p:cNvPicPr>
          <p:nvPr/>
        </p:nvPicPr>
        <p:blipFill>
          <a:blip r:embed="rId3"/>
          <a:stretch>
            <a:fillRect/>
          </a:stretch>
        </p:blipFill>
        <p:spPr>
          <a:xfrm>
            <a:off x="1075755" y="2139702"/>
            <a:ext cx="6982742" cy="2016224"/>
          </a:xfrm>
          <a:prstGeom prst="rect">
            <a:avLst/>
          </a:prstGeom>
        </p:spPr>
      </p:pic>
    </p:spTree>
    <p:extLst>
      <p:ext uri="{BB962C8B-B14F-4D97-AF65-F5344CB8AC3E}">
        <p14:creationId xmlns:p14="http://schemas.microsoft.com/office/powerpoint/2010/main" val="710400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normAutofit/>
          </a:bodyPr>
          <a:lstStyle/>
          <a:p>
            <a:r>
              <a:rPr lang="nb-NO" dirty="0" smtClean="0"/>
              <a:t>Nytt direktiv lages ved å bruke </a:t>
            </a:r>
            <a:r>
              <a:rPr lang="nb-NO" b="1" dirty="0" smtClean="0"/>
              <a:t>.</a:t>
            </a:r>
            <a:r>
              <a:rPr lang="nb-NO" b="1" dirty="0" err="1" smtClean="0"/>
              <a:t>directive</a:t>
            </a:r>
            <a:r>
              <a:rPr lang="nb-NO" dirty="0" smtClean="0"/>
              <a:t> funksjonen</a:t>
            </a:r>
          </a:p>
          <a:p>
            <a:r>
              <a:rPr lang="nb-NO" dirty="0" smtClean="0"/>
              <a:t>For å bruke det nye direktivet, lag ett HTML element med samme tag navn som det nye direktivet.</a:t>
            </a:r>
            <a:endParaRPr lang="nb-NO" dirty="0"/>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21</a:t>
            </a:fld>
            <a:endParaRPr lang="fr-FR" dirty="0"/>
          </a:p>
        </p:txBody>
      </p:sp>
      <p:sp>
        <p:nvSpPr>
          <p:cNvPr id="6" name="Plassholder for tekst 5"/>
          <p:cNvSpPr>
            <a:spLocks noGrp="1"/>
          </p:cNvSpPr>
          <p:nvPr>
            <p:ph type="body" sz="quarter" idx="13"/>
          </p:nvPr>
        </p:nvSpPr>
        <p:spPr/>
        <p:txBody>
          <a:bodyPr/>
          <a:lstStyle/>
          <a:p>
            <a:r>
              <a:rPr lang="nb-NO" dirty="0" smtClean="0"/>
              <a:t>Directives – Lage eget nytt direktiv</a:t>
            </a:r>
            <a:endParaRPr lang="nb-NO" dirty="0"/>
          </a:p>
        </p:txBody>
      </p:sp>
      <p:pic>
        <p:nvPicPr>
          <p:cNvPr id="7" name="Picture 6"/>
          <p:cNvPicPr>
            <a:picLocks noChangeAspect="1"/>
          </p:cNvPicPr>
          <p:nvPr/>
        </p:nvPicPr>
        <p:blipFill>
          <a:blip r:embed="rId3"/>
          <a:stretch>
            <a:fillRect/>
          </a:stretch>
        </p:blipFill>
        <p:spPr>
          <a:xfrm>
            <a:off x="2267745" y="2291493"/>
            <a:ext cx="4536504" cy="2240829"/>
          </a:xfrm>
          <a:prstGeom prst="rect">
            <a:avLst/>
          </a:prstGeom>
        </p:spPr>
      </p:pic>
    </p:spTree>
    <p:extLst>
      <p:ext uri="{BB962C8B-B14F-4D97-AF65-F5344CB8AC3E}">
        <p14:creationId xmlns:p14="http://schemas.microsoft.com/office/powerpoint/2010/main" val="2637225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normAutofit fontScale="92500" lnSpcReduction="10000"/>
          </a:bodyPr>
          <a:lstStyle/>
          <a:p>
            <a:r>
              <a:rPr lang="nb-NO" dirty="0" smtClean="0"/>
              <a:t>Man kan </a:t>
            </a:r>
            <a:r>
              <a:rPr lang="nb-NO" b="1" dirty="0" err="1" smtClean="0"/>
              <a:t>restrict</a:t>
            </a:r>
            <a:r>
              <a:rPr lang="nb-NO" dirty="0" err="1" smtClean="0"/>
              <a:t>’e</a:t>
            </a:r>
            <a:r>
              <a:rPr lang="nb-NO" dirty="0" smtClean="0"/>
              <a:t> egenlagde direktiver til kun å gjelde noen metoder.</a:t>
            </a:r>
          </a:p>
          <a:p>
            <a:endParaRPr lang="nb-NO" dirty="0"/>
          </a:p>
          <a:p>
            <a:endParaRPr lang="nb-NO" dirty="0" smtClean="0"/>
          </a:p>
          <a:p>
            <a:endParaRPr lang="nb-NO" dirty="0"/>
          </a:p>
          <a:p>
            <a:endParaRPr lang="nb-NO" dirty="0" smtClean="0"/>
          </a:p>
          <a:p>
            <a:endParaRPr lang="nb-NO" dirty="0"/>
          </a:p>
          <a:p>
            <a:r>
              <a:rPr lang="nb-NO" dirty="0" smtClean="0"/>
              <a:t>Verdien er by </a:t>
            </a:r>
            <a:r>
              <a:rPr lang="nb-NO" dirty="0" err="1" smtClean="0"/>
              <a:t>default</a:t>
            </a:r>
            <a:r>
              <a:rPr lang="nb-NO" dirty="0" smtClean="0"/>
              <a:t> </a:t>
            </a:r>
            <a:r>
              <a:rPr lang="nb-NO" dirty="0" smtClean="0">
                <a:solidFill>
                  <a:schemeClr val="accent2"/>
                </a:solidFill>
              </a:rPr>
              <a:t>EA</a:t>
            </a:r>
            <a:r>
              <a:rPr lang="nb-NO" dirty="0" smtClean="0"/>
              <a:t>, som vil si at både elementer og attributter kan bruke direktivet.</a:t>
            </a:r>
            <a:endParaRPr lang="nb-NO" dirty="0"/>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22</a:t>
            </a:fld>
            <a:endParaRPr lang="fr-FR" dirty="0"/>
          </a:p>
        </p:txBody>
      </p:sp>
      <p:sp>
        <p:nvSpPr>
          <p:cNvPr id="6" name="Plassholder for tekst 5"/>
          <p:cNvSpPr>
            <a:spLocks noGrp="1"/>
          </p:cNvSpPr>
          <p:nvPr>
            <p:ph type="body" sz="quarter" idx="13"/>
          </p:nvPr>
        </p:nvSpPr>
        <p:spPr/>
        <p:txBody>
          <a:bodyPr/>
          <a:lstStyle/>
          <a:p>
            <a:r>
              <a:rPr lang="nb-NO" dirty="0" smtClean="0"/>
              <a:t>Directives – </a:t>
            </a:r>
            <a:r>
              <a:rPr lang="nb-NO" dirty="0" err="1" smtClean="0"/>
              <a:t>Restrict</a:t>
            </a:r>
            <a:endParaRPr lang="nb-NO" dirty="0"/>
          </a:p>
        </p:txBody>
      </p:sp>
      <p:pic>
        <p:nvPicPr>
          <p:cNvPr id="8" name="Picture 7"/>
          <p:cNvPicPr>
            <a:picLocks noChangeAspect="1"/>
          </p:cNvPicPr>
          <p:nvPr/>
        </p:nvPicPr>
        <p:blipFill>
          <a:blip r:embed="rId3"/>
          <a:stretch>
            <a:fillRect/>
          </a:stretch>
        </p:blipFill>
        <p:spPr>
          <a:xfrm>
            <a:off x="683568" y="1995686"/>
            <a:ext cx="4608512" cy="1622261"/>
          </a:xfrm>
          <a:prstGeom prst="rect">
            <a:avLst/>
          </a:prstGeom>
        </p:spPr>
      </p:pic>
      <p:sp>
        <p:nvSpPr>
          <p:cNvPr id="9" name="TextBox 8"/>
          <p:cNvSpPr txBox="1"/>
          <p:nvPr/>
        </p:nvSpPr>
        <p:spPr>
          <a:xfrm>
            <a:off x="5940152" y="1923678"/>
            <a:ext cx="2520280" cy="1200329"/>
          </a:xfrm>
          <a:prstGeom prst="rect">
            <a:avLst/>
          </a:prstGeom>
          <a:noFill/>
        </p:spPr>
        <p:txBody>
          <a:bodyPr wrap="square" rtlCol="0">
            <a:spAutoFit/>
          </a:bodyPr>
          <a:lstStyle/>
          <a:p>
            <a:pPr marL="285750" indent="-285750">
              <a:buFont typeface="Arial" panose="020B0604020202020204" pitchFamily="34" charset="0"/>
              <a:buChar char="•"/>
            </a:pPr>
            <a:r>
              <a:rPr lang="nb-NO" dirty="0" smtClean="0">
                <a:solidFill>
                  <a:schemeClr val="accent2"/>
                </a:solidFill>
              </a:rPr>
              <a:t>E</a:t>
            </a:r>
            <a:r>
              <a:rPr lang="nb-NO" dirty="0" smtClean="0"/>
              <a:t> for Element navn</a:t>
            </a:r>
          </a:p>
          <a:p>
            <a:pPr marL="285750" indent="-285750">
              <a:buFont typeface="Arial" panose="020B0604020202020204" pitchFamily="34" charset="0"/>
              <a:buChar char="•"/>
            </a:pPr>
            <a:r>
              <a:rPr lang="nb-NO" dirty="0" smtClean="0">
                <a:solidFill>
                  <a:schemeClr val="accent2"/>
                </a:solidFill>
              </a:rPr>
              <a:t>A</a:t>
            </a:r>
            <a:r>
              <a:rPr lang="nb-NO" dirty="0" smtClean="0"/>
              <a:t> for Attributt</a:t>
            </a:r>
          </a:p>
          <a:p>
            <a:pPr marL="285750" indent="-285750">
              <a:buFont typeface="Arial" panose="020B0604020202020204" pitchFamily="34" charset="0"/>
              <a:buChar char="•"/>
            </a:pPr>
            <a:r>
              <a:rPr lang="nb-NO" dirty="0" smtClean="0">
                <a:solidFill>
                  <a:schemeClr val="accent2"/>
                </a:solidFill>
              </a:rPr>
              <a:t>C</a:t>
            </a:r>
            <a:r>
              <a:rPr lang="nb-NO" dirty="0" smtClean="0"/>
              <a:t> for Class</a:t>
            </a:r>
          </a:p>
          <a:p>
            <a:pPr marL="285750" indent="-285750">
              <a:buFont typeface="Arial" panose="020B0604020202020204" pitchFamily="34" charset="0"/>
              <a:buChar char="•"/>
            </a:pPr>
            <a:r>
              <a:rPr lang="nb-NO" dirty="0" smtClean="0">
                <a:solidFill>
                  <a:schemeClr val="accent2"/>
                </a:solidFill>
              </a:rPr>
              <a:t>M </a:t>
            </a:r>
            <a:r>
              <a:rPr lang="nb-NO" dirty="0" smtClean="0"/>
              <a:t>for </a:t>
            </a:r>
            <a:r>
              <a:rPr lang="nb-NO" dirty="0" err="1" smtClean="0"/>
              <a:t>Comment</a:t>
            </a:r>
            <a:endParaRPr lang="nb-NO" dirty="0"/>
          </a:p>
        </p:txBody>
      </p:sp>
    </p:spTree>
    <p:extLst>
      <p:ext uri="{BB962C8B-B14F-4D97-AF65-F5344CB8AC3E}">
        <p14:creationId xmlns:p14="http://schemas.microsoft.com/office/powerpoint/2010/main" val="1931575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normAutofit/>
          </a:bodyPr>
          <a:lstStyle/>
          <a:p>
            <a:r>
              <a:rPr lang="nb-NO" b="1" dirty="0" smtClean="0"/>
              <a:t>ng-</a:t>
            </a:r>
            <a:r>
              <a:rPr lang="nb-NO" b="1" dirty="0" err="1" smtClean="0"/>
              <a:t>app</a:t>
            </a:r>
            <a:r>
              <a:rPr lang="nb-NO" b="1" dirty="0" smtClean="0"/>
              <a:t> </a:t>
            </a:r>
            <a:r>
              <a:rPr lang="nb-NO" dirty="0" smtClean="0"/>
              <a:t>definerer </a:t>
            </a:r>
            <a:r>
              <a:rPr lang="nb-NO" dirty="0" err="1" smtClean="0"/>
              <a:t>root</a:t>
            </a:r>
            <a:r>
              <a:rPr lang="nb-NO" dirty="0" smtClean="0"/>
              <a:t> elementet i en </a:t>
            </a:r>
            <a:r>
              <a:rPr lang="nb-NO" dirty="0" err="1" smtClean="0"/>
              <a:t>Angular</a:t>
            </a:r>
            <a:r>
              <a:rPr lang="nb-NO" dirty="0" smtClean="0"/>
              <a:t> applikasjon</a:t>
            </a:r>
          </a:p>
          <a:p>
            <a:r>
              <a:rPr lang="nb-NO" b="1" dirty="0" smtClean="0"/>
              <a:t>ng-</a:t>
            </a:r>
            <a:r>
              <a:rPr lang="nb-NO" b="1" dirty="0" err="1" smtClean="0"/>
              <a:t>app</a:t>
            </a:r>
            <a:r>
              <a:rPr lang="nb-NO" dirty="0" smtClean="0"/>
              <a:t> vil initiere seg selv automatisk når en webside lastes.</a:t>
            </a:r>
          </a:p>
          <a:p>
            <a:r>
              <a:rPr lang="nb-NO" b="1" dirty="0" smtClean="0"/>
              <a:t>ng-</a:t>
            </a:r>
            <a:r>
              <a:rPr lang="nb-NO" b="1" dirty="0" err="1" smtClean="0"/>
              <a:t>model</a:t>
            </a:r>
            <a:r>
              <a:rPr lang="nb-NO" b="1" dirty="0" smtClean="0"/>
              <a:t> </a:t>
            </a:r>
            <a:r>
              <a:rPr lang="nb-NO" dirty="0" smtClean="0"/>
              <a:t>direktivet binder verdien av en HTML </a:t>
            </a:r>
            <a:r>
              <a:rPr lang="nb-NO" dirty="0" err="1" smtClean="0"/>
              <a:t>control</a:t>
            </a:r>
            <a:r>
              <a:rPr lang="nb-NO" dirty="0" smtClean="0"/>
              <a:t> til applikasjonsdata.</a:t>
            </a:r>
          </a:p>
          <a:p>
            <a:r>
              <a:rPr lang="nb-NO" b="1" dirty="0" smtClean="0"/>
              <a:t>ng-</a:t>
            </a:r>
            <a:r>
              <a:rPr lang="nb-NO" b="1" dirty="0" err="1" smtClean="0"/>
              <a:t>model</a:t>
            </a:r>
            <a:r>
              <a:rPr lang="nb-NO" dirty="0" smtClean="0"/>
              <a:t> direktivet kan også:</a:t>
            </a:r>
          </a:p>
          <a:p>
            <a:pPr lvl="1"/>
            <a:r>
              <a:rPr lang="nb-NO" dirty="0" smtClean="0"/>
              <a:t>Gi type validering av applikasjonsdata (nummer, email, </a:t>
            </a:r>
            <a:r>
              <a:rPr lang="nb-NO" dirty="0" err="1" smtClean="0"/>
              <a:t>required</a:t>
            </a:r>
            <a:r>
              <a:rPr lang="nb-NO" dirty="0" smtClean="0"/>
              <a:t>)</a:t>
            </a:r>
          </a:p>
          <a:p>
            <a:pPr lvl="1"/>
            <a:r>
              <a:rPr lang="nb-NO" dirty="0" smtClean="0"/>
              <a:t>Gi status for applikasjonsdata (invalid, </a:t>
            </a:r>
            <a:r>
              <a:rPr lang="nb-NO" dirty="0" err="1" smtClean="0"/>
              <a:t>dirty</a:t>
            </a:r>
            <a:r>
              <a:rPr lang="nb-NO" dirty="0" smtClean="0"/>
              <a:t>, </a:t>
            </a:r>
            <a:r>
              <a:rPr lang="nb-NO" dirty="0" err="1" smtClean="0"/>
              <a:t>touched</a:t>
            </a:r>
            <a:r>
              <a:rPr lang="nb-NO" dirty="0" smtClean="0"/>
              <a:t>, </a:t>
            </a:r>
            <a:r>
              <a:rPr lang="nb-NO" dirty="0" err="1" smtClean="0"/>
              <a:t>error</a:t>
            </a:r>
            <a:r>
              <a:rPr lang="nb-NO" dirty="0" smtClean="0"/>
              <a:t>)</a:t>
            </a:r>
          </a:p>
          <a:p>
            <a:pPr lvl="1"/>
            <a:r>
              <a:rPr lang="nb-NO" dirty="0" smtClean="0"/>
              <a:t>Gi CSS </a:t>
            </a:r>
            <a:r>
              <a:rPr lang="nb-NO" dirty="0" err="1" smtClean="0"/>
              <a:t>classer</a:t>
            </a:r>
            <a:r>
              <a:rPr lang="nb-NO" dirty="0" smtClean="0"/>
              <a:t> for HTML elementer</a:t>
            </a:r>
          </a:p>
          <a:p>
            <a:pPr lvl="1"/>
            <a:r>
              <a:rPr lang="nb-NO" dirty="0" smtClean="0"/>
              <a:t>Binde HTML elementer til HTML forms</a:t>
            </a:r>
            <a:endParaRPr lang="nb-NO" dirty="0"/>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23</a:t>
            </a:fld>
            <a:endParaRPr lang="fr-FR" dirty="0"/>
          </a:p>
        </p:txBody>
      </p:sp>
      <p:sp>
        <p:nvSpPr>
          <p:cNvPr id="6" name="Plassholder for tekst 5"/>
          <p:cNvSpPr>
            <a:spLocks noGrp="1"/>
          </p:cNvSpPr>
          <p:nvPr>
            <p:ph type="body" sz="quarter" idx="13"/>
          </p:nvPr>
        </p:nvSpPr>
        <p:spPr/>
        <p:txBody>
          <a:bodyPr/>
          <a:lstStyle/>
          <a:p>
            <a:r>
              <a:rPr lang="nb-NO" dirty="0" smtClean="0"/>
              <a:t>Directives – ng-</a:t>
            </a:r>
            <a:r>
              <a:rPr lang="nb-NO" dirty="0" err="1" smtClean="0"/>
              <a:t>app</a:t>
            </a:r>
            <a:r>
              <a:rPr lang="nb-NO" dirty="0" smtClean="0"/>
              <a:t> og ng-</a:t>
            </a:r>
            <a:r>
              <a:rPr lang="nb-NO" dirty="0" err="1" smtClean="0"/>
              <a:t>model</a:t>
            </a:r>
            <a:endParaRPr lang="nb-NO" dirty="0"/>
          </a:p>
        </p:txBody>
      </p:sp>
    </p:spTree>
    <p:extLst>
      <p:ext uri="{BB962C8B-B14F-4D97-AF65-F5344CB8AC3E}">
        <p14:creationId xmlns:p14="http://schemas.microsoft.com/office/powerpoint/2010/main" val="1197579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lstStyle/>
          <a:p>
            <a:r>
              <a:rPr lang="nb-NO" dirty="0" err="1" smtClean="0"/>
              <a:t>AngularJS</a:t>
            </a:r>
            <a:r>
              <a:rPr lang="nb-NO" dirty="0" smtClean="0"/>
              <a:t> </a:t>
            </a:r>
            <a:r>
              <a:rPr lang="nb-NO" dirty="0" err="1" smtClean="0"/>
              <a:t>controller</a:t>
            </a:r>
            <a:r>
              <a:rPr lang="nb-NO" dirty="0" smtClean="0"/>
              <a:t> kontrollerer dataen i en </a:t>
            </a:r>
            <a:r>
              <a:rPr lang="nb-NO" dirty="0" err="1" smtClean="0"/>
              <a:t>AngularJS</a:t>
            </a:r>
            <a:r>
              <a:rPr lang="nb-NO" dirty="0" smtClean="0"/>
              <a:t> applikasjon.</a:t>
            </a:r>
          </a:p>
          <a:p>
            <a:r>
              <a:rPr lang="nb-NO" dirty="0" smtClean="0"/>
              <a:t>Kontrollerne er vanlige JavaScript objekter</a:t>
            </a:r>
          </a:p>
          <a:p>
            <a:r>
              <a:rPr lang="nb-NO" dirty="0" smtClean="0"/>
              <a:t>Knytter det til HTML elementer vha. </a:t>
            </a:r>
            <a:r>
              <a:rPr lang="nb-NO" b="1" dirty="0" smtClean="0"/>
              <a:t>ng-</a:t>
            </a:r>
            <a:r>
              <a:rPr lang="nb-NO" b="1" dirty="0" err="1" smtClean="0"/>
              <a:t>controller</a:t>
            </a:r>
            <a:endParaRPr lang="nb-NO" b="1" dirty="0" smtClean="0"/>
          </a:p>
          <a:p>
            <a:r>
              <a:rPr lang="nb-NO" dirty="0" smtClean="0"/>
              <a:t>Bruk kontrolleren til å:</a:t>
            </a:r>
          </a:p>
          <a:p>
            <a:pPr lvl="1"/>
            <a:r>
              <a:rPr lang="nb-NO" dirty="0" smtClean="0"/>
              <a:t>Sette opp den initiale staten til </a:t>
            </a:r>
            <a:r>
              <a:rPr lang="nb-NO" b="1" dirty="0" smtClean="0"/>
              <a:t>$</a:t>
            </a:r>
            <a:r>
              <a:rPr lang="nb-NO" b="1" dirty="0" err="1" smtClean="0"/>
              <a:t>scope</a:t>
            </a:r>
            <a:r>
              <a:rPr lang="nb-NO" b="1" dirty="0" smtClean="0"/>
              <a:t> </a:t>
            </a:r>
            <a:r>
              <a:rPr lang="nb-NO" dirty="0" smtClean="0"/>
              <a:t>objektet</a:t>
            </a:r>
          </a:p>
          <a:p>
            <a:pPr lvl="1"/>
            <a:r>
              <a:rPr lang="nb-NO" dirty="0" smtClean="0"/>
              <a:t>Legge til oppførsel til </a:t>
            </a:r>
            <a:r>
              <a:rPr lang="nb-NO" b="1" dirty="0" smtClean="0"/>
              <a:t>$</a:t>
            </a:r>
            <a:r>
              <a:rPr lang="nb-NO" b="1" dirty="0" err="1" smtClean="0"/>
              <a:t>scope</a:t>
            </a:r>
            <a:r>
              <a:rPr lang="nb-NO" b="1" dirty="0" smtClean="0"/>
              <a:t> </a:t>
            </a:r>
            <a:r>
              <a:rPr lang="nb-NO" dirty="0" smtClean="0"/>
              <a:t>objektet</a:t>
            </a:r>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24</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 Controller</a:t>
            </a:r>
            <a:endParaRPr lang="nb-NO" dirty="0"/>
          </a:p>
        </p:txBody>
      </p:sp>
    </p:spTree>
    <p:extLst>
      <p:ext uri="{BB962C8B-B14F-4D97-AF65-F5344CB8AC3E}">
        <p14:creationId xmlns:p14="http://schemas.microsoft.com/office/powerpoint/2010/main" val="16089937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25</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 Controller</a:t>
            </a:r>
            <a:endParaRPr lang="nb-NO" dirty="0"/>
          </a:p>
        </p:txBody>
      </p:sp>
      <p:pic>
        <p:nvPicPr>
          <p:cNvPr id="7" name="Picture 6"/>
          <p:cNvPicPr>
            <a:picLocks noChangeAspect="1"/>
          </p:cNvPicPr>
          <p:nvPr/>
        </p:nvPicPr>
        <p:blipFill>
          <a:blip r:embed="rId3"/>
          <a:stretch>
            <a:fillRect/>
          </a:stretch>
        </p:blipFill>
        <p:spPr>
          <a:xfrm>
            <a:off x="2123728" y="897569"/>
            <a:ext cx="5270004" cy="3739739"/>
          </a:xfrm>
          <a:prstGeom prst="rect">
            <a:avLst/>
          </a:prstGeom>
        </p:spPr>
      </p:pic>
    </p:spTree>
    <p:extLst>
      <p:ext uri="{BB962C8B-B14F-4D97-AF65-F5344CB8AC3E}">
        <p14:creationId xmlns:p14="http://schemas.microsoft.com/office/powerpoint/2010/main" val="17901863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26</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 Controller</a:t>
            </a:r>
            <a:endParaRPr lang="nb-NO" dirty="0"/>
          </a:p>
        </p:txBody>
      </p:sp>
      <p:pic>
        <p:nvPicPr>
          <p:cNvPr id="2" name="Picture 1"/>
          <p:cNvPicPr>
            <a:picLocks noChangeAspect="1"/>
          </p:cNvPicPr>
          <p:nvPr/>
        </p:nvPicPr>
        <p:blipFill>
          <a:blip r:embed="rId3"/>
          <a:stretch>
            <a:fillRect/>
          </a:stretch>
        </p:blipFill>
        <p:spPr>
          <a:xfrm>
            <a:off x="2411760" y="837304"/>
            <a:ext cx="5101183" cy="4002698"/>
          </a:xfrm>
          <a:prstGeom prst="rect">
            <a:avLst/>
          </a:prstGeom>
        </p:spPr>
      </p:pic>
    </p:spTree>
    <p:extLst>
      <p:ext uri="{BB962C8B-B14F-4D97-AF65-F5344CB8AC3E}">
        <p14:creationId xmlns:p14="http://schemas.microsoft.com/office/powerpoint/2010/main" val="14847576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lstStyle/>
          <a:p>
            <a:r>
              <a:rPr lang="nb-NO" dirty="0" err="1" smtClean="0"/>
              <a:t>Scopet</a:t>
            </a:r>
            <a:r>
              <a:rPr lang="nb-NO" dirty="0" smtClean="0"/>
              <a:t> i </a:t>
            </a:r>
            <a:r>
              <a:rPr lang="nb-NO" dirty="0" err="1" smtClean="0"/>
              <a:t>AngularJS</a:t>
            </a:r>
            <a:r>
              <a:rPr lang="nb-NO" dirty="0" smtClean="0"/>
              <a:t> er bindingen mellom HTML (</a:t>
            </a:r>
            <a:r>
              <a:rPr lang="nb-NO" dirty="0" err="1" smtClean="0"/>
              <a:t>viewet</a:t>
            </a:r>
            <a:r>
              <a:rPr lang="nb-NO" dirty="0" smtClean="0"/>
              <a:t>) og </a:t>
            </a:r>
            <a:r>
              <a:rPr lang="nb-NO" dirty="0" err="1" smtClean="0"/>
              <a:t>JavaScripten</a:t>
            </a:r>
            <a:r>
              <a:rPr lang="nb-NO" dirty="0" smtClean="0"/>
              <a:t> (</a:t>
            </a:r>
            <a:r>
              <a:rPr lang="nb-NO" dirty="0" err="1" smtClean="0"/>
              <a:t>controller</a:t>
            </a:r>
            <a:r>
              <a:rPr lang="nb-NO" dirty="0" smtClean="0"/>
              <a:t>)</a:t>
            </a:r>
          </a:p>
          <a:p>
            <a:r>
              <a:rPr lang="nb-NO" dirty="0" err="1" smtClean="0"/>
              <a:t>Scopet</a:t>
            </a:r>
            <a:r>
              <a:rPr lang="nb-NO" dirty="0" smtClean="0"/>
              <a:t> er ett objekt med tilgjengelige </a:t>
            </a:r>
            <a:r>
              <a:rPr lang="nb-NO" dirty="0" err="1" smtClean="0"/>
              <a:t>properties</a:t>
            </a:r>
            <a:r>
              <a:rPr lang="nb-NO" dirty="0" smtClean="0"/>
              <a:t> og metoder.</a:t>
            </a:r>
          </a:p>
          <a:p>
            <a:r>
              <a:rPr lang="nb-NO" dirty="0" err="1" smtClean="0"/>
              <a:t>Scopet</a:t>
            </a:r>
            <a:r>
              <a:rPr lang="nb-NO" dirty="0" smtClean="0"/>
              <a:t> er tilgjengelig for både </a:t>
            </a:r>
            <a:r>
              <a:rPr lang="nb-NO" dirty="0" err="1" smtClean="0"/>
              <a:t>viewet</a:t>
            </a:r>
            <a:r>
              <a:rPr lang="nb-NO" dirty="0" smtClean="0"/>
              <a:t> (HTML) og </a:t>
            </a:r>
            <a:r>
              <a:rPr lang="nb-NO" dirty="0" err="1" smtClean="0"/>
              <a:t>controlleren</a:t>
            </a:r>
            <a:r>
              <a:rPr lang="nb-NO" dirty="0" smtClean="0"/>
              <a:t>.</a:t>
            </a:r>
          </a:p>
          <a:p>
            <a:r>
              <a:rPr lang="nb-NO" dirty="0" smtClean="0"/>
              <a:t>Når man lager en kontroller, så sender man </a:t>
            </a:r>
            <a:r>
              <a:rPr lang="nb-NO" b="1" dirty="0" smtClean="0"/>
              <a:t>$</a:t>
            </a:r>
            <a:r>
              <a:rPr lang="nb-NO" b="1" dirty="0" err="1" smtClean="0"/>
              <a:t>scope</a:t>
            </a:r>
            <a:r>
              <a:rPr lang="nb-NO" b="1" dirty="0" smtClean="0"/>
              <a:t> </a:t>
            </a:r>
            <a:r>
              <a:rPr lang="nb-NO" dirty="0" smtClean="0"/>
              <a:t>objektet inn som argument. </a:t>
            </a:r>
          </a:p>
          <a:p>
            <a:endParaRPr lang="nb-NO" dirty="0" smtClean="0"/>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27</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 Scope</a:t>
            </a:r>
            <a:endParaRPr lang="nb-NO" dirty="0"/>
          </a:p>
        </p:txBody>
      </p:sp>
    </p:spTree>
    <p:extLst>
      <p:ext uri="{BB962C8B-B14F-4D97-AF65-F5344CB8AC3E}">
        <p14:creationId xmlns:p14="http://schemas.microsoft.com/office/powerpoint/2010/main" val="438483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28</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 Scope</a:t>
            </a:r>
            <a:endParaRPr lang="nb-NO" dirty="0"/>
          </a:p>
        </p:txBody>
      </p:sp>
      <p:pic>
        <p:nvPicPr>
          <p:cNvPr id="7" name="Picture 6"/>
          <p:cNvPicPr>
            <a:picLocks noChangeAspect="1"/>
          </p:cNvPicPr>
          <p:nvPr/>
        </p:nvPicPr>
        <p:blipFill>
          <a:blip r:embed="rId3"/>
          <a:stretch>
            <a:fillRect/>
          </a:stretch>
        </p:blipFill>
        <p:spPr>
          <a:xfrm>
            <a:off x="2062162" y="795337"/>
            <a:ext cx="5019675" cy="3552825"/>
          </a:xfrm>
          <a:prstGeom prst="rect">
            <a:avLst/>
          </a:prstGeom>
        </p:spPr>
      </p:pic>
    </p:spTree>
    <p:extLst>
      <p:ext uri="{BB962C8B-B14F-4D97-AF65-F5344CB8AC3E}">
        <p14:creationId xmlns:p14="http://schemas.microsoft.com/office/powerpoint/2010/main" val="33267523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lstStyle/>
          <a:p>
            <a:r>
              <a:rPr lang="nb-NO" dirty="0" smtClean="0"/>
              <a:t>Filtre kan legges på for å formatere data.</a:t>
            </a:r>
          </a:p>
          <a:p>
            <a:r>
              <a:rPr lang="nb-NO" dirty="0" smtClean="0"/>
              <a:t>Legges på ved å legge «|» til i </a:t>
            </a:r>
            <a:r>
              <a:rPr lang="nb-NO" dirty="0" err="1" smtClean="0"/>
              <a:t>expressions</a:t>
            </a:r>
            <a:r>
              <a:rPr lang="nb-NO" dirty="0" smtClean="0"/>
              <a:t>:</a:t>
            </a:r>
          </a:p>
          <a:p>
            <a:endParaRPr lang="nb-NO" dirty="0"/>
          </a:p>
          <a:p>
            <a:endParaRPr lang="nb-NO" dirty="0" smtClean="0"/>
          </a:p>
          <a:p>
            <a:endParaRPr lang="nb-NO" dirty="0"/>
          </a:p>
          <a:p>
            <a:endParaRPr lang="nb-NO" dirty="0" smtClean="0"/>
          </a:p>
          <a:p>
            <a:r>
              <a:rPr lang="nb-NO" dirty="0" smtClean="0"/>
              <a:t>Kan også legges på direktiver.</a:t>
            </a:r>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29</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 filters</a:t>
            </a:r>
            <a:endParaRPr lang="nb-NO" dirty="0"/>
          </a:p>
        </p:txBody>
      </p:sp>
      <p:pic>
        <p:nvPicPr>
          <p:cNvPr id="7" name="Picture 6"/>
          <p:cNvPicPr>
            <a:picLocks noChangeAspect="1"/>
          </p:cNvPicPr>
          <p:nvPr/>
        </p:nvPicPr>
        <p:blipFill>
          <a:blip r:embed="rId3"/>
          <a:stretch>
            <a:fillRect/>
          </a:stretch>
        </p:blipFill>
        <p:spPr>
          <a:xfrm>
            <a:off x="1547664" y="2355726"/>
            <a:ext cx="6383993" cy="1584176"/>
          </a:xfrm>
          <a:prstGeom prst="rect">
            <a:avLst/>
          </a:prstGeom>
        </p:spPr>
      </p:pic>
    </p:spTree>
    <p:extLst>
      <p:ext uri="{BB962C8B-B14F-4D97-AF65-F5344CB8AC3E}">
        <p14:creationId xmlns:p14="http://schemas.microsoft.com/office/powerpoint/2010/main" val="418257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tekst 1"/>
          <p:cNvSpPr>
            <a:spLocks noGrp="1"/>
          </p:cNvSpPr>
          <p:nvPr>
            <p:ph type="body" sz="quarter" idx="13"/>
          </p:nvPr>
        </p:nvSpPr>
        <p:spPr>
          <a:xfrm>
            <a:off x="539553" y="1707654"/>
            <a:ext cx="3672408" cy="2754716"/>
          </a:xfrm>
        </p:spPr>
        <p:txBody>
          <a:bodyPr>
            <a:normAutofit fontScale="92500" lnSpcReduction="20000"/>
          </a:bodyPr>
          <a:lstStyle/>
          <a:p>
            <a:r>
              <a:rPr lang="nb-NO" sz="1800" noProof="0" dirty="0" smtClean="0"/>
              <a:t>DEL 1 – Introduksjon </a:t>
            </a:r>
            <a:r>
              <a:rPr lang="nb-NO" sz="1200" noProof="0" dirty="0" smtClean="0"/>
              <a:t>(20 min)</a:t>
            </a:r>
          </a:p>
          <a:p>
            <a:pPr marL="836613" lvl="2" indent="-342900">
              <a:buFont typeface="+mj-lt"/>
              <a:buAutoNum type="arabicPeriod"/>
            </a:pPr>
            <a:r>
              <a:rPr lang="nb-NO" sz="1500" dirty="0" err="1"/>
              <a:t>Angular</a:t>
            </a:r>
            <a:r>
              <a:rPr lang="nb-NO" sz="1500" dirty="0"/>
              <a:t> som </a:t>
            </a:r>
            <a:r>
              <a:rPr lang="nb-NO" sz="1500" dirty="0" err="1"/>
              <a:t>webrammeverk</a:t>
            </a:r>
            <a:endParaRPr lang="nb-NO" sz="1500" dirty="0"/>
          </a:p>
          <a:p>
            <a:pPr marL="836613" lvl="2" indent="-342900">
              <a:buFont typeface="+mj-lt"/>
              <a:buAutoNum type="arabicPeriod"/>
            </a:pPr>
            <a:r>
              <a:rPr lang="nb-NO" sz="1500" dirty="0" err="1"/>
              <a:t>Angular</a:t>
            </a:r>
            <a:r>
              <a:rPr lang="nb-NO" sz="1500" dirty="0"/>
              <a:t> </a:t>
            </a:r>
            <a:r>
              <a:rPr lang="nb-NO" sz="1500" dirty="0" err="1"/>
              <a:t>e</a:t>
            </a:r>
            <a:r>
              <a:rPr lang="nb-NO" sz="1500" dirty="0" err="1" smtClean="0"/>
              <a:t>xpressions</a:t>
            </a:r>
            <a:endParaRPr lang="nb-NO" sz="1500" dirty="0"/>
          </a:p>
          <a:p>
            <a:pPr marL="836613" lvl="2" indent="-342900">
              <a:buFont typeface="+mj-lt"/>
              <a:buAutoNum type="arabicPeriod"/>
            </a:pPr>
            <a:r>
              <a:rPr lang="nb-NO" sz="1500" dirty="0" err="1"/>
              <a:t>Angular</a:t>
            </a:r>
            <a:r>
              <a:rPr lang="nb-NO" sz="1500" dirty="0"/>
              <a:t> </a:t>
            </a:r>
            <a:r>
              <a:rPr lang="nb-NO" sz="1500" dirty="0" err="1"/>
              <a:t>directives</a:t>
            </a:r>
            <a:endParaRPr lang="nb-NO" sz="1500" dirty="0"/>
          </a:p>
          <a:p>
            <a:pPr marL="836613" lvl="2" indent="-342900">
              <a:buFont typeface="+mj-lt"/>
              <a:buAutoNum type="arabicPeriod"/>
            </a:pPr>
            <a:r>
              <a:rPr lang="nb-NO" sz="1500" dirty="0" err="1"/>
              <a:t>Angular</a:t>
            </a:r>
            <a:r>
              <a:rPr lang="nb-NO" sz="1500" dirty="0"/>
              <a:t> </a:t>
            </a:r>
            <a:r>
              <a:rPr lang="nb-NO" sz="1500" dirty="0" err="1"/>
              <a:t>model</a:t>
            </a:r>
            <a:endParaRPr lang="nb-NO" sz="1500" dirty="0"/>
          </a:p>
          <a:p>
            <a:pPr marL="836613" lvl="2" indent="-342900">
              <a:buFont typeface="+mj-lt"/>
              <a:buAutoNum type="arabicPeriod"/>
            </a:pPr>
            <a:r>
              <a:rPr lang="nb-NO" sz="1500" dirty="0" err="1"/>
              <a:t>Angular</a:t>
            </a:r>
            <a:r>
              <a:rPr lang="nb-NO" sz="1500" dirty="0"/>
              <a:t> </a:t>
            </a:r>
            <a:r>
              <a:rPr lang="nb-NO" sz="1500" dirty="0" err="1"/>
              <a:t>controller</a:t>
            </a:r>
            <a:endParaRPr lang="nb-NO" sz="1500" dirty="0"/>
          </a:p>
          <a:p>
            <a:pPr marL="836613" lvl="2" indent="-342900">
              <a:buFont typeface="+mj-lt"/>
              <a:buAutoNum type="arabicPeriod"/>
            </a:pPr>
            <a:r>
              <a:rPr lang="nb-NO" sz="1500" dirty="0" err="1"/>
              <a:t>Angular</a:t>
            </a:r>
            <a:r>
              <a:rPr lang="nb-NO" sz="1500" dirty="0"/>
              <a:t> </a:t>
            </a:r>
            <a:r>
              <a:rPr lang="nb-NO" sz="1500" dirty="0" err="1"/>
              <a:t>s</a:t>
            </a:r>
            <a:r>
              <a:rPr lang="nb-NO" sz="1500" dirty="0" err="1" smtClean="0"/>
              <a:t>copes</a:t>
            </a:r>
            <a:endParaRPr lang="nb-NO" sz="1500" dirty="0"/>
          </a:p>
          <a:p>
            <a:pPr marL="836613" lvl="2" indent="-342900">
              <a:buFont typeface="+mj-lt"/>
              <a:buAutoNum type="arabicPeriod"/>
            </a:pPr>
            <a:r>
              <a:rPr lang="nb-NO" sz="1500" dirty="0" err="1"/>
              <a:t>Angular</a:t>
            </a:r>
            <a:r>
              <a:rPr lang="nb-NO" sz="1500" dirty="0"/>
              <a:t> </a:t>
            </a:r>
            <a:r>
              <a:rPr lang="nb-NO" sz="1500" dirty="0" smtClean="0"/>
              <a:t>filters</a:t>
            </a:r>
          </a:p>
          <a:p>
            <a:pPr marL="836613" lvl="2" indent="-342900">
              <a:buFont typeface="+mj-lt"/>
              <a:buAutoNum type="arabicPeriod"/>
            </a:pPr>
            <a:r>
              <a:rPr lang="nb-NO" sz="1500" dirty="0" err="1" smtClean="0"/>
              <a:t>Angular</a:t>
            </a:r>
            <a:r>
              <a:rPr lang="nb-NO" sz="1500" dirty="0" smtClean="0"/>
              <a:t> Materials</a:t>
            </a:r>
            <a:r>
              <a:rPr lang="nb-NO" sz="1500" dirty="0"/>
              <a:t>	</a:t>
            </a:r>
          </a:p>
          <a:p>
            <a:r>
              <a:rPr lang="nb-NO" sz="1800" dirty="0" smtClean="0"/>
              <a:t>Demo og oppgaver </a:t>
            </a:r>
            <a:r>
              <a:rPr lang="nb-NO" sz="1200" dirty="0" smtClean="0"/>
              <a:t>(20 min + 20 min)</a:t>
            </a:r>
          </a:p>
          <a:p>
            <a:r>
              <a:rPr lang="nb-NO" sz="1800" noProof="0" dirty="0" smtClean="0"/>
              <a:t>MAT </a:t>
            </a:r>
            <a:r>
              <a:rPr lang="nb-NO" sz="1200" noProof="0" dirty="0" smtClean="0"/>
              <a:t>(30 min)</a:t>
            </a:r>
          </a:p>
          <a:p>
            <a:pPr lvl="1"/>
            <a:endParaRPr lang="nb-NO" sz="1000" noProof="0" dirty="0" smtClean="0"/>
          </a:p>
          <a:p>
            <a:endParaRPr lang="nb-NO" sz="1800" noProof="0" dirty="0"/>
          </a:p>
        </p:txBody>
      </p:sp>
      <p:sp>
        <p:nvSpPr>
          <p:cNvPr id="3" name="Plassholder for bunntekst 2"/>
          <p:cNvSpPr>
            <a:spLocks noGrp="1"/>
          </p:cNvSpPr>
          <p:nvPr>
            <p:ph type="ftr" sz="quarter" idx="11"/>
          </p:nvPr>
        </p:nvSpPr>
        <p:spPr/>
        <p:txBody>
          <a:bodyPr/>
          <a:lstStyle/>
          <a:p>
            <a:r>
              <a:rPr lang="fr-FR" smtClean="0"/>
              <a:t>Kurs i webutvikling med AngularJS</a:t>
            </a:r>
            <a:endParaRPr lang="fr-FR"/>
          </a:p>
        </p:txBody>
      </p:sp>
      <p:sp>
        <p:nvSpPr>
          <p:cNvPr id="4" name="Plassholder for lysbildenummer 3"/>
          <p:cNvSpPr>
            <a:spLocks noGrp="1"/>
          </p:cNvSpPr>
          <p:nvPr>
            <p:ph type="sldNum" sz="quarter" idx="12"/>
          </p:nvPr>
        </p:nvSpPr>
        <p:spPr/>
        <p:txBody>
          <a:bodyPr/>
          <a:lstStyle/>
          <a:p>
            <a:fld id="{AF43E6FD-AB27-4108-A2FC-346BB5F75E3F}" type="slidenum">
              <a:rPr lang="fr-FR" smtClean="0"/>
              <a:pPr/>
              <a:t>3</a:t>
            </a:fld>
            <a:endParaRPr lang="fr-FR"/>
          </a:p>
        </p:txBody>
      </p:sp>
      <p:sp>
        <p:nvSpPr>
          <p:cNvPr id="5" name="Plassholder for tekst 4"/>
          <p:cNvSpPr>
            <a:spLocks noGrp="1"/>
          </p:cNvSpPr>
          <p:nvPr>
            <p:ph type="body" sz="quarter" idx="14"/>
          </p:nvPr>
        </p:nvSpPr>
        <p:spPr/>
        <p:txBody>
          <a:bodyPr>
            <a:normAutofit fontScale="77500" lnSpcReduction="20000"/>
          </a:bodyPr>
          <a:lstStyle/>
          <a:p>
            <a:r>
              <a:rPr lang="nb-NO" dirty="0" smtClean="0"/>
              <a:t>AGENDA</a:t>
            </a:r>
            <a:endParaRPr lang="nb-NO" dirty="0"/>
          </a:p>
        </p:txBody>
      </p:sp>
      <p:sp>
        <p:nvSpPr>
          <p:cNvPr id="6" name="Plassholder for tekst 1"/>
          <p:cNvSpPr txBox="1">
            <a:spLocks/>
          </p:cNvSpPr>
          <p:nvPr/>
        </p:nvSpPr>
        <p:spPr bwMode="gray">
          <a:xfrm>
            <a:off x="4572000" y="1700808"/>
            <a:ext cx="3888432" cy="2754716"/>
          </a:xfrm>
          <a:prstGeom prst="rect">
            <a:avLst/>
          </a:prstGeom>
        </p:spPr>
        <p:txBody>
          <a:bodyPr vert="horz" lIns="0" tIns="0" rIns="0" bIns="0" rtlCol="0">
            <a:normAutofit/>
          </a:bodyPr>
          <a:lstStyle>
            <a:lvl1pPr marL="277200" indent="-313200" algn="l" defTabSz="914199" rtl="0" eaLnBrk="1" latinLnBrk="0" hangingPunct="1">
              <a:spcBef>
                <a:spcPts val="800"/>
              </a:spcBef>
              <a:buClr>
                <a:schemeClr val="tx1"/>
              </a:buClr>
              <a:buSzPct val="90000"/>
              <a:buFont typeface="Wingdings" charset="2"/>
              <a:buAutoNum type="arabicPlain"/>
              <a:tabLst/>
              <a:defRPr sz="2400" b="0" kern="1200" normalizeH="0" baseline="0">
                <a:solidFill>
                  <a:schemeClr val="tx1"/>
                </a:solidFill>
                <a:latin typeface="+mn-lt"/>
                <a:ea typeface="+mn-ea"/>
                <a:cs typeface="+mn-cs"/>
              </a:defRPr>
            </a:lvl1pPr>
            <a:lvl2pPr marL="0" indent="0" algn="l" defTabSz="914199" rtl="0" eaLnBrk="1" latinLnBrk="0" hangingPunct="1">
              <a:spcBef>
                <a:spcPts val="800"/>
              </a:spcBef>
              <a:buClr>
                <a:schemeClr val="accent4"/>
              </a:buClr>
              <a:buSzPct val="100000"/>
              <a:buFont typeface="Arial" panose="020B0604020202020204" pitchFamily="34" charset="0"/>
              <a:buNone/>
              <a:tabLst/>
              <a:defRPr sz="1600" b="0" kern="1200" baseline="0">
                <a:solidFill>
                  <a:schemeClr val="tx1"/>
                </a:solidFill>
                <a:latin typeface="+mn-lt"/>
                <a:ea typeface="+mn-ea"/>
                <a:cs typeface="+mn-cs"/>
              </a:defRPr>
            </a:lvl2pPr>
            <a:lvl3pPr marL="493713" marR="0" indent="0" algn="l" defTabSz="725488" rtl="0" eaLnBrk="1" fontAlgn="auto" latinLnBrk="0" hangingPunct="1">
              <a:lnSpc>
                <a:spcPct val="100000"/>
              </a:lnSpc>
              <a:spcBef>
                <a:spcPts val="411"/>
              </a:spcBef>
              <a:spcAft>
                <a:spcPts val="0"/>
              </a:spcAft>
              <a:buClrTx/>
              <a:buSzTx/>
              <a:buFont typeface="Calibri" panose="020F0502020204030204" pitchFamily="34" charset="0"/>
              <a:buNone/>
              <a:tabLst/>
              <a:defRPr lang="fr-FR" sz="1600" i="0" kern="1200" baseline="0">
                <a:solidFill>
                  <a:schemeClr val="tx1"/>
                </a:solidFill>
                <a:latin typeface="+mn-lt"/>
                <a:ea typeface="+mn-ea"/>
                <a:cs typeface="+mn-cs"/>
              </a:defRPr>
            </a:lvl3pPr>
            <a:lvl4pPr marL="898525" indent="0" algn="l" defTabSz="914199" rtl="0" eaLnBrk="1" latinLnBrk="0" hangingPunct="1">
              <a:spcBef>
                <a:spcPts val="0"/>
              </a:spcBef>
              <a:buFont typeface="Arial" panose="020B0604020202020204" pitchFamily="34" charset="0"/>
              <a:buNone/>
              <a:tabLst/>
              <a:defRPr sz="1600" i="0" kern="1200">
                <a:solidFill>
                  <a:schemeClr val="tx1"/>
                </a:solidFill>
                <a:latin typeface="+mn-lt"/>
                <a:ea typeface="+mn-ea"/>
                <a:cs typeface="+mn-cs"/>
              </a:defRPr>
            </a:lvl4pPr>
            <a:lvl5pPr marL="898525" marR="0" indent="0" algn="l" defTabSz="914199" rtl="0" eaLnBrk="1" fontAlgn="auto" latinLnBrk="0" hangingPunct="1">
              <a:lnSpc>
                <a:spcPct val="100000"/>
              </a:lnSpc>
              <a:spcBef>
                <a:spcPts val="0"/>
              </a:spcBef>
              <a:spcAft>
                <a:spcPts val="0"/>
              </a:spcAft>
              <a:buClrTx/>
              <a:buSzTx/>
              <a:buFont typeface="Arial" panose="020B0604020202020204" pitchFamily="34" charset="0"/>
              <a:buNone/>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AutoNum type="arabicPlain" startAt="4"/>
            </a:pPr>
            <a:r>
              <a:rPr lang="nb-NO" sz="1800" dirty="0" smtClean="0"/>
              <a:t>DEL 2 </a:t>
            </a:r>
            <a:r>
              <a:rPr lang="nb-NO" sz="1100" dirty="0" smtClean="0"/>
              <a:t>(10 min)</a:t>
            </a:r>
          </a:p>
          <a:p>
            <a:pPr marL="836613" lvl="2" indent="-342900">
              <a:buFont typeface="+mj-lt"/>
              <a:buAutoNum type="arabicPeriod"/>
            </a:pPr>
            <a:r>
              <a:rPr lang="nb-NO" sz="1400" dirty="0" smtClean="0"/>
              <a:t>UI </a:t>
            </a:r>
            <a:r>
              <a:rPr lang="nb-NO" sz="1400" dirty="0" err="1" smtClean="0"/>
              <a:t>routing</a:t>
            </a:r>
            <a:endParaRPr lang="nb-NO" sz="1400" dirty="0" smtClean="0"/>
          </a:p>
          <a:p>
            <a:pPr marL="836613" lvl="2" indent="-342900">
              <a:buFont typeface="+mj-lt"/>
              <a:buAutoNum type="arabicPeriod"/>
            </a:pPr>
            <a:r>
              <a:rPr lang="nb-NO" sz="1400" dirty="0" smtClean="0"/>
              <a:t>Mer avansert </a:t>
            </a:r>
            <a:r>
              <a:rPr lang="nb-NO" sz="1400" dirty="0" err="1" smtClean="0"/>
              <a:t>Angular</a:t>
            </a:r>
            <a:r>
              <a:rPr lang="nb-NO" sz="1400" dirty="0" smtClean="0"/>
              <a:t> Material</a:t>
            </a:r>
          </a:p>
          <a:p>
            <a:pPr marL="342900" indent="-342900">
              <a:buAutoNum type="arabicPlain" startAt="4"/>
            </a:pPr>
            <a:r>
              <a:rPr lang="nb-NO" sz="1800" dirty="0" smtClean="0"/>
              <a:t>Demo og oppgaver </a:t>
            </a:r>
            <a:r>
              <a:rPr lang="nb-NO" sz="1100" dirty="0" smtClean="0"/>
              <a:t>(35 min)</a:t>
            </a:r>
          </a:p>
          <a:p>
            <a:pPr marL="342900" indent="-342900">
              <a:buAutoNum type="arabicPlain" startAt="4"/>
            </a:pPr>
            <a:r>
              <a:rPr lang="nb-NO" sz="1800" dirty="0" smtClean="0"/>
              <a:t>Oppsummering og </a:t>
            </a:r>
            <a:r>
              <a:rPr lang="nb-NO" sz="1800" dirty="0" err="1" smtClean="0"/>
              <a:t>Kahoot</a:t>
            </a:r>
            <a:r>
              <a:rPr lang="nb-NO" sz="1800" dirty="0" smtClean="0"/>
              <a:t> quiz </a:t>
            </a:r>
            <a:r>
              <a:rPr lang="nb-NO" sz="1100" dirty="0" smtClean="0"/>
              <a:t>(15 min)</a:t>
            </a:r>
          </a:p>
          <a:p>
            <a:endParaRPr lang="nb-NO" sz="1800" dirty="0"/>
          </a:p>
        </p:txBody>
      </p:sp>
    </p:spTree>
    <p:extLst>
      <p:ext uri="{BB962C8B-B14F-4D97-AF65-F5344CB8AC3E}">
        <p14:creationId xmlns:p14="http://schemas.microsoft.com/office/powerpoint/2010/main" val="32077082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30</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filters</a:t>
            </a:r>
            <a:endParaRPr lang="nb-NO" dirty="0"/>
          </a:p>
        </p:txBody>
      </p:sp>
      <p:pic>
        <p:nvPicPr>
          <p:cNvPr id="7" name="Picture 6"/>
          <p:cNvPicPr>
            <a:picLocks noChangeAspect="1"/>
          </p:cNvPicPr>
          <p:nvPr/>
        </p:nvPicPr>
        <p:blipFill>
          <a:blip r:embed="rId3"/>
          <a:stretch>
            <a:fillRect/>
          </a:stretch>
        </p:blipFill>
        <p:spPr>
          <a:xfrm>
            <a:off x="2627784" y="694875"/>
            <a:ext cx="4524375" cy="4029075"/>
          </a:xfrm>
          <a:prstGeom prst="rect">
            <a:avLst/>
          </a:prstGeom>
        </p:spPr>
      </p:pic>
    </p:spTree>
    <p:extLst>
      <p:ext uri="{BB962C8B-B14F-4D97-AF65-F5344CB8AC3E}">
        <p14:creationId xmlns:p14="http://schemas.microsoft.com/office/powerpoint/2010/main" val="33196202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lstStyle/>
          <a:p>
            <a:r>
              <a:rPr lang="nb-NO" dirty="0" err="1" smtClean="0"/>
              <a:t>AngularJS</a:t>
            </a:r>
            <a:endParaRPr lang="nb-NO" dirty="0" smtClean="0"/>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31</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services</a:t>
            </a:r>
            <a:endParaRPr lang="nb-NO" dirty="0"/>
          </a:p>
        </p:txBody>
      </p:sp>
    </p:spTree>
    <p:extLst>
      <p:ext uri="{BB962C8B-B14F-4D97-AF65-F5344CB8AC3E}">
        <p14:creationId xmlns:p14="http://schemas.microsoft.com/office/powerpoint/2010/main" val="2912319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a:xfrm>
            <a:off x="515939" y="1113234"/>
            <a:ext cx="3479997" cy="3511153"/>
          </a:xfrm>
        </p:spPr>
        <p:txBody>
          <a:bodyPr/>
          <a:lstStyle/>
          <a:p>
            <a:r>
              <a:rPr lang="nb-NO" dirty="0" err="1" smtClean="0"/>
              <a:t>Angular</a:t>
            </a:r>
            <a:r>
              <a:rPr lang="nb-NO" dirty="0" smtClean="0"/>
              <a:t> Material er referanseimplementasjonen av </a:t>
            </a:r>
            <a:r>
              <a:rPr lang="nb-NO" dirty="0" err="1" smtClean="0"/>
              <a:t>Google’s</a:t>
            </a:r>
            <a:r>
              <a:rPr lang="nb-NO" dirty="0" smtClean="0"/>
              <a:t> Material Design.</a:t>
            </a:r>
          </a:p>
          <a:p>
            <a:r>
              <a:rPr lang="nb-NO" dirty="0" smtClean="0"/>
              <a:t>Kan legge på </a:t>
            </a:r>
            <a:r>
              <a:rPr lang="nb-NO" dirty="0" err="1" smtClean="0"/>
              <a:t>custom</a:t>
            </a:r>
            <a:r>
              <a:rPr lang="nb-NO" dirty="0" smtClean="0"/>
              <a:t> direktiver og CSS klasser for å få Googles design uttrykk.</a:t>
            </a:r>
          </a:p>
          <a:p>
            <a:r>
              <a:rPr lang="nb-NO" b="1" dirty="0" smtClean="0"/>
              <a:t>md-</a:t>
            </a:r>
            <a:r>
              <a:rPr lang="nb-NO" b="1" dirty="0" err="1" smtClean="0"/>
              <a:t>content</a:t>
            </a:r>
            <a:r>
              <a:rPr lang="nb-NO" b="1" dirty="0" smtClean="0"/>
              <a:t>, md-</a:t>
            </a:r>
            <a:r>
              <a:rPr lang="nb-NO" b="1" dirty="0" err="1" smtClean="0"/>
              <a:t>toolbar</a:t>
            </a:r>
            <a:r>
              <a:rPr lang="nb-NO" b="1" dirty="0" smtClean="0"/>
              <a:t>, md-</a:t>
            </a:r>
            <a:r>
              <a:rPr lang="nb-NO" b="1" dirty="0" err="1" smtClean="0"/>
              <a:t>whiteframe</a:t>
            </a:r>
            <a:endParaRPr lang="nb-NO" b="1" dirty="0" smtClean="0"/>
          </a:p>
          <a:p>
            <a:endParaRPr lang="nb-NO" dirty="0" smtClean="0"/>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32</a:t>
            </a:fld>
            <a:endParaRPr lang="fr-FR" dirty="0"/>
          </a:p>
        </p:txBody>
      </p:sp>
      <p:sp>
        <p:nvSpPr>
          <p:cNvPr id="6" name="Plassholder for tekst 5"/>
          <p:cNvSpPr>
            <a:spLocks noGrp="1"/>
          </p:cNvSpPr>
          <p:nvPr>
            <p:ph type="body" sz="quarter" idx="13"/>
          </p:nvPr>
        </p:nvSpPr>
        <p:spPr/>
        <p:txBody>
          <a:bodyPr/>
          <a:lstStyle/>
          <a:p>
            <a:r>
              <a:rPr lang="nb-NO" dirty="0" err="1" smtClean="0"/>
              <a:t>Angular</a:t>
            </a:r>
            <a:r>
              <a:rPr lang="nb-NO" dirty="0" smtClean="0"/>
              <a:t> Material </a:t>
            </a:r>
            <a:endParaRPr lang="nb-NO" dirty="0"/>
          </a:p>
        </p:txBody>
      </p:sp>
      <p:pic>
        <p:nvPicPr>
          <p:cNvPr id="7" name="Picture 2" descr="http://2.bp.blogspot.com/-9e_dXZnEGu0/Vm-LQcOazUI/AAAAAAAAEtU/rbSXZLBzmtw/s1600/material-bi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0279" y="486545"/>
            <a:ext cx="4229572" cy="187220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innovativesolutions.net.pk/wp-content/uploads/2015/11/googledesig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2542473"/>
            <a:ext cx="2797829" cy="208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6106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FR" smtClean="0"/>
              <a:t>Kurs i webutvikling med AngularJS</a:t>
            </a:r>
            <a:endParaRPr lang="fr-FR"/>
          </a:p>
        </p:txBody>
      </p:sp>
      <p:sp>
        <p:nvSpPr>
          <p:cNvPr id="4" name="Slide Number Placeholder 3"/>
          <p:cNvSpPr>
            <a:spLocks noGrp="1"/>
          </p:cNvSpPr>
          <p:nvPr>
            <p:ph type="sldNum" sz="quarter" idx="12"/>
          </p:nvPr>
        </p:nvSpPr>
        <p:spPr/>
        <p:txBody>
          <a:bodyPr/>
          <a:lstStyle/>
          <a:p>
            <a:fld id="{AF43E6FD-AB27-4108-A2FC-346BB5F75E3F}" type="slidenum">
              <a:rPr lang="fr-FR" smtClean="0"/>
              <a:pPr/>
              <a:t>33</a:t>
            </a:fld>
            <a:endParaRPr lang="fr-FR"/>
          </a:p>
        </p:txBody>
      </p:sp>
      <p:sp>
        <p:nvSpPr>
          <p:cNvPr id="8" name="TextBox 7"/>
          <p:cNvSpPr txBox="1"/>
          <p:nvPr/>
        </p:nvSpPr>
        <p:spPr>
          <a:xfrm>
            <a:off x="3941058" y="2571750"/>
            <a:ext cx="1261884" cy="584775"/>
          </a:xfrm>
          <a:prstGeom prst="rect">
            <a:avLst/>
          </a:prstGeom>
          <a:noFill/>
        </p:spPr>
        <p:txBody>
          <a:bodyPr wrap="none" rtlCol="0">
            <a:spAutoFit/>
          </a:bodyPr>
          <a:lstStyle/>
          <a:p>
            <a:r>
              <a:rPr lang="nb-NO" sz="3200" dirty="0" smtClean="0"/>
              <a:t>DEMO</a:t>
            </a:r>
            <a:endParaRPr lang="nb-NO" sz="3200" dirty="0"/>
          </a:p>
        </p:txBody>
      </p:sp>
    </p:spTree>
    <p:extLst>
      <p:ext uri="{BB962C8B-B14F-4D97-AF65-F5344CB8AC3E}">
        <p14:creationId xmlns:p14="http://schemas.microsoft.com/office/powerpoint/2010/main" val="34399077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ssholder for innhold 2"/>
          <p:cNvSpPr>
            <a:spLocks noGrp="1"/>
          </p:cNvSpPr>
          <p:nvPr>
            <p:ph idx="1"/>
          </p:nvPr>
        </p:nvSpPr>
        <p:spPr>
          <a:xfrm>
            <a:off x="515939" y="1113235"/>
            <a:ext cx="8073874" cy="3508941"/>
          </a:xfrm>
        </p:spPr>
        <p:txBody>
          <a:bodyPr>
            <a:normAutofit fontScale="85000" lnSpcReduction="10000"/>
          </a:bodyPr>
          <a:lstStyle/>
          <a:p>
            <a:pPr marL="0" indent="0">
              <a:buNone/>
            </a:pPr>
            <a:r>
              <a:rPr lang="nb-NO" dirty="0" smtClean="0"/>
              <a:t>Vi har nå en fungerende prototype med data lastet fra et API. Som </a:t>
            </a:r>
            <a:r>
              <a:rPr lang="nb-NO" dirty="0" err="1" smtClean="0"/>
              <a:t>frontendutvikler</a:t>
            </a:r>
            <a:r>
              <a:rPr lang="nb-NO" dirty="0" smtClean="0"/>
              <a:t> skal dere nå:</a:t>
            </a:r>
          </a:p>
          <a:p>
            <a:pPr marL="342900" indent="-342900">
              <a:buFont typeface="+mj-lt"/>
              <a:buAutoNum type="arabicPeriod"/>
            </a:pPr>
            <a:r>
              <a:rPr lang="nb-NO" sz="1600" dirty="0" smtClean="0"/>
              <a:t>Vis dette på en penere måte (dere kan f.eks. lage bokser med bakgrunnsfarge/ margin/ </a:t>
            </a:r>
            <a:r>
              <a:rPr lang="nb-NO" sz="1600" dirty="0" err="1" smtClean="0"/>
              <a:t>padding</a:t>
            </a:r>
            <a:r>
              <a:rPr lang="nb-NO" sz="1600" dirty="0" smtClean="0"/>
              <a:t>)</a:t>
            </a:r>
          </a:p>
          <a:p>
            <a:pPr marL="342900" indent="-342900">
              <a:buFont typeface="+mj-lt"/>
              <a:buAutoNum type="arabicPeriod"/>
            </a:pPr>
            <a:r>
              <a:rPr lang="nb-NO" sz="1600" dirty="0" smtClean="0"/>
              <a:t>Det gir mening å vise klokkeslett på hver </a:t>
            </a:r>
            <a:r>
              <a:rPr lang="nb-NO" sz="1600" dirty="0" err="1" smtClean="0"/>
              <a:t>flight</a:t>
            </a:r>
            <a:r>
              <a:rPr lang="nb-NO" sz="1600" dirty="0" smtClean="0"/>
              <a:t>. Prøv å bruke «date» filteret for å formatere dette riktig.</a:t>
            </a:r>
          </a:p>
          <a:p>
            <a:pPr marL="342900" indent="-342900">
              <a:buFont typeface="+mj-lt"/>
              <a:buAutoNum type="arabicPeriod"/>
            </a:pPr>
            <a:r>
              <a:rPr lang="nb-NO" sz="1600" dirty="0" smtClean="0"/>
              <a:t>Om flyet ikke er forsinket vis dette klart og tydelig i f.eks. grønn farge (hint bruk</a:t>
            </a:r>
            <a:r>
              <a:rPr lang="nb-NO" sz="1600" b="1" dirty="0" smtClean="0"/>
              <a:t> ng-</a:t>
            </a:r>
            <a:r>
              <a:rPr lang="nb-NO" sz="1600" b="1" dirty="0" err="1" smtClean="0"/>
              <a:t>if</a:t>
            </a:r>
            <a:r>
              <a:rPr lang="nb-NO" sz="1600" dirty="0" smtClean="0"/>
              <a:t>)</a:t>
            </a:r>
            <a:endParaRPr lang="nb-NO" dirty="0"/>
          </a:p>
          <a:p>
            <a:pPr marL="342900" indent="-342900">
              <a:buFont typeface="+mj-lt"/>
              <a:buAutoNum type="arabicPeriod"/>
            </a:pPr>
            <a:r>
              <a:rPr lang="nb-NO" sz="1600" dirty="0" smtClean="0"/>
              <a:t>Om flyet ER forsinket vis hva/ hvorfor.</a:t>
            </a:r>
          </a:p>
          <a:p>
            <a:pPr marL="342900" indent="-342900">
              <a:buFont typeface="+mj-lt"/>
              <a:buAutoNum type="arabicPeriod"/>
            </a:pPr>
            <a:r>
              <a:rPr lang="nb-NO" sz="1600" dirty="0" smtClean="0"/>
              <a:t>Klarer du å finne ut hvor mange minutter forsinket flyet faktisk er?</a:t>
            </a:r>
          </a:p>
          <a:p>
            <a:pPr marL="342900" indent="-342900">
              <a:buFont typeface="+mj-lt"/>
              <a:buAutoNum type="arabicPeriod"/>
            </a:pPr>
            <a:r>
              <a:rPr lang="nb-NO" sz="1600" dirty="0" smtClean="0"/>
              <a:t>Vis hvilken flyselskap som flyr flyet</a:t>
            </a:r>
          </a:p>
          <a:p>
            <a:pPr marL="342900" indent="-342900">
              <a:buFont typeface="+mj-lt"/>
              <a:buAutoNum type="arabicPeriod"/>
            </a:pPr>
            <a:r>
              <a:rPr lang="nb-NO" sz="1600" dirty="0" smtClean="0"/>
              <a:t>Konfigurer </a:t>
            </a:r>
            <a:r>
              <a:rPr lang="nb-NO" sz="1600" dirty="0" err="1" smtClean="0"/>
              <a:t>angular</a:t>
            </a:r>
            <a:r>
              <a:rPr lang="nb-NO" sz="1600" dirty="0" smtClean="0"/>
              <a:t> material til å bruke et annet </a:t>
            </a:r>
            <a:r>
              <a:rPr lang="nb-NO" sz="1600" dirty="0" err="1" smtClean="0"/>
              <a:t>theme</a:t>
            </a:r>
            <a:r>
              <a:rPr lang="nb-NO" sz="1600" dirty="0" smtClean="0"/>
              <a:t> (se</a:t>
            </a:r>
            <a:r>
              <a:rPr lang="nb-NO" sz="1600" b="1" dirty="0" smtClean="0"/>
              <a:t> $</a:t>
            </a:r>
            <a:r>
              <a:rPr lang="nb-NO" sz="1600" b="1" dirty="0" err="1" smtClean="0"/>
              <a:t>mdThemingProvider</a:t>
            </a:r>
            <a:r>
              <a:rPr lang="nb-NO" sz="1600" dirty="0" smtClean="0"/>
              <a:t>)</a:t>
            </a:r>
          </a:p>
        </p:txBody>
      </p:sp>
      <p:sp>
        <p:nvSpPr>
          <p:cNvPr id="4" name="Tittel 3"/>
          <p:cNvSpPr>
            <a:spLocks noGrp="1"/>
          </p:cNvSpPr>
          <p:nvPr>
            <p:ph type="title"/>
          </p:nvPr>
        </p:nvSpPr>
        <p:spPr/>
        <p:txBody>
          <a:bodyPr/>
          <a:lstStyle/>
          <a:p>
            <a:r>
              <a:rPr lang="nb-NO" noProof="0" dirty="0" smtClean="0"/>
              <a:t>Oppgave</a:t>
            </a:r>
            <a:endParaRPr lang="nb-NO" noProof="0" dirty="0"/>
          </a:p>
        </p:txBody>
      </p:sp>
      <p:sp>
        <p:nvSpPr>
          <p:cNvPr id="5" name="Plassholder for bunntekst 4"/>
          <p:cNvSpPr>
            <a:spLocks noGrp="1"/>
          </p:cNvSpPr>
          <p:nvPr>
            <p:ph type="ftr" sz="quarter" idx="11"/>
          </p:nvPr>
        </p:nvSpPr>
        <p:spPr/>
        <p:txBody>
          <a:bodyPr/>
          <a:lstStyle/>
          <a:p>
            <a:r>
              <a:rPr lang="fr-FR" smtClean="0"/>
              <a:t>Kurs i webutvikling med AngularJS</a:t>
            </a:r>
            <a:endParaRPr lang="fr-FR" dirty="0"/>
          </a:p>
        </p:txBody>
      </p:sp>
      <p:sp>
        <p:nvSpPr>
          <p:cNvPr id="6" name="Plassholder for lysbildenummer 5"/>
          <p:cNvSpPr>
            <a:spLocks noGrp="1"/>
          </p:cNvSpPr>
          <p:nvPr>
            <p:ph type="sldNum" sz="quarter" idx="12"/>
          </p:nvPr>
        </p:nvSpPr>
        <p:spPr/>
        <p:txBody>
          <a:bodyPr/>
          <a:lstStyle/>
          <a:p>
            <a:fld id="{AF43E6FD-AB27-4108-A2FC-346BB5F75E3F}" type="slidenum">
              <a:rPr lang="fr-FR" smtClean="0"/>
              <a:pPr/>
              <a:t>34</a:t>
            </a:fld>
            <a:endParaRPr lang="fr-FR" dirty="0"/>
          </a:p>
        </p:txBody>
      </p:sp>
    </p:spTree>
    <p:extLst>
      <p:ext uri="{BB962C8B-B14F-4D97-AF65-F5344CB8AC3E}">
        <p14:creationId xmlns:p14="http://schemas.microsoft.com/office/powerpoint/2010/main" val="15710813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4"/>
          </p:nvPr>
        </p:nvSpPr>
        <p:spPr/>
        <p:txBody>
          <a:bodyPr/>
          <a:lstStyle/>
          <a:p>
            <a:fld id="{AF43E6FD-AB27-4108-A2FC-346BB5F75E3F}" type="slidenum">
              <a:rPr lang="fr-FR" smtClean="0"/>
              <a:pPr/>
              <a:t>35</a:t>
            </a:fld>
            <a:endParaRPr lang="fr-FR" dirty="0"/>
          </a:p>
        </p:txBody>
      </p:sp>
      <p:sp>
        <p:nvSpPr>
          <p:cNvPr id="5" name="Titre 4"/>
          <p:cNvSpPr>
            <a:spLocks noGrp="1"/>
          </p:cNvSpPr>
          <p:nvPr>
            <p:ph type="ctrTitle"/>
          </p:nvPr>
        </p:nvSpPr>
        <p:spPr/>
        <p:txBody>
          <a:bodyPr/>
          <a:lstStyle/>
          <a:p>
            <a:r>
              <a:rPr lang="nb-NO" dirty="0" smtClean="0"/>
              <a:t>DEL 2</a:t>
            </a:r>
            <a:endParaRPr lang="nb-NO" b="1" noProof="0" dirty="0"/>
          </a:p>
        </p:txBody>
      </p:sp>
      <p:sp>
        <p:nvSpPr>
          <p:cNvPr id="2" name="Espace réservé du pied de page 1"/>
          <p:cNvSpPr>
            <a:spLocks noGrp="1"/>
          </p:cNvSpPr>
          <p:nvPr>
            <p:ph type="ftr" sz="quarter" idx="13"/>
          </p:nvPr>
        </p:nvSpPr>
        <p:spPr/>
        <p:txBody>
          <a:bodyPr/>
          <a:lstStyle/>
          <a:p>
            <a:r>
              <a:rPr lang="fr-FR" smtClean="0"/>
              <a:t>Kurs i webutvikling med AngularJS</a:t>
            </a:r>
            <a:endParaRPr lang="fr-FR" dirty="0"/>
          </a:p>
        </p:txBody>
      </p:sp>
      <p:pic>
        <p:nvPicPr>
          <p:cNvPr id="6" name="Picture Placeholder 5"/>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3676" r="3676"/>
          <a:stretch>
            <a:fillRect/>
          </a:stretch>
        </p:blipFill>
        <p:spPr/>
      </p:pic>
    </p:spTree>
    <p:extLst>
      <p:ext uri="{BB962C8B-B14F-4D97-AF65-F5344CB8AC3E}">
        <p14:creationId xmlns:p14="http://schemas.microsoft.com/office/powerpoint/2010/main" val="21472929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p:cNvSpPr>
            <a:spLocks noGrp="1"/>
          </p:cNvSpPr>
          <p:nvPr>
            <p:ph type="title"/>
          </p:nvPr>
        </p:nvSpPr>
        <p:spPr/>
        <p:txBody>
          <a:bodyPr/>
          <a:lstStyle/>
          <a:p>
            <a:r>
              <a:rPr lang="nb-NO" noProof="0" dirty="0" smtClean="0"/>
              <a:t>DEL 2</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36</a:t>
            </a:fld>
            <a:endParaRPr lang="fr-FR" dirty="0"/>
          </a:p>
        </p:txBody>
      </p:sp>
      <p:sp>
        <p:nvSpPr>
          <p:cNvPr id="6" name="Plassholder for tekst 5"/>
          <p:cNvSpPr>
            <a:spLocks noGrp="1"/>
          </p:cNvSpPr>
          <p:nvPr>
            <p:ph type="body" sz="quarter" idx="13"/>
          </p:nvPr>
        </p:nvSpPr>
        <p:spPr/>
        <p:txBody>
          <a:bodyPr/>
          <a:lstStyle/>
          <a:p>
            <a:r>
              <a:rPr lang="nb-NO" dirty="0" smtClean="0"/>
              <a:t>UI-</a:t>
            </a:r>
            <a:r>
              <a:rPr lang="nb-NO" dirty="0" err="1" smtClean="0"/>
              <a:t>routing</a:t>
            </a:r>
            <a:endParaRPr lang="nb-NO" dirty="0"/>
          </a:p>
        </p:txBody>
      </p:sp>
      <p:pic>
        <p:nvPicPr>
          <p:cNvPr id="8" name="Picture 7"/>
          <p:cNvPicPr>
            <a:picLocks noChangeAspect="1"/>
          </p:cNvPicPr>
          <p:nvPr/>
        </p:nvPicPr>
        <p:blipFill>
          <a:blip r:embed="rId3"/>
          <a:stretch>
            <a:fillRect/>
          </a:stretch>
        </p:blipFill>
        <p:spPr>
          <a:xfrm>
            <a:off x="5652120" y="453213"/>
            <a:ext cx="3117837" cy="1537146"/>
          </a:xfrm>
          <a:prstGeom prst="rect">
            <a:avLst/>
          </a:prstGeom>
        </p:spPr>
      </p:pic>
      <p:pic>
        <p:nvPicPr>
          <p:cNvPr id="9" name="Picture 8"/>
          <p:cNvPicPr>
            <a:picLocks noChangeAspect="1"/>
          </p:cNvPicPr>
          <p:nvPr/>
        </p:nvPicPr>
        <p:blipFill>
          <a:blip r:embed="rId4"/>
          <a:stretch>
            <a:fillRect/>
          </a:stretch>
        </p:blipFill>
        <p:spPr>
          <a:xfrm>
            <a:off x="755576" y="2355726"/>
            <a:ext cx="5715000" cy="1571625"/>
          </a:xfrm>
          <a:prstGeom prst="rect">
            <a:avLst/>
          </a:prstGeom>
        </p:spPr>
      </p:pic>
      <p:sp>
        <p:nvSpPr>
          <p:cNvPr id="10" name="TextBox 9"/>
          <p:cNvSpPr txBox="1"/>
          <p:nvPr/>
        </p:nvSpPr>
        <p:spPr>
          <a:xfrm>
            <a:off x="683568" y="1158672"/>
            <a:ext cx="4799263" cy="646331"/>
          </a:xfrm>
          <a:prstGeom prst="rect">
            <a:avLst/>
          </a:prstGeom>
          <a:noFill/>
        </p:spPr>
        <p:txBody>
          <a:bodyPr wrap="none" rtlCol="0">
            <a:spAutoFit/>
          </a:bodyPr>
          <a:lstStyle/>
          <a:p>
            <a:pPr marL="285750" indent="-285750">
              <a:buFont typeface="Arial" panose="020B0604020202020204" pitchFamily="34" charset="0"/>
              <a:buChar char="•"/>
            </a:pPr>
            <a:r>
              <a:rPr lang="nb-NO" dirty="0" smtClean="0"/>
              <a:t>Egen rammeverk bygget på toppen av </a:t>
            </a:r>
            <a:r>
              <a:rPr lang="nb-NO" dirty="0" err="1" smtClean="0"/>
              <a:t>Angular</a:t>
            </a:r>
            <a:endParaRPr lang="nb-NO" dirty="0" smtClean="0"/>
          </a:p>
          <a:p>
            <a:pPr marL="285750" indent="-285750">
              <a:buFont typeface="Arial" panose="020B0604020202020204" pitchFamily="34" charset="0"/>
              <a:buChar char="•"/>
            </a:pPr>
            <a:r>
              <a:rPr lang="nb-NO" dirty="0" smtClean="0"/>
              <a:t>Gjør det enklere å navigere mellom sider </a:t>
            </a:r>
            <a:endParaRPr lang="nb-NO" dirty="0"/>
          </a:p>
        </p:txBody>
      </p:sp>
    </p:spTree>
    <p:extLst>
      <p:ext uri="{BB962C8B-B14F-4D97-AF65-F5344CB8AC3E}">
        <p14:creationId xmlns:p14="http://schemas.microsoft.com/office/powerpoint/2010/main" val="30174990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p:cNvSpPr>
            <a:spLocks noGrp="1"/>
          </p:cNvSpPr>
          <p:nvPr>
            <p:ph type="title"/>
          </p:nvPr>
        </p:nvSpPr>
        <p:spPr/>
        <p:txBody>
          <a:bodyPr/>
          <a:lstStyle/>
          <a:p>
            <a:r>
              <a:rPr lang="nb-NO" noProof="0" dirty="0" smtClean="0"/>
              <a:t>DEL 2</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37</a:t>
            </a:fld>
            <a:endParaRPr lang="fr-FR" dirty="0"/>
          </a:p>
        </p:txBody>
      </p:sp>
      <p:sp>
        <p:nvSpPr>
          <p:cNvPr id="6" name="Plassholder for tekst 5"/>
          <p:cNvSpPr>
            <a:spLocks noGrp="1"/>
          </p:cNvSpPr>
          <p:nvPr>
            <p:ph type="body" sz="quarter" idx="13"/>
          </p:nvPr>
        </p:nvSpPr>
        <p:spPr/>
        <p:txBody>
          <a:bodyPr/>
          <a:lstStyle/>
          <a:p>
            <a:r>
              <a:rPr lang="nb-NO" dirty="0" smtClean="0"/>
              <a:t>UI-</a:t>
            </a:r>
            <a:r>
              <a:rPr lang="nb-NO" dirty="0" err="1" smtClean="0"/>
              <a:t>routing</a:t>
            </a:r>
            <a:endParaRPr lang="nb-NO" dirty="0"/>
          </a:p>
        </p:txBody>
      </p:sp>
      <p:pic>
        <p:nvPicPr>
          <p:cNvPr id="8" name="Picture 7"/>
          <p:cNvPicPr>
            <a:picLocks noChangeAspect="1"/>
          </p:cNvPicPr>
          <p:nvPr/>
        </p:nvPicPr>
        <p:blipFill>
          <a:blip r:embed="rId3"/>
          <a:stretch>
            <a:fillRect/>
          </a:stretch>
        </p:blipFill>
        <p:spPr>
          <a:xfrm>
            <a:off x="5652120" y="453213"/>
            <a:ext cx="3117837" cy="1537146"/>
          </a:xfrm>
          <a:prstGeom prst="rect">
            <a:avLst/>
          </a:prstGeom>
        </p:spPr>
      </p:pic>
      <p:pic>
        <p:nvPicPr>
          <p:cNvPr id="2" name="Picture 1"/>
          <p:cNvPicPr>
            <a:picLocks noChangeAspect="1"/>
          </p:cNvPicPr>
          <p:nvPr/>
        </p:nvPicPr>
        <p:blipFill>
          <a:blip r:embed="rId4"/>
          <a:stretch>
            <a:fillRect/>
          </a:stretch>
        </p:blipFill>
        <p:spPr>
          <a:xfrm>
            <a:off x="539552" y="1090036"/>
            <a:ext cx="4768832" cy="3425929"/>
          </a:xfrm>
          <a:prstGeom prst="rect">
            <a:avLst/>
          </a:prstGeom>
        </p:spPr>
      </p:pic>
      <p:pic>
        <p:nvPicPr>
          <p:cNvPr id="7" name="Picture 6"/>
          <p:cNvPicPr>
            <a:picLocks noChangeAspect="1"/>
          </p:cNvPicPr>
          <p:nvPr/>
        </p:nvPicPr>
        <p:blipFill>
          <a:blip r:embed="rId5"/>
          <a:stretch>
            <a:fillRect/>
          </a:stretch>
        </p:blipFill>
        <p:spPr>
          <a:xfrm>
            <a:off x="5652066" y="2703066"/>
            <a:ext cx="2952328" cy="199867"/>
          </a:xfrm>
          <a:prstGeom prst="rect">
            <a:avLst/>
          </a:prstGeom>
        </p:spPr>
      </p:pic>
      <p:pic>
        <p:nvPicPr>
          <p:cNvPr id="10" name="Picture 9"/>
          <p:cNvPicPr>
            <a:picLocks noChangeAspect="1"/>
          </p:cNvPicPr>
          <p:nvPr/>
        </p:nvPicPr>
        <p:blipFill>
          <a:blip r:embed="rId6"/>
          <a:stretch>
            <a:fillRect/>
          </a:stretch>
        </p:blipFill>
        <p:spPr>
          <a:xfrm>
            <a:off x="5644163" y="3003798"/>
            <a:ext cx="2981325" cy="180975"/>
          </a:xfrm>
          <a:prstGeom prst="rect">
            <a:avLst/>
          </a:prstGeom>
        </p:spPr>
      </p:pic>
      <p:sp>
        <p:nvSpPr>
          <p:cNvPr id="11" name="TextBox 10"/>
          <p:cNvSpPr txBox="1"/>
          <p:nvPr/>
        </p:nvSpPr>
        <p:spPr>
          <a:xfrm>
            <a:off x="5596686" y="3507918"/>
            <a:ext cx="2993127" cy="215444"/>
          </a:xfrm>
          <a:prstGeom prst="rect">
            <a:avLst/>
          </a:prstGeom>
          <a:noFill/>
        </p:spPr>
        <p:txBody>
          <a:bodyPr wrap="none" rtlCol="0">
            <a:spAutoFit/>
          </a:bodyPr>
          <a:lstStyle/>
          <a:p>
            <a:r>
              <a:rPr lang="nb-NO" sz="800" dirty="0">
                <a:hlinkClick r:id="rId7"/>
              </a:rPr>
              <a:t>http://</a:t>
            </a:r>
            <a:r>
              <a:rPr lang="nb-NO" sz="800" dirty="0" smtClean="0">
                <a:hlinkClick r:id="rId7"/>
              </a:rPr>
              <a:t>www.codeproject.com/Articles/841776/AngularJS-ui-router</a:t>
            </a:r>
            <a:r>
              <a:rPr lang="nb-NO" sz="800" dirty="0" smtClean="0"/>
              <a:t> </a:t>
            </a:r>
            <a:endParaRPr lang="nb-NO" sz="800" dirty="0"/>
          </a:p>
        </p:txBody>
      </p:sp>
    </p:spTree>
    <p:extLst>
      <p:ext uri="{BB962C8B-B14F-4D97-AF65-F5344CB8AC3E}">
        <p14:creationId xmlns:p14="http://schemas.microsoft.com/office/powerpoint/2010/main" val="7291894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ssholder for innhold 2"/>
          <p:cNvSpPr>
            <a:spLocks noGrp="1"/>
          </p:cNvSpPr>
          <p:nvPr>
            <p:ph idx="1"/>
          </p:nvPr>
        </p:nvSpPr>
        <p:spPr>
          <a:xfrm>
            <a:off x="515939" y="1113235"/>
            <a:ext cx="8073874" cy="3508941"/>
          </a:xfrm>
        </p:spPr>
        <p:txBody>
          <a:bodyPr>
            <a:normAutofit/>
          </a:bodyPr>
          <a:lstStyle/>
          <a:p>
            <a:pPr marL="342900" indent="-342900">
              <a:buFont typeface="+mj-lt"/>
              <a:buAutoNum type="arabicPeriod"/>
            </a:pPr>
            <a:r>
              <a:rPr lang="nb-NO" sz="1600" dirty="0" smtClean="0"/>
              <a:t> Koble </a:t>
            </a:r>
            <a:r>
              <a:rPr lang="nb-NO" sz="1600" dirty="0"/>
              <a:t>til "</a:t>
            </a:r>
            <a:r>
              <a:rPr lang="nb-NO" sz="1600" dirty="0" err="1"/>
              <a:t>direction</a:t>
            </a:r>
            <a:r>
              <a:rPr lang="nb-NO" sz="1600" dirty="0"/>
              <a:t>" ved at d/a sendes som en del av </a:t>
            </a:r>
            <a:r>
              <a:rPr lang="nb-NO" sz="1600" dirty="0" err="1"/>
              <a:t>requesten</a:t>
            </a:r>
            <a:endParaRPr lang="nb-NO" sz="1600" dirty="0"/>
          </a:p>
          <a:p>
            <a:pPr marL="342900" indent="-342900">
              <a:buFont typeface="+mj-lt"/>
              <a:buAutoNum type="arabicPeriod"/>
            </a:pPr>
            <a:r>
              <a:rPr lang="nb-NO" sz="1600" dirty="0" smtClean="0"/>
              <a:t> Lag </a:t>
            </a:r>
            <a:r>
              <a:rPr lang="nb-NO" sz="1600" dirty="0"/>
              <a:t>en </a:t>
            </a:r>
            <a:r>
              <a:rPr lang="nb-NO" sz="1600" dirty="0" err="1"/>
              <a:t>datepicker</a:t>
            </a:r>
            <a:r>
              <a:rPr lang="nb-NO" sz="1600" dirty="0"/>
              <a:t> for å velge dato, send dette som en del av </a:t>
            </a:r>
            <a:r>
              <a:rPr lang="nb-NO" sz="1600" dirty="0" err="1"/>
              <a:t>requesten</a:t>
            </a:r>
            <a:endParaRPr lang="nb-NO" sz="1600" dirty="0"/>
          </a:p>
          <a:p>
            <a:pPr marL="342900" indent="-342900">
              <a:buFont typeface="+mj-lt"/>
              <a:buAutoNum type="arabicPeriod"/>
            </a:pPr>
            <a:r>
              <a:rPr lang="nb-NO" sz="1600" dirty="0" smtClean="0"/>
              <a:t>Gjør </a:t>
            </a:r>
            <a:r>
              <a:rPr lang="nb-NO" sz="1600" dirty="0"/>
              <a:t>det mulig å velge et eller to klokkeslett</a:t>
            </a:r>
          </a:p>
          <a:p>
            <a:pPr marL="342900" indent="-342900">
              <a:buFont typeface="+mj-lt"/>
              <a:buAutoNum type="arabicPeriod"/>
            </a:pPr>
            <a:r>
              <a:rPr lang="nb-NO" sz="1600" dirty="0" smtClean="0"/>
              <a:t>Gjør </a:t>
            </a:r>
            <a:r>
              <a:rPr lang="nb-NO" sz="1600" dirty="0"/>
              <a:t>det mulig å lukke terms and </a:t>
            </a:r>
            <a:r>
              <a:rPr lang="nb-NO" sz="1600" dirty="0" err="1"/>
              <a:t>conditions</a:t>
            </a:r>
            <a:endParaRPr lang="nb-NO" sz="1600" dirty="0"/>
          </a:p>
          <a:p>
            <a:pPr marL="342900" indent="-342900">
              <a:buFont typeface="+mj-lt"/>
              <a:buAutoNum type="arabicPeriod"/>
            </a:pPr>
            <a:r>
              <a:rPr lang="nb-NO" sz="1600" dirty="0" smtClean="0"/>
              <a:t>Gjøre </a:t>
            </a:r>
            <a:r>
              <a:rPr lang="nb-NO" sz="1600" dirty="0"/>
              <a:t>det mulig å klikke på en </a:t>
            </a:r>
            <a:r>
              <a:rPr lang="nb-NO" sz="1600" dirty="0" err="1"/>
              <a:t>flight</a:t>
            </a:r>
            <a:r>
              <a:rPr lang="nb-NO" sz="1600" dirty="0"/>
              <a:t> for å komme til en ny side, prøv å send </a:t>
            </a:r>
            <a:r>
              <a:rPr lang="nb-NO" sz="1600" dirty="0" err="1"/>
              <a:t>flight</a:t>
            </a:r>
            <a:r>
              <a:rPr lang="nb-NO" sz="1600" dirty="0"/>
              <a:t> id inn i det nye </a:t>
            </a:r>
            <a:r>
              <a:rPr lang="nb-NO" sz="1600" dirty="0" err="1"/>
              <a:t>viewet</a:t>
            </a:r>
            <a:r>
              <a:rPr lang="nb-NO" sz="1600" dirty="0"/>
              <a:t> legg også på en tilbakeknapp</a:t>
            </a:r>
          </a:p>
          <a:p>
            <a:pPr marL="342900" indent="-342900">
              <a:buFont typeface="+mj-lt"/>
              <a:buAutoNum type="arabicPeriod"/>
            </a:pPr>
            <a:r>
              <a:rPr lang="nb-NO" sz="1600" b="1" dirty="0" smtClean="0"/>
              <a:t>Bonusoppgave: </a:t>
            </a:r>
            <a:r>
              <a:rPr lang="nb-NO" sz="1600" dirty="0" smtClean="0"/>
              <a:t>Gjør </a:t>
            </a:r>
            <a:r>
              <a:rPr lang="nb-NO" sz="1600" dirty="0"/>
              <a:t>om hele </a:t>
            </a:r>
            <a:r>
              <a:rPr lang="nb-NO" sz="1600" dirty="0" err="1"/>
              <a:t>søkebaren</a:t>
            </a:r>
            <a:r>
              <a:rPr lang="nb-NO" sz="1600" dirty="0"/>
              <a:t> til et fungerende direktiv som kan gjenbrukes, hvilke </a:t>
            </a:r>
            <a:r>
              <a:rPr lang="nb-NO" sz="1600" dirty="0" err="1"/>
              <a:t>paramentere</a:t>
            </a:r>
            <a:r>
              <a:rPr lang="nb-NO" sz="1600" dirty="0"/>
              <a:t> burde sendes inn?</a:t>
            </a:r>
            <a:endParaRPr lang="nb-NO" sz="1600" dirty="0" smtClean="0"/>
          </a:p>
        </p:txBody>
      </p:sp>
      <p:sp>
        <p:nvSpPr>
          <p:cNvPr id="4" name="Tittel 3"/>
          <p:cNvSpPr>
            <a:spLocks noGrp="1"/>
          </p:cNvSpPr>
          <p:nvPr>
            <p:ph type="title"/>
          </p:nvPr>
        </p:nvSpPr>
        <p:spPr/>
        <p:txBody>
          <a:bodyPr/>
          <a:lstStyle/>
          <a:p>
            <a:r>
              <a:rPr lang="nb-NO" noProof="0" dirty="0" smtClean="0"/>
              <a:t>Oppgave</a:t>
            </a:r>
            <a:endParaRPr lang="nb-NO" noProof="0" dirty="0"/>
          </a:p>
        </p:txBody>
      </p:sp>
      <p:sp>
        <p:nvSpPr>
          <p:cNvPr id="5" name="Plassholder for bunntekst 4"/>
          <p:cNvSpPr>
            <a:spLocks noGrp="1"/>
          </p:cNvSpPr>
          <p:nvPr>
            <p:ph type="ftr" sz="quarter" idx="11"/>
          </p:nvPr>
        </p:nvSpPr>
        <p:spPr/>
        <p:txBody>
          <a:bodyPr/>
          <a:lstStyle/>
          <a:p>
            <a:r>
              <a:rPr lang="fr-FR" smtClean="0"/>
              <a:t>Kurs i webutvikling med AngularJS</a:t>
            </a:r>
            <a:endParaRPr lang="fr-FR" dirty="0"/>
          </a:p>
        </p:txBody>
      </p:sp>
      <p:sp>
        <p:nvSpPr>
          <p:cNvPr id="6" name="Plassholder for lysbildenummer 5"/>
          <p:cNvSpPr>
            <a:spLocks noGrp="1"/>
          </p:cNvSpPr>
          <p:nvPr>
            <p:ph type="sldNum" sz="quarter" idx="12"/>
          </p:nvPr>
        </p:nvSpPr>
        <p:spPr/>
        <p:txBody>
          <a:bodyPr/>
          <a:lstStyle/>
          <a:p>
            <a:fld id="{AF43E6FD-AB27-4108-A2FC-346BB5F75E3F}" type="slidenum">
              <a:rPr lang="fr-FR" smtClean="0"/>
              <a:pPr/>
              <a:t>38</a:t>
            </a:fld>
            <a:endParaRPr lang="fr-FR" dirty="0"/>
          </a:p>
        </p:txBody>
      </p:sp>
    </p:spTree>
    <p:extLst>
      <p:ext uri="{BB962C8B-B14F-4D97-AF65-F5344CB8AC3E}">
        <p14:creationId xmlns:p14="http://schemas.microsoft.com/office/powerpoint/2010/main" val="11939454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FR" smtClean="0"/>
              <a:t>Kurs i webutvikling med AngularJS</a:t>
            </a:r>
            <a:endParaRPr lang="fr-FR"/>
          </a:p>
        </p:txBody>
      </p:sp>
      <p:sp>
        <p:nvSpPr>
          <p:cNvPr id="4" name="Slide Number Placeholder 3"/>
          <p:cNvSpPr>
            <a:spLocks noGrp="1"/>
          </p:cNvSpPr>
          <p:nvPr>
            <p:ph type="sldNum" sz="quarter" idx="12"/>
          </p:nvPr>
        </p:nvSpPr>
        <p:spPr/>
        <p:txBody>
          <a:bodyPr/>
          <a:lstStyle/>
          <a:p>
            <a:fld id="{AF43E6FD-AB27-4108-A2FC-346BB5F75E3F}" type="slidenum">
              <a:rPr lang="fr-FR" smtClean="0"/>
              <a:pPr/>
              <a:t>39</a:t>
            </a:fld>
            <a:endParaRPr lang="fr-FR"/>
          </a:p>
        </p:txBody>
      </p:sp>
      <p:sp>
        <p:nvSpPr>
          <p:cNvPr id="8" name="TextBox 7"/>
          <p:cNvSpPr txBox="1"/>
          <p:nvPr/>
        </p:nvSpPr>
        <p:spPr>
          <a:xfrm>
            <a:off x="2098216" y="2571750"/>
            <a:ext cx="4947573" cy="892552"/>
          </a:xfrm>
          <a:prstGeom prst="rect">
            <a:avLst/>
          </a:prstGeom>
          <a:noFill/>
        </p:spPr>
        <p:txBody>
          <a:bodyPr wrap="none" rtlCol="0">
            <a:spAutoFit/>
          </a:bodyPr>
          <a:lstStyle/>
          <a:p>
            <a:pPr algn="ctr"/>
            <a:r>
              <a:rPr lang="nb-NO" sz="3200" dirty="0" smtClean="0"/>
              <a:t>Oppsummering</a:t>
            </a:r>
          </a:p>
          <a:p>
            <a:pPr algn="ctr"/>
            <a:r>
              <a:rPr lang="nb-NO" sz="2000" dirty="0" smtClean="0"/>
              <a:t>Mer lesing: </a:t>
            </a:r>
            <a:r>
              <a:rPr lang="nb-NO" sz="2000" dirty="0" smtClean="0">
                <a:hlinkClick r:id="rId2"/>
              </a:rPr>
              <a:t>https</a:t>
            </a:r>
            <a:r>
              <a:rPr lang="nb-NO" sz="2000" dirty="0">
                <a:hlinkClick r:id="rId2"/>
              </a:rPr>
              <a:t>://docs.angularjs.org/guide</a:t>
            </a:r>
            <a:r>
              <a:rPr lang="nb-NO" sz="2000" dirty="0" smtClean="0">
                <a:hlinkClick r:id="rId2"/>
              </a:rPr>
              <a:t>/</a:t>
            </a:r>
            <a:r>
              <a:rPr lang="nb-NO" sz="2000" dirty="0" smtClean="0"/>
              <a:t> </a:t>
            </a:r>
            <a:endParaRPr lang="nb-NO" sz="2000" dirty="0"/>
          </a:p>
        </p:txBody>
      </p:sp>
    </p:spTree>
    <p:extLst>
      <p:ext uri="{BB962C8B-B14F-4D97-AF65-F5344CB8AC3E}">
        <p14:creationId xmlns:p14="http://schemas.microsoft.com/office/powerpoint/2010/main" val="646840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25024" b="25024"/>
          <a:stretch>
            <a:fillRect/>
          </a:stretch>
        </p:blipFill>
        <p:spPr>
          <a:xfrm>
            <a:off x="-11891" y="0"/>
            <a:ext cx="9155891" cy="2573654"/>
          </a:xfrm>
        </p:spPr>
      </p:pic>
      <p:sp>
        <p:nvSpPr>
          <p:cNvPr id="3" name="Plassholder for bunntekst 2"/>
          <p:cNvSpPr>
            <a:spLocks noGrp="1"/>
          </p:cNvSpPr>
          <p:nvPr>
            <p:ph type="ftr" sz="quarter" idx="13"/>
          </p:nvPr>
        </p:nvSpPr>
        <p:spPr/>
        <p:txBody>
          <a:bodyPr/>
          <a:lstStyle/>
          <a:p>
            <a:r>
              <a:rPr lang="fr-FR" smtClean="0"/>
              <a:t>Kurs i webutvikling med AngularJS</a:t>
            </a:r>
            <a:endParaRPr lang="fr-FR" dirty="0"/>
          </a:p>
        </p:txBody>
      </p:sp>
      <p:sp>
        <p:nvSpPr>
          <p:cNvPr id="4" name="Plassholder for lysbildenummer 3"/>
          <p:cNvSpPr>
            <a:spLocks noGrp="1"/>
          </p:cNvSpPr>
          <p:nvPr>
            <p:ph type="sldNum" sz="quarter" idx="14"/>
          </p:nvPr>
        </p:nvSpPr>
        <p:spPr/>
        <p:txBody>
          <a:bodyPr/>
          <a:lstStyle/>
          <a:p>
            <a:fld id="{AF43E6FD-AB27-4108-A2FC-346BB5F75E3F}" type="slidenum">
              <a:rPr lang="fr-FR" smtClean="0"/>
              <a:pPr/>
              <a:t>4</a:t>
            </a:fld>
            <a:endParaRPr lang="fr-FR" dirty="0"/>
          </a:p>
        </p:txBody>
      </p:sp>
      <p:sp>
        <p:nvSpPr>
          <p:cNvPr id="5" name="Tittel 4"/>
          <p:cNvSpPr>
            <a:spLocks noGrp="1"/>
          </p:cNvSpPr>
          <p:nvPr>
            <p:ph type="ctrTitle"/>
          </p:nvPr>
        </p:nvSpPr>
        <p:spPr/>
        <p:txBody>
          <a:bodyPr/>
          <a:lstStyle/>
          <a:p>
            <a:r>
              <a:rPr lang="nb-NO" b="1" noProof="0" dirty="0" smtClean="0"/>
              <a:t>DEL 1 - Introduksjon</a:t>
            </a:r>
            <a:endParaRPr lang="nb-NO" b="1" noProof="0" dirty="0"/>
          </a:p>
        </p:txBody>
      </p:sp>
      <p:sp>
        <p:nvSpPr>
          <p:cNvPr id="6" name="Undertittel 5"/>
          <p:cNvSpPr>
            <a:spLocks noGrp="1"/>
          </p:cNvSpPr>
          <p:nvPr>
            <p:ph type="subTitle" idx="1"/>
          </p:nvPr>
        </p:nvSpPr>
        <p:spPr/>
        <p:txBody>
          <a:bodyPr/>
          <a:lstStyle/>
          <a:p>
            <a:r>
              <a:rPr lang="nb-NO" dirty="0" smtClean="0"/>
              <a:t>Oppsett, </a:t>
            </a:r>
            <a:r>
              <a:rPr lang="nb-NO" dirty="0" err="1" smtClean="0"/>
              <a:t>expressions</a:t>
            </a:r>
            <a:r>
              <a:rPr lang="nb-NO" dirty="0" smtClean="0"/>
              <a:t>, </a:t>
            </a:r>
            <a:r>
              <a:rPr lang="nb-NO" dirty="0" err="1" smtClean="0"/>
              <a:t>directives</a:t>
            </a:r>
            <a:r>
              <a:rPr lang="nb-NO" dirty="0" smtClean="0"/>
              <a:t>, filters, </a:t>
            </a:r>
            <a:r>
              <a:rPr lang="nb-NO" dirty="0" err="1" smtClean="0"/>
              <a:t>controllers</a:t>
            </a:r>
            <a:r>
              <a:rPr lang="nb-NO" dirty="0" smtClean="0"/>
              <a:t> etc.</a:t>
            </a:r>
            <a:endParaRPr lang="nb-NO" dirty="0"/>
          </a:p>
        </p:txBody>
      </p:sp>
    </p:spTree>
    <p:extLst>
      <p:ext uri="{BB962C8B-B14F-4D97-AF65-F5344CB8AC3E}">
        <p14:creationId xmlns:p14="http://schemas.microsoft.com/office/powerpoint/2010/main" val="3815354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FR" smtClean="0"/>
              <a:t>Kurs i webutvikling med AngularJS</a:t>
            </a:r>
            <a:endParaRPr lang="fr-FR"/>
          </a:p>
        </p:txBody>
      </p:sp>
      <p:sp>
        <p:nvSpPr>
          <p:cNvPr id="4" name="Slide Number Placeholder 3"/>
          <p:cNvSpPr>
            <a:spLocks noGrp="1"/>
          </p:cNvSpPr>
          <p:nvPr>
            <p:ph type="sldNum" sz="quarter" idx="12"/>
          </p:nvPr>
        </p:nvSpPr>
        <p:spPr/>
        <p:txBody>
          <a:bodyPr/>
          <a:lstStyle/>
          <a:p>
            <a:fld id="{AF43E6FD-AB27-4108-A2FC-346BB5F75E3F}" type="slidenum">
              <a:rPr lang="fr-FR" smtClean="0"/>
              <a:pPr/>
              <a:t>40</a:t>
            </a:fld>
            <a:endParaRPr lang="fr-FR"/>
          </a:p>
        </p:txBody>
      </p:sp>
      <p:sp>
        <p:nvSpPr>
          <p:cNvPr id="2" name="Text Placeholder 1"/>
          <p:cNvSpPr>
            <a:spLocks noGrp="1"/>
          </p:cNvSpPr>
          <p:nvPr>
            <p:ph type="body" sz="quarter" idx="14"/>
          </p:nvPr>
        </p:nvSpPr>
        <p:spPr>
          <a:xfrm>
            <a:off x="539552" y="627292"/>
            <a:ext cx="3312368" cy="288274"/>
          </a:xfrm>
        </p:spPr>
        <p:txBody>
          <a:bodyPr>
            <a:noAutofit/>
          </a:bodyPr>
          <a:lstStyle/>
          <a:p>
            <a:r>
              <a:rPr lang="nb-NO" sz="2000" b="1" dirty="0" smtClean="0"/>
              <a:t>Men hva med </a:t>
            </a:r>
            <a:r>
              <a:rPr lang="nb-NO" sz="2000" b="1" dirty="0" err="1" smtClean="0"/>
              <a:t>AngularJS</a:t>
            </a:r>
            <a:r>
              <a:rPr lang="nb-NO" sz="2000" b="1" dirty="0" smtClean="0"/>
              <a:t> 2 ?</a:t>
            </a:r>
            <a:endParaRPr lang="nb-NO" sz="2000" b="1" dirty="0"/>
          </a:p>
        </p:txBody>
      </p:sp>
      <p:pic>
        <p:nvPicPr>
          <p:cNvPr id="2054" name="Picture 6" descr="http://thenextweb.com/wp-content/blogs.dir/1/files/2015/12/Screen-Shot-2015-12-16-at-12.02.12-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35" y="0"/>
            <a:ext cx="10725711"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2832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FR" smtClean="0"/>
              <a:t>Kurs i webutvikling med AngularJS</a:t>
            </a:r>
            <a:endParaRPr lang="fr-FR"/>
          </a:p>
        </p:txBody>
      </p:sp>
      <p:sp>
        <p:nvSpPr>
          <p:cNvPr id="4" name="Slide Number Placeholder 3"/>
          <p:cNvSpPr>
            <a:spLocks noGrp="1"/>
          </p:cNvSpPr>
          <p:nvPr>
            <p:ph type="sldNum" sz="quarter" idx="12"/>
          </p:nvPr>
        </p:nvSpPr>
        <p:spPr/>
        <p:txBody>
          <a:bodyPr/>
          <a:lstStyle/>
          <a:p>
            <a:fld id="{AF43E6FD-AB27-4108-A2FC-346BB5F75E3F}" type="slidenum">
              <a:rPr lang="fr-FR" smtClean="0"/>
              <a:pPr/>
              <a:t>41</a:t>
            </a:fld>
            <a:endParaRPr lang="fr-FR"/>
          </a:p>
        </p:txBody>
      </p:sp>
      <p:sp>
        <p:nvSpPr>
          <p:cNvPr id="8" name="TextBox 7"/>
          <p:cNvSpPr txBox="1"/>
          <p:nvPr/>
        </p:nvSpPr>
        <p:spPr>
          <a:xfrm>
            <a:off x="3542103" y="2571750"/>
            <a:ext cx="1375313" cy="584775"/>
          </a:xfrm>
          <a:prstGeom prst="rect">
            <a:avLst/>
          </a:prstGeom>
          <a:noFill/>
        </p:spPr>
        <p:txBody>
          <a:bodyPr wrap="none" rtlCol="0">
            <a:spAutoFit/>
          </a:bodyPr>
          <a:lstStyle/>
          <a:p>
            <a:r>
              <a:rPr lang="nb-NO" sz="3200" dirty="0" smtClean="0"/>
              <a:t>Kahoot</a:t>
            </a:r>
            <a:endParaRPr lang="nb-NO" sz="3200" dirty="0"/>
          </a:p>
        </p:txBody>
      </p:sp>
    </p:spTree>
    <p:extLst>
      <p:ext uri="{BB962C8B-B14F-4D97-AF65-F5344CB8AC3E}">
        <p14:creationId xmlns:p14="http://schemas.microsoft.com/office/powerpoint/2010/main" val="34053299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pied de page 5"/>
          <p:cNvSpPr>
            <a:spLocks noGrp="1"/>
          </p:cNvSpPr>
          <p:nvPr>
            <p:ph type="ftr" sz="quarter" idx="11"/>
          </p:nvPr>
        </p:nvSpPr>
        <p:spPr/>
        <p:txBody>
          <a:bodyPr/>
          <a:lstStyle/>
          <a:p>
            <a:r>
              <a:rPr lang="fr-FR" smtClean="0"/>
              <a:t>Kurs i webutvikling med AngularJS</a:t>
            </a:r>
            <a:endParaRPr lang="fr-FR"/>
          </a:p>
        </p:txBody>
      </p:sp>
      <p:sp>
        <p:nvSpPr>
          <p:cNvPr id="3" name="Espace réservé du numéro de diapositive 2"/>
          <p:cNvSpPr>
            <a:spLocks noGrp="1"/>
          </p:cNvSpPr>
          <p:nvPr>
            <p:ph type="sldNum" sz="quarter" idx="12"/>
          </p:nvPr>
        </p:nvSpPr>
        <p:spPr/>
        <p:txBody>
          <a:bodyPr/>
          <a:lstStyle/>
          <a:p>
            <a:fld id="{AF43E6FD-AB27-4108-A2FC-346BB5F75E3F}" type="slidenum">
              <a:rPr lang="fr-FR" smtClean="0"/>
              <a:pPr/>
              <a:t>42</a:t>
            </a:fld>
            <a:endParaRPr lang="fr-FR"/>
          </a:p>
        </p:txBody>
      </p:sp>
      <p:pic>
        <p:nvPicPr>
          <p:cNvPr id="4" name="Image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bwMode="gray">
          <a:xfrm>
            <a:off x="1965628" y="2500382"/>
            <a:ext cx="5112568" cy="926997"/>
          </a:xfrm>
          <a:prstGeom prst="rect">
            <a:avLst/>
          </a:prstGeom>
        </p:spPr>
      </p:pic>
      <p:sp>
        <p:nvSpPr>
          <p:cNvPr id="5" name="ZoneTexte 4"/>
          <p:cNvSpPr txBox="1"/>
          <p:nvPr/>
        </p:nvSpPr>
        <p:spPr>
          <a:xfrm>
            <a:off x="2583072" y="3721137"/>
            <a:ext cx="3960440" cy="369332"/>
          </a:xfrm>
          <a:prstGeom prst="rect">
            <a:avLst/>
          </a:prstGeom>
          <a:noFill/>
        </p:spPr>
        <p:txBody>
          <a:bodyPr wrap="square" rtlCol="0">
            <a:spAutoFit/>
          </a:bodyPr>
          <a:lstStyle/>
          <a:p>
            <a:pPr algn="ctr"/>
            <a:r>
              <a:rPr lang="fr-FR" dirty="0">
                <a:solidFill>
                  <a:schemeClr val="accent1"/>
                </a:solidFill>
              </a:rPr>
              <a:t>Delivering Transformation. Together</a:t>
            </a:r>
            <a:r>
              <a:rPr lang="fr-FR" dirty="0" smtClean="0">
                <a:solidFill>
                  <a:schemeClr val="accent1"/>
                </a:solidFill>
              </a:rPr>
              <a:t>.</a:t>
            </a:r>
            <a:endParaRPr lang="fr-FR" dirty="0">
              <a:solidFill>
                <a:schemeClr val="accent1"/>
              </a:solidFill>
            </a:endParaRPr>
          </a:p>
        </p:txBody>
      </p:sp>
      <p:sp>
        <p:nvSpPr>
          <p:cNvPr id="7" name="Rectangle 6"/>
          <p:cNvSpPr/>
          <p:nvPr/>
        </p:nvSpPr>
        <p:spPr>
          <a:xfrm>
            <a:off x="0" y="4677984"/>
            <a:ext cx="9144000" cy="465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Tree>
    <p:extLst>
      <p:ext uri="{BB962C8B-B14F-4D97-AF65-F5344CB8AC3E}">
        <p14:creationId xmlns:p14="http://schemas.microsoft.com/office/powerpoint/2010/main" val="980353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lstStyle/>
          <a:p>
            <a:r>
              <a:rPr lang="nb-NO" dirty="0" err="1" smtClean="0"/>
              <a:t>AngularJS</a:t>
            </a:r>
            <a:r>
              <a:rPr lang="nb-NO" dirty="0" smtClean="0"/>
              <a:t> vs. HTML</a:t>
            </a:r>
          </a:p>
          <a:p>
            <a:r>
              <a:rPr lang="nb-NO" dirty="0" smtClean="0"/>
              <a:t>Store utvidelsesmuligheter for å tilpasse og skreddersy din løsning.</a:t>
            </a:r>
          </a:p>
          <a:p>
            <a:r>
              <a:rPr lang="nb-NO" dirty="0" smtClean="0"/>
              <a:t>Ikke behov for å arve nye typer i </a:t>
            </a:r>
            <a:r>
              <a:rPr lang="nb-NO" dirty="0" err="1" smtClean="0"/>
              <a:t>Javascript</a:t>
            </a:r>
            <a:r>
              <a:rPr lang="nb-NO" dirty="0" smtClean="0"/>
              <a:t> koden. Gjør koden enkel å teste, vedlikeholde og gjenbruke.</a:t>
            </a:r>
            <a:endParaRPr lang="nb-NO" dirty="0"/>
          </a:p>
        </p:txBody>
      </p:sp>
      <p:sp>
        <p:nvSpPr>
          <p:cNvPr id="3" name="Tittel 2"/>
          <p:cNvSpPr>
            <a:spLocks noGrp="1"/>
          </p:cNvSpPr>
          <p:nvPr>
            <p:ph type="title"/>
          </p:nvPr>
        </p:nvSpPr>
        <p:spPr/>
        <p:txBody>
          <a:bodyPr/>
          <a:lstStyle/>
          <a:p>
            <a:r>
              <a:rPr lang="nb-NO" noProof="0" dirty="0" smtClean="0"/>
              <a:t>DEL 1 - 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5</a:t>
            </a:fld>
            <a:endParaRPr lang="fr-FR" dirty="0"/>
          </a:p>
        </p:txBody>
      </p:sp>
      <p:sp>
        <p:nvSpPr>
          <p:cNvPr id="6" name="Plassholder for tekst 5"/>
          <p:cNvSpPr>
            <a:spLocks noGrp="1"/>
          </p:cNvSpPr>
          <p:nvPr>
            <p:ph type="body" sz="quarter" idx="13"/>
          </p:nvPr>
        </p:nvSpPr>
        <p:spPr/>
        <p:txBody>
          <a:bodyPr/>
          <a:lstStyle/>
          <a:p>
            <a:r>
              <a:rPr lang="nb-NO" dirty="0" err="1" smtClean="0"/>
              <a:t>Angular</a:t>
            </a:r>
            <a:r>
              <a:rPr lang="nb-NO" dirty="0" smtClean="0"/>
              <a:t> som </a:t>
            </a:r>
            <a:r>
              <a:rPr lang="nb-NO" dirty="0" err="1" smtClean="0"/>
              <a:t>webrammeverk</a:t>
            </a:r>
            <a:endParaRPr lang="nb-NO" dirty="0"/>
          </a:p>
        </p:txBody>
      </p:sp>
    </p:spTree>
    <p:extLst>
      <p:ext uri="{BB962C8B-B14F-4D97-AF65-F5344CB8AC3E}">
        <p14:creationId xmlns:p14="http://schemas.microsoft.com/office/powerpoint/2010/main" val="435301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lstStyle/>
          <a:p>
            <a:r>
              <a:rPr lang="nb-NO" dirty="0" err="1"/>
              <a:t>AngularJS</a:t>
            </a:r>
            <a:r>
              <a:rPr lang="nb-NO" dirty="0"/>
              <a:t> er ett </a:t>
            </a:r>
            <a:r>
              <a:rPr lang="nb-NO" b="1" dirty="0" err="1"/>
              <a:t>Javascript</a:t>
            </a:r>
            <a:r>
              <a:rPr lang="nb-NO" dirty="0"/>
              <a:t> </a:t>
            </a:r>
            <a:r>
              <a:rPr lang="nb-NO" b="1" dirty="0"/>
              <a:t>rammeverk</a:t>
            </a:r>
            <a:r>
              <a:rPr lang="nb-NO" dirty="0"/>
              <a:t>, som legges til en HTML side </a:t>
            </a:r>
            <a:r>
              <a:rPr lang="nb-NO" dirty="0" err="1"/>
              <a:t>v.h.a</a:t>
            </a:r>
            <a:r>
              <a:rPr lang="nb-NO" dirty="0"/>
              <a:t> &lt;script&gt;-taggen.</a:t>
            </a:r>
          </a:p>
          <a:p>
            <a:r>
              <a:rPr lang="nb-NO" dirty="0"/>
              <a:t>Legges til ved å legge til følgende script tag</a:t>
            </a:r>
            <a:r>
              <a:rPr lang="nb-NO" dirty="0" smtClean="0"/>
              <a:t>:</a:t>
            </a:r>
            <a:endParaRPr lang="nb-NO" dirty="0"/>
          </a:p>
          <a:p>
            <a:pPr marL="0" indent="0">
              <a:buNone/>
            </a:pPr>
            <a:r>
              <a:rPr lang="nb-NO" sz="1000" dirty="0">
                <a:latin typeface="Courier" pitchFamily="49" charset="0"/>
                <a:cs typeface="Courier New" panose="02070309020205020404" pitchFamily="49" charset="0"/>
              </a:rPr>
              <a:t>    </a:t>
            </a:r>
            <a:r>
              <a:rPr lang="nb-NO" sz="1000" dirty="0">
                <a:solidFill>
                  <a:srgbClr val="0070C0"/>
                </a:solidFill>
                <a:latin typeface="Courier" pitchFamily="49" charset="0"/>
                <a:cs typeface="Courier New" panose="02070309020205020404" pitchFamily="49" charset="0"/>
              </a:rPr>
              <a:t>&lt;</a:t>
            </a:r>
            <a:r>
              <a:rPr lang="nb-NO" sz="1000" dirty="0">
                <a:solidFill>
                  <a:schemeClr val="accent1"/>
                </a:solidFill>
                <a:latin typeface="Courier" pitchFamily="49" charset="0"/>
                <a:cs typeface="Courier New" panose="02070309020205020404" pitchFamily="49" charset="0"/>
              </a:rPr>
              <a:t>script</a:t>
            </a:r>
            <a:r>
              <a:rPr lang="nb-NO" sz="1000" dirty="0">
                <a:latin typeface="Courier" pitchFamily="49" charset="0"/>
                <a:cs typeface="Courier New" panose="02070309020205020404" pitchFamily="49" charset="0"/>
              </a:rPr>
              <a:t> </a:t>
            </a:r>
            <a:r>
              <a:rPr lang="nb-NO" sz="1000" dirty="0" err="1">
                <a:solidFill>
                  <a:schemeClr val="accent2">
                    <a:lumMod val="60000"/>
                    <a:lumOff val="40000"/>
                  </a:schemeClr>
                </a:solidFill>
                <a:latin typeface="Courier" pitchFamily="49" charset="0"/>
                <a:cs typeface="Courier New" panose="02070309020205020404" pitchFamily="49" charset="0"/>
              </a:rPr>
              <a:t>src</a:t>
            </a:r>
            <a:r>
              <a:rPr lang="nb-NO" sz="1000" dirty="0">
                <a:solidFill>
                  <a:schemeClr val="accent2">
                    <a:lumMod val="60000"/>
                    <a:lumOff val="40000"/>
                  </a:schemeClr>
                </a:solidFill>
                <a:latin typeface="Courier" pitchFamily="49" charset="0"/>
                <a:cs typeface="Courier New" panose="02070309020205020404" pitchFamily="49" charset="0"/>
              </a:rPr>
              <a:t>=</a:t>
            </a:r>
            <a:r>
              <a:rPr lang="nb-NO" sz="1000" dirty="0">
                <a:solidFill>
                  <a:srgbClr val="0070C0"/>
                </a:solidFill>
                <a:latin typeface="Courier" pitchFamily="49" charset="0"/>
                <a:cs typeface="Courier New" panose="02070309020205020404" pitchFamily="49" charset="0"/>
              </a:rPr>
              <a:t>"http://ajax.googleapis.com/</a:t>
            </a:r>
            <a:r>
              <a:rPr lang="nb-NO" sz="1000" dirty="0" err="1">
                <a:solidFill>
                  <a:srgbClr val="0070C0"/>
                </a:solidFill>
                <a:latin typeface="Courier" pitchFamily="49" charset="0"/>
                <a:cs typeface="Courier New" panose="02070309020205020404" pitchFamily="49" charset="0"/>
              </a:rPr>
              <a:t>ajax</a:t>
            </a:r>
            <a:r>
              <a:rPr lang="nb-NO" sz="1000" dirty="0">
                <a:solidFill>
                  <a:srgbClr val="0070C0"/>
                </a:solidFill>
                <a:latin typeface="Courier" pitchFamily="49" charset="0"/>
                <a:cs typeface="Courier New" panose="02070309020205020404" pitchFamily="49" charset="0"/>
              </a:rPr>
              <a:t>/</a:t>
            </a:r>
            <a:r>
              <a:rPr lang="nb-NO" sz="1000" dirty="0" err="1">
                <a:solidFill>
                  <a:srgbClr val="0070C0"/>
                </a:solidFill>
                <a:latin typeface="Courier" pitchFamily="49" charset="0"/>
                <a:cs typeface="Courier New" panose="02070309020205020404" pitchFamily="49" charset="0"/>
              </a:rPr>
              <a:t>libs</a:t>
            </a:r>
            <a:r>
              <a:rPr lang="nb-NO" sz="1000" dirty="0">
                <a:solidFill>
                  <a:srgbClr val="0070C0"/>
                </a:solidFill>
                <a:latin typeface="Courier" pitchFamily="49" charset="0"/>
                <a:cs typeface="Courier New" panose="02070309020205020404" pitchFamily="49" charset="0"/>
              </a:rPr>
              <a:t>/</a:t>
            </a:r>
            <a:r>
              <a:rPr lang="nb-NO" sz="1000" dirty="0" err="1">
                <a:solidFill>
                  <a:srgbClr val="0070C0"/>
                </a:solidFill>
                <a:latin typeface="Courier" pitchFamily="49" charset="0"/>
                <a:cs typeface="Courier New" panose="02070309020205020404" pitchFamily="49" charset="0"/>
              </a:rPr>
              <a:t>angularjs</a:t>
            </a:r>
            <a:r>
              <a:rPr lang="nb-NO" sz="1000" dirty="0">
                <a:solidFill>
                  <a:srgbClr val="0070C0"/>
                </a:solidFill>
                <a:latin typeface="Courier" pitchFamily="49" charset="0"/>
                <a:cs typeface="Courier New" panose="02070309020205020404" pitchFamily="49" charset="0"/>
              </a:rPr>
              <a:t>/1.4.8/angular.min.js"&gt;&lt;/</a:t>
            </a:r>
            <a:r>
              <a:rPr lang="nb-NO" sz="1000" dirty="0">
                <a:solidFill>
                  <a:schemeClr val="accent1"/>
                </a:solidFill>
                <a:latin typeface="Courier" pitchFamily="49" charset="0"/>
                <a:cs typeface="Courier New" panose="02070309020205020404" pitchFamily="49" charset="0"/>
              </a:rPr>
              <a:t>script</a:t>
            </a:r>
            <a:r>
              <a:rPr lang="nb-NO" sz="1000" dirty="0">
                <a:solidFill>
                  <a:srgbClr val="0070C0"/>
                </a:solidFill>
                <a:latin typeface="Courier" pitchFamily="49" charset="0"/>
                <a:cs typeface="Courier New" panose="02070309020205020404" pitchFamily="49" charset="0"/>
              </a:rPr>
              <a:t>&gt;</a:t>
            </a:r>
            <a:endParaRPr lang="nb-NO" sz="1000" dirty="0">
              <a:solidFill>
                <a:srgbClr val="0070C0"/>
              </a:solidFill>
            </a:endParaRPr>
          </a:p>
          <a:p>
            <a:pPr marL="0" indent="0">
              <a:buNone/>
            </a:pPr>
            <a:endParaRPr lang="nb-NO" dirty="0"/>
          </a:p>
        </p:txBody>
      </p:sp>
      <p:sp>
        <p:nvSpPr>
          <p:cNvPr id="3" name="Tittel 2"/>
          <p:cNvSpPr>
            <a:spLocks noGrp="1"/>
          </p:cNvSpPr>
          <p:nvPr>
            <p:ph type="title"/>
          </p:nvPr>
        </p:nvSpPr>
        <p:spPr/>
        <p:txBody>
          <a:bodyPr/>
          <a:lstStyle/>
          <a:p>
            <a:r>
              <a:rPr lang="nb-NO" noProof="0" dirty="0" smtClean="0"/>
              <a:t>DEL 1 - 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6</a:t>
            </a:fld>
            <a:endParaRPr lang="fr-FR" dirty="0"/>
          </a:p>
        </p:txBody>
      </p:sp>
      <p:sp>
        <p:nvSpPr>
          <p:cNvPr id="6" name="Plassholder for tekst 5"/>
          <p:cNvSpPr>
            <a:spLocks noGrp="1"/>
          </p:cNvSpPr>
          <p:nvPr>
            <p:ph type="body" sz="quarter" idx="13"/>
          </p:nvPr>
        </p:nvSpPr>
        <p:spPr/>
        <p:txBody>
          <a:bodyPr/>
          <a:lstStyle/>
          <a:p>
            <a:r>
              <a:rPr lang="nb-NO" dirty="0" smtClean="0"/>
              <a:t>Oppsett av </a:t>
            </a:r>
            <a:r>
              <a:rPr lang="nb-NO" dirty="0" err="1" smtClean="0"/>
              <a:t>AngularJS</a:t>
            </a:r>
            <a:endParaRPr lang="nb-NO" dirty="0"/>
          </a:p>
        </p:txBody>
      </p:sp>
    </p:spTree>
    <p:extLst>
      <p:ext uri="{BB962C8B-B14F-4D97-AF65-F5344CB8AC3E}">
        <p14:creationId xmlns:p14="http://schemas.microsoft.com/office/powerpoint/2010/main" val="1336163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lstStyle/>
          <a:p>
            <a:r>
              <a:rPr lang="nb-NO" dirty="0" err="1"/>
              <a:t>AngularJS</a:t>
            </a:r>
            <a:r>
              <a:rPr lang="nb-NO" dirty="0"/>
              <a:t> </a:t>
            </a:r>
            <a:r>
              <a:rPr lang="nb-NO" dirty="0" smtClean="0"/>
              <a:t>utvider </a:t>
            </a:r>
            <a:r>
              <a:rPr lang="nb-NO" dirty="0"/>
              <a:t>HTML med </a:t>
            </a:r>
            <a:r>
              <a:rPr lang="nb-NO" b="1" dirty="0" smtClean="0"/>
              <a:t>ng- </a:t>
            </a:r>
            <a:r>
              <a:rPr lang="nb-NO" dirty="0" smtClean="0"/>
              <a:t>attributter</a:t>
            </a:r>
          </a:p>
          <a:p>
            <a:pPr lvl="1"/>
            <a:r>
              <a:rPr lang="nb-NO" b="1" dirty="0" smtClean="0"/>
              <a:t>ng-</a:t>
            </a:r>
            <a:r>
              <a:rPr lang="nb-NO" b="1" dirty="0" err="1" smtClean="0"/>
              <a:t>app</a:t>
            </a:r>
            <a:r>
              <a:rPr lang="nb-NO" dirty="0"/>
              <a:t> </a:t>
            </a:r>
            <a:r>
              <a:rPr lang="nb-NO" dirty="0" smtClean="0"/>
              <a:t>definerer en </a:t>
            </a:r>
            <a:r>
              <a:rPr lang="nb-NO" dirty="0" err="1" smtClean="0"/>
              <a:t>AngularJS</a:t>
            </a:r>
            <a:r>
              <a:rPr lang="nb-NO" dirty="0" smtClean="0"/>
              <a:t> applikasjon</a:t>
            </a:r>
          </a:p>
          <a:p>
            <a:pPr lvl="1"/>
            <a:r>
              <a:rPr lang="nb-NO" b="1" dirty="0" smtClean="0"/>
              <a:t>ng-</a:t>
            </a:r>
            <a:r>
              <a:rPr lang="nb-NO" b="1" dirty="0" err="1" smtClean="0"/>
              <a:t>model</a:t>
            </a:r>
            <a:r>
              <a:rPr lang="nb-NO" dirty="0" smtClean="0"/>
              <a:t> binder </a:t>
            </a:r>
            <a:r>
              <a:rPr lang="nb-NO" dirty="0"/>
              <a:t>verdien av HTML kontroller (input, </a:t>
            </a:r>
            <a:r>
              <a:rPr lang="nb-NO" dirty="0" err="1"/>
              <a:t>select</a:t>
            </a:r>
            <a:r>
              <a:rPr lang="nb-NO" dirty="0"/>
              <a:t>, </a:t>
            </a:r>
            <a:r>
              <a:rPr lang="nb-NO" dirty="0" err="1"/>
              <a:t>textarea</a:t>
            </a:r>
            <a:r>
              <a:rPr lang="nb-NO" dirty="0"/>
              <a:t>) til applikasjonsdata</a:t>
            </a:r>
          </a:p>
          <a:p>
            <a:pPr lvl="1"/>
            <a:r>
              <a:rPr lang="nb-NO" b="1" dirty="0"/>
              <a:t>ng-bind</a:t>
            </a:r>
            <a:r>
              <a:rPr lang="nb-NO" dirty="0"/>
              <a:t> </a:t>
            </a:r>
            <a:r>
              <a:rPr lang="nb-NO" dirty="0" smtClean="0"/>
              <a:t>binder </a:t>
            </a:r>
            <a:r>
              <a:rPr lang="nb-NO" dirty="0"/>
              <a:t>applikasjonsdata til HTML </a:t>
            </a:r>
            <a:r>
              <a:rPr lang="nb-NO" dirty="0" err="1"/>
              <a:t>viewet</a:t>
            </a:r>
            <a:r>
              <a:rPr lang="nb-NO" dirty="0"/>
              <a:t>.</a:t>
            </a:r>
          </a:p>
          <a:p>
            <a:pPr marL="0" indent="0">
              <a:buNone/>
            </a:pPr>
            <a:endParaRPr lang="nb-NO" dirty="0"/>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7</a:t>
            </a:fld>
            <a:endParaRPr lang="fr-FR" dirty="0"/>
          </a:p>
        </p:txBody>
      </p:sp>
      <p:sp>
        <p:nvSpPr>
          <p:cNvPr id="6" name="Plassholder for tekst 5"/>
          <p:cNvSpPr>
            <a:spLocks noGrp="1"/>
          </p:cNvSpPr>
          <p:nvPr>
            <p:ph type="body" sz="quarter" idx="13"/>
          </p:nvPr>
        </p:nvSpPr>
        <p:spPr/>
        <p:txBody>
          <a:bodyPr/>
          <a:lstStyle/>
          <a:p>
            <a:r>
              <a:rPr lang="nb-NO" dirty="0" smtClean="0"/>
              <a:t>Utvidelse av HTML</a:t>
            </a:r>
            <a:endParaRPr lang="nb-NO" dirty="0"/>
          </a:p>
        </p:txBody>
      </p:sp>
      <p:pic>
        <p:nvPicPr>
          <p:cNvPr id="9" name="Picture 8"/>
          <p:cNvPicPr>
            <a:picLocks noChangeAspect="1"/>
          </p:cNvPicPr>
          <p:nvPr/>
        </p:nvPicPr>
        <p:blipFill>
          <a:blip r:embed="rId3"/>
          <a:stretch>
            <a:fillRect/>
          </a:stretch>
        </p:blipFill>
        <p:spPr>
          <a:xfrm>
            <a:off x="1187624" y="2867705"/>
            <a:ext cx="5524500" cy="1524000"/>
          </a:xfrm>
          <a:prstGeom prst="rect">
            <a:avLst/>
          </a:prstGeom>
        </p:spPr>
      </p:pic>
    </p:spTree>
    <p:extLst>
      <p:ext uri="{BB962C8B-B14F-4D97-AF65-F5344CB8AC3E}">
        <p14:creationId xmlns:p14="http://schemas.microsoft.com/office/powerpoint/2010/main" val="1920999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lstStyle/>
          <a:p>
            <a:r>
              <a:rPr lang="nb-NO" dirty="0" err="1"/>
              <a:t>AngularJS</a:t>
            </a:r>
            <a:r>
              <a:rPr lang="nb-NO" dirty="0"/>
              <a:t> </a:t>
            </a:r>
            <a:r>
              <a:rPr lang="nb-NO" b="1" dirty="0" err="1" smtClean="0"/>
              <a:t>expressions</a:t>
            </a:r>
            <a:r>
              <a:rPr lang="nb-NO" dirty="0" smtClean="0"/>
              <a:t> er skrevet inne doble </a:t>
            </a:r>
            <a:r>
              <a:rPr lang="nb-NO" dirty="0" err="1" smtClean="0"/>
              <a:t>krøllparanteser</a:t>
            </a:r>
            <a:r>
              <a:rPr lang="nb-NO" dirty="0" smtClean="0"/>
              <a:t> </a:t>
            </a:r>
            <a:r>
              <a:rPr lang="nb-NO" b="1" dirty="0" smtClean="0"/>
              <a:t>{{</a:t>
            </a:r>
            <a:r>
              <a:rPr lang="nb-NO" b="1" dirty="0" err="1" smtClean="0"/>
              <a:t>expression</a:t>
            </a:r>
            <a:r>
              <a:rPr lang="nb-NO" b="1" dirty="0" smtClean="0"/>
              <a:t>}}</a:t>
            </a:r>
          </a:p>
          <a:p>
            <a:r>
              <a:rPr lang="nb-NO" dirty="0" err="1" smtClean="0"/>
              <a:t>AngularJS</a:t>
            </a:r>
            <a:r>
              <a:rPr lang="nb-NO" dirty="0" smtClean="0"/>
              <a:t> vil vise data akkurat hvor en </a:t>
            </a:r>
            <a:r>
              <a:rPr lang="nb-NO" dirty="0" err="1" smtClean="0"/>
              <a:t>expression</a:t>
            </a:r>
            <a:r>
              <a:rPr lang="nb-NO" dirty="0" smtClean="0"/>
              <a:t> er skrevet.</a:t>
            </a:r>
            <a:endParaRPr lang="nb-NO" dirty="0"/>
          </a:p>
          <a:p>
            <a:pPr marL="0" indent="0">
              <a:buNone/>
            </a:pPr>
            <a:endParaRPr lang="nb-NO" dirty="0"/>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8</a:t>
            </a:fld>
            <a:endParaRPr lang="fr-FR" dirty="0"/>
          </a:p>
        </p:txBody>
      </p:sp>
      <p:sp>
        <p:nvSpPr>
          <p:cNvPr id="6" name="Plassholder for tekst 5"/>
          <p:cNvSpPr>
            <a:spLocks noGrp="1"/>
          </p:cNvSpPr>
          <p:nvPr>
            <p:ph type="body" sz="quarter" idx="13"/>
          </p:nvPr>
        </p:nvSpPr>
        <p:spPr/>
        <p:txBody>
          <a:bodyPr/>
          <a:lstStyle/>
          <a:p>
            <a:r>
              <a:rPr lang="nb-NO" dirty="0" smtClean="0"/>
              <a:t>Expressions</a:t>
            </a:r>
            <a:endParaRPr lang="nb-NO" dirty="0"/>
          </a:p>
        </p:txBody>
      </p:sp>
      <p:pic>
        <p:nvPicPr>
          <p:cNvPr id="7" name="Picture 6"/>
          <p:cNvPicPr>
            <a:picLocks noChangeAspect="1"/>
          </p:cNvPicPr>
          <p:nvPr/>
        </p:nvPicPr>
        <p:blipFill>
          <a:blip r:embed="rId3"/>
          <a:stretch>
            <a:fillRect/>
          </a:stretch>
        </p:blipFill>
        <p:spPr>
          <a:xfrm>
            <a:off x="1174056" y="2355726"/>
            <a:ext cx="6772275" cy="1504950"/>
          </a:xfrm>
          <a:prstGeom prst="rect">
            <a:avLst/>
          </a:prstGeom>
        </p:spPr>
      </p:pic>
    </p:spTree>
    <p:extLst>
      <p:ext uri="{BB962C8B-B14F-4D97-AF65-F5344CB8AC3E}">
        <p14:creationId xmlns:p14="http://schemas.microsoft.com/office/powerpoint/2010/main" val="1466658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lstStyle/>
          <a:p>
            <a:r>
              <a:rPr lang="nb-NO" dirty="0" err="1"/>
              <a:t>AngularJS</a:t>
            </a:r>
            <a:r>
              <a:rPr lang="nb-NO" dirty="0"/>
              <a:t> </a:t>
            </a:r>
            <a:r>
              <a:rPr lang="nb-NO" b="1" dirty="0" err="1"/>
              <a:t>expressions</a:t>
            </a:r>
            <a:r>
              <a:rPr lang="nb-NO" dirty="0"/>
              <a:t> er veldig likt </a:t>
            </a:r>
            <a:r>
              <a:rPr lang="nb-NO" dirty="0" err="1"/>
              <a:t>Javascript</a:t>
            </a:r>
            <a:r>
              <a:rPr lang="nb-NO" dirty="0"/>
              <a:t> </a:t>
            </a:r>
            <a:r>
              <a:rPr lang="nb-NO" dirty="0" err="1"/>
              <a:t>expressions</a:t>
            </a:r>
            <a:r>
              <a:rPr lang="nb-NO" dirty="0"/>
              <a:t>;</a:t>
            </a:r>
          </a:p>
          <a:p>
            <a:pPr lvl="1"/>
            <a:r>
              <a:rPr lang="nb-NO" dirty="0"/>
              <a:t>De kan inneholde konstanter, operatorer og variabler</a:t>
            </a:r>
          </a:p>
          <a:p>
            <a:pPr lvl="1"/>
            <a:r>
              <a:rPr lang="nb-NO" dirty="0"/>
              <a:t>Eks. </a:t>
            </a:r>
            <a:r>
              <a:rPr lang="nb-NO" b="1" dirty="0"/>
              <a:t>{{ 5 + 5 }} </a:t>
            </a:r>
            <a:r>
              <a:rPr lang="nb-NO" dirty="0"/>
              <a:t>eller</a:t>
            </a:r>
            <a:r>
              <a:rPr lang="nb-NO" b="1" dirty="0"/>
              <a:t> {{ </a:t>
            </a:r>
            <a:r>
              <a:rPr lang="nb-NO" b="1" dirty="0" err="1"/>
              <a:t>firstName</a:t>
            </a:r>
            <a:r>
              <a:rPr lang="nb-NO" b="1" dirty="0"/>
              <a:t> + « » + </a:t>
            </a:r>
            <a:r>
              <a:rPr lang="nb-NO" b="1" dirty="0" err="1"/>
              <a:t>lastname</a:t>
            </a:r>
            <a:r>
              <a:rPr lang="nb-NO" b="1" dirty="0"/>
              <a:t> </a:t>
            </a:r>
            <a:r>
              <a:rPr lang="nb-NO" b="1" dirty="0" smtClean="0"/>
              <a:t>}}</a:t>
            </a:r>
            <a:endParaRPr lang="nb-NO" dirty="0" smtClean="0"/>
          </a:p>
          <a:p>
            <a:r>
              <a:rPr lang="nb-NO" dirty="0" err="1" smtClean="0"/>
              <a:t>AngularJS</a:t>
            </a:r>
            <a:r>
              <a:rPr lang="nb-NO" dirty="0" smtClean="0"/>
              <a:t> </a:t>
            </a:r>
            <a:r>
              <a:rPr lang="nb-NO" b="1" dirty="0" err="1" smtClean="0"/>
              <a:t>expressions</a:t>
            </a:r>
            <a:r>
              <a:rPr lang="nb-NO" dirty="0" smtClean="0"/>
              <a:t> kan også skrives inni f.eks. </a:t>
            </a:r>
            <a:r>
              <a:rPr lang="nb-NO" b="1" dirty="0" smtClean="0"/>
              <a:t>ng-bind</a:t>
            </a:r>
            <a:r>
              <a:rPr lang="nb-NO" dirty="0"/>
              <a:t> </a:t>
            </a:r>
            <a:r>
              <a:rPr lang="nb-NO" dirty="0" smtClean="0"/>
              <a:t>«</a:t>
            </a:r>
            <a:r>
              <a:rPr lang="nb-NO" dirty="0" err="1" smtClean="0"/>
              <a:t>attributten</a:t>
            </a:r>
            <a:r>
              <a:rPr lang="nb-NO" dirty="0" smtClean="0"/>
              <a:t>»:</a:t>
            </a:r>
          </a:p>
          <a:p>
            <a:pPr lvl="1"/>
            <a:r>
              <a:rPr lang="nb-NO" sz="1600" b="1" dirty="0" smtClean="0">
                <a:solidFill>
                  <a:schemeClr val="accent2"/>
                </a:solidFill>
              </a:rPr>
              <a:t>ng-bind=«</a:t>
            </a:r>
            <a:r>
              <a:rPr lang="nb-NO" sz="1600" b="1" dirty="0" err="1" smtClean="0">
                <a:solidFill>
                  <a:schemeClr val="accent2"/>
                </a:solidFill>
              </a:rPr>
              <a:t>expression</a:t>
            </a:r>
            <a:r>
              <a:rPr lang="nb-NO" sz="1600" b="1" dirty="0" smtClean="0">
                <a:solidFill>
                  <a:schemeClr val="accent2"/>
                </a:solidFill>
              </a:rPr>
              <a:t>»</a:t>
            </a:r>
          </a:p>
          <a:p>
            <a:r>
              <a:rPr lang="nb-NO" dirty="0" smtClean="0"/>
              <a:t>Du kan på denne måte da også bruke </a:t>
            </a:r>
            <a:r>
              <a:rPr lang="nb-NO" dirty="0" err="1" smtClean="0"/>
              <a:t>AngularJS</a:t>
            </a:r>
            <a:r>
              <a:rPr lang="nb-NO" dirty="0" smtClean="0"/>
              <a:t> til å endre på CSS </a:t>
            </a:r>
            <a:r>
              <a:rPr lang="nb-NO" dirty="0" err="1" smtClean="0"/>
              <a:t>properties</a:t>
            </a:r>
            <a:r>
              <a:rPr lang="nb-NO" dirty="0" smtClean="0"/>
              <a:t>. </a:t>
            </a:r>
          </a:p>
          <a:p>
            <a:pPr marL="473075" lvl="1" indent="0">
              <a:buNone/>
            </a:pPr>
            <a:endParaRPr lang="nb-NO" dirty="0"/>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9</a:t>
            </a:fld>
            <a:endParaRPr lang="fr-FR" dirty="0"/>
          </a:p>
        </p:txBody>
      </p:sp>
      <p:sp>
        <p:nvSpPr>
          <p:cNvPr id="6" name="Plassholder for tekst 5"/>
          <p:cNvSpPr>
            <a:spLocks noGrp="1"/>
          </p:cNvSpPr>
          <p:nvPr>
            <p:ph type="body" sz="quarter" idx="13"/>
          </p:nvPr>
        </p:nvSpPr>
        <p:spPr/>
        <p:txBody>
          <a:bodyPr/>
          <a:lstStyle/>
          <a:p>
            <a:r>
              <a:rPr lang="nb-NO" dirty="0" smtClean="0"/>
              <a:t>Expressions</a:t>
            </a:r>
            <a:endParaRPr lang="nb-NO" dirty="0"/>
          </a:p>
        </p:txBody>
      </p:sp>
    </p:spTree>
    <p:extLst>
      <p:ext uri="{BB962C8B-B14F-4D97-AF65-F5344CB8AC3E}">
        <p14:creationId xmlns:p14="http://schemas.microsoft.com/office/powerpoint/2010/main" val="449543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NO_PPT Template_16-9">
  <a:themeElements>
    <a:clrScheme name="Sopra Steria">
      <a:dk1>
        <a:srgbClr val="232323"/>
      </a:dk1>
      <a:lt1>
        <a:srgbClr val="FFFFFF"/>
      </a:lt1>
      <a:dk2>
        <a:srgbClr val="232323"/>
      </a:dk2>
      <a:lt2>
        <a:srgbClr val="828381"/>
      </a:lt2>
      <a:accent1>
        <a:srgbClr val="CF022B"/>
      </a:accent1>
      <a:accent2>
        <a:srgbClr val="960000"/>
      </a:accent2>
      <a:accent3>
        <a:srgbClr val="EA6807"/>
      </a:accent3>
      <a:accent4>
        <a:srgbClr val="F79A08"/>
      </a:accent4>
      <a:accent5>
        <a:srgbClr val="335F79"/>
      </a:accent5>
      <a:accent6>
        <a:srgbClr val="289D51"/>
      </a:accent6>
      <a:hlink>
        <a:srgbClr val="C20021"/>
      </a:hlink>
      <a:folHlink>
        <a:srgbClr val="6A6A6A"/>
      </a:folHlink>
    </a:clrScheme>
    <a:fontScheme name="Personnalisé 7">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F022B"/>
        </a:solidFill>
        <a:ln>
          <a:noFill/>
        </a:ln>
      </a:spPr>
      <a:bodyPr rtlCol="0" anchor="ctr"/>
      <a:lstStyle>
        <a:defPP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F022B"/>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NO_PPT Template_NY.potx" id="{30A25D3F-C5AE-41C6-9A6B-5E3770934C56}" vid="{5AA0FB19-4EE4-4C39-B8D6-14623B8077C8}"/>
    </a:ext>
  </a:extLst>
</a:theme>
</file>

<file path=ppt/theme/theme2.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1">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0">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04d9b60-a50e-4581-a454-6a53dc37ecea"/>
    <LandHTField0 xmlns="401bb0ab-ab06-4ee6-a029-db778724f34d">
      <Terms xmlns="http://schemas.microsoft.com/office/infopath/2007/PartnerControls">
        <TermInfo xmlns="http://schemas.microsoft.com/office/infopath/2007/PartnerControls">
          <TermName>Norge</TermName>
          <TermId>11bb950b-e840-47f3-afe5-e980b7b4a5ec</TermId>
        </TermInfo>
      </Terms>
    </LandHTField0>
    <Kategori_docHTField0 xmlns="401bb0ab-ab06-4ee6-a029-db778724f34d">
      <Terms xmlns="http://schemas.microsoft.com/office/infopath/2007/PartnerControls"/>
    </Kategori_docHTField0>
    <KlassifiseringHTField0 xmlns="401bb0ab-ab06-4ee6-a029-db778724f34d">
      <Terms xmlns="http://schemas.microsoft.com/office/infopath/2007/PartnerControls">
        <TermInfo xmlns="http://schemas.microsoft.com/office/infopath/2007/PartnerControls">
          <TermName>Offisielt</TermName>
          <TermId>186a4693-e5cc-4ebd-a872-d868546efaf1</TermId>
        </TermInfo>
      </Terms>
    </KlassifiseringHTField0>
    <HiddenCustomDocLib_BransjeHTField0 xmlns="401bb0ab-ab06-4ee6-a029-db778724f34d">
      <Terms xmlns="http://schemas.microsoft.com/office/infopath/2007/PartnerControls"/>
    </HiddenCustomDocLib_BransjeHTField0>
    <TjenesteomradeHTField0 xmlns="401bb0ab-ab06-4ee6-a029-db778724f34d">
      <Terms xmlns="http://schemas.microsoft.com/office/infopath/2007/PartnerControls">
        <TermInfo xmlns="http://schemas.microsoft.com/office/infopath/2007/PartnerControls">
          <TermName>Application Services</TermName>
          <TermId>b66205c1-26ac-45f0-963c-31798cf046a7</TermId>
        </TermInfo>
      </Terms>
    </TjenesteomradeHTField0>
    <LosningsomradeHTField0 xmlns="401bb0ab-ab06-4ee6-a029-db778724f34d">
      <Terms xmlns="http://schemas.microsoft.com/office/infopath/2007/PartnerControls"/>
    </LosningsomradeHTField0>
    <FagHTField0 xmlns="401bb0ab-ab06-4ee6-a029-db778724f34d">
      <Terms xmlns="http://schemas.microsoft.com/office/infopath/2007/PartnerControls">
        <TermInfo xmlns="http://schemas.microsoft.com/office/infopath/2007/PartnerControls">
          <TermName>Front-End</TermName>
          <TermId>b1e54763-e352-4eb3-84ed-78c750b16383</TermId>
        </TermInfo>
      </Terms>
    </FagHTField0>
    <g8aa289f85f6480b8fe124cac6d6a027 xmlns="c04d9b60-a50e-4581-a454-6a53dc37ecea">
      <Terms xmlns="http://schemas.microsoft.com/office/infopath/2007/PartnerControls">
        <TermInfo xmlns="http://schemas.microsoft.com/office/infopath/2007/PartnerControls">
          <TermName>Kurs</TermName>
          <TermId>b49a2bce-ad69-4bf2-83cc-808d4c57b90f</TermId>
        </TermInfo>
      </Terms>
    </g8aa289f85f6480b8fe124cac6d6a027>
    <HiddenCustomDocLib_KundeHTField0 xmlns="401bb0ab-ab06-4ee6-a029-db778724f34d">
      <Terms xmlns="http://schemas.microsoft.com/office/infopath/2007/PartnerControls">
        <TermInfo xmlns="http://schemas.microsoft.com/office/infopath/2007/PartnerControls">
          <TermName>NTNU</TermName>
          <TermId>2dfc6662-2178-48dd-bd18-aac95a941dc7</TermId>
        </TermInfo>
      </Terms>
    </HiddenCustomDocLib_KundeHTField0>
  </documentManagement>
</p:properties>
</file>

<file path=customXml/item2.xml><?xml version="1.0" encoding="utf-8"?>
<ct:contentTypeSchema xmlns:ct="http://schemas.microsoft.com/office/2006/metadata/contentType" xmlns:ma="http://schemas.microsoft.com/office/2006/metadata/properties/metaAttributes" ct:_="" ma:_="" ma:contentTypeName="Excel" ma:contentTypeID="0x010100BB22857D01294FD8B262C686FF32F98E006E2510D6C7FD15469E95B6AB61B09967" ma:contentTypeVersion="13" ma:contentTypeDescription="Opprett et nytt dokument." ma:contentTypeScope="" ma:versionID="36d5cd61c5d8d4b6eaf54c0f61a410e9">
  <xsd:schema xmlns:xsd="http://www.w3.org/2001/XMLSchema" xmlns:xs="http://www.w3.org/2001/XMLSchema" xmlns:p="http://schemas.microsoft.com/office/2006/metadata/properties" xmlns:ns1="http://schemas.microsoft.com/sharepoint/v3" xmlns:ns2="c04d9b60-a50e-4581-a454-6a53dc37ecea" xmlns:ns3="401bb0ab-ab06-4ee6-a029-db778724f34d" targetNamespace="http://schemas.microsoft.com/office/2006/metadata/properties" ma:root="true" ma:fieldsID="5add612a0a44ef78ca3f314958cea48e" ns1:_="" ns2:_="" ns3:_="">
    <xsd:import namespace="http://schemas.microsoft.com/sharepoint/v3"/>
    <xsd:import namespace="c04d9b60-a50e-4581-a454-6a53dc37ecea"/>
    <xsd:import namespace="401bb0ab-ab06-4ee6-a029-db778724f34d"/>
    <xsd:element name="properties">
      <xsd:complexType>
        <xsd:sequence>
          <xsd:element name="documentManagement">
            <xsd:complexType>
              <xsd:all>
                <xsd:element ref="ns2:TaxCatchAll" minOccurs="0"/>
                <xsd:element ref="ns2:TaxCatchAllLabel" minOccurs="0"/>
                <xsd:element ref="ns3:HiddenCustomDocLib_BransjeHTField0" minOccurs="0"/>
                <xsd:element ref="ns3:HiddenCustomDocLib_KundeHTField0" minOccurs="0"/>
                <xsd:element ref="ns3:TjenesteomradeHTField0" minOccurs="0"/>
                <xsd:element ref="ns3:LosningsomradeHTField0" minOccurs="0"/>
                <xsd:element ref="ns3:FagHTField0" minOccurs="0"/>
                <xsd:element ref="ns3:Kategori_docHTField0" minOccurs="0"/>
                <xsd:element ref="ns3:KlassifiseringHTField0" minOccurs="0"/>
                <xsd:element ref="ns3:LandHTField0" minOccurs="0"/>
                <xsd:element ref="ns2:g8aa289f85f6480b8fe124cac6d6a027"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28" nillable="true" ma:displayName="Vurdering (0-5)" ma:decimals="2" ma:description="Gjennomsnittsverdien av alle vurderingene som er sendt inn" ma:internalName="AverageRating" ma:readOnly="true">
      <xsd:simpleType>
        <xsd:restriction base="dms:Number"/>
      </xsd:simpleType>
    </xsd:element>
    <xsd:element name="RatingCount" ma:index="29" nillable="true" ma:displayName="Antall vurderinger" ma:decimals="0" ma:description="Antall vurderinger som er sendt inn"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c04d9b60-a50e-4581-a454-6a53dc37ecea" elementFormDefault="qualified">
    <xsd:import namespace="http://schemas.microsoft.com/office/2006/documentManagement/types"/>
    <xsd:import namespace="http://schemas.microsoft.com/office/infopath/2007/PartnerControls"/>
    <xsd:element name="TaxCatchAll" ma:index="8" nillable="true" ma:displayName="Taxonomy Catch All Column" ma:description="" ma:hidden="true" ma:list="{b0ec3ff4-8ec0-4a00-97b9-ec7dc7fcc912}" ma:internalName="TaxCatchAll" ma:showField="CatchAllData" ma:web="c04d9b60-a50e-4581-a454-6a53dc37ecea">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description="" ma:hidden="true" ma:list="{b0ec3ff4-8ec0-4a00-97b9-ec7dc7fcc912}" ma:internalName="TaxCatchAllLabel" ma:readOnly="true" ma:showField="CatchAllDataLabel" ma:web="c04d9b60-a50e-4581-a454-6a53dc37ecea">
      <xsd:complexType>
        <xsd:complexContent>
          <xsd:extension base="dms:MultiChoiceLookup">
            <xsd:sequence>
              <xsd:element name="Value" type="dms:Lookup" maxOccurs="unbounded" minOccurs="0" nillable="true"/>
            </xsd:sequence>
          </xsd:extension>
        </xsd:complexContent>
      </xsd:complexType>
    </xsd:element>
    <xsd:element name="g8aa289f85f6480b8fe124cac6d6a027" ma:index="26" nillable="true" ma:taxonomy="true" ma:internalName="g8aa289f85f6480b8fe124cac6d6a027" ma:taxonomyFieldName="Temaord" ma:displayName="Temaord" ma:default="" ma:fieldId="{08aa289f-85f6-480b-8fe1-24cac6d6a027}" ma:taxonomyMulti="true" ma:sspId="52fbb2cf-c400-467d-90f0-546588aa069e" ma:termSetId="88ef75f0-2166-47d6-8d20-192a3e226502"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01bb0ab-ab06-4ee6-a029-db778724f34d" elementFormDefault="qualified">
    <xsd:import namespace="http://schemas.microsoft.com/office/2006/documentManagement/types"/>
    <xsd:import namespace="http://schemas.microsoft.com/office/infopath/2007/PartnerControls"/>
    <xsd:element name="HiddenCustomDocLib_BransjeHTField0" ma:index="10" nillable="true" ma:taxonomy="true" ma:internalName="HiddenCustomDocLib_Bransje1" ma:taxonomyFieldName="HiddenDocLib_Bransje" ma:displayName="Bransje" ma:fieldId="{15886209-62dc-48ea-aa85-87cbf5fc37ec}" ma:sspId="52fbb2cf-c400-467d-90f0-546588aa069e" ma:termSetId="74e58555-62d7-4511-801d-6c5c49a7cd09" ma:anchorId="00000000-0000-0000-0000-000000000000" ma:open="false" ma:isKeyword="false">
      <xsd:complexType>
        <xsd:sequence>
          <xsd:element ref="pc:Terms" minOccurs="0" maxOccurs="1"/>
        </xsd:sequence>
      </xsd:complexType>
    </xsd:element>
    <xsd:element name="HiddenCustomDocLib_KundeHTField0" ma:index="12" nillable="true" ma:taxonomy="true" ma:internalName="HiddenCustomDocLib_Kunde1" ma:taxonomyFieldName="HiddenDocLib_Kunde" ma:displayName="Kunde" ma:fieldId="{ca7b7fa9-9e51-44c4-9244-14b44e8bde8d}" ma:sspId="52fbb2cf-c400-467d-90f0-546588aa069e" ma:termSetId="8ecdf248-1a6c-4a70-8d44-1e6057359ac4" ma:anchorId="00000000-0000-0000-0000-000000000000" ma:open="false" ma:isKeyword="false">
      <xsd:complexType>
        <xsd:sequence>
          <xsd:element ref="pc:Terms" minOccurs="0" maxOccurs="1"/>
        </xsd:sequence>
      </xsd:complexType>
    </xsd:element>
    <xsd:element name="TjenesteomradeHTField0" ma:index="14" nillable="true" ma:taxonomy="true" ma:internalName="Tjenesteomrade1" ma:taxonomyFieldName="Tjenesteomrade" ma:displayName="Tjenesteområde" ma:fieldId="{94163ecd-5a11-4809-a0c6-b9dacb6807dd}" ma:sspId="52fbb2cf-c400-467d-90f0-546588aa069e" ma:termSetId="9d2300ef-df24-41a1-a2d4-c1836c6ab53c" ma:anchorId="00000000-0000-0000-0000-000000000000" ma:open="false" ma:isKeyword="false">
      <xsd:complexType>
        <xsd:sequence>
          <xsd:element ref="pc:Terms" minOccurs="0" maxOccurs="1"/>
        </xsd:sequence>
      </xsd:complexType>
    </xsd:element>
    <xsd:element name="LosningsomradeHTField0" ma:index="16" nillable="true" ma:taxonomy="true" ma:internalName="Losningsomrade1" ma:taxonomyFieldName="Losningsomrade" ma:displayName="Løsningsområde" ma:fieldId="{dd33cc32-64dc-498d-8f7f-7a36f5654eb3}" ma:sspId="52fbb2cf-c400-467d-90f0-546588aa069e" ma:termSetId="488def88-dc7e-40ba-85d2-d94438975d3f" ma:anchorId="00000000-0000-0000-0000-000000000000" ma:open="false" ma:isKeyword="false">
      <xsd:complexType>
        <xsd:sequence>
          <xsd:element ref="pc:Terms" minOccurs="0" maxOccurs="1"/>
        </xsd:sequence>
      </xsd:complexType>
    </xsd:element>
    <xsd:element name="FagHTField0" ma:index="18" nillable="true" ma:taxonomy="true" ma:internalName="_x0046_ag1" ma:taxonomyFieldName="Fag" ma:displayName="Fag" ma:fieldId="{27d02855-addd-4db0-9a2c-db188f4a8989}" ma:sspId="52fbb2cf-c400-467d-90f0-546588aa069e" ma:termSetId="07b27c82-7851-47d5-a113-c820252ff25e" ma:anchorId="00000000-0000-0000-0000-000000000000" ma:open="false" ma:isKeyword="false">
      <xsd:complexType>
        <xsd:sequence>
          <xsd:element ref="pc:Terms" minOccurs="0" maxOccurs="1"/>
        </xsd:sequence>
      </xsd:complexType>
    </xsd:element>
    <xsd:element name="Kategori_docHTField0" ma:index="20" nillable="true" ma:taxonomy="true" ma:internalName="Kategori_doc1" ma:taxonomyFieldName="Kategori_doc" ma:displayName="Kategori" ma:fieldId="{771515dd-5ee9-470e-9cf1-ed32cea32964}" ma:sspId="52fbb2cf-c400-467d-90f0-546588aa069e" ma:termSetId="586a8cad-c3af-4cb3-963d-6e89299d1a62" ma:anchorId="00000000-0000-0000-0000-000000000000" ma:open="false" ma:isKeyword="false">
      <xsd:complexType>
        <xsd:sequence>
          <xsd:element ref="pc:Terms" minOccurs="0" maxOccurs="1"/>
        </xsd:sequence>
      </xsd:complexType>
    </xsd:element>
    <xsd:element name="KlassifiseringHTField0" ma:index="22" nillable="true" ma:taxonomy="true" ma:internalName="Klassifisering1" ma:taxonomyFieldName="Klassifisering" ma:displayName="Publisering" ma:default="" ma:fieldId="{2a161fad-6977-4c96-a53b-32b5bcff5951}" ma:sspId="52fbb2cf-c400-467d-90f0-546588aa069e" ma:termSetId="0dd04baa-f5e4-4736-a788-09b515f88720" ma:anchorId="00000000-0000-0000-0000-000000000000" ma:open="false" ma:isKeyword="false">
      <xsd:complexType>
        <xsd:sequence>
          <xsd:element ref="pc:Terms" minOccurs="0" maxOccurs="1"/>
        </xsd:sequence>
      </xsd:complexType>
    </xsd:element>
    <xsd:element name="LandHTField0" ma:index="24" nillable="true" ma:taxonomy="true" ma:internalName="Land1" ma:taxonomyFieldName="Land" ma:displayName="Land" ma:fieldId="{2048d852-49aa-412c-8b1a-d21dcdddc079}" ma:sspId="52fbb2cf-c400-467d-90f0-546588aa069e" ma:termSetId="3fbbdd47-b66e-425e-9c89-c325d9471c2c"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F631BA-21DB-4980-B76E-E3A8F690C757}">
  <ds:schemaRefs>
    <ds:schemaRef ds:uri="c04d9b60-a50e-4581-a454-6a53dc37ecea"/>
    <ds:schemaRef ds:uri="http://purl.org/dc/elements/1.1/"/>
    <ds:schemaRef ds:uri="http://schemas.microsoft.com/office/2006/metadata/properties"/>
    <ds:schemaRef ds:uri="http://schemas.microsoft.com/office/2006/documentManagement/types"/>
    <ds:schemaRef ds:uri="http://purl.org/dc/dcmitype/"/>
    <ds:schemaRef ds:uri="401bb0ab-ab06-4ee6-a029-db778724f34d"/>
    <ds:schemaRef ds:uri="http://www.w3.org/XML/1998/namespace"/>
    <ds:schemaRef ds:uri="http://purl.org/dc/terms/"/>
    <ds:schemaRef ds:uri="http://schemas.microsoft.com/office/infopath/2007/PartnerControls"/>
    <ds:schemaRef ds:uri="http://schemas.openxmlformats.org/package/2006/metadata/core-properties"/>
    <ds:schemaRef ds:uri="http://schemas.microsoft.com/sharepoint/v3"/>
  </ds:schemaRefs>
</ds:datastoreItem>
</file>

<file path=customXml/itemProps2.xml><?xml version="1.0" encoding="utf-8"?>
<ds:datastoreItem xmlns:ds="http://schemas.openxmlformats.org/officeDocument/2006/customXml" ds:itemID="{47CE981F-392C-4005-BE6E-D510550560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04d9b60-a50e-4581-a454-6a53dc37ecea"/>
    <ds:schemaRef ds:uri="401bb0ab-ab06-4ee6-a029-db778724f3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5DCABA-6CB4-44CD-B568-97E96B17CE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NO_PPT Template 16-9</Template>
  <TotalTime>15715</TotalTime>
  <Words>2813</Words>
  <Application>Microsoft Office PowerPoint</Application>
  <PresentationFormat>On-screen Show (16:9)</PresentationFormat>
  <Paragraphs>510</Paragraphs>
  <Slides>42</Slides>
  <Notes>33</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Courier</vt:lpstr>
      <vt:lpstr>Courier New</vt:lpstr>
      <vt:lpstr>Tahoma</vt:lpstr>
      <vt:lpstr>Wingdings</vt:lpstr>
      <vt:lpstr>NO_PPT Template_16-9</vt:lpstr>
      <vt:lpstr>Introduksjon til webutvikling med AngularJS</vt:lpstr>
      <vt:lpstr>PowerPoint Presentation</vt:lpstr>
      <vt:lpstr>PowerPoint Presentation</vt:lpstr>
      <vt:lpstr>DEL 1 - Introduksjon</vt:lpstr>
      <vt:lpstr>DEL 1 - Introduksjon</vt:lpstr>
      <vt:lpstr>DEL 1 - Introduksjon</vt:lpstr>
      <vt:lpstr>Introduksjon</vt:lpstr>
      <vt:lpstr>Introduksjon</vt:lpstr>
      <vt:lpstr>Introduksjon</vt:lpstr>
      <vt:lpstr>Introduksjon</vt:lpstr>
      <vt:lpstr>Introduksjon</vt:lpstr>
      <vt:lpstr>Introduksjon</vt:lpstr>
      <vt:lpstr>Introduksjon</vt:lpstr>
      <vt:lpstr>Introduksjon</vt:lpstr>
      <vt:lpstr>Introduksjon</vt:lpstr>
      <vt:lpstr>Introduksjon</vt:lpstr>
      <vt:lpstr>Introduksjon</vt:lpstr>
      <vt:lpstr>Introduksjon</vt:lpstr>
      <vt:lpstr>Introduksjon</vt:lpstr>
      <vt:lpstr>Introduksjon</vt:lpstr>
      <vt:lpstr>Introduksjon</vt:lpstr>
      <vt:lpstr>Introduksjon</vt:lpstr>
      <vt:lpstr>Introduksjon</vt:lpstr>
      <vt:lpstr>Introduksjon</vt:lpstr>
      <vt:lpstr>Introduksjon</vt:lpstr>
      <vt:lpstr>Introduksjon</vt:lpstr>
      <vt:lpstr>Introduksjon</vt:lpstr>
      <vt:lpstr>Introduksjon</vt:lpstr>
      <vt:lpstr>Introduksjon</vt:lpstr>
      <vt:lpstr>Introduksjon</vt:lpstr>
      <vt:lpstr>Introduksjon</vt:lpstr>
      <vt:lpstr>Introduksjon</vt:lpstr>
      <vt:lpstr>PowerPoint Presentation</vt:lpstr>
      <vt:lpstr>Oppgave</vt:lpstr>
      <vt:lpstr>DEL 2</vt:lpstr>
      <vt:lpstr>DEL 2</vt:lpstr>
      <vt:lpstr>DEL 2</vt:lpstr>
      <vt:lpstr>Oppgave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Kurs i AngularJS</dc:title>
  <dc:creator>Marius ROED</dc:creator>
  <cp:lastModifiedBy>Simen HASSELKNIPPE</cp:lastModifiedBy>
  <cp:revision>67</cp:revision>
  <cp:lastPrinted>2014-10-16T07:18:00Z</cp:lastPrinted>
  <dcterms:created xsi:type="dcterms:W3CDTF">2016-01-24T16:40:11Z</dcterms:created>
  <dcterms:modified xsi:type="dcterms:W3CDTF">2016-02-04T14:39:05Z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0x010100BB22857D01294FD8B262C686FF32F98E006E2510D6C7FD15469E95B6AB61B09967</vt:lpwstr>
  </property>
  <property fmtid="{D5CDD505-2E9C-101B-9397-08002B2CF9AE}" pid="3" name="TaxKeyword">
    <vt:lpwstr/>
  </property>
  <property fmtid="{D5CDD505-2E9C-101B-9397-08002B2CF9AE}" pid="4" name="Community">
    <vt:lpwstr/>
  </property>
  <property fmtid="{D5CDD505-2E9C-101B-9397-08002B2CF9AE}" pid="5" name="Languages">
    <vt:lpwstr/>
  </property>
  <property fmtid="{D5CDD505-2E9C-101B-9397-08002B2CF9AE}" pid="6" name="Steria location">
    <vt:lpwstr/>
  </property>
  <property fmtid="{D5CDD505-2E9C-101B-9397-08002B2CF9AE}" pid="7" name="Document type">
    <vt:lpwstr/>
  </property>
  <property fmtid="{D5CDD505-2E9C-101B-9397-08002B2CF9AE}" pid="8" name="PortalKeyword">
    <vt:lpwstr/>
  </property>
  <property fmtid="{D5CDD505-2E9C-101B-9397-08002B2CF9AE}" pid="9" name="Losningsomrade">
    <vt:lpwstr/>
  </property>
  <property fmtid="{D5CDD505-2E9C-101B-9397-08002B2CF9AE}" pid="10" name="HiddenDocLib_Bransje">
    <vt:lpwstr/>
  </property>
  <property fmtid="{D5CDD505-2E9C-101B-9397-08002B2CF9AE}" pid="11" name="Kategori_doc">
    <vt:lpwstr/>
  </property>
  <property fmtid="{D5CDD505-2E9C-101B-9397-08002B2CF9AE}" pid="12" name="d67304936df247ab9448bd970a61aa05">
    <vt:lpwstr/>
  </property>
  <property fmtid="{D5CDD505-2E9C-101B-9397-08002B2CF9AE}" pid="13" name="Fag">
    <vt:lpwstr/>
  </property>
  <property fmtid="{D5CDD505-2E9C-101B-9397-08002B2CF9AE}" pid="14" name="Tjenesteomrade">
    <vt:lpwstr/>
  </property>
  <property fmtid="{D5CDD505-2E9C-101B-9397-08002B2CF9AE}" pid="15" name="Temaord">
    <vt:lpwstr/>
  </property>
  <property fmtid="{D5CDD505-2E9C-101B-9397-08002B2CF9AE}" pid="16" name="HiddenDocLib_Kunde">
    <vt:lpwstr/>
  </property>
  <property fmtid="{D5CDD505-2E9C-101B-9397-08002B2CF9AE}" pid="17" name="Klassifisering">
    <vt:lpwstr/>
  </property>
  <property fmtid="{D5CDD505-2E9C-101B-9397-08002B2CF9AE}" pid="18" name="Land">
    <vt:lpwstr/>
  </property>
</Properties>
</file>