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660" r:id="rId1"/>
  </p:sldMasterIdLst>
  <p:notesMasterIdLst>
    <p:notesMasterId r:id="rId2"/>
  </p:notesMasterIdLst>
  <p:sldIdLst>
    <p:sldId id="256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BA11B2-E351-4B32-9D68-62040033E4DA}" name="기본 구역">
          <p14:sldIdLst>
            <p14:sldId id="256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85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D609BC1-B13D-4A20-B0CF-E64D88272172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latin typeface="+mn-lt"/>
              </a:rPr>
              <a:t>ICIA – </a:t>
            </a:r>
            <a:r>
              <a:rPr lang="ko-KR" altLang="en-US" dirty="0">
                <a:latin typeface="+mn-lt"/>
              </a:rPr>
              <a:t>미디어 쿼리를 활용한 </a:t>
            </a:r>
            <a:r>
              <a:rPr lang="ko-KR" altLang="en-US" dirty="0" err="1">
                <a:latin typeface="+mn-lt"/>
              </a:rPr>
              <a:t>반응형</a:t>
            </a:r>
            <a:r>
              <a:rPr lang="ko-KR" altLang="en-US" dirty="0">
                <a:latin typeface="+mn-lt"/>
              </a:rPr>
              <a:t> 웹 </a:t>
            </a:r>
            <a:r>
              <a:rPr lang="ko-KR" altLang="en-US" dirty="0" err="1">
                <a:latin typeface="+mn-lt"/>
              </a:rPr>
              <a:t>콘텐츠</a:t>
            </a:r>
            <a:r>
              <a:rPr lang="ko-KR" altLang="en-US" dirty="0">
                <a:latin typeface="+mn-lt"/>
              </a:rPr>
              <a:t> 개발자 양성과정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 err="1">
                <a:latin typeface="+mn-lt"/>
              </a:rPr>
              <a:t>회차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ICIA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미디어 쿼리를 활용한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웹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콘텐츠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개발자 양성과정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회차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Arial Black" panose="020B0A04020102020204" pitchFamily="34" charset="0"/>
              </a:rPr>
              <a:t>DB </a:t>
            </a:r>
            <a:r>
              <a:rPr lang="ko-KR" altLang="en-US" sz="6600" dirty="0">
                <a:latin typeface="Arial Black" panose="020B0A04020102020204" pitchFamily="34" charset="0"/>
              </a:rPr>
              <a:t>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72247" y="5229200"/>
          <a:ext cx="4395553" cy="147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/>
                <a:gridCol w="2999087"/>
              </a:tblGrid>
              <a:tr h="13904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2023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초코비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85420"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팀             장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황현성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85420"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팀             원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심현철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 한지헌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 rot="0">
            <a:off x="243840" y="843718"/>
            <a:ext cx="7936992" cy="418135"/>
            <a:chOff x="158496" y="1819078"/>
            <a:chExt cx="7936992" cy="418135"/>
          </a:xfrm>
        </p:grpSpPr>
        <p:sp>
          <p:nvSpPr>
            <p:cNvPr id="5" name="직사각형 4"/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8496" y="1819078"/>
              <a:ext cx="7936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</a:rPr>
                <a:t>웹계발실습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테이블 명 </a:t>
            </a:r>
            <a:r>
              <a:rPr lang="en-US" altLang="ko-KR"/>
              <a:t>: PRODUCTS</a:t>
            </a: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테이블 목적 </a:t>
            </a:r>
            <a:r>
              <a:rPr lang="en-US" altLang="ko-KR"/>
              <a:t>: </a:t>
            </a:r>
            <a:r>
              <a:rPr lang="ko-KR" altLang="en-US"/>
              <a:t>제품관리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632" y="1296785"/>
          <a:ext cx="86881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/>
                <a:gridCol w="1188720"/>
                <a:gridCol w="1142307"/>
                <a:gridCol w="895696"/>
                <a:gridCol w="441722"/>
                <a:gridCol w="557707"/>
                <a:gridCol w="483794"/>
                <a:gridCol w="561708"/>
                <a:gridCol w="307570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ko-KR" altLang="en-US" sz="1100" b="1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CODE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P.K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상품을 구분하기 위한 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상품의 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상품의 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WEIGHT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무게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상품의 무게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COMPANY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제조사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상품을 제조한 제조사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해외 분류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국내와 해외 과자를 분류하기 위한 상태값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PROTEIN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단백질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상품의 기본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SUGAR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상품의 기본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`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 rot="0">
            <a:off x="-16626" y="0"/>
            <a:ext cx="9144000" cy="293370"/>
            <a:chOff x="158496" y="1819078"/>
            <a:chExt cx="7936992" cy="425931"/>
          </a:xfrm>
          <a:solidFill>
            <a:srgbClr val="558ed5"/>
          </a:solidFill>
        </p:grpSpPr>
        <p:sp>
          <p:nvSpPr>
            <p:cNvPr id="7" name="직사각형 6"/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496" y="1819078"/>
              <a:ext cx="7936992" cy="425931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1400">
                  <a:solidFill>
                    <a:schemeClr val="bg1"/>
                  </a:solidFill>
                </a:rPr>
                <a:t>웹계발실습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58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MEMBER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2" name="표 2"/>
          <p:cNvGraphicFramePr>
            <a:graphicFrameLocks noGrp="1"/>
          </p:cNvGraphicFramePr>
          <p:nvPr/>
        </p:nvGraphicFramePr>
        <p:xfrm>
          <a:off x="282632" y="1296785"/>
          <a:ext cx="86881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/>
                <a:gridCol w="1188720"/>
                <a:gridCol w="1142307"/>
                <a:gridCol w="895696"/>
                <a:gridCol w="441722"/>
                <a:gridCol w="557707"/>
                <a:gridCol w="483794"/>
                <a:gridCol w="561708"/>
                <a:gridCol w="307570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번호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물리명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논리명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데이터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타입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길이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NULL 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여부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기본값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키여부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컬럼설명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MCODE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코드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사용자 코드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MID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아이디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사용자 아이디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MPW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비밀번호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사용자 비밀번호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MNAME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이름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50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사용자 이름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`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5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※ N.N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Not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4" name="그룹 4"/>
          <p:cNvGrpSpPr/>
          <p:nvPr/>
        </p:nvGrpSpPr>
        <p:grpSpPr>
          <a:xfrm rot="0">
            <a:off x="-16626" y="0"/>
            <a:ext cx="9144000" cy="293370"/>
            <a:chOff x="158496" y="1819078"/>
            <a:chExt cx="7936992" cy="425931"/>
          </a:xfrm>
          <a:solidFill>
            <a:srgbClr val="558ed5">
              <a:alpha val="100000"/>
            </a:srgbClr>
          </a:solidFill>
        </p:grpSpPr>
        <p:sp>
          <p:nvSpPr>
            <p:cNvPr id="15" name="직사각형 6"/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solidFill>
              <a:srgbClr val="558ed5">
                <a:alpha val="100000"/>
              </a:srgbClr>
            </a:solidFill>
            <a:ln w="12700" cap="flat" cmpd="sng" algn="ctr">
              <a:solidFill>
                <a:srgbClr val="558ed5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158496" y="1819078"/>
              <a:ext cx="7936992" cy="425931"/>
            </a:xfrm>
            <a:prstGeom prst="rect">
              <a:avLst/>
            </a:prstGeom>
            <a:solidFill>
              <a:srgbClr val="558ed5">
                <a:alpha val="100000"/>
              </a:srgbClr>
            </a:solidFill>
            <a:ln>
              <a:solidFill>
                <a:srgbClr val="558ed5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웹계발실습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60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ORDERLIST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2"/>
          <p:cNvGraphicFramePr>
            <a:graphicFrameLocks noGrp="1"/>
          </p:cNvGraphicFramePr>
          <p:nvPr/>
        </p:nvGraphicFramePr>
        <p:xfrm>
          <a:off x="282632" y="1296785"/>
          <a:ext cx="86881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/>
                <a:gridCol w="1188720"/>
                <a:gridCol w="1142307"/>
                <a:gridCol w="895696"/>
                <a:gridCol w="441722"/>
                <a:gridCol w="557707"/>
                <a:gridCol w="483794"/>
                <a:gridCol w="561708"/>
                <a:gridCol w="307570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번호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물리명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논리명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데이터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타입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길이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NULL 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여부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기본값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키여부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컬럼설명</a:t>
                      </a:r>
                      <a:endParaRPr xmlns:mc="http://schemas.openxmlformats.org/markup-compatibility/2006" xmlns:hp="http://schemas.haansoft.com/office/presentation/8.0" kumimoji="0" lang="ko-KR" altLang="en-US" sz="11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a6a6a6">
                        <a:alpha val="100000"/>
                      </a:srgb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OCODE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코드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PK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주문코드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OQTY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수량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NUMBER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주문수량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OSTATE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상태값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결제여부확인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(Y,N)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OMCODE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유저코드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FK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구매자 확인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OPCODE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상품코드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NVARCHAR2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FK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상품정보확인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`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155" marR="6155" marT="6155" marB="0"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※ N.N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Not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Null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8" name="그룹 4"/>
          <p:cNvGrpSpPr/>
          <p:nvPr/>
        </p:nvGrpSpPr>
        <p:grpSpPr>
          <a:xfrm rot="0">
            <a:off x="-16626" y="0"/>
            <a:ext cx="9144000" cy="293370"/>
            <a:chOff x="158496" y="1819078"/>
            <a:chExt cx="7936992" cy="425931"/>
          </a:xfrm>
          <a:solidFill>
            <a:srgbClr val="558ed5">
              <a:alpha val="100000"/>
            </a:srgbClr>
          </a:solidFill>
        </p:grpSpPr>
        <p:sp>
          <p:nvSpPr>
            <p:cNvPr id="9" name="직사각형 6"/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solidFill>
              <a:srgbClr val="558ed5">
                <a:alpha val="100000"/>
              </a:srgbClr>
            </a:solidFill>
            <a:ln w="12700" cap="flat" cmpd="sng" algn="ctr">
              <a:solidFill>
                <a:srgbClr val="558ed5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158496" y="1819078"/>
              <a:ext cx="7936992" cy="425931"/>
            </a:xfrm>
            <a:prstGeom prst="rect">
              <a:avLst/>
            </a:prstGeom>
            <a:solidFill>
              <a:srgbClr val="558ed5">
                <a:alpha val="100000"/>
              </a:srgbClr>
            </a:solidFill>
            <a:ln>
              <a:solidFill>
                <a:srgbClr val="558ed5">
                  <a:alpha val="100000"/>
                </a:srgbClr>
              </a:solidFill>
            </a:ln>
          </p:spPr>
          <p:txBody>
            <a:bodyPr wrap="square">
              <a:spAutoFit/>
            </a:bodyPr>
            <a:p>
              <a:pPr marL="0" indent="0" algn="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웹계발실습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08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</ep:Words>
  <ep:PresentationFormat>화면 슬라이드 쇼(4:3)</ep:PresentationFormat>
  <ep:Paragraphs>10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DB 정의서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2020-03-27T05:17:52.000</dcterms:created>
  <dc:creator>V3054</dc:creator>
  <cp:lastModifiedBy>hhs15</cp:lastModifiedBy>
  <dcterms:modified xsi:type="dcterms:W3CDTF">2023-11-22T03:17:15.217</dcterms:modified>
  <cp:revision>60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