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1" r:id="rId3"/>
    <p:sldId id="276" r:id="rId4"/>
    <p:sldId id="278" r:id="rId5"/>
    <p:sldId id="279" r:id="rId6"/>
    <p:sldId id="280" r:id="rId7"/>
    <p:sldId id="282" r:id="rId8"/>
    <p:sldId id="283" r:id="rId9"/>
    <p:sldId id="297" r:id="rId10"/>
    <p:sldId id="286" r:id="rId11"/>
    <p:sldId id="287" r:id="rId12"/>
    <p:sldId id="285" r:id="rId13"/>
    <p:sldId id="289" r:id="rId14"/>
    <p:sldId id="290" r:id="rId15"/>
    <p:sldId id="291" r:id="rId16"/>
    <p:sldId id="293" r:id="rId17"/>
    <p:sldId id="296" r:id="rId18"/>
    <p:sldId id="292" r:id="rId19"/>
    <p:sldId id="288" r:id="rId20"/>
    <p:sldId id="294" r:id="rId21"/>
    <p:sldId id="295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41"/>
    <p:restoredTop sz="96327"/>
  </p:normalViewPr>
  <p:slideViewPr>
    <p:cSldViewPr snapToGrid="0" snapToObjects="1">
      <p:cViewPr varScale="1">
        <p:scale>
          <a:sx n="151" d="100"/>
          <a:sy n="151" d="100"/>
        </p:scale>
        <p:origin x="2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4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2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9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0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75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81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8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6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0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8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2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6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1CAF-C892-C54F-BC8C-C61B17153BCF}" type="datetimeFigureOut">
              <a:rPr lang="en-US" smtClean="0"/>
              <a:t>7/31/20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96E13-D199-E348-BE70-AF9D3B998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8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rcentage" TargetMode="External"/><Relationship Id="rId7" Type="http://schemas.openxmlformats.org/officeDocument/2006/relationships/hyperlink" Target="https://en.wikipedia.org/wiki/Box_plo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xploratory_data_analysis" TargetMode="External"/><Relationship Id="rId5" Type="http://schemas.openxmlformats.org/officeDocument/2006/relationships/hyperlink" Target="https://en.wikipedia.org/wiki/Statistics" TargetMode="External"/><Relationship Id="rId4" Type="http://schemas.openxmlformats.org/officeDocument/2006/relationships/hyperlink" Target="https://en.wikipedia.org/wiki/Basketbal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ample_maximum" TargetMode="External"/><Relationship Id="rId3" Type="http://schemas.openxmlformats.org/officeDocument/2006/relationships/hyperlink" Target="https://en.wikipedia.org/wiki/Descriptive_statistics" TargetMode="External"/><Relationship Id="rId7" Type="http://schemas.openxmlformats.org/officeDocument/2006/relationships/hyperlink" Target="https://en.wikipedia.org/wiki/Median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Quartile" TargetMode="External"/><Relationship Id="rId5" Type="http://schemas.openxmlformats.org/officeDocument/2006/relationships/hyperlink" Target="https://en.wikipedia.org/wiki/Sample_minimum" TargetMode="External"/><Relationship Id="rId4" Type="http://schemas.openxmlformats.org/officeDocument/2006/relationships/hyperlink" Target="https://en.wikipedia.org/wiki/Percenti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86E76-1635-0E42-A288-8AFC5BBA4F73}"/>
              </a:ext>
            </a:extLst>
          </p:cNvPr>
          <p:cNvSpPr/>
          <p:nvPr/>
        </p:nvSpPr>
        <p:spPr>
          <a:xfrm>
            <a:off x="1354668" y="2641601"/>
            <a:ext cx="7442200" cy="3361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800" b="1" u="sng" kern="1200" dirty="0">
                <a:solidFill>
                  <a:schemeClr val="bg1"/>
                </a:solidFill>
                <a:latin typeface="American Typewriter Condensed" panose="02090606020004020304" pitchFamily="18" charset="77"/>
                <a:ea typeface="Baskerville" panose="02020502070401020303" pitchFamily="18" charset="0"/>
                <a:cs typeface="Ayuthaya" pitchFamily="2" charset="-34"/>
              </a:rPr>
              <a:t>DESCRIPTIVE STATISTICAL CALCULATOR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bg1"/>
                </a:solidFill>
                <a:latin typeface="American Typewriter Condensed" panose="02090606020004020304" pitchFamily="18" charset="77"/>
                <a:ea typeface="Baskerville" panose="02020502070401020303" pitchFamily="18" charset="0"/>
                <a:cs typeface="Ayuthaya" pitchFamily="2" charset="-34"/>
              </a:rPr>
              <a:t>(DATA SCIENCE 542 PROJECT)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400" b="1" kern="1200" dirty="0">
              <a:solidFill>
                <a:schemeClr val="bg1"/>
              </a:solidFill>
              <a:latin typeface="American Typewriter Condensed" panose="02090606020004020304" pitchFamily="18" charset="77"/>
              <a:ea typeface="Baskerville" panose="02020502070401020303" pitchFamily="18" charset="0"/>
              <a:cs typeface="Ayuthaya" pitchFamily="2" charset="-34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400" b="1" kern="1200" dirty="0">
              <a:solidFill>
                <a:schemeClr val="bg1"/>
              </a:solidFill>
              <a:latin typeface="American Typewriter Condensed" panose="02090606020004020304" pitchFamily="18" charset="77"/>
              <a:ea typeface="Baskerville" panose="02020502070401020303" pitchFamily="18" charset="0"/>
              <a:cs typeface="Ayuthaya" pitchFamily="2" charset="-34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400" b="1" kern="1200" dirty="0">
              <a:solidFill>
                <a:schemeClr val="bg1"/>
              </a:solidFill>
              <a:latin typeface="American Typewriter Condensed" panose="02090606020004020304" pitchFamily="18" charset="77"/>
              <a:ea typeface="Baskerville" panose="02020502070401020303" pitchFamily="18" charset="0"/>
              <a:cs typeface="Ayuthaya" pitchFamily="2" charset="-34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b="1" kern="1200" dirty="0">
              <a:solidFill>
                <a:schemeClr val="bg1"/>
              </a:solidFill>
              <a:latin typeface="American Typewriter Condensed" panose="02090606020004020304" pitchFamily="18" charset="77"/>
              <a:ea typeface="Baskerville" panose="02020502070401020303" pitchFamily="18" charset="0"/>
              <a:cs typeface="Ayuthaya" pitchFamily="2" charset="-34"/>
            </a:endParaRP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American Typewriter Condensed" panose="02090606020004020304" pitchFamily="18" charset="77"/>
                <a:ea typeface="Baskerville" panose="02020502070401020303" pitchFamily="18" charset="0"/>
                <a:cs typeface="Ayuthaya" pitchFamily="2" charset="-34"/>
              </a:rPr>
              <a:t>-Simi  Sudhakaran</a:t>
            </a:r>
          </a:p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kern="1200" dirty="0">
                <a:solidFill>
                  <a:schemeClr val="bg1"/>
                </a:solidFill>
                <a:latin typeface="American Typewriter Condensed" panose="02090606020004020304" pitchFamily="18" charset="77"/>
                <a:ea typeface="Baskerville" panose="02020502070401020303" pitchFamily="18" charset="0"/>
                <a:cs typeface="Ayuthaya" pitchFamily="2" charset="-34"/>
              </a:rPr>
              <a:t>&amp; Sanjeev Thapar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06" y="303644"/>
            <a:ext cx="2773627" cy="593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057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000464" y="2490367"/>
            <a:ext cx="3553630" cy="129423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Count of observations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6" y="321149"/>
            <a:ext cx="1749038" cy="443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CD431-E13C-4D27-9991-BC683330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99" y="2211531"/>
            <a:ext cx="4305387" cy="2044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46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002584" y="2537414"/>
            <a:ext cx="3043380" cy="11917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 err="1">
                <a:latin typeface="+mj-lt"/>
                <a:ea typeface="+mj-ea"/>
                <a:cs typeface="+mj-cs"/>
              </a:rPr>
              <a:t>Arthmetic</a:t>
            </a:r>
            <a:r>
              <a:rPr lang="en-US" sz="4700" b="1" dirty="0">
                <a:latin typeface="+mj-lt"/>
                <a:ea typeface="+mj-ea"/>
                <a:cs typeface="+mj-cs"/>
              </a:rPr>
              <a:t> Mean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69" y="273686"/>
            <a:ext cx="1534390" cy="443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DD0CAC-BD9C-445F-8AFC-BFF1B3624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964" y="1652026"/>
            <a:ext cx="4695957" cy="30977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33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127464" y="2399170"/>
            <a:ext cx="3043380" cy="12753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Quartile 1 &amp; 3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17" y="226359"/>
            <a:ext cx="1544894" cy="366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0D3A0C-BB74-4617-B60D-E9ABE8BF9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39" y="592667"/>
            <a:ext cx="4123080" cy="5619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70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161201" y="2400685"/>
            <a:ext cx="3172629" cy="15931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Mode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(Unimodal &amp; Bimodal)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37" y="111078"/>
            <a:ext cx="1625453" cy="404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CC783-502C-4743-B92B-B48F65738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200" y="515280"/>
            <a:ext cx="4347721" cy="56315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13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832104" y="2668959"/>
            <a:ext cx="304338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Minimum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82" y="289102"/>
            <a:ext cx="1722694" cy="392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BB831A-7EBF-4281-8208-61D1A342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302730"/>
            <a:ext cx="4339549" cy="386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1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001437" y="2681347"/>
            <a:ext cx="3043380" cy="7561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Maximum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3" y="344815"/>
            <a:ext cx="1740732" cy="41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85E7DE-9C30-4055-94DA-FF1D7C34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933" y="1413933"/>
            <a:ext cx="4377267" cy="34967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55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127464" y="2399170"/>
            <a:ext cx="3043380" cy="13092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Median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(Quartile 2)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48" y="206290"/>
            <a:ext cx="1781961" cy="496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7FFBB-A795-44FE-9206-96582CC2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702909"/>
            <a:ext cx="4293073" cy="57063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73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312195" y="2268109"/>
            <a:ext cx="304338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300" b="1" dirty="0">
                <a:latin typeface="+mj-lt"/>
                <a:ea typeface="+mj-ea"/>
                <a:cs typeface="+mj-cs"/>
              </a:rPr>
              <a:t>Standard Deviation and Variance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2" y="242845"/>
            <a:ext cx="1721405" cy="427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773C2-B0D3-4E8A-A224-1ED4C9D5E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1" y="670127"/>
            <a:ext cx="4576320" cy="57391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47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219829" y="2318598"/>
            <a:ext cx="304338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Statistical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calculations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using libraries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2" y="255987"/>
            <a:ext cx="1697294" cy="4141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D8FB1-E983-4CA5-8FF0-803D6F01E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667" y="670128"/>
            <a:ext cx="4593253" cy="59423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1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219829" y="2304664"/>
            <a:ext cx="304338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Statistical function table (using </a:t>
            </a:r>
            <a:r>
              <a:rPr lang="en-US" sz="4700" b="1" dirty="0" err="1">
                <a:latin typeface="+mj-lt"/>
                <a:ea typeface="+mj-ea"/>
                <a:cs typeface="+mj-cs"/>
              </a:rPr>
              <a:t>plotly</a:t>
            </a:r>
            <a:r>
              <a:rPr lang="en-US" sz="4700" b="1" dirty="0">
                <a:latin typeface="+mj-lt"/>
                <a:ea typeface="+mj-ea"/>
                <a:cs typeface="+mj-cs"/>
              </a:rPr>
              <a:t>) comparing manual and library values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00" y="212793"/>
            <a:ext cx="1689734" cy="457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6F986-EE61-4ABA-945D-AD5F91D9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399" y="670129"/>
            <a:ext cx="4715933" cy="57391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70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1" y="190500"/>
            <a:ext cx="1749516" cy="361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1794933" y="552469"/>
            <a:ext cx="7239001" cy="570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/>
              <a:t>How is descriptive statistics used in business?</a:t>
            </a:r>
          </a:p>
          <a:p>
            <a:endParaRPr lang="en-US" sz="1600" dirty="0"/>
          </a:p>
          <a:p>
            <a:pPr algn="just"/>
            <a:r>
              <a:rPr lang="en-US" sz="1600" b="1" i="1" dirty="0"/>
              <a:t>Descriptive statistics</a:t>
            </a:r>
            <a:r>
              <a:rPr lang="en-US" sz="1600" i="1" dirty="0"/>
              <a:t> are </a:t>
            </a:r>
            <a:r>
              <a:rPr lang="en-US" sz="1600" b="1" i="1" dirty="0"/>
              <a:t>used</a:t>
            </a:r>
            <a:r>
              <a:rPr lang="en-US" sz="1600" i="1" dirty="0"/>
              <a:t> to summarize and describe total numbers. Looking at </a:t>
            </a:r>
            <a:r>
              <a:rPr lang="en-US" sz="1600" b="1" i="1" dirty="0"/>
              <a:t>statistical</a:t>
            </a:r>
            <a:r>
              <a:rPr lang="en-US" sz="1600" i="1" dirty="0"/>
              <a:t> numbers such as mean, or the average number, mode, or the most frequent number, or median, or the middle number, helps managers monitor </a:t>
            </a:r>
            <a:r>
              <a:rPr lang="en-US" sz="1600" b="1" i="1" dirty="0"/>
              <a:t>business</a:t>
            </a:r>
            <a:r>
              <a:rPr lang="en-US" sz="1600" i="1" dirty="0"/>
              <a:t> activities and make decisions.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i="1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/>
              <a:t>What is the importance of descriptive statistics in business?</a:t>
            </a:r>
          </a:p>
          <a:p>
            <a:endParaRPr lang="en-US" sz="1600" dirty="0"/>
          </a:p>
          <a:p>
            <a:r>
              <a:rPr lang="en-US" sz="1600" b="1" i="1" dirty="0"/>
              <a:t>Descriptive statistics</a:t>
            </a:r>
            <a:r>
              <a:rPr lang="en-US" sz="1600" i="1" dirty="0"/>
              <a:t> are very </a:t>
            </a:r>
            <a:r>
              <a:rPr lang="en-US" sz="1600" b="1" i="1" dirty="0"/>
              <a:t>important</a:t>
            </a:r>
            <a:r>
              <a:rPr lang="en-US" sz="1600" i="1" dirty="0"/>
              <a:t> because if we simply presented our raw data it would be hard to visualize what the data was showing, especially if there was a lot of it. </a:t>
            </a:r>
            <a:r>
              <a:rPr lang="en-US" sz="1600" b="1" i="1" dirty="0"/>
              <a:t>Descriptive statistics</a:t>
            </a:r>
            <a:r>
              <a:rPr lang="en-US" sz="1600" i="1" dirty="0"/>
              <a:t> therefore enables us to present the data in a more meaningful way, which allows simpler interpretation of the data</a:t>
            </a:r>
          </a:p>
          <a:p>
            <a:endParaRPr lang="en-US" sz="1600" i="1" dirty="0"/>
          </a:p>
          <a:p>
            <a:r>
              <a:rPr lang="en-US" sz="1600" i="1" dirty="0"/>
              <a:t>Examples in Real world: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The shooting </a:t>
            </a:r>
            <a:r>
              <a:rPr lang="en-US" sz="1200" i="1" dirty="0">
                <a:hlinkClick r:id="rId3" tooltip="Percent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percentage</a:t>
            </a:r>
            <a:r>
              <a:rPr lang="en-US" sz="1200" i="1" dirty="0"/>
              <a:t> in </a:t>
            </a:r>
            <a:r>
              <a:rPr lang="en-US" sz="1200" i="1" dirty="0">
                <a:hlinkClick r:id="rId4" tooltip="Basketbal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basketball</a:t>
            </a:r>
            <a:r>
              <a:rPr lang="en-US" sz="1200" i="1" dirty="0"/>
              <a:t> is a descriptive statistic that summarizes the performance of a player or a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/>
              <a:t>The use of descriptive and summary statistics has an extensive history and, indeed, the simple tabulation of populations and of economic data was the first way the topic of </a:t>
            </a:r>
            <a:r>
              <a:rPr lang="en-US" sz="1200" i="1" dirty="0">
                <a:hlinkClick r:id="rId5" tooltip="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sz="1200" i="1" dirty="0"/>
              <a:t> appeared. More recently, a collection of summarization techniques has been formulated under the heading of </a:t>
            </a:r>
            <a:r>
              <a:rPr lang="en-US" sz="1200" i="1" dirty="0">
                <a:hlinkClick r:id="rId6" tooltip="Exploratory data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exploratory data analysis</a:t>
            </a:r>
            <a:r>
              <a:rPr lang="en-US" sz="1200" i="1" dirty="0"/>
              <a:t>: an example of such a technique is the </a:t>
            </a:r>
            <a:r>
              <a:rPr lang="en-US" sz="1200" i="1" dirty="0">
                <a:hlinkClick r:id="rId7" tooltip="Box plo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box plot</a:t>
            </a:r>
            <a:endParaRPr lang="en-US" sz="1200" i="1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i="1" dirty="0"/>
              <a:t>Investors and brokers may use a historical account of return behavior by performing empirical </a:t>
            </a:r>
            <a:r>
              <a:rPr lang="en-US" sz="1400" i="1" dirty="0"/>
              <a:t>and analytical analyses on their investments in order to make better investing decisions in the future.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4187630" y="79096"/>
            <a:ext cx="1207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757756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219829" y="2119998"/>
            <a:ext cx="304338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5 Point Summary Distribution plot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0" y="252482"/>
            <a:ext cx="1763738" cy="41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A58F8-7C3A-401C-806C-C7B0E08C1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01" y="672301"/>
            <a:ext cx="4652520" cy="57200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2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219830" y="2304664"/>
            <a:ext cx="2649438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Violin plot using </a:t>
            </a:r>
            <a:r>
              <a:rPr lang="en-US" sz="4700" b="1" dirty="0" err="1">
                <a:latin typeface="+mj-lt"/>
                <a:ea typeface="+mj-ea"/>
                <a:cs typeface="+mj-cs"/>
              </a:rPr>
              <a:t>plotly</a:t>
            </a:r>
            <a:endParaRPr lang="en-US" sz="47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84" y="250309"/>
            <a:ext cx="1669490" cy="419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92CF6B-4C60-4044-844E-F7F972EF3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66" y="567267"/>
            <a:ext cx="5026157" cy="59266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50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2185-4444-B246-931B-CBCE8F81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93" y="2608184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6079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1" y="190500"/>
            <a:ext cx="1749516" cy="361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1879601" y="990676"/>
            <a:ext cx="70158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There are four major types of descriptive statistics:</a:t>
            </a:r>
          </a:p>
          <a:p>
            <a:endParaRPr lang="en-US" dirty="0"/>
          </a:p>
          <a:p>
            <a:r>
              <a:rPr lang="en-US" dirty="0"/>
              <a:t>Measures of Frequency: * Count, Percent, Frequency.</a:t>
            </a:r>
          </a:p>
          <a:p>
            <a:r>
              <a:rPr lang="en-US" dirty="0"/>
              <a:t>Measures of Central Tendency. * Mean, Median, and Mode.</a:t>
            </a:r>
          </a:p>
          <a:p>
            <a:r>
              <a:rPr lang="en-US" dirty="0"/>
              <a:t>Measures of Dispersion or Variation. * Range, Variance, Standard Deviation.</a:t>
            </a:r>
          </a:p>
          <a:p>
            <a:endParaRPr lang="en-US" dirty="0"/>
          </a:p>
          <a:p>
            <a:r>
              <a:rPr lang="en-US" dirty="0"/>
              <a:t>Measures of Position. * Percentile Ranks, Quartile Ranks.</a:t>
            </a:r>
          </a:p>
          <a:p>
            <a:endParaRPr lang="en-US" dirty="0"/>
          </a:p>
          <a:p>
            <a:r>
              <a:rPr lang="en-US" b="1" dirty="0"/>
              <a:t>The five-number summary </a:t>
            </a:r>
            <a:r>
              <a:rPr lang="en-US" dirty="0"/>
              <a:t>is a set of </a:t>
            </a:r>
            <a:r>
              <a:rPr lang="en-US" dirty="0">
                <a:hlinkClick r:id="rId3" tooltip="Descriptive 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descriptive statistics</a:t>
            </a:r>
            <a:r>
              <a:rPr lang="en-US" dirty="0"/>
              <a:t> that provides information about a dataset. It consists of the five most important sample </a:t>
            </a:r>
            <a:r>
              <a:rPr lang="en-US" dirty="0">
                <a:hlinkClick r:id="rId4" tooltip="Percent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percentiles</a:t>
            </a:r>
            <a:r>
              <a:rPr lang="en-US" dirty="0"/>
              <a:t>:</a:t>
            </a:r>
          </a:p>
          <a:p>
            <a:r>
              <a:rPr lang="en-US" dirty="0"/>
              <a:t>the </a:t>
            </a:r>
            <a:r>
              <a:rPr lang="en-US" dirty="0">
                <a:hlinkClick r:id="rId5" tooltip="Sample minim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minimum</a:t>
            </a:r>
            <a:r>
              <a:rPr lang="en-US" dirty="0"/>
              <a:t> (smallest observation)</a:t>
            </a:r>
          </a:p>
          <a:p>
            <a:r>
              <a:rPr lang="en-US" dirty="0"/>
              <a:t>the </a:t>
            </a:r>
            <a:r>
              <a:rPr lang="en-US" dirty="0">
                <a:hlinkClick r:id="rId6" tooltip="Quart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lower quartile</a:t>
            </a:r>
            <a:r>
              <a:rPr lang="en-US" dirty="0"/>
              <a:t> or first quartile</a:t>
            </a:r>
          </a:p>
          <a:p>
            <a:r>
              <a:rPr lang="en-US" dirty="0"/>
              <a:t>the </a:t>
            </a:r>
            <a:r>
              <a:rPr lang="en-US" dirty="0">
                <a:hlinkClick r:id="rId7" tooltip="Medi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median</a:t>
            </a:r>
            <a:r>
              <a:rPr lang="en-US" dirty="0"/>
              <a:t> (the middle value)</a:t>
            </a:r>
          </a:p>
          <a:p>
            <a:r>
              <a:rPr lang="en-US" dirty="0"/>
              <a:t>the </a:t>
            </a:r>
            <a:r>
              <a:rPr lang="en-US" dirty="0">
                <a:hlinkClick r:id="rId6" tooltip="Quart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upper quartile</a:t>
            </a:r>
            <a:r>
              <a:rPr lang="en-US" dirty="0"/>
              <a:t> or third quartile</a:t>
            </a:r>
          </a:p>
          <a:p>
            <a:r>
              <a:rPr lang="en-US" dirty="0"/>
              <a:t>the </a:t>
            </a:r>
            <a:r>
              <a:rPr lang="en-US" dirty="0">
                <a:hlinkClick r:id="rId8" tooltip="Sample maximu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 maximum</a:t>
            </a:r>
            <a:r>
              <a:rPr lang="en-US" dirty="0"/>
              <a:t> (largest observation)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4026243" y="190500"/>
            <a:ext cx="1423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WHAT?</a:t>
            </a:r>
          </a:p>
        </p:txBody>
      </p:sp>
    </p:spTree>
    <p:extLst>
      <p:ext uri="{BB962C8B-B14F-4D97-AF65-F5344CB8AC3E}">
        <p14:creationId xmlns:p14="http://schemas.microsoft.com/office/powerpoint/2010/main" val="7852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21" y="190500"/>
            <a:ext cx="1749516" cy="3619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1862668" y="670128"/>
            <a:ext cx="922865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3975963" y="85353"/>
            <a:ext cx="1269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38027-40A0-4F3F-92EA-EF0B64AA319E}"/>
              </a:ext>
            </a:extLst>
          </p:cNvPr>
          <p:cNvSpPr txBox="1"/>
          <p:nvPr/>
        </p:nvSpPr>
        <p:spPr>
          <a:xfrm>
            <a:off x="2407782" y="5822471"/>
            <a:ext cx="374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Measures of Frequency and Percentile </a:t>
            </a:r>
          </a:p>
          <a:p>
            <a:r>
              <a:rPr lang="en-US" dirty="0"/>
              <a:t>Rank not considered for this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32A96D-4E8D-424A-9924-1BC8BF4691ED}"/>
              </a:ext>
            </a:extLst>
          </p:cNvPr>
          <p:cNvSpPr txBox="1"/>
          <p:nvPr/>
        </p:nvSpPr>
        <p:spPr>
          <a:xfrm>
            <a:off x="1862668" y="1208224"/>
            <a:ext cx="71508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leveraged Python which has long been known as a simple programming language to pick up, from a syntax point of view.</a:t>
            </a:r>
          </a:p>
          <a:p>
            <a:endParaRPr lang="en-US" sz="1600" dirty="0"/>
          </a:p>
          <a:p>
            <a:r>
              <a:rPr lang="en-US" sz="1600" dirty="0"/>
              <a:t>Python also has an active community with a vast selection of libraries and resources.</a:t>
            </a:r>
          </a:p>
          <a:p>
            <a:endParaRPr lang="en-US" sz="1600" dirty="0"/>
          </a:p>
          <a:p>
            <a:r>
              <a:rPr lang="en-US" sz="1600" dirty="0"/>
              <a:t>You have a programming platform that makes sense to use with emerging technologies like machine learning and data science.</a:t>
            </a:r>
          </a:p>
          <a:p>
            <a:endParaRPr lang="en-US" sz="1600" dirty="0"/>
          </a:p>
          <a:p>
            <a:r>
              <a:rPr lang="en-US" sz="1600" b="1" dirty="0"/>
              <a:t>Project Features: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Capability of soliciting User Input via manual entry and excel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 calculations of each function so that you understand the math behind the scenes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Modular design for add/deleting functionality without affecting core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Graphical Output to help the user to pay attention, understand, remember, and use the information you share with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Efficient coding methods to maximize efficiency for  fast results</a:t>
            </a:r>
          </a:p>
        </p:txBody>
      </p:sp>
    </p:spTree>
    <p:extLst>
      <p:ext uri="{BB962C8B-B14F-4D97-AF65-F5344CB8AC3E}">
        <p14:creationId xmlns:p14="http://schemas.microsoft.com/office/powerpoint/2010/main" val="9451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2260600" y="2304664"/>
            <a:ext cx="5433483" cy="1025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3" y="331963"/>
            <a:ext cx="1964267" cy="404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6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312194" y="2411727"/>
            <a:ext cx="3043380" cy="13136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Importing Libraries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6" y="226432"/>
            <a:ext cx="1864162" cy="431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472D7F-C4EF-485B-95B2-CCD59FE0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4" y="2119998"/>
            <a:ext cx="4464330" cy="283288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791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127464" y="2545881"/>
            <a:ext cx="3043380" cy="134878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Soliciting Input Code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92" y="207498"/>
            <a:ext cx="1797641" cy="4626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49ADC4-6BB1-4CEB-9ACA-7256624B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44" y="601133"/>
            <a:ext cx="4571075" cy="59435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066327" y="2635058"/>
            <a:ext cx="2793371" cy="853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User Input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5" y="194705"/>
            <a:ext cx="1791086" cy="475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C48EDC-F350-4C35-BD66-480390492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201" y="670128"/>
            <a:ext cx="4728720" cy="56375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26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B40C3-DF59-4843-A369-FD3DA885F3CC}"/>
              </a:ext>
            </a:extLst>
          </p:cNvPr>
          <p:cNvSpPr txBox="1"/>
          <p:nvPr/>
        </p:nvSpPr>
        <p:spPr>
          <a:xfrm>
            <a:off x="1219829" y="2119998"/>
            <a:ext cx="3043380" cy="2249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dirty="0">
                <a:latin typeface="+mj-lt"/>
                <a:ea typeface="+mj-ea"/>
                <a:cs typeface="+mj-cs"/>
              </a:rPr>
              <a:t>Reading the excel file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5E1DC26C-524E-8644-A621-71F7C09C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15" y="256084"/>
            <a:ext cx="1739628" cy="5085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30DA7A-8A01-476D-B832-7106B2E43B05}"/>
              </a:ext>
            </a:extLst>
          </p:cNvPr>
          <p:cNvSpPr/>
          <p:nvPr/>
        </p:nvSpPr>
        <p:spPr>
          <a:xfrm>
            <a:off x="88775" y="764634"/>
            <a:ext cx="8806649" cy="10761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D3475-5613-42CF-B2BA-D494CF10B051}"/>
              </a:ext>
            </a:extLst>
          </p:cNvPr>
          <p:cNvSpPr txBox="1"/>
          <p:nvPr/>
        </p:nvSpPr>
        <p:spPr>
          <a:xfrm>
            <a:off x="1127464" y="1935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566204-81DE-44F2-A1AB-AA0FF4DA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209" y="764634"/>
            <a:ext cx="4402379" cy="51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50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{05976C92-40A0-794F-8C1F-5862A2A4BE36}tf10001122</Template>
  <TotalTime>69</TotalTime>
  <Words>626</Words>
  <Application>Microsoft Macintosh PowerPoint</Application>
  <PresentationFormat>On-screen Show (4:3)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American Typewriter Condensed</vt:lpstr>
      <vt:lpstr>Arial</vt:lpstr>
      <vt:lpstr>Ayuthaya</vt:lpstr>
      <vt:lpstr>Baskerville</vt:lpstr>
      <vt:lpstr>Calibri</vt:lpstr>
      <vt:lpstr>Times New Roman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thapar</dc:creator>
  <cp:lastModifiedBy>Simi Sudhakaran</cp:lastModifiedBy>
  <cp:revision>38</cp:revision>
  <dcterms:created xsi:type="dcterms:W3CDTF">2020-07-31T01:26:22Z</dcterms:created>
  <dcterms:modified xsi:type="dcterms:W3CDTF">2020-07-31T21:32:49Z</dcterms:modified>
</cp:coreProperties>
</file>