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599" autoAdjust="0"/>
  </p:normalViewPr>
  <p:slideViewPr>
    <p:cSldViewPr>
      <p:cViewPr varScale="1">
        <p:scale>
          <a:sx n="162" d="100"/>
          <a:sy n="162" d="100"/>
        </p:scale>
        <p:origin x="100" y="1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131F9-05FE-49DE-92C8-6B812B9BB146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277FB5-421B-48D0-A6B8-3E99BFD14656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4" name="Rezervirano mjesto za sliku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dirty="0"/>
              <a:t>Kliknite da biste uredili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79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319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hr-HR" dirty="0"/>
              <a:t>Kliknite da biste uredili stil naslova matrice</a:t>
            </a:r>
          </a:p>
        </p:txBody>
      </p:sp>
      <p:grpSp>
        <p:nvGrpSpPr>
          <p:cNvPr id="256" name="crta" descr="Slika crt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Prostoručni oblik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8" name="Prostoručni oblik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9" name="Prostoručni oblik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0" name="Prostoručni oblik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1" name="Prostoručni oblik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2" name="Prostoručni oblik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3" name="Prostoručni oblik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4" name="Prostoručni oblik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5" name="Prostoručni oblik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6" name="Prostoručni oblik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7" name="Prostoručni oblik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8" name="Prostoručni oblik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9" name="Prostoručni oblik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0" name="Prostoručni oblik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1" name="Prostoručni oblik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2" name="Prostoručni oblik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3" name="Prostoručni oblik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4" name="Prostoručni oblik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5" name="Prostoručni oblik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6" name="Prostoručni oblik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7" name="Prostoručni oblik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8" name="Prostoručni oblik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9" name="Prostoručni oblik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0" name="Prostoručni oblik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1" name="Prostoručni oblik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2" name="Prostoručni oblik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3" name="Prostoručni oblik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4" name="Prostoručni oblik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5" name="Prostoručni oblik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6" name="Prostoručni oblik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7" name="Prostoručni oblik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8" name="Prostoručni oblik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9" name="Prostoručni oblik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0" name="Prostoručni oblik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1" name="Prostoručni oblik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2" name="Prostoručni oblik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3" name="Prostoručni oblik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4" name="Prostoručni oblik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5" name="Prostoručni oblik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6" name="Prostoručni oblik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7" name="Prostoručni oblik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8" name="Prostoručni oblik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9" name="Prostoručni oblik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0" name="Prostoručni oblik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1" name="Prostoručni oblik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2" name="Prostoručni oblik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3" name="Prostoručni oblik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4" name="Prostoručni oblik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5" name="Prostoručni oblik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6" name="Prostoručni oblik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7" name="Prostoručni oblik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8" name="Prostoručni oblik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9" name="Prostoručni oblik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0" name="Prostoručni oblik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1" name="Prostoručni oblik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2" name="Prostoručni oblik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3" name="Prostoručni oblik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4" name="Prostoručni oblik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5" name="Prostoručni oblik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6" name="Prostoručni oblik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7" name="Prostoručni oblik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8" name="Prostoručni oblik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9" name="Prostoručni oblik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0" name="Prostoručni oblik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1" name="Prostoručni oblik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2" name="Prostoručni oblik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3" name="Prostoručni oblik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4" name="Prostoručni oblik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5" name="Prostoručni oblik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6" name="Prostoručni oblik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7" name="Prostoručni oblik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8" name="Prostoručni oblik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9" name="Prostoručni oblik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0" name="Prostoručni oblik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1" name="Prostoručni oblik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2" name="Prostoručni oblik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3" name="Prostoručni oblik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4" name="Prostoručni oblik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5" name="Prostoručni oblik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6" name="Prostoručni oblik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7" name="Prostoručni oblik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8" name="Prostoručni oblik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9" name="Prostoručni oblik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0" name="Prostoručni oblik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1" name="Prostoručni oblik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2" name="Prostoručni oblik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3" name="Prostoručni oblik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4" name="Prostoručni oblik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5" name="Prostoručni oblik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6" name="Prostoručni oblik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7" name="Prostoručni oblik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8" name="Prostoručni oblik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9" name="Prostoručni oblik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0" name="Prostoručni oblik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1" name="Prostoručni oblik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2" name="Prostoručni oblik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3" name="Prostoručni oblik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4" name="Prostoručni oblik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5" name="Prostoručni oblik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6" name="Prostoručni oblik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7" name="Prostoručni oblik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8" name="Prostoručni oblik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9" name="Prostoručni oblik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0" name="Prostoručni oblik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1" name="Prostoručni oblik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2" name="Prostoručni oblik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3" name="Prostoručni oblik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4" name="Prostoručni oblik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5" name="Prostoručni oblik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6" name="Prostoručni oblik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7" name="Prostoručni oblik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8" name="Prostoručni oblik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9" name="Prostoručni oblik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0" name="Prostoručni oblik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1" name="Prostoručni oblik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2" name="Prostoručni oblik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3" name="Prostoručni oblik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4" name="Prostoručni oblik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5" name="Prostoručni oblik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6" name="Prostoručni oblik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7" name="Prostoručni oblik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8" name="Prostoručni oblik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9" name="Prostoručni oblik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</p:grp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/>
              <a:t>Kliknite da biste uredili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7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Prostoručni oblik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9" name="Prostoručni oblik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0" name="Prostoručni oblik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569CE-0776-4156-A833-53D066A9A27C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7" name="crta" descr="Slika crt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9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0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r-HR" dirty="0"/>
              <a:t>Kliknite da biste uredili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0D940-9584-4E15-A4F3-9801683B5B01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67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CCFE-DB4E-4A11-830D-A5FFDAA28995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255" name="crta" descr="Slika crt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Prostoručni oblik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7" name="Prostoručni oblik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8" name="Prostoručni oblik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9" name="Prostoručni oblik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0" name="Prostoručni oblik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1" name="Prostoručni oblik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2" name="Prostoručni oblik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3" name="Prostoručni oblik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4" name="Prostoručni oblik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5" name="Prostoručni oblik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6" name="Prostoručni oblik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7" name="Prostoručni oblik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8" name="Prostoručni oblik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9" name="Prostoručni oblik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0" name="Prostoručni oblik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1" name="Prostoručni oblik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2" name="Prostoručni oblik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3" name="Prostoručni oblik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4" name="Prostoručni oblik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5" name="Prostoručni oblik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6" name="Prostoručni oblik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7" name="Prostoručni oblik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8" name="Prostoručni oblik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9" name="Prostoručni oblik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0" name="Prostoručni oblik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1" name="Prostoručni oblik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2" name="Prostoručni oblik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3" name="Prostoručni oblik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4" name="Prostoručni oblik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5" name="Prostoručni oblik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6" name="Prostoručni oblik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7" name="Prostoručni oblik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8" name="Prostoručni oblik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9" name="Prostoručni oblik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0" name="Prostoručni oblik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1" name="Prostoručni oblik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2" name="Prostoručni oblik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3" name="Prostoručni oblik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4" name="Prostoručni oblik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5" name="Prostoručni oblik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6" name="Prostoručni oblik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7" name="Prostoručni oblik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8" name="Prostoručni oblik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9" name="Prostoručni oblik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0" name="Prostoručni oblik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1" name="Prostoručni oblik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2" name="Prostoručni oblik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3" name="Prostoručni oblik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4" name="Prostoručni oblik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5" name="Prostoručni oblik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6" name="Prostoručni oblik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7" name="Prostoručni oblik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8" name="Prostoručni oblik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9" name="Prostoručni oblik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0" name="Prostoručni oblik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1" name="Prostoručni oblik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2" name="Prostoručni oblik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3" name="Prostoručni oblik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4" name="Prostoručni oblik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5" name="Prostoručni oblik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6" name="Prostoručni oblik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7" name="Prostoručni oblik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8" name="Prostoručni oblik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9" name="Prostoručni oblik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0" name="Prostoručni oblik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1" name="Prostoručni oblik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2" name="Prostoručni oblik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3" name="Prostoručni oblik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4" name="Prostoručni oblik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5" name="Prostoručni oblik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6" name="Prostoručni oblik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7" name="Prostoručni oblik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8" name="Prostoručni oblik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9" name="Prostoručni oblik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0" name="Prostoručni oblik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1" name="Prostoručni oblik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2" name="Prostoručni oblik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3" name="Prostoručni oblik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4" name="Prostoručni oblik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5" name="Prostoručni oblik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6" name="Prostoručni oblik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7" name="Prostoručni oblik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8" name="Prostoručni oblik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9" name="Prostoručni oblik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0" name="Prostoručni oblik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1" name="Prostoručni oblik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2" name="Prostoručni oblik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3" name="Prostoručni oblik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4" name="Prostoručni oblik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5" name="Prostoručni oblik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6" name="Prostoručni oblik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7" name="Prostoručni oblik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8" name="Prostoručni oblik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9" name="Prostoručni oblik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0" name="Prostoručni oblik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1" name="Prostoručni oblik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2" name="Prostoručni oblik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3" name="Prostoručni oblik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4" name="Prostoručni oblik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5" name="Prostoručni oblik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6" name="Prostoručni oblik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7" name="Prostoručni oblik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8" name="Prostoručni oblik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9" name="Prostoručni oblik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0" name="Prostoručni oblik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1" name="Prostoručni oblik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2" name="Prostoručni oblik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3" name="Prostoručni oblik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4" name="Prostoručni oblik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5" name="Prostoručni oblik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6" name="Prostoručni oblik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7" name="Prostoručni oblik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8" name="Prostoručni oblik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9" name="Prostoručni oblik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0" name="Prostoručni oblik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1" name="Prostoručni oblik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2" name="Prostoručni oblik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3" name="Prostoručni oblik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4" name="Prostoručni oblik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5" name="Prostoručni oblik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6" name="Prostoručni oblik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7" name="Prostoručni oblik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8" name="Prostoručni oblik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09287-0F25-401D-AF0E-3D21B214D69D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58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0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1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6AA99-9553-4153-BC7E-03D77CAB714E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60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Prostoručni oblik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3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4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AEF402-B967-4332-81B2-53A28E205671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85" name="Rezervirano mjesto za sadržaj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56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8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9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0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1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308E6-EE8E-4531-A3EB-39BBFBB81FE8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82672-D62C-4FC9-9B1C-0B16EE5F5739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grpSp>
        <p:nvGrpSpPr>
          <p:cNvPr id="615" name="okvir" descr="Slika okvir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Prostoručni oblik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učni oblik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učni oblik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Prostoručni oblik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učni oblik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učni oblik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Prostoručni oblik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učni oblik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učni oblik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Prostoručni oblik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učni oblik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učni oblik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79344-90CE-4489-A779-78C916EF3703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liku 2" descr="Prazno rezervirano mjesto za dodavanje slike. Kliknite rezervirano mjesto i odaberite sliku koju želite dodat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/>
              <a:t>Kliknite ikonu da biste dodali  sliku</a:t>
            </a:r>
            <a:endParaRPr lang="hr-HR" dirty="0"/>
          </a:p>
        </p:txBody>
      </p:sp>
      <p:grpSp>
        <p:nvGrpSpPr>
          <p:cNvPr id="614" name="okvir" descr="Slika okvir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Prostoručni oblik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Prostoručni oblik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učni oblik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Prostoručni oblik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Prostoručni oblik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učni oblik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Prostoručni oblik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Prostoručni oblik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učni oblik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Prostoručni oblik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Prostoručni oblik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učni oblik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učni oblik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učni oblik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učni oblik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učni oblik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učni oblik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učni oblik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učni oblik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učni oblik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učni oblik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učni oblik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učni oblik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učni oblik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učni oblik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učni oblik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učni oblik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učni oblik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učni oblik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učni oblik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učni oblik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učni oblik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učni oblik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učni oblik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učni oblik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učni oblik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učni oblik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učni oblik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učni oblik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učni oblik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učni oblik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učni oblik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učni oblik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učni oblik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učni oblik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učni oblik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učni oblik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učni oblik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učni oblik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učni oblik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učni oblik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učni oblik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učni oblik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učni oblik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učni oblik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učni oblik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učni oblik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učni oblik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učni oblik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učni oblik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učni oblik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učni oblik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učni oblik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učni oblik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učni oblik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učni oblik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učni oblik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učni oblik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učni oblik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učni oblik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učni oblik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učni oblik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učni oblik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učni oblik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učni oblik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učni oblik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učni oblik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učni oblik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učni oblik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učni oblik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učni oblik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učni oblik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učni oblik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F7218-2603-494F-AB8D-F606DD96D41D}" type="datetime1">
              <a:rPr lang="hr-HR" smtClean="0"/>
              <a:t>6.2.2022.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9FFDCE-2C48-42C0-9884-A5D8995316E5}" type="datetime1">
              <a:rPr lang="hr-HR" noProof="0" smtClean="0"/>
              <a:t>6.2.2022.</a:t>
            </a:fld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r-HR" dirty="0"/>
              <a:t>Klasifikacija </a:t>
            </a:r>
            <a:r>
              <a:rPr lang="hr-HR" dirty="0" err="1"/>
              <a:t>Youtube</a:t>
            </a:r>
            <a:r>
              <a:rPr lang="hr-HR" dirty="0"/>
              <a:t> komentara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r-HR" dirty="0"/>
              <a:t>Mihovil Šimić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AA601A-0CB6-4961-A297-2959B76E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matrice zabune i grafova za vektor linearne potpore</a:t>
            </a:r>
            <a:endParaRPr lang="en-GB" dirty="0"/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4944CD89-0597-46A8-AC41-20DDFFE63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168860"/>
            <a:ext cx="5502029" cy="432368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4115A25D-F05C-4E29-8D01-EE54B9B3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2168860"/>
            <a:ext cx="6264696" cy="43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750FF8-0287-4B07-B616-459CA201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r-HR" dirty="0"/>
              <a:t>Tablica usporedbe algoritama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55AEF50-4837-4A70-8DC7-1CF07F04D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2506980"/>
            <a:ext cx="9144000" cy="3063239"/>
          </a:xfrm>
          <a:noFill/>
        </p:spPr>
      </p:pic>
    </p:spTree>
    <p:extLst>
      <p:ext uri="{BB962C8B-B14F-4D97-AF65-F5344CB8AC3E}">
        <p14:creationId xmlns:p14="http://schemas.microsoft.com/office/powerpoint/2010/main" val="319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E8FEB7-3850-420D-8437-F299D03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Prilagođeni </a:t>
            </a:r>
            <a:r>
              <a:rPr lang="hr-HR" dirty="0" err="1"/>
              <a:t>Youtube</a:t>
            </a:r>
            <a:r>
              <a:rPr lang="hr-HR" dirty="0"/>
              <a:t> link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C7CA36-1887-41CA-8091-CFE2B75A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Youtube</a:t>
            </a:r>
            <a:r>
              <a:rPr lang="hr-HR" dirty="0"/>
              <a:t> API</a:t>
            </a:r>
          </a:p>
          <a:p>
            <a:r>
              <a:rPr lang="hr-HR" dirty="0"/>
              <a:t>Priprema prije korištenja</a:t>
            </a:r>
          </a:p>
          <a:p>
            <a:r>
              <a:rPr lang="hr-HR" dirty="0"/>
              <a:t>Prilagođavanje podataka za trening</a:t>
            </a:r>
          </a:p>
          <a:p>
            <a:r>
              <a:rPr lang="hr-HR" dirty="0"/>
              <a:t>Vizualizacija rezultata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CD8A96-3219-4A87-8DB8-42E74500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GB" dirty="0"/>
              <a:t>Building a PC... using only Wish.com od Linus Tech Tips </a:t>
            </a:r>
            <a:r>
              <a:rPr lang="en-GB" dirty="0" err="1"/>
              <a:t>kanala</a:t>
            </a:r>
            <a:r>
              <a:rPr lang="en-GB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37A484-4214-4454-9BD1-F6AB856F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EE151BC-CA7C-4D14-863E-A51D7284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834072"/>
            <a:ext cx="4416552" cy="3323454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D0A111-B33C-44B1-A11D-07230CA4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315FBBE-4886-451A-9D01-10AC132B410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>
            <a:normAutofit/>
          </a:bodyPr>
          <a:lstStyle/>
          <a:p>
            <a:r>
              <a:rPr lang="en-GB" dirty="0"/>
              <a:t>333</a:t>
            </a:r>
            <a:r>
              <a:rPr lang="hr-HR" dirty="0"/>
              <a:t>6</a:t>
            </a:r>
            <a:r>
              <a:rPr lang="en-GB" dirty="0"/>
              <a:t>4 </a:t>
            </a:r>
            <a:r>
              <a:rPr lang="en-GB" dirty="0" err="1"/>
              <a:t>komentara</a:t>
            </a:r>
            <a:endParaRPr lang="hr-HR" dirty="0"/>
          </a:p>
          <a:p>
            <a:r>
              <a:rPr lang="pl-PL" dirty="0"/>
              <a:t>18462 pozitivnih</a:t>
            </a:r>
          </a:p>
          <a:p>
            <a:r>
              <a:rPr lang="pl-PL" dirty="0"/>
              <a:t>4100 negativnih</a:t>
            </a:r>
          </a:p>
          <a:p>
            <a:r>
              <a:rPr lang="pl-PL" dirty="0"/>
              <a:t>10802 neutralnih</a:t>
            </a:r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504A54-C498-46A6-9939-14FF3A51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4542613-8986-4C4E-A93E-6B521C80F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03F69758-23D6-4717-A985-13BB1B168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Rezervirano mjesto sadržaja 6" descr="Slika na kojoj se prikazuje tekst&#10;&#10;Opis je automatski generiran">
            <a:extLst>
              <a:ext uri="{FF2B5EF4-FFF2-40B4-BE49-F238E27FC236}">
                <a16:creationId xmlns:a16="http://schemas.microsoft.com/office/drawing/2014/main" id="{E8C6CD60-B530-4FF3-9D50-AFFFD14B41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749" y="2636912"/>
            <a:ext cx="5893098" cy="3393205"/>
          </a:xfrm>
          <a:prstGeom prst="rect">
            <a:avLst/>
          </a:prstGeom>
        </p:spPr>
      </p:pic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790AD089-6C3F-4106-89BA-335BBB8E38C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243134" y="1621309"/>
            <a:ext cx="5801643" cy="44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4503866-3E3D-4F51-AC8D-86078A1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D1C1AA-3B3D-43BC-B5F8-D91AF0E4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en-US" dirty="0" err="1"/>
              <a:t>Logistička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najbolji</a:t>
            </a:r>
            <a:r>
              <a:rPr lang="en-US" dirty="0"/>
              <a:t> </a:t>
            </a:r>
            <a:r>
              <a:rPr lang="en-US" dirty="0" err="1"/>
              <a:t>omjer</a:t>
            </a:r>
            <a:r>
              <a:rPr lang="en-US" dirty="0"/>
              <a:t> </a:t>
            </a:r>
            <a:r>
              <a:rPr lang="en-US" dirty="0" err="1"/>
              <a:t>točnosti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treniranja</a:t>
            </a:r>
            <a:endParaRPr lang="hr-HR" dirty="0"/>
          </a:p>
          <a:p>
            <a:r>
              <a:rPr lang="hr-HR" dirty="0"/>
              <a:t>I</a:t>
            </a:r>
            <a:r>
              <a:rPr lang="en-US" dirty="0" err="1"/>
              <a:t>mplement</a:t>
            </a:r>
            <a:r>
              <a:rPr lang="hr-HR" dirty="0" err="1"/>
              <a:t>acija</a:t>
            </a:r>
            <a:r>
              <a:rPr lang="en-US" dirty="0"/>
              <a:t> u </a:t>
            </a:r>
            <a:r>
              <a:rPr lang="en-US" dirty="0" err="1"/>
              <a:t>mobilnim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web </a:t>
            </a:r>
            <a:r>
              <a:rPr lang="en-US" dirty="0" err="1"/>
              <a:t>aplikacijama</a:t>
            </a:r>
            <a:endParaRPr lang="hr-HR" dirty="0"/>
          </a:p>
          <a:p>
            <a:r>
              <a:rPr lang="hr-HR" dirty="0"/>
              <a:t>Brza i efikasna vizualizacija i korisne metrike</a:t>
            </a:r>
          </a:p>
        </p:txBody>
      </p:sp>
    </p:spTree>
    <p:extLst>
      <p:ext uri="{BB962C8B-B14F-4D97-AF65-F5344CB8AC3E}">
        <p14:creationId xmlns:p14="http://schemas.microsoft.com/office/powerpoint/2010/main" val="20519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Sadržaj</a:t>
            </a:r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r-HR" dirty="0"/>
              <a:t>Pregled područja i problematike</a:t>
            </a:r>
          </a:p>
          <a:p>
            <a:pPr rtl="0"/>
            <a:r>
              <a:rPr lang="hr-HR" dirty="0"/>
              <a:t>Klasifikacijski algoritmi</a:t>
            </a:r>
          </a:p>
          <a:p>
            <a:pPr rtl="0"/>
            <a:r>
              <a:rPr lang="hr-HR" dirty="0"/>
              <a:t>Skup podataka</a:t>
            </a:r>
          </a:p>
          <a:p>
            <a:pPr rtl="0"/>
            <a:r>
              <a:rPr lang="hr-HR" dirty="0"/>
              <a:t>Opis programskog rješenja</a:t>
            </a:r>
          </a:p>
          <a:p>
            <a:pPr rtl="0"/>
            <a:r>
              <a:rPr lang="hr-HR" dirty="0"/>
              <a:t>Rezultati i usporedba algoritama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D75F0F-53BC-4650-924C-F6188B79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područja i problematike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D9965D-ED20-4F8C-8300-D7F4412E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Komentari su brzo i efikasno mjerilo mišljenja publike</a:t>
            </a:r>
          </a:p>
          <a:p>
            <a:r>
              <a:rPr lang="hr-HR" dirty="0"/>
              <a:t>Nedovoljna analiza komentara</a:t>
            </a:r>
          </a:p>
          <a:p>
            <a:r>
              <a:rPr lang="hr-HR" dirty="0"/>
              <a:t>Nedostatak sličnih rješenja</a:t>
            </a:r>
          </a:p>
          <a:p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8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79E7D4-3250-45AA-9589-73C3F46E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Klasifikacijski algoritmi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6515DE6-48F2-4F39-99DA-BB58C201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Logistička regresija</a:t>
            </a:r>
          </a:p>
          <a:p>
            <a:r>
              <a:rPr lang="hr-HR" dirty="0"/>
              <a:t>Naive Bayes</a:t>
            </a:r>
          </a:p>
          <a:p>
            <a:r>
              <a:rPr lang="hr-HR" dirty="0"/>
              <a:t>Vektor linearne potpore</a:t>
            </a:r>
          </a:p>
          <a:p>
            <a:r>
              <a:rPr lang="hr-HR" dirty="0" err="1"/>
              <a:t>Klasifikator</a:t>
            </a:r>
            <a:r>
              <a:rPr lang="hr-HR" dirty="0"/>
              <a:t> stabla odluka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7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86326A-C0F8-4EEE-AAB1-4910441B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r-HR" dirty="0"/>
              <a:t>Skup podataka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197B89-E892-4811-93F3-65688E73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/>
          <a:lstStyle/>
          <a:p>
            <a:r>
              <a:rPr lang="pl-PL" dirty="0"/>
              <a:t>Skup podataka za klasifikaciju Twitter komentara </a:t>
            </a:r>
          </a:p>
          <a:p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A9D0133-6911-44F3-B44A-D806D432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>
            <a:normAutofit/>
          </a:bodyPr>
          <a:lstStyle/>
          <a:p>
            <a:r>
              <a:rPr lang="en-GB" dirty="0"/>
              <a:t>162853 </a:t>
            </a:r>
            <a:r>
              <a:rPr lang="en-GB" dirty="0" err="1"/>
              <a:t>komentara</a:t>
            </a:r>
            <a:endParaRPr lang="hr-HR" dirty="0"/>
          </a:p>
          <a:p>
            <a:r>
              <a:rPr lang="en-GB" dirty="0"/>
              <a:t>72240 </a:t>
            </a:r>
            <a:r>
              <a:rPr lang="en-GB" dirty="0" err="1"/>
              <a:t>pozitivnih</a:t>
            </a:r>
            <a:endParaRPr lang="hr-HR" dirty="0"/>
          </a:p>
          <a:p>
            <a:r>
              <a:rPr lang="en-GB" dirty="0"/>
              <a:t>35508 </a:t>
            </a:r>
            <a:r>
              <a:rPr lang="en-GB" dirty="0" err="1"/>
              <a:t>negativnih</a:t>
            </a:r>
            <a:endParaRPr lang="hr-HR" dirty="0"/>
          </a:p>
          <a:p>
            <a:r>
              <a:rPr lang="en-GB" dirty="0"/>
              <a:t>55105 </a:t>
            </a:r>
            <a:r>
              <a:rPr lang="en-GB" dirty="0" err="1"/>
              <a:t>neutralnih</a:t>
            </a:r>
            <a:endParaRPr lang="hr-HR" dirty="0"/>
          </a:p>
          <a:p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8717EF1-EDF3-423A-89A3-B4BF89505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3E92EA7-23CB-42A8-A36D-8417F26C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60" y="2966570"/>
            <a:ext cx="4416552" cy="3058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2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D4A927B-FD08-4360-9A61-5E5F210A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err="1"/>
              <a:t>Oblak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7" name="Rezervirano mjesto sadržaja 6" descr="Slika na kojoj se prikazuje tekst&#10;&#10;Opis je automatski generiran">
            <a:extLst>
              <a:ext uri="{FF2B5EF4-FFF2-40B4-BE49-F238E27FC236}">
                <a16:creationId xmlns:a16="http://schemas.microsoft.com/office/drawing/2014/main" id="{07050545-6C62-4312-91DB-22EFE95D3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93" y="1905000"/>
            <a:ext cx="832624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2A7E1A0-D270-44CC-8AAD-FDE22D94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err="1"/>
              <a:t>Stupčasti</a:t>
            </a:r>
            <a:r>
              <a:rPr lang="en-US" dirty="0"/>
              <a:t> </a:t>
            </a:r>
            <a:r>
              <a:rPr lang="en-US" dirty="0" err="1"/>
              <a:t>grafikon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7" name="Rezervirano mjesto sadržaja 7">
            <a:extLst>
              <a:ext uri="{FF2B5EF4-FFF2-40B4-BE49-F238E27FC236}">
                <a16:creationId xmlns:a16="http://schemas.microsoft.com/office/drawing/2014/main" id="{BE8D28F8-BA9A-49F2-A5A7-6BD9F307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40" y="1905000"/>
            <a:ext cx="7758547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7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560962-3E46-45DA-8555-D44AD4FE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programskog rješenja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519CB55-93BE-470E-B424-F3B262FF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Priprema i vizualizacija podataka</a:t>
            </a:r>
          </a:p>
          <a:p>
            <a:r>
              <a:rPr lang="hr-HR" dirty="0"/>
              <a:t>Uklanjanje stop riječi, znakova interpunkcije, </a:t>
            </a:r>
            <a:r>
              <a:rPr lang="hr-HR" dirty="0" err="1"/>
              <a:t>emojia</a:t>
            </a:r>
            <a:r>
              <a:rPr lang="hr-HR" dirty="0"/>
              <a:t> i praznih linija</a:t>
            </a:r>
          </a:p>
          <a:p>
            <a:r>
              <a:rPr lang="hr-HR" dirty="0" err="1"/>
              <a:t>Unicode</a:t>
            </a:r>
            <a:r>
              <a:rPr lang="hr-HR" dirty="0"/>
              <a:t> i </a:t>
            </a:r>
            <a:r>
              <a:rPr lang="hr-HR" dirty="0" err="1"/>
              <a:t>Count</a:t>
            </a:r>
            <a:r>
              <a:rPr lang="hr-HR" dirty="0"/>
              <a:t> </a:t>
            </a:r>
            <a:r>
              <a:rPr lang="hr-HR" dirty="0" err="1"/>
              <a:t>Vectorizer</a:t>
            </a:r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3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1E33D1-7A18-4F84-AB06-9FA309FB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i usporedba algoritama</a:t>
            </a:r>
            <a:endParaRPr lang="en-GB" dirty="0"/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6A3A595A-3284-4826-B930-0A990E52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Matrica </a:t>
            </a:r>
            <a:r>
              <a:rPr lang="en-GB" dirty="0" err="1"/>
              <a:t>zabune</a:t>
            </a:r>
            <a:endParaRPr lang="hr-HR" dirty="0"/>
          </a:p>
          <a:p>
            <a:r>
              <a:rPr lang="hr-HR" dirty="0"/>
              <a:t>P</a:t>
            </a:r>
            <a:r>
              <a:rPr lang="en-GB" dirty="0" err="1"/>
              <a:t>reciznost</a:t>
            </a:r>
            <a:r>
              <a:rPr lang="en-GB" dirty="0"/>
              <a:t> </a:t>
            </a:r>
            <a:endParaRPr lang="hr-HR" dirty="0"/>
          </a:p>
          <a:p>
            <a:r>
              <a:rPr lang="hr-HR" dirty="0"/>
              <a:t>V</a:t>
            </a:r>
            <a:r>
              <a:rPr lang="en-GB" dirty="0" err="1"/>
              <a:t>rijeme</a:t>
            </a:r>
            <a:r>
              <a:rPr lang="en-GB" dirty="0"/>
              <a:t> </a:t>
            </a:r>
            <a:r>
              <a:rPr lang="en-GB" dirty="0" err="1"/>
              <a:t>treniranja</a:t>
            </a:r>
            <a:endParaRPr lang="hr-HR" dirty="0"/>
          </a:p>
          <a:p>
            <a:r>
              <a:rPr lang="hr-HR" dirty="0"/>
              <a:t>S</a:t>
            </a:r>
            <a:r>
              <a:rPr lang="en-GB" dirty="0" err="1"/>
              <a:t>tupčast</a:t>
            </a:r>
            <a:r>
              <a:rPr lang="hr-HR" dirty="0"/>
              <a:t>i</a:t>
            </a:r>
            <a:r>
              <a:rPr lang="en-GB" dirty="0"/>
              <a:t> </a:t>
            </a:r>
            <a:r>
              <a:rPr lang="en-GB" dirty="0" err="1"/>
              <a:t>graf</a:t>
            </a:r>
            <a:r>
              <a:rPr lang="en-GB" dirty="0"/>
              <a:t> koji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pozitivnih</a:t>
            </a:r>
            <a:r>
              <a:rPr lang="en-GB" dirty="0"/>
              <a:t>, </a:t>
            </a:r>
            <a:r>
              <a:rPr lang="en-GB" dirty="0" err="1"/>
              <a:t>negativnih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neutralnih</a:t>
            </a:r>
            <a:r>
              <a:rPr lang="en-GB" dirty="0"/>
              <a:t> </a:t>
            </a:r>
            <a:r>
              <a:rPr lang="en-GB" dirty="0" err="1"/>
              <a:t>komentara</a:t>
            </a:r>
            <a:endParaRPr lang="hr-HR" dirty="0"/>
          </a:p>
          <a:p>
            <a:r>
              <a:rPr lang="hr-HR" dirty="0"/>
              <a:t>K</a:t>
            </a:r>
            <a:r>
              <a:rPr lang="en-GB" dirty="0" err="1"/>
              <a:t>ružn</a:t>
            </a:r>
            <a:r>
              <a:rPr lang="hr-HR" dirty="0"/>
              <a:t>i</a:t>
            </a:r>
            <a:r>
              <a:rPr lang="en-GB" dirty="0"/>
              <a:t> </a:t>
            </a:r>
            <a:r>
              <a:rPr lang="en-GB" dirty="0" err="1"/>
              <a:t>graf</a:t>
            </a:r>
            <a:r>
              <a:rPr lang="en-GB" dirty="0"/>
              <a:t> koji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postotak</a:t>
            </a:r>
            <a:r>
              <a:rPr lang="en-GB" dirty="0"/>
              <a:t> </a:t>
            </a:r>
            <a:r>
              <a:rPr lang="en-GB" dirty="0" err="1"/>
              <a:t>istih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2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kolska ploč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7_TF02804846_TF02804846" id="{A5489B6C-81BC-479F-9848-A82C7F5662CB}" vid="{446BF683-5578-459A-BFDA-67523B809D0D}"/>
    </a:ext>
  </a:extLst>
</a:theme>
</file>

<file path=ppt/theme/theme2.xml><?xml version="1.0" encoding="utf-8"?>
<a:theme xmlns:a="http://schemas.openxmlformats.org/drawingml/2006/main" name="Tema sustav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sustav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Obrazovna prezentacija s motivom školske ploče (široki zaslon)</Template>
  <TotalTime>51</TotalTime>
  <Words>209</Words>
  <Application>Microsoft Office PowerPoint</Application>
  <PresentationFormat>Prilagođeno</PresentationFormat>
  <Paragraphs>53</Paragraphs>
  <Slides>15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Školska ploča 16 x 9</vt:lpstr>
      <vt:lpstr>Klasifikacija Youtube komentara</vt:lpstr>
      <vt:lpstr>Sadržaj</vt:lpstr>
      <vt:lpstr>Pregled područja i problematike</vt:lpstr>
      <vt:lpstr>Klasifikacijski algoritmi</vt:lpstr>
      <vt:lpstr>Skup podataka</vt:lpstr>
      <vt:lpstr>Oblak riječi skupa podataka</vt:lpstr>
      <vt:lpstr>Stupčasti grafikon frekvencije riječi u skupu podataka</vt:lpstr>
      <vt:lpstr>Opis programskog rješenja</vt:lpstr>
      <vt:lpstr>Rezultati i usporedba algoritama</vt:lpstr>
      <vt:lpstr>Primjer matrice zabune i grafova za vektor linearne potpore</vt:lpstr>
      <vt:lpstr>Tablica usporedbe algoritama</vt:lpstr>
      <vt:lpstr>Prilagođeni Youtube link</vt:lpstr>
      <vt:lpstr>Building a PC... using only Wish.com od Linus Tech Tips kanala </vt:lpstr>
      <vt:lpstr>PowerPoint prezentacija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Youtube komentara</dc:title>
  <dc:creator>Mihovil Šimić</dc:creator>
  <cp:lastModifiedBy>Mihovil Šimić</cp:lastModifiedBy>
  <cp:revision>3</cp:revision>
  <dcterms:created xsi:type="dcterms:W3CDTF">2022-02-05T10:31:42Z</dcterms:created>
  <dcterms:modified xsi:type="dcterms:W3CDTF">2022-02-06T08:42:56Z</dcterms:modified>
</cp:coreProperties>
</file>