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B29D79-F773-4876-9FF5-B7B9C2E028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2253248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29D79-F773-4876-9FF5-B7B9C2E028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3351258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29D79-F773-4876-9FF5-B7B9C2E028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0DE44-8EDA-4D1D-8D68-29970D11959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53300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29D79-F773-4876-9FF5-B7B9C2E028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721543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29D79-F773-4876-9FF5-B7B9C2E028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0DE44-8EDA-4D1D-8D68-29970D11959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3590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29D79-F773-4876-9FF5-B7B9C2E028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1965589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B29D79-F773-4876-9FF5-B7B9C2E028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3249374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B29D79-F773-4876-9FF5-B7B9C2E028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4127064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B29D79-F773-4876-9FF5-B7B9C2E028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1376160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B29D79-F773-4876-9FF5-B7B9C2E028D3}" type="datetimeFigureOut">
              <a:rPr lang="en-US" smtClean="0"/>
              <a:t>5/12/2022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2725053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B29D79-F773-4876-9FF5-B7B9C2E028D3}"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1920579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B29D79-F773-4876-9FF5-B7B9C2E028D3}" type="datetimeFigureOut">
              <a:rPr lang="en-US" smtClean="0"/>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272638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B29D79-F773-4876-9FF5-B7B9C2E028D3}" type="datetimeFigureOut">
              <a:rPr lang="en-US" smtClean="0"/>
              <a:t>5/12/2022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3176024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B29D79-F773-4876-9FF5-B7B9C2E028D3}" type="datetimeFigureOut">
              <a:rPr lang="en-US" smtClean="0"/>
              <a:t>5/12/2022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192674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B29D79-F773-4876-9FF5-B7B9C2E028D3}"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4011163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B29D79-F773-4876-9FF5-B7B9C2E028D3}" type="datetimeFigureOut">
              <a:rPr lang="en-US" smtClean="0"/>
              <a:t>5/12/2022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60DE44-8EDA-4D1D-8D68-29970D11959A}" type="slidenum">
              <a:rPr lang="en-US" smtClean="0"/>
              <a:t>‹#›</a:t>
            </a:fld>
            <a:endParaRPr lang="en-US"/>
          </a:p>
        </p:txBody>
      </p:sp>
    </p:spTree>
    <p:extLst>
      <p:ext uri="{BB962C8B-B14F-4D97-AF65-F5344CB8AC3E}">
        <p14:creationId xmlns:p14="http://schemas.microsoft.com/office/powerpoint/2010/main" val="3750108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B29D79-F773-4876-9FF5-B7B9C2E028D3}" type="datetimeFigureOut">
              <a:rPr lang="en-US" smtClean="0"/>
              <a:t>5/12/2022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760DE44-8EDA-4D1D-8D68-29970D11959A}" type="slidenum">
              <a:rPr lang="en-US" smtClean="0"/>
              <a:t>‹#›</a:t>
            </a:fld>
            <a:endParaRPr lang="en-US"/>
          </a:p>
        </p:txBody>
      </p:sp>
    </p:spTree>
    <p:extLst>
      <p:ext uri="{BB962C8B-B14F-4D97-AF65-F5344CB8AC3E}">
        <p14:creationId xmlns:p14="http://schemas.microsoft.com/office/powerpoint/2010/main" val="735856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934FD-3514-2641-97DA-012D0A6AE7DB}"/>
              </a:ext>
            </a:extLst>
          </p:cNvPr>
          <p:cNvSpPr>
            <a:spLocks noGrp="1"/>
          </p:cNvSpPr>
          <p:nvPr>
            <p:ph type="ctrTitle"/>
          </p:nvPr>
        </p:nvSpPr>
        <p:spPr/>
        <p:txBody>
          <a:bodyPr/>
          <a:lstStyle/>
          <a:p>
            <a:r>
              <a:rPr lang="en-US" sz="3200" dirty="0"/>
              <a:t>Neural Networks in </a:t>
            </a:r>
            <a:r>
              <a:rPr lang="en-US" sz="3200" dirty="0" err="1"/>
              <a:t>Reasearching</a:t>
            </a:r>
            <a:r>
              <a:rPr lang="en-US" sz="3200" dirty="0"/>
              <a:t> and Improving ASD Symptoms</a:t>
            </a:r>
          </a:p>
        </p:txBody>
      </p:sp>
      <p:sp>
        <p:nvSpPr>
          <p:cNvPr id="3" name="Subtitle 2">
            <a:extLst>
              <a:ext uri="{FF2B5EF4-FFF2-40B4-BE49-F238E27FC236}">
                <a16:creationId xmlns:a16="http://schemas.microsoft.com/office/drawing/2014/main" id="{FB86C90D-9B7A-BF8E-2244-A3D22E4BE1E0}"/>
              </a:ext>
            </a:extLst>
          </p:cNvPr>
          <p:cNvSpPr>
            <a:spLocks noGrp="1"/>
          </p:cNvSpPr>
          <p:nvPr>
            <p:ph type="subTitle" idx="1"/>
          </p:nvPr>
        </p:nvSpPr>
        <p:spPr/>
        <p:txBody>
          <a:bodyPr>
            <a:normAutofit lnSpcReduction="10000"/>
          </a:bodyPr>
          <a:lstStyle/>
          <a:p>
            <a:r>
              <a:rPr lang="en-US" dirty="0" err="1"/>
              <a:t>Bor</a:t>
            </a:r>
            <a:r>
              <a:rPr lang="ro-RO" dirty="0"/>
              <a:t>ș Alexandra-Maria</a:t>
            </a:r>
          </a:p>
          <a:p>
            <a:r>
              <a:rPr lang="ro-RO" dirty="0"/>
              <a:t>Siminischi Alexandru-Sebastian</a:t>
            </a:r>
          </a:p>
          <a:p>
            <a:r>
              <a:rPr lang="en-US" dirty="0"/>
              <a:t>„</a:t>
            </a:r>
            <a:r>
              <a:rPr lang="en-US" dirty="0" err="1"/>
              <a:t>Politehnica</a:t>
            </a:r>
            <a:r>
              <a:rPr lang="en-US" dirty="0"/>
              <a:t>” University of Bucharest, Romania</a:t>
            </a:r>
            <a:endParaRPr lang="ro-RO" dirty="0"/>
          </a:p>
        </p:txBody>
      </p:sp>
    </p:spTree>
    <p:extLst>
      <p:ext uri="{BB962C8B-B14F-4D97-AF65-F5344CB8AC3E}">
        <p14:creationId xmlns:p14="http://schemas.microsoft.com/office/powerpoint/2010/main" val="1192674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C655-EEAC-586A-FF40-61AC9C45A8CD}"/>
              </a:ext>
            </a:extLst>
          </p:cNvPr>
          <p:cNvSpPr>
            <a:spLocks noGrp="1"/>
          </p:cNvSpPr>
          <p:nvPr>
            <p:ph type="title"/>
          </p:nvPr>
        </p:nvSpPr>
        <p:spPr/>
        <p:txBody>
          <a:bodyPr/>
          <a:lstStyle/>
          <a:p>
            <a:r>
              <a:rPr lang="ro-RO" dirty="0"/>
              <a:t>Contents</a:t>
            </a:r>
            <a:endParaRPr lang="en-US" dirty="0"/>
          </a:p>
        </p:txBody>
      </p:sp>
      <p:sp>
        <p:nvSpPr>
          <p:cNvPr id="3" name="Content Placeholder 2">
            <a:extLst>
              <a:ext uri="{FF2B5EF4-FFF2-40B4-BE49-F238E27FC236}">
                <a16:creationId xmlns:a16="http://schemas.microsoft.com/office/drawing/2014/main" id="{76ECEC04-664C-59C3-0F4F-7C2EC37BE6D7}"/>
              </a:ext>
            </a:extLst>
          </p:cNvPr>
          <p:cNvSpPr>
            <a:spLocks noGrp="1"/>
          </p:cNvSpPr>
          <p:nvPr>
            <p:ph idx="1"/>
          </p:nvPr>
        </p:nvSpPr>
        <p:spPr/>
        <p:txBody>
          <a:bodyPr/>
          <a:lstStyle/>
          <a:p>
            <a:pPr>
              <a:buFont typeface="+mj-lt"/>
              <a:buAutoNum type="arabicPeriod"/>
            </a:pPr>
            <a:r>
              <a:rPr lang="ro-RO" dirty="0"/>
              <a:t>Abstract</a:t>
            </a:r>
          </a:p>
          <a:p>
            <a:pPr>
              <a:buFont typeface="+mj-lt"/>
              <a:buAutoNum type="arabicPeriod"/>
            </a:pPr>
            <a:r>
              <a:rPr lang="ro-RO" dirty="0"/>
              <a:t>Key Words</a:t>
            </a:r>
          </a:p>
          <a:p>
            <a:pPr>
              <a:buFont typeface="+mj-lt"/>
              <a:buAutoNum type="arabicPeriod"/>
            </a:pPr>
            <a:r>
              <a:rPr lang="ro-RO" dirty="0"/>
              <a:t>Introduction</a:t>
            </a:r>
            <a:r>
              <a:rPr lang="en-US" dirty="0"/>
              <a:t>: a. Autism  b. Artificial Intelligence  c. Game Theory</a:t>
            </a:r>
            <a:endParaRPr lang="ro-RO" dirty="0"/>
          </a:p>
          <a:p>
            <a:pPr>
              <a:buFont typeface="+mj-lt"/>
              <a:buAutoNum type="arabicPeriod"/>
            </a:pPr>
            <a:r>
              <a:rPr lang="ro-RO" dirty="0"/>
              <a:t>Conclusion</a:t>
            </a:r>
          </a:p>
          <a:p>
            <a:pPr>
              <a:buFont typeface="+mj-lt"/>
              <a:buAutoNum type="arabicPeriod"/>
            </a:pPr>
            <a:r>
              <a:rPr lang="ro-RO" dirty="0"/>
              <a:t>References</a:t>
            </a:r>
          </a:p>
          <a:p>
            <a:endParaRPr lang="en-US" dirty="0"/>
          </a:p>
        </p:txBody>
      </p:sp>
    </p:spTree>
    <p:extLst>
      <p:ext uri="{BB962C8B-B14F-4D97-AF65-F5344CB8AC3E}">
        <p14:creationId xmlns:p14="http://schemas.microsoft.com/office/powerpoint/2010/main" val="3898533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BCE01-3B21-64C0-8D5D-9898B5A613A7}"/>
              </a:ext>
            </a:extLst>
          </p:cNvPr>
          <p:cNvSpPr>
            <a:spLocks noGrp="1"/>
          </p:cNvSpPr>
          <p:nvPr>
            <p:ph type="title"/>
          </p:nvPr>
        </p:nvSpPr>
        <p:spPr>
          <a:xfrm>
            <a:off x="907994" y="387178"/>
            <a:ext cx="8596668" cy="1320800"/>
          </a:xfrm>
        </p:spPr>
        <p:txBody>
          <a:bodyPr/>
          <a:lstStyle/>
          <a:p>
            <a:r>
              <a:rPr lang="en-US" dirty="0"/>
              <a:t>Abstract</a:t>
            </a:r>
          </a:p>
        </p:txBody>
      </p:sp>
      <p:sp>
        <p:nvSpPr>
          <p:cNvPr id="3" name="Content Placeholder 2">
            <a:extLst>
              <a:ext uri="{FF2B5EF4-FFF2-40B4-BE49-F238E27FC236}">
                <a16:creationId xmlns:a16="http://schemas.microsoft.com/office/drawing/2014/main" id="{70FD0966-1EAF-92F1-C52E-CDD0B7D56F31}"/>
              </a:ext>
            </a:extLst>
          </p:cNvPr>
          <p:cNvSpPr>
            <a:spLocks noGrp="1"/>
          </p:cNvSpPr>
          <p:nvPr>
            <p:ph idx="1"/>
          </p:nvPr>
        </p:nvSpPr>
        <p:spPr>
          <a:xfrm>
            <a:off x="677334" y="1309817"/>
            <a:ext cx="8596668" cy="5222788"/>
          </a:xfrm>
        </p:spPr>
        <p:txBody>
          <a:bodyPr>
            <a:normAutofit/>
          </a:bodyPr>
          <a:lstStyle/>
          <a:p>
            <a:pPr algn="l"/>
            <a:r>
              <a:rPr lang="en-US" b="0" i="0" dirty="0">
                <a:solidFill>
                  <a:srgbClr val="5D6879"/>
                </a:solidFill>
                <a:effectLst/>
                <a:latin typeface="Times New Roman" panose="02020603050405020304" pitchFamily="18" charset="0"/>
              </a:rPr>
              <a:t>A condition that needs a lot of care, autism is largely</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misunderstood, especially at a young age. Imagination of</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children with ASDs is captive with no way to be expressed,</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having diﬀiculties in developing an understanding of spoken</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language so they resort to nonverbal communication.</a:t>
            </a:r>
            <a:br>
              <a:rPr lang="en-US" b="0" i="0" dirty="0">
                <a:solidFill>
                  <a:srgbClr val="5D6879"/>
                </a:solidFill>
                <a:effectLst/>
                <a:latin typeface="Lato" panose="020B0604020202020204" pitchFamily="34" charset="0"/>
              </a:rPr>
            </a:br>
            <a:r>
              <a:rPr lang="en-US" b="0" i="0" dirty="0">
                <a:solidFill>
                  <a:srgbClr val="5D6879"/>
                </a:solidFill>
                <a:effectLst/>
                <a:latin typeface="Courier New" panose="02070309020205020404" pitchFamily="49" charset="0"/>
              </a:rPr>
              <a:t>q </a:t>
            </a:r>
            <a:r>
              <a:rPr lang="en-US" b="0" i="0" dirty="0">
                <a:solidFill>
                  <a:srgbClr val="5D6879"/>
                </a:solidFill>
                <a:effectLst/>
                <a:latin typeface="Times New Roman" panose="02020603050405020304" pitchFamily="18" charset="0"/>
              </a:rPr>
              <a:t>This research paper aims to study patterns in cognitive</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behavior of people with ASD to see if we can facilitate them</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with better means of education through Game Theory. To</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support the research we implemented neural networks to see</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if/ how much people with ASDs can benefit from such an</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approach. By developing a program like this we want to also</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help medical professionals with a better understanding of</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them. Besides this, the program can help in improving their</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communication skills /and find a better way to communicate</a:t>
            </a:r>
            <a:br>
              <a:rPr lang="en-US" b="0" i="0" dirty="0">
                <a:solidFill>
                  <a:srgbClr val="5D6879"/>
                </a:solidFill>
                <a:effectLst/>
                <a:latin typeface="Lato" panose="020B0604020202020204" pitchFamily="34" charset="0"/>
              </a:rPr>
            </a:br>
            <a:r>
              <a:rPr lang="en-US" b="0" i="0" dirty="0">
                <a:solidFill>
                  <a:srgbClr val="5D6879"/>
                </a:solidFill>
                <a:effectLst/>
                <a:latin typeface="Times New Roman" panose="02020603050405020304" pitchFamily="18" charset="0"/>
              </a:rPr>
              <a:t>ideas and emotions.</a:t>
            </a:r>
            <a:br>
              <a:rPr lang="en-US" b="0" i="0" dirty="0">
                <a:solidFill>
                  <a:srgbClr val="5D6879"/>
                </a:solidFill>
                <a:effectLst/>
                <a:latin typeface="Lato" panose="020B0604020202020204" pitchFamily="34" charset="0"/>
              </a:rPr>
            </a:br>
            <a:br>
              <a:rPr lang="en-US" b="0" i="0" dirty="0">
                <a:solidFill>
                  <a:srgbClr val="5D6879"/>
                </a:solidFill>
                <a:effectLst/>
                <a:latin typeface="Lato" panose="020B0604020202020204" pitchFamily="34" charset="0"/>
              </a:rPr>
            </a:br>
            <a:endParaRPr lang="en-US" dirty="0"/>
          </a:p>
        </p:txBody>
      </p:sp>
    </p:spTree>
    <p:extLst>
      <p:ext uri="{BB962C8B-B14F-4D97-AF65-F5344CB8AC3E}">
        <p14:creationId xmlns:p14="http://schemas.microsoft.com/office/powerpoint/2010/main" val="1404802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B752-651D-95D5-B80F-BFE3C46B1485}"/>
              </a:ext>
            </a:extLst>
          </p:cNvPr>
          <p:cNvSpPr>
            <a:spLocks noGrp="1"/>
          </p:cNvSpPr>
          <p:nvPr>
            <p:ph type="title"/>
          </p:nvPr>
        </p:nvSpPr>
        <p:spPr/>
        <p:txBody>
          <a:bodyPr/>
          <a:lstStyle/>
          <a:p>
            <a:r>
              <a:rPr lang="en-US" dirty="0"/>
              <a:t>Key Words</a:t>
            </a:r>
          </a:p>
        </p:txBody>
      </p:sp>
      <p:sp>
        <p:nvSpPr>
          <p:cNvPr id="3" name="Content Placeholder 2">
            <a:extLst>
              <a:ext uri="{FF2B5EF4-FFF2-40B4-BE49-F238E27FC236}">
                <a16:creationId xmlns:a16="http://schemas.microsoft.com/office/drawing/2014/main" id="{2241EDC3-7613-4EAA-5C17-C73E4CF21B7C}"/>
              </a:ext>
            </a:extLst>
          </p:cNvPr>
          <p:cNvSpPr>
            <a:spLocks noGrp="1"/>
          </p:cNvSpPr>
          <p:nvPr>
            <p:ph idx="1"/>
          </p:nvPr>
        </p:nvSpPr>
        <p:spPr/>
        <p:txBody>
          <a:bodyPr/>
          <a:lstStyle/>
          <a:p>
            <a:r>
              <a:rPr lang="en-US" dirty="0"/>
              <a:t>Autism Spectrum Disorder</a:t>
            </a:r>
          </a:p>
          <a:p>
            <a:r>
              <a:rPr lang="en-US" dirty="0"/>
              <a:t>Children</a:t>
            </a:r>
          </a:p>
          <a:p>
            <a:r>
              <a:rPr lang="en-US" dirty="0"/>
              <a:t>Communication</a:t>
            </a:r>
          </a:p>
          <a:p>
            <a:r>
              <a:rPr lang="en-US" dirty="0"/>
              <a:t>Artificial Intelligence</a:t>
            </a:r>
          </a:p>
          <a:p>
            <a:r>
              <a:rPr lang="en-US" dirty="0"/>
              <a:t>Game Theory</a:t>
            </a:r>
          </a:p>
        </p:txBody>
      </p:sp>
    </p:spTree>
    <p:extLst>
      <p:ext uri="{BB962C8B-B14F-4D97-AF65-F5344CB8AC3E}">
        <p14:creationId xmlns:p14="http://schemas.microsoft.com/office/powerpoint/2010/main" val="292711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8CC19-424A-2C84-6F25-111E4907001D}"/>
              </a:ext>
            </a:extLst>
          </p:cNvPr>
          <p:cNvSpPr>
            <a:spLocks noGrp="1"/>
          </p:cNvSpPr>
          <p:nvPr>
            <p:ph type="title"/>
          </p:nvPr>
        </p:nvSpPr>
        <p:spPr>
          <a:xfrm>
            <a:off x="677334" y="156238"/>
            <a:ext cx="8596668" cy="1320800"/>
          </a:xfrm>
        </p:spPr>
        <p:txBody>
          <a:bodyPr/>
          <a:lstStyle/>
          <a:p>
            <a:r>
              <a:rPr lang="en-US" dirty="0"/>
              <a:t>Introduction</a:t>
            </a:r>
            <a:br>
              <a:rPr lang="en-US" dirty="0"/>
            </a:br>
            <a:r>
              <a:rPr lang="en-US" sz="1800" dirty="0"/>
              <a:t>      a. Autism</a:t>
            </a:r>
            <a:endParaRPr lang="en-US" dirty="0"/>
          </a:p>
        </p:txBody>
      </p:sp>
      <p:sp>
        <p:nvSpPr>
          <p:cNvPr id="3" name="Content Placeholder 2">
            <a:extLst>
              <a:ext uri="{FF2B5EF4-FFF2-40B4-BE49-F238E27FC236}">
                <a16:creationId xmlns:a16="http://schemas.microsoft.com/office/drawing/2014/main" id="{00E2DA60-E010-B3EE-61CD-48E3F63574FF}"/>
              </a:ext>
            </a:extLst>
          </p:cNvPr>
          <p:cNvSpPr>
            <a:spLocks noGrp="1"/>
          </p:cNvSpPr>
          <p:nvPr>
            <p:ph idx="1"/>
          </p:nvPr>
        </p:nvSpPr>
        <p:spPr>
          <a:xfrm>
            <a:off x="609600" y="1540476"/>
            <a:ext cx="8771494" cy="5066270"/>
          </a:xfrm>
        </p:spPr>
        <p:txBody>
          <a:bodyPr>
            <a:normAutofit/>
          </a:bodyPr>
          <a:lstStyle/>
          <a:p>
            <a:pPr algn="l"/>
            <a:r>
              <a:rPr lang="en-US" b="0" i="0" dirty="0">
                <a:solidFill>
                  <a:srgbClr val="5D6879"/>
                </a:solidFill>
                <a:effectLst/>
                <a:latin typeface="Times New Roman" panose="02020603050405020304" pitchFamily="18" charset="0"/>
              </a:rPr>
              <a:t>Autism spectrum disorders (ASD) are typically characterized</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by diﬀiculties in communicating and forming relationships with other people.</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This is often misunderstood, slowly developing and accumulating frustration</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that can eventually be released in an unhealthy manner, fact that leads to</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rigidity, anxiety and even depression when it comes to social interactions. ASDs</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have a negative effect on children’s developing education, their goals and</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strategies to accomplish them. There is a set of seven features of individuals</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with autism and these are: (a) inability to relate themselves to people and</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situations, (b) poor language development, (c) echolalia, (d) excellent rote</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memory, (e) perseveration and repetitive behavior, (f) anxiously obsessive with</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sameness, (g) good cognitive potentialities and generally normal appearance.</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Individuals and groups of children with autism spectrum disorders have distinct</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developmental patterns. Many children with ASDs have relative strengths that</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they might use to supplement their learning in areas where they struggle. A</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child with great visual-spatial abilities, for example, might learn to interpret</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words to cue social conduct. Tasks having a clear finish or that demand</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thought about how to get from one point to another may encourage a child</a:t>
            </a:r>
            <a:br>
              <a:rPr lang="en-US" b="0" i="0" dirty="0">
                <a:solidFill>
                  <a:srgbClr val="5D6879"/>
                </a:solidFill>
                <a:effectLst/>
                <a:latin typeface="Lato" panose="020F0502020204030203" pitchFamily="34" charset="0"/>
              </a:rPr>
            </a:br>
            <a:r>
              <a:rPr lang="en-US" b="0" i="0" dirty="0">
                <a:solidFill>
                  <a:srgbClr val="5D6879"/>
                </a:solidFill>
                <a:effectLst/>
                <a:latin typeface="Times New Roman" panose="02020603050405020304" pitchFamily="18" charset="0"/>
              </a:rPr>
              <a:t>with good nonverbal problem-solving skills.</a:t>
            </a:r>
            <a:endParaRPr lang="en-US" dirty="0"/>
          </a:p>
        </p:txBody>
      </p:sp>
    </p:spTree>
    <p:extLst>
      <p:ext uri="{BB962C8B-B14F-4D97-AF65-F5344CB8AC3E}">
        <p14:creationId xmlns:p14="http://schemas.microsoft.com/office/powerpoint/2010/main" val="3216310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4E39-16CD-3AFE-6CDB-21BDD12884FF}"/>
              </a:ext>
            </a:extLst>
          </p:cNvPr>
          <p:cNvSpPr>
            <a:spLocks noGrp="1"/>
          </p:cNvSpPr>
          <p:nvPr>
            <p:ph type="title"/>
          </p:nvPr>
        </p:nvSpPr>
        <p:spPr/>
        <p:txBody>
          <a:bodyPr/>
          <a:lstStyle/>
          <a:p>
            <a:r>
              <a:rPr lang="en-US" dirty="0"/>
              <a:t>Introduction </a:t>
            </a:r>
            <a:br>
              <a:rPr lang="en-US" dirty="0"/>
            </a:br>
            <a:r>
              <a:rPr lang="en-US" dirty="0"/>
              <a:t> </a:t>
            </a:r>
            <a:r>
              <a:rPr lang="en-US" sz="1800" dirty="0"/>
              <a:t>   b. Artificial Intelligence</a:t>
            </a:r>
            <a:endParaRPr lang="en-US" dirty="0"/>
          </a:p>
        </p:txBody>
      </p:sp>
      <p:sp>
        <p:nvSpPr>
          <p:cNvPr id="3" name="Content Placeholder 2">
            <a:extLst>
              <a:ext uri="{FF2B5EF4-FFF2-40B4-BE49-F238E27FC236}">
                <a16:creationId xmlns:a16="http://schemas.microsoft.com/office/drawing/2014/main" id="{68CA9A24-A3B7-6F7C-C175-092DA50B8656}"/>
              </a:ext>
            </a:extLst>
          </p:cNvPr>
          <p:cNvSpPr>
            <a:spLocks noGrp="1"/>
          </p:cNvSpPr>
          <p:nvPr>
            <p:ph idx="1"/>
          </p:nvPr>
        </p:nvSpPr>
        <p:spPr>
          <a:xfrm>
            <a:off x="601362" y="2042984"/>
            <a:ext cx="9036908" cy="4473145"/>
          </a:xfrm>
        </p:spPr>
        <p:txBody>
          <a:bodyPr>
            <a:normAutofit fontScale="92500" lnSpcReduction="20000"/>
          </a:bodyPr>
          <a:lstStyle/>
          <a:p>
            <a:r>
              <a:rPr lang="en-US" dirty="0"/>
              <a:t>Patients with ASD have communication, behavior, and social interaction difficulties, which might include repetitive behavior, impatience, and attention issues. People with ASD will benefit greatly from AI.</a:t>
            </a:r>
          </a:p>
          <a:p>
            <a:r>
              <a:rPr lang="en-US" dirty="0"/>
              <a:t>Through this application, we want to facilitate the communication of children with autism and to better understand their feelings and experiences.</a:t>
            </a:r>
          </a:p>
          <a:p>
            <a:r>
              <a:rPr lang="en-US" dirty="0"/>
              <a:t>We want to build a chatbot with real time face emotion recognition through AI and neural networks in Python, so that it is easier to follow the reactions and responses of the child with ASD.</a:t>
            </a:r>
          </a:p>
          <a:p>
            <a:r>
              <a:rPr lang="en-US" dirty="0"/>
              <a:t>Also, the communication of the affected child with the chatbot can be done in 2 ways: by writing or through speech recognition. By speech recognition we want to improve the speech of the child with autism but there is also the possibility to use the keyboard to communicate with the chatbot.</a:t>
            </a:r>
          </a:p>
          <a:p>
            <a:r>
              <a:rPr lang="en-US" dirty="0"/>
              <a:t>We have included in this application a sum game called "Guess the Word" through which we want to track the user's reactions to different words in various categories. If he guesses the word, he will receive 5 points each.</a:t>
            </a:r>
          </a:p>
          <a:p>
            <a:r>
              <a:rPr lang="en-US" dirty="0"/>
              <a:t>By making available at this time the following categories of words: animals, body parts, colors, fruits, shapes, vegetables, vehicles we want to extend these with certain events in children's lives that made them feel good like birthday cake, gifts.</a:t>
            </a:r>
          </a:p>
          <a:p>
            <a:endParaRPr lang="en-US" dirty="0"/>
          </a:p>
          <a:p>
            <a:endParaRPr lang="en-US" dirty="0"/>
          </a:p>
        </p:txBody>
      </p:sp>
    </p:spTree>
    <p:extLst>
      <p:ext uri="{BB962C8B-B14F-4D97-AF65-F5344CB8AC3E}">
        <p14:creationId xmlns:p14="http://schemas.microsoft.com/office/powerpoint/2010/main" val="230814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CC366-6394-D745-50CD-39F30877EE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95C0FA-6B67-F647-A973-34633A47067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02027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24B44-7A9C-C024-1F99-D23A43176B5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0297328-3B21-C852-3D16-866C7E0EACD8}"/>
              </a:ext>
            </a:extLst>
          </p:cNvPr>
          <p:cNvSpPr>
            <a:spLocks noGrp="1"/>
          </p:cNvSpPr>
          <p:nvPr>
            <p:ph idx="1"/>
          </p:nvPr>
        </p:nvSpPr>
        <p:spPr>
          <a:xfrm>
            <a:off x="545529" y="1575703"/>
            <a:ext cx="8596668" cy="3880773"/>
          </a:xfrm>
        </p:spPr>
        <p:txBody>
          <a:bodyPr/>
          <a:lstStyle/>
          <a:p>
            <a:pPr marL="0" indent="0" algn="l">
              <a:buNone/>
            </a:pPr>
            <a:r>
              <a:rPr lang="en-US" sz="1400" b="0" i="0" dirty="0">
                <a:solidFill>
                  <a:schemeClr val="tx1"/>
                </a:solidFill>
                <a:effectLst/>
                <a:latin typeface="Arial" panose="020B0604020202020204" pitchFamily="34" charset="0"/>
                <a:cs typeface="Arial" panose="020B0604020202020204" pitchFamily="34" charset="0"/>
              </a:rPr>
              <a:t>1.Educating Children with Autism – Catherine Lord and James P.</a:t>
            </a:r>
            <a:r>
              <a:rPr lang="en-US" sz="1400" dirty="0">
                <a:solidFill>
                  <a:schemeClr val="tx1"/>
                </a:solidFill>
                <a:latin typeface="Arial" panose="020B0604020202020204" pitchFamily="34" charset="0"/>
                <a:cs typeface="Arial" panose="020B0604020202020204" pitchFamily="34" charset="0"/>
              </a:rPr>
              <a:t> </a:t>
            </a:r>
            <a:r>
              <a:rPr lang="en-US" sz="1400" b="0" i="0" dirty="0">
                <a:solidFill>
                  <a:schemeClr val="tx1"/>
                </a:solidFill>
                <a:effectLst/>
                <a:latin typeface="Arial" panose="020B0604020202020204" pitchFamily="34" charset="0"/>
                <a:cs typeface="Arial" panose="020B0604020202020204" pitchFamily="34" charset="0"/>
              </a:rPr>
              <a:t>McGee</a:t>
            </a:r>
            <a:br>
              <a:rPr lang="en-US" sz="1400" b="0" i="0" dirty="0">
                <a:solidFill>
                  <a:schemeClr val="tx1"/>
                </a:solidFill>
                <a:effectLst/>
                <a:latin typeface="Arial" panose="020B0604020202020204" pitchFamily="34" charset="0"/>
                <a:cs typeface="Arial" panose="020B0604020202020204" pitchFamily="34" charset="0"/>
              </a:rPr>
            </a:br>
            <a:r>
              <a:rPr lang="en-US" sz="1400" dirty="0">
                <a:solidFill>
                  <a:schemeClr val="tx1"/>
                </a:solidFill>
                <a:latin typeface="Arial" panose="020B0604020202020204" pitchFamily="34" charset="0"/>
                <a:cs typeface="Arial" panose="020B0604020202020204" pitchFamily="34" charset="0"/>
              </a:rPr>
              <a:t>2.</a:t>
            </a:r>
            <a:r>
              <a:rPr lang="en-US" sz="1400" b="0" i="0" dirty="0">
                <a:solidFill>
                  <a:schemeClr val="tx1"/>
                </a:solidFill>
                <a:effectLst/>
                <a:latin typeface="Arial" panose="020B0604020202020204" pitchFamily="34" charset="0"/>
                <a:cs typeface="Arial" panose="020B0604020202020204" pitchFamily="34" charset="0"/>
              </a:rPr>
              <a:t> Teacher Needs for Educating Children with Autism Spectrum</a:t>
            </a:r>
            <a:r>
              <a:rPr lang="en-US" sz="1400" dirty="0">
                <a:solidFill>
                  <a:schemeClr val="tx1"/>
                </a:solidFill>
                <a:latin typeface="Arial" panose="020B0604020202020204" pitchFamily="34" charset="0"/>
                <a:cs typeface="Arial" panose="020B0604020202020204" pitchFamily="34" charset="0"/>
              </a:rPr>
              <a:t> </a:t>
            </a:r>
            <a:r>
              <a:rPr lang="en-US" sz="1400" b="0" i="0" dirty="0">
                <a:solidFill>
                  <a:schemeClr val="tx1"/>
                </a:solidFill>
                <a:effectLst/>
                <a:latin typeface="Arial" panose="020B0604020202020204" pitchFamily="34" charset="0"/>
                <a:cs typeface="Arial" panose="020B0604020202020204" pitchFamily="34" charset="0"/>
              </a:rPr>
              <a:t>Disorders in the General Education Classroom – Kim Finch, Robert</a:t>
            </a:r>
            <a:r>
              <a:rPr lang="en-US" sz="1400" dirty="0">
                <a:solidFill>
                  <a:schemeClr val="tx1"/>
                </a:solidFill>
                <a:latin typeface="Arial" panose="020B0604020202020204" pitchFamily="34" charset="0"/>
                <a:cs typeface="Arial" panose="020B0604020202020204" pitchFamily="34" charset="0"/>
              </a:rPr>
              <a:t> </a:t>
            </a:r>
            <a:r>
              <a:rPr lang="en-US" sz="1400" b="0" i="0" dirty="0">
                <a:solidFill>
                  <a:schemeClr val="tx1"/>
                </a:solidFill>
                <a:effectLst/>
                <a:latin typeface="Arial" panose="020B0604020202020204" pitchFamily="34" charset="0"/>
                <a:cs typeface="Arial" panose="020B0604020202020204" pitchFamily="34" charset="0"/>
              </a:rPr>
              <a:t>Watson, Cynthia MacGregor, Natalie Precise</a:t>
            </a:r>
            <a:br>
              <a:rPr lang="en-US" sz="1400" b="0" i="0" dirty="0">
                <a:solidFill>
                  <a:schemeClr val="tx1"/>
                </a:solidFill>
                <a:effectLst/>
                <a:latin typeface="Arial" panose="020B0604020202020204" pitchFamily="34" charset="0"/>
                <a:cs typeface="Arial" panose="020B0604020202020204" pitchFamily="34" charset="0"/>
              </a:rPr>
            </a:br>
            <a:r>
              <a:rPr lang="en-US" sz="1400" b="0" i="0" dirty="0">
                <a:solidFill>
                  <a:schemeClr val="tx1"/>
                </a:solidFill>
                <a:effectLst/>
                <a:latin typeface="Arial" panose="020B0604020202020204" pitchFamily="34" charset="0"/>
                <a:cs typeface="Arial" panose="020B0604020202020204" pitchFamily="34" charset="0"/>
              </a:rPr>
              <a:t>3. https://www.nationalelfservice.net/learning-disabilities/autistic-spectrum-disorder/video-games-autism/</a:t>
            </a:r>
            <a:br>
              <a:rPr lang="en-US" sz="1400" b="0" i="0" dirty="0">
                <a:solidFill>
                  <a:schemeClr val="tx1"/>
                </a:solidFill>
                <a:effectLst/>
                <a:latin typeface="Arial" panose="020B0604020202020204" pitchFamily="34" charset="0"/>
                <a:cs typeface="Arial" panose="020B0604020202020204" pitchFamily="34" charset="0"/>
              </a:rPr>
            </a:br>
            <a:r>
              <a:rPr lang="en-US" sz="1400" b="0" i="0" dirty="0">
                <a:solidFill>
                  <a:schemeClr val="tx1"/>
                </a:solidFill>
                <a:effectLst/>
                <a:latin typeface="Arial" panose="020B0604020202020204" pitchFamily="34" charset="0"/>
                <a:cs typeface="Arial" panose="020B0604020202020204" pitchFamily="34" charset="0"/>
              </a:rPr>
              <a:t>4. Game Theory: An Introduction – E. N. Barron</a:t>
            </a:r>
          </a:p>
          <a:p>
            <a:pPr marL="0" indent="0" algn="l">
              <a:buNone/>
            </a:pPr>
            <a:r>
              <a:rPr lang="en-US" sz="1400" b="0" i="0" dirty="0">
                <a:solidFill>
                  <a:schemeClr val="tx1"/>
                </a:solidFill>
                <a:effectLst/>
                <a:latin typeface="Arial" panose="020B0604020202020204" pitchFamily="34" charset="0"/>
                <a:cs typeface="Arial" panose="020B0604020202020204" pitchFamily="34" charset="0"/>
              </a:rPr>
              <a:t>5. A Primer in Game Theory Contents – Deepak Kumar</a:t>
            </a:r>
            <a:br>
              <a:rPr lang="en-US" b="0" i="0" dirty="0">
                <a:solidFill>
                  <a:srgbClr val="5D6879"/>
                </a:solidFill>
                <a:effectLst/>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2225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TotalTime>
  <Words>806</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Courier New</vt:lpstr>
      <vt:lpstr>Lato</vt:lpstr>
      <vt:lpstr>Times New Roman</vt:lpstr>
      <vt:lpstr>Trebuchet MS</vt:lpstr>
      <vt:lpstr>Wingdings 3</vt:lpstr>
      <vt:lpstr>Facet</vt:lpstr>
      <vt:lpstr>Neural Networks in Reasearching and Improving ASD Symptoms</vt:lpstr>
      <vt:lpstr>Contents</vt:lpstr>
      <vt:lpstr>Abstract</vt:lpstr>
      <vt:lpstr>Key Words</vt:lpstr>
      <vt:lpstr>Introduction       a. Autism</vt:lpstr>
      <vt:lpstr>Introduction      b. Artificial Intelligence</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in Reasearching and Improving ASD Symptoms</dc:title>
  <dc:creator>Alexandra-Maria BORȘ (128623)</dc:creator>
  <cp:lastModifiedBy>Alexandra-Maria BORȘ (128623)</cp:lastModifiedBy>
  <cp:revision>2</cp:revision>
  <dcterms:created xsi:type="dcterms:W3CDTF">2022-05-12T07:03:29Z</dcterms:created>
  <dcterms:modified xsi:type="dcterms:W3CDTF">2022-05-12T07:17:30Z</dcterms:modified>
</cp:coreProperties>
</file>