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8" r:id="rId3"/>
    <p:sldId id="269" r:id="rId4"/>
    <p:sldId id="271" r:id="rId5"/>
    <p:sldId id="270" r:id="rId6"/>
    <p:sldId id="275" r:id="rId7"/>
    <p:sldId id="276" r:id="rId8"/>
    <p:sldId id="277" r:id="rId9"/>
    <p:sldId id="273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55333-DE60-F0E8-A327-D3EFF3058974}" v="153" dt="2023-01-05T19:44:37.730"/>
    <p1510:client id="{07B5D8DD-F62C-7FD0-CBCC-EA989AFA2EC1}" v="1085" dt="2022-08-17T05:56:23.674"/>
    <p1510:client id="{0EBCFDE5-C281-4FD8-8FDE-AE32E0EEFBB6}" v="1622" dt="2022-06-07T12:19:44.410"/>
    <p1510:client id="{0F5906A4-F0F2-37F4-5F96-0E4ED9BBFDFC}" v="962" dt="2023-01-25T06:00:07.078"/>
    <p1510:client id="{18B700D3-8B43-2815-3B94-22C2BC7CE889}" v="556" dt="2022-11-23T17:35:27.734"/>
    <p1510:client id="{1B2629AC-1832-F49B-CA7F-2D8D712216E9}" v="6" dt="2023-01-31T19:27:46.594"/>
    <p1510:client id="{1D2286AC-FE51-5582-47C5-5D08F7137145}" v="1974" dt="2022-09-13T17:43:58.256"/>
    <p1510:client id="{22C5AA32-568E-2357-2A16-C6DB625F74AD}" v="2535" dt="2022-12-28T17:29:53.700"/>
    <p1510:client id="{239BEBEC-7528-BEEC-6F0E-5EC51A3AEC29}" v="1414" dt="2022-09-06T21:12:37.174"/>
    <p1510:client id="{260619FF-09F5-8EEA-D208-C4EF7C9EB6A7}" v="1815" dt="2023-03-12T19:49:36.188"/>
    <p1510:client id="{371C7699-5C81-2C30-AD68-5CD461446A55}" v="3381" dt="2022-06-27T18:35:22.788"/>
    <p1510:client id="{3B616098-8F55-7F96-9B0A-4DB141BCB68A}" v="459" dt="2022-08-31T15:29:31.091"/>
    <p1510:client id="{3EAA66B8-F3FD-375D-EC41-F44F4715D853}" v="1609" dt="2022-08-09T06:57:51.810"/>
    <p1510:client id="{46F64AC5-F1D5-4FD2-0ECF-2E8702286333}" v="291" dt="2022-12-02T06:57:50.548"/>
    <p1510:client id="{47ABE250-E758-A701-DCA1-981165C38B40}" v="3633" dt="2022-07-25T19:37:03.416"/>
    <p1510:client id="{4B8E7F15-0F2E-5D72-0660-B169D52A131F}" v="1844" dt="2022-08-02T21:51:18.217"/>
    <p1510:client id="{52342AA7-BE8C-DE6A-AC79-404EB9732D47}" v="350" dt="2022-10-12T19:46:24.660"/>
    <p1510:client id="{53252086-5F97-224F-77B0-FD4CCDEDFFAD}" v="767" dt="2022-06-27T16:54:21.332"/>
    <p1510:client id="{56A4458E-A767-4AE5-282B-172072165496}" v="1517" dt="2023-01-04T05:52:53.990"/>
    <p1510:client id="{5EF0F451-4E21-3DC2-1A82-974A453D1E11}" v="3434" dt="2023-01-17T21:58:56.248"/>
    <p1510:client id="{60B3121E-29FF-FB6B-5CA6-6C49DF9F1456}" v="643" dt="2022-06-27T17:11:03.348"/>
    <p1510:client id="{63ACBADB-D5E8-5FED-5B8C-F182F7476A56}" v="1135" dt="2022-09-19T12:47:50.445"/>
    <p1510:client id="{6574A334-BA51-72DA-00E7-FA16F111A10D}" v="3483" dt="2022-07-04T21:22:54.210"/>
    <p1510:client id="{70D3CF92-437F-D19B-E6ED-2CBAD7DB3A90}" v="1221" dt="2022-08-24T05:39:49.260"/>
    <p1510:client id="{74637B04-0C9E-7712-CB3C-6965577355E4}" v="492" dt="2022-11-24T04:10:06.379"/>
    <p1510:client id="{762EDE6A-9F8F-B904-A73B-4797DE3501AC}" v="496" dt="2022-08-01T19:41:13.972"/>
    <p1510:client id="{82F49652-4A51-BD1F-2E3F-AC615F4C5210}" v="813" dt="2022-08-31T14:48:23.722"/>
    <p1510:client id="{8773105F-39E5-2D64-9883-F6D15426DA76}" v="1963" dt="2022-10-05T18:57:09.346"/>
    <p1510:client id="{9AE5C2C2-05EA-A196-A4C8-56C198B60A8F}" v="2543" dt="2022-07-11T15:20:29.713"/>
    <p1510:client id="{A7584572-944D-593D-853A-A1C7FEA61212}" v="362" dt="2023-03-26T05:21:51.896"/>
    <p1510:client id="{B514C999-6355-4560-ED99-46E694826568}" v="600" dt="2022-09-19T18:28:16.570"/>
    <p1510:client id="{C34A1C26-1E8E-F484-A54B-6E682F23B5C1}" v="773" dt="2022-10-30T23:19:35.060"/>
    <p1510:client id="{C6484FB1-0C79-3C9A-4047-D76DDCABA7E3}" v="2745" dt="2023-01-10T19:12:35.230"/>
    <p1510:client id="{C725E2B7-377A-E83C-D307-32AA5D5D7DBE}" v="1044" dt="2023-02-01T05:58:41.485"/>
    <p1510:client id="{D3ABA753-4CAF-A30E-489A-7A2E214424DE}" v="43" dt="2023-01-17T09:45:16.806"/>
    <p1510:client id="{D4ED03A8-D2D9-9488-8E18-173CA00EA7E4}" v="1404" dt="2022-12-02T05:00:44.907"/>
    <p1510:client id="{D96079EF-ADB7-B969-504C-1D54F3014278}" v="602" dt="2022-10-31T17:29:36.697"/>
    <p1510:client id="{DADB10D9-DC8D-A260-2D7B-0854C779390B}" v="4020" dt="2022-07-18T16:38:34.542"/>
    <p1510:client id="{E027E0FD-9157-2BBE-B1FD-E401805D8372}" v="1421" dt="2023-02-08T05:49:31.385"/>
    <p1510:client id="{F568CB20-3733-81C2-F723-856D252B2814}" v="2013" dt="2023-03-25T15:55:14.722"/>
    <p1510:client id="{F94D5C7D-0CE3-C06A-F9D9-69696BAE5F4F}" v="1545" dt="2023-03-20T16:31:58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March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March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March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March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March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March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March 25,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March 25,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March 25,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March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March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March 25, 2023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30.svg"/><Relationship Id="rId2" Type="http://schemas.openxmlformats.org/officeDocument/2006/relationships/image" Target="../media/image2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7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sv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30.svg"/><Relationship Id="rId2" Type="http://schemas.openxmlformats.org/officeDocument/2006/relationships/image" Target="../media/image2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7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9713" y="1264318"/>
            <a:ext cx="4350870" cy="2947210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dirty="0">
                <a:latin typeface="Consolas"/>
                <a:ea typeface="Microsoft GothicNeo"/>
                <a:cs typeface="Microsoft GothicNeo"/>
              </a:rPr>
              <a:t>oneM2M</a:t>
            </a: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r>
              <a:rPr lang="ko-KR" altLang="en-US" dirty="0" err="1">
                <a:latin typeface="Consolas"/>
                <a:ea typeface="Microsoft GothicNeo"/>
                <a:cs typeface="Microsoft GothicNeo"/>
              </a:rPr>
              <a:t>TinyIoT</a:t>
            </a: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088" y="4212559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 dirty="0">
                <a:ea typeface="Microsoft GothicNeo"/>
                <a:cs typeface="Microsoft GothicNeo"/>
              </a:rPr>
              <a:t>OneM2M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TinyIoT</a:t>
            </a:r>
            <a:r>
              <a:rPr lang="ko-KR" altLang="en-US" sz="1400" b="1" dirty="0">
                <a:ea typeface="Microsoft GothicNeo"/>
                <a:cs typeface="Microsoft GothicNeo"/>
              </a:rPr>
              <a:t>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server</a:t>
            </a:r>
            <a:endParaRPr lang="ko-KR" altLang="en-US" sz="1400" b="1" dirty="0" err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dirty="0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 dirty="0">
                <a:ea typeface="Microsoft GothicNeo"/>
                <a:cs typeface="Microsoft GothicNeo"/>
              </a:rPr>
              <a:t> </a:t>
            </a:r>
            <a:endParaRPr lang="ko-KR" altLang="en-US" sz="1400" b="1" dirty="0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926B6E-285D-6F98-AA90-BD93CD5CE8E4}"/>
              </a:ext>
            </a:extLst>
          </p:cNvPr>
          <p:cNvSpPr/>
          <p:nvPr/>
        </p:nvSpPr>
        <p:spPr>
          <a:xfrm>
            <a:off x="7027333" y="1439333"/>
            <a:ext cx="1222963" cy="19567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3" descr="텔레비전 단색으로 채워진">
            <a:extLst>
              <a:ext uri="{FF2B5EF4-FFF2-40B4-BE49-F238E27FC236}">
                <a16:creationId xmlns:a16="http://schemas.microsoft.com/office/drawing/2014/main" id="{DBA71399-2B8D-C99C-71B7-407DD39C9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097" y="2755429"/>
            <a:ext cx="1666992" cy="1666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시나리오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346820" y="5370683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96645-8254-E8F7-BC8D-2002301F40D8}"/>
              </a:ext>
            </a:extLst>
          </p:cNvPr>
          <p:cNvSpPr txBox="1"/>
          <p:nvPr/>
        </p:nvSpPr>
        <p:spPr>
          <a:xfrm>
            <a:off x="2992765" y="5269853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57A7B-AB10-4C4D-BE2B-5F5E69B17D95}"/>
              </a:ext>
            </a:extLst>
          </p:cNvPr>
          <p:cNvSpPr txBox="1"/>
          <p:nvPr/>
        </p:nvSpPr>
        <p:spPr>
          <a:xfrm>
            <a:off x="4178099" y="2438224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oneM2M 플랫폼</a:t>
            </a:r>
          </a:p>
        </p:txBody>
      </p:sp>
      <p:pic>
        <p:nvPicPr>
          <p:cNvPr id="5" name="그래픽 11" descr="클라우드에서 다운로드 단색으로 채워진">
            <a:extLst>
              <a:ext uri="{FF2B5EF4-FFF2-40B4-BE49-F238E27FC236}">
                <a16:creationId xmlns:a16="http://schemas.microsoft.com/office/drawing/2014/main" id="{FFAD918B-FCBF-0B53-466B-FBC85BA17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022" y="1240836"/>
            <a:ext cx="1300103" cy="1290696"/>
          </a:xfrm>
          <a:prstGeom prst="rect">
            <a:avLst/>
          </a:prstGeom>
        </p:spPr>
      </p:pic>
      <p:pic>
        <p:nvPicPr>
          <p:cNvPr id="12" name="그래픽 12" descr="농작물 단색으로 채워진">
            <a:extLst>
              <a:ext uri="{FF2B5EF4-FFF2-40B4-BE49-F238E27FC236}">
                <a16:creationId xmlns:a16="http://schemas.microsoft.com/office/drawing/2014/main" id="{6F7C588E-CAF5-95CC-EC33-199B0448F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6281" y="4251208"/>
            <a:ext cx="1309511" cy="13095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8F8011-3FC2-7078-F44F-F822BA81A85D}"/>
              </a:ext>
            </a:extLst>
          </p:cNvPr>
          <p:cNvSpPr txBox="1"/>
          <p:nvPr/>
        </p:nvSpPr>
        <p:spPr>
          <a:xfrm>
            <a:off x="10151802" y="5561484"/>
            <a:ext cx="4513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농장</a:t>
            </a:r>
          </a:p>
        </p:txBody>
      </p:sp>
      <p:pic>
        <p:nvPicPr>
          <p:cNvPr id="14" name="그래픽 14" descr="쿼드콥터 단색으로 채워진">
            <a:extLst>
              <a:ext uri="{FF2B5EF4-FFF2-40B4-BE49-F238E27FC236}">
                <a16:creationId xmlns:a16="http://schemas.microsoft.com/office/drawing/2014/main" id="{049FEBEF-BEF2-DD60-69A9-A24B4FCE26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75615" y="2802466"/>
            <a:ext cx="914400" cy="914400"/>
          </a:xfrm>
          <a:prstGeom prst="rect">
            <a:avLst/>
          </a:prstGeom>
        </p:spPr>
      </p:pic>
      <p:pic>
        <p:nvPicPr>
          <p:cNvPr id="15" name="그래픽 15" descr="로봇 손 단색으로 채워진">
            <a:extLst>
              <a:ext uri="{FF2B5EF4-FFF2-40B4-BE49-F238E27FC236}">
                <a16:creationId xmlns:a16="http://schemas.microsoft.com/office/drawing/2014/main" id="{56B29251-42F1-4EA1-5652-0984A787CF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15022" y="4571059"/>
            <a:ext cx="914400" cy="914400"/>
          </a:xfrm>
          <a:prstGeom prst="rect">
            <a:avLst/>
          </a:prstGeom>
        </p:spPr>
      </p:pic>
      <p:pic>
        <p:nvPicPr>
          <p:cNvPr id="16" name="그래픽 16" descr="인공 지능 단색으로 채워진">
            <a:extLst>
              <a:ext uri="{FF2B5EF4-FFF2-40B4-BE49-F238E27FC236}">
                <a16:creationId xmlns:a16="http://schemas.microsoft.com/office/drawing/2014/main" id="{7C78AF8F-9071-F527-D5A0-B27A8E43D7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03911" y="1560688"/>
            <a:ext cx="745067" cy="7262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E3388-E6CA-643C-F697-5614CCB6B008}"/>
              </a:ext>
            </a:extLst>
          </p:cNvPr>
          <p:cNvSpPr txBox="1"/>
          <p:nvPr/>
        </p:nvSpPr>
        <p:spPr>
          <a:xfrm>
            <a:off x="9841357" y="3538892"/>
            <a:ext cx="4513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촬영용 </a:t>
            </a:r>
            <a:r>
              <a:rPr lang="ko-KR" altLang="en-US" dirty="0" err="1">
                <a:ea typeface="Microsoft GothicNeo Light"/>
                <a:cs typeface="Microsoft GothicNeo Light"/>
              </a:rPr>
              <a:t>드론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70A5E0-AFEE-86AB-C39F-87DC5BF567C2}"/>
              </a:ext>
            </a:extLst>
          </p:cNvPr>
          <p:cNvSpPr txBox="1"/>
          <p:nvPr/>
        </p:nvSpPr>
        <p:spPr>
          <a:xfrm>
            <a:off x="8326765" y="5420373"/>
            <a:ext cx="4513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자동화 기계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069F1B-3532-75F6-165E-1555798BBA40}"/>
              </a:ext>
            </a:extLst>
          </p:cNvPr>
          <p:cNvSpPr txBox="1"/>
          <p:nvPr/>
        </p:nvSpPr>
        <p:spPr>
          <a:xfrm>
            <a:off x="904321" y="4489039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메타버스 플랫폼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EE42FFC-9A36-7B63-71A9-62F788DE5129}"/>
              </a:ext>
            </a:extLst>
          </p:cNvPr>
          <p:cNvCxnSpPr/>
          <p:nvPr/>
        </p:nvCxnSpPr>
        <p:spPr>
          <a:xfrm flipV="1">
            <a:off x="2468504" y="1929460"/>
            <a:ext cx="1798696" cy="9294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C941FC-CC37-6C0D-E60E-1C7B642EE735}"/>
              </a:ext>
            </a:extLst>
          </p:cNvPr>
          <p:cNvCxnSpPr>
            <a:cxnSpLocks/>
          </p:cNvCxnSpPr>
          <p:nvPr/>
        </p:nvCxnSpPr>
        <p:spPr>
          <a:xfrm flipH="1" flipV="1">
            <a:off x="8387646" y="2851387"/>
            <a:ext cx="1503302" cy="3555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B3BBA6E-71A2-9AA4-1367-9EE894608119}"/>
              </a:ext>
            </a:extLst>
          </p:cNvPr>
          <p:cNvCxnSpPr>
            <a:cxnSpLocks/>
          </p:cNvCxnSpPr>
          <p:nvPr/>
        </p:nvCxnSpPr>
        <p:spPr>
          <a:xfrm flipH="1">
            <a:off x="2667941" y="2125133"/>
            <a:ext cx="1672636" cy="8767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4D04317-802E-69D4-6D59-620983A38D2F}"/>
              </a:ext>
            </a:extLst>
          </p:cNvPr>
          <p:cNvCxnSpPr>
            <a:cxnSpLocks/>
          </p:cNvCxnSpPr>
          <p:nvPr/>
        </p:nvCxnSpPr>
        <p:spPr>
          <a:xfrm>
            <a:off x="8291688" y="3555058"/>
            <a:ext cx="444032" cy="1102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래픽 32" descr="서버 단색으로 채워진">
            <a:extLst>
              <a:ext uri="{FF2B5EF4-FFF2-40B4-BE49-F238E27FC236}">
                <a16:creationId xmlns:a16="http://schemas.microsoft.com/office/drawing/2014/main" id="{60C86A9D-D3AA-2CD7-3CCE-48D086D8EB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19244" y="2416763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973AF1-1C3B-B747-D578-C1AF2A713A55}"/>
              </a:ext>
            </a:extLst>
          </p:cNvPr>
          <p:cNvSpPr txBox="1"/>
          <p:nvPr/>
        </p:nvSpPr>
        <p:spPr>
          <a:xfrm>
            <a:off x="7084987" y="3491854"/>
            <a:ext cx="4513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제어 서버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8B0894-52A2-66E7-EA1D-C8ED7A1C575F}"/>
              </a:ext>
            </a:extLst>
          </p:cNvPr>
          <p:cNvSpPr txBox="1"/>
          <p:nvPr/>
        </p:nvSpPr>
        <p:spPr>
          <a:xfrm>
            <a:off x="7188469" y="2240668"/>
            <a:ext cx="451382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Microsoft GothicNeo Light"/>
                <a:cs typeface="Microsoft GothicNeo Light"/>
              </a:rPr>
              <a:t>이미지 모델</a:t>
            </a:r>
          </a:p>
        </p:txBody>
      </p:sp>
      <p:pic>
        <p:nvPicPr>
          <p:cNvPr id="2" name="그래픽 2" descr="농작물 윤곽선">
            <a:extLst>
              <a:ext uri="{FF2B5EF4-FFF2-40B4-BE49-F238E27FC236}">
                <a16:creationId xmlns:a16="http://schemas.microsoft.com/office/drawing/2014/main" id="{B07DE865-8A24-CA07-447A-B6979406EA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11393" y="3037652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4110A68-39AD-9F36-0683-F20BC8EAF1E0}"/>
              </a:ext>
            </a:extLst>
          </p:cNvPr>
          <p:cNvSpPr txBox="1"/>
          <p:nvPr/>
        </p:nvSpPr>
        <p:spPr>
          <a:xfrm>
            <a:off x="2307905" y="1932104"/>
            <a:ext cx="130589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Microsoft GothicNeo"/>
                <a:ea typeface="Microsoft GothicNeo"/>
                <a:cs typeface="Microsoft GothicNeo Light"/>
              </a:rPr>
              <a:t>1. 특정 행위 지시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FD19DE-0547-A7D4-0E4D-B54EA4E5DF2D}"/>
              </a:ext>
            </a:extLst>
          </p:cNvPr>
          <p:cNvSpPr txBox="1"/>
          <p:nvPr/>
        </p:nvSpPr>
        <p:spPr>
          <a:xfrm>
            <a:off x="7067251" y="3983494"/>
            <a:ext cx="131484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Microsoft GothicNeo"/>
                <a:ea typeface="Microsoft GothicNeo"/>
                <a:cs typeface="Microsoft GothicNeo Light"/>
              </a:rPr>
              <a:t>3. 특정 행위 제어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78A981-C6C2-DEA3-39AD-5068B653B385}"/>
              </a:ext>
            </a:extLst>
          </p:cNvPr>
          <p:cNvCxnSpPr>
            <a:cxnSpLocks/>
          </p:cNvCxnSpPr>
          <p:nvPr/>
        </p:nvCxnSpPr>
        <p:spPr>
          <a:xfrm>
            <a:off x="5723469" y="2031058"/>
            <a:ext cx="1121362" cy="453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34D0CAE-05CB-3DF6-D8A1-80EC7D12D8CB}"/>
              </a:ext>
            </a:extLst>
          </p:cNvPr>
          <p:cNvCxnSpPr>
            <a:cxnSpLocks/>
          </p:cNvCxnSpPr>
          <p:nvPr/>
        </p:nvCxnSpPr>
        <p:spPr>
          <a:xfrm flipH="1" flipV="1">
            <a:off x="5762978" y="1844792"/>
            <a:ext cx="1117601" cy="4496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048FB6-1F0B-1114-730B-7E676ECB6748}"/>
              </a:ext>
            </a:extLst>
          </p:cNvPr>
          <p:cNvSpPr txBox="1"/>
          <p:nvPr/>
        </p:nvSpPr>
        <p:spPr>
          <a:xfrm>
            <a:off x="6097254" y="2534867"/>
            <a:ext cx="68328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Microsoft GothicNeo"/>
                <a:ea typeface="Microsoft GothicNeo"/>
                <a:cs typeface="Microsoft GothicNeo Light"/>
              </a:rPr>
              <a:t>2. 알림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46978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 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57178"/>
            <a:ext cx="99042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Mobius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ea typeface="Microsoft GothicNeo Light"/>
                <a:cs typeface="Microsoft GothicNeo Light"/>
              </a:rPr>
              <a:t>해커톤</a:t>
            </a:r>
            <a:r>
              <a:rPr lang="ko-KR" altLang="en-US" dirty="0">
                <a:ea typeface="Microsoft GothicNeo Light"/>
                <a:cs typeface="Microsoft GothicNeo Light"/>
              </a:rPr>
              <a:t> 초안</a:t>
            </a:r>
            <a:endParaRPr lang="ko-KR" dirty="0"/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27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팀 개요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951359" y="1638593"/>
            <a:ext cx="990426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프로그램 명 : </a:t>
            </a:r>
            <a:r>
              <a:rPr lang="ko-KR" altLang="en-US" dirty="0" err="1">
                <a:ea typeface="Microsoft GothicNeo Light"/>
                <a:cs typeface="Microsoft GothicNeo Light"/>
              </a:rPr>
              <a:t>Smart</a:t>
            </a:r>
            <a:r>
              <a:rPr lang="ko-KR" altLang="en-US" dirty="0">
                <a:ea typeface="Microsoft GothicNeo Light"/>
                <a:cs typeface="Microsoft GothicNeo Light"/>
              </a:rPr>
              <a:t> Farm </a:t>
            </a:r>
            <a:r>
              <a:rPr lang="ko-KR" altLang="en-US" dirty="0" err="1">
                <a:ea typeface="Microsoft GothicNeo Light"/>
                <a:cs typeface="Microsoft GothicNeo Light"/>
              </a:rPr>
              <a:t>Infrastructure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with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Metaverse</a:t>
            </a:r>
            <a:endParaRPr lang="ko-KR" altLang="en-US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팀 명 : SFIM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컨셉 : 실제 농작물을 가상 현실의 오브젝트와 동기화하여 사용자에게 정보를 제공함으로써 편리함과 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다양한 경험을 제공하는 플랫폼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217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926B6E-285D-6F98-AA90-BD93CD5CE8E4}"/>
              </a:ext>
            </a:extLst>
          </p:cNvPr>
          <p:cNvSpPr/>
          <p:nvPr/>
        </p:nvSpPr>
        <p:spPr>
          <a:xfrm>
            <a:off x="7027333" y="1439333"/>
            <a:ext cx="1222963" cy="19567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3" descr="텔레비전 단색으로 채워진">
            <a:extLst>
              <a:ext uri="{FF2B5EF4-FFF2-40B4-BE49-F238E27FC236}">
                <a16:creationId xmlns:a16="http://schemas.microsoft.com/office/drawing/2014/main" id="{DBA71399-2B8D-C99C-71B7-407DD39C9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097" y="2755429"/>
            <a:ext cx="1666992" cy="1666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하이레벨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아키텍처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346820" y="5370683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96645-8254-E8F7-BC8D-2002301F40D8}"/>
              </a:ext>
            </a:extLst>
          </p:cNvPr>
          <p:cNvSpPr txBox="1"/>
          <p:nvPr/>
        </p:nvSpPr>
        <p:spPr>
          <a:xfrm>
            <a:off x="2992765" y="5269853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57A7B-AB10-4C4D-BE2B-5F5E69B17D95}"/>
              </a:ext>
            </a:extLst>
          </p:cNvPr>
          <p:cNvSpPr txBox="1"/>
          <p:nvPr/>
        </p:nvSpPr>
        <p:spPr>
          <a:xfrm>
            <a:off x="4178099" y="2438224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oneM2M 플랫폼</a:t>
            </a:r>
          </a:p>
        </p:txBody>
      </p:sp>
      <p:pic>
        <p:nvPicPr>
          <p:cNvPr id="5" name="그래픽 11" descr="클라우드에서 다운로드 단색으로 채워진">
            <a:extLst>
              <a:ext uri="{FF2B5EF4-FFF2-40B4-BE49-F238E27FC236}">
                <a16:creationId xmlns:a16="http://schemas.microsoft.com/office/drawing/2014/main" id="{FFAD918B-FCBF-0B53-466B-FBC85BA17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022" y="1240836"/>
            <a:ext cx="1300103" cy="1290696"/>
          </a:xfrm>
          <a:prstGeom prst="rect">
            <a:avLst/>
          </a:prstGeom>
        </p:spPr>
      </p:pic>
      <p:pic>
        <p:nvPicPr>
          <p:cNvPr id="12" name="그래픽 12" descr="농작물 단색으로 채워진">
            <a:extLst>
              <a:ext uri="{FF2B5EF4-FFF2-40B4-BE49-F238E27FC236}">
                <a16:creationId xmlns:a16="http://schemas.microsoft.com/office/drawing/2014/main" id="{6F7C588E-CAF5-95CC-EC33-199B0448F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6281" y="4251208"/>
            <a:ext cx="1309511" cy="13095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8F8011-3FC2-7078-F44F-F822BA81A85D}"/>
              </a:ext>
            </a:extLst>
          </p:cNvPr>
          <p:cNvSpPr txBox="1"/>
          <p:nvPr/>
        </p:nvSpPr>
        <p:spPr>
          <a:xfrm>
            <a:off x="10151802" y="5561484"/>
            <a:ext cx="4513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농장</a:t>
            </a:r>
          </a:p>
        </p:txBody>
      </p:sp>
      <p:pic>
        <p:nvPicPr>
          <p:cNvPr id="14" name="그래픽 14" descr="쿼드콥터 단색으로 채워진">
            <a:extLst>
              <a:ext uri="{FF2B5EF4-FFF2-40B4-BE49-F238E27FC236}">
                <a16:creationId xmlns:a16="http://schemas.microsoft.com/office/drawing/2014/main" id="{049FEBEF-BEF2-DD60-69A9-A24B4FCE26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75615" y="2802466"/>
            <a:ext cx="914400" cy="914400"/>
          </a:xfrm>
          <a:prstGeom prst="rect">
            <a:avLst/>
          </a:prstGeom>
        </p:spPr>
      </p:pic>
      <p:pic>
        <p:nvPicPr>
          <p:cNvPr id="15" name="그래픽 15" descr="로봇 손 단색으로 채워진">
            <a:extLst>
              <a:ext uri="{FF2B5EF4-FFF2-40B4-BE49-F238E27FC236}">
                <a16:creationId xmlns:a16="http://schemas.microsoft.com/office/drawing/2014/main" id="{56B29251-42F1-4EA1-5652-0984A787CF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15022" y="4571059"/>
            <a:ext cx="914400" cy="914400"/>
          </a:xfrm>
          <a:prstGeom prst="rect">
            <a:avLst/>
          </a:prstGeom>
        </p:spPr>
      </p:pic>
      <p:pic>
        <p:nvPicPr>
          <p:cNvPr id="16" name="그래픽 16" descr="인공 지능 단색으로 채워진">
            <a:extLst>
              <a:ext uri="{FF2B5EF4-FFF2-40B4-BE49-F238E27FC236}">
                <a16:creationId xmlns:a16="http://schemas.microsoft.com/office/drawing/2014/main" id="{7C78AF8F-9071-F527-D5A0-B27A8E43D7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03911" y="1560688"/>
            <a:ext cx="745067" cy="7262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E3388-E6CA-643C-F697-5614CCB6B008}"/>
              </a:ext>
            </a:extLst>
          </p:cNvPr>
          <p:cNvSpPr txBox="1"/>
          <p:nvPr/>
        </p:nvSpPr>
        <p:spPr>
          <a:xfrm>
            <a:off x="9841357" y="3538892"/>
            <a:ext cx="4513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촬영용 </a:t>
            </a:r>
            <a:r>
              <a:rPr lang="ko-KR" altLang="en-US" dirty="0" err="1">
                <a:ea typeface="Microsoft GothicNeo Light"/>
                <a:cs typeface="Microsoft GothicNeo Light"/>
              </a:rPr>
              <a:t>드론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70A5E0-AFEE-86AB-C39F-87DC5BF567C2}"/>
              </a:ext>
            </a:extLst>
          </p:cNvPr>
          <p:cNvSpPr txBox="1"/>
          <p:nvPr/>
        </p:nvSpPr>
        <p:spPr>
          <a:xfrm>
            <a:off x="8326765" y="5420373"/>
            <a:ext cx="4513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자동화 기계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069F1B-3532-75F6-165E-1555798BBA40}"/>
              </a:ext>
            </a:extLst>
          </p:cNvPr>
          <p:cNvSpPr txBox="1"/>
          <p:nvPr/>
        </p:nvSpPr>
        <p:spPr>
          <a:xfrm>
            <a:off x="904321" y="4489039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메타버스 플랫폼</a:t>
            </a:r>
          </a:p>
        </p:txBody>
      </p:sp>
      <p:pic>
        <p:nvPicPr>
          <p:cNvPr id="22" name="그래픽 22" descr="가상 현실 헤드셋 단색으로 채워진">
            <a:extLst>
              <a:ext uri="{FF2B5EF4-FFF2-40B4-BE49-F238E27FC236}">
                <a16:creationId xmlns:a16="http://schemas.microsoft.com/office/drawing/2014/main" id="{4D2C66B3-5DA0-0597-A715-B012E9CC9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17318" y="2952986"/>
            <a:ext cx="1102549" cy="1083736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EE42FFC-9A36-7B63-71A9-62F788DE5129}"/>
              </a:ext>
            </a:extLst>
          </p:cNvPr>
          <p:cNvCxnSpPr/>
          <p:nvPr/>
        </p:nvCxnSpPr>
        <p:spPr>
          <a:xfrm flipV="1">
            <a:off x="2468504" y="1929460"/>
            <a:ext cx="1798696" cy="9294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C941FC-CC37-6C0D-E60E-1C7B642EE735}"/>
              </a:ext>
            </a:extLst>
          </p:cNvPr>
          <p:cNvCxnSpPr>
            <a:cxnSpLocks/>
          </p:cNvCxnSpPr>
          <p:nvPr/>
        </p:nvCxnSpPr>
        <p:spPr>
          <a:xfrm flipH="1" flipV="1">
            <a:off x="8387646" y="2851387"/>
            <a:ext cx="1503302" cy="3555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68563D-340D-A10F-F3E8-143CE8C4C18D}"/>
              </a:ext>
            </a:extLst>
          </p:cNvPr>
          <p:cNvCxnSpPr>
            <a:cxnSpLocks/>
          </p:cNvCxnSpPr>
          <p:nvPr/>
        </p:nvCxnSpPr>
        <p:spPr>
          <a:xfrm flipH="1" flipV="1">
            <a:off x="5762978" y="1844792"/>
            <a:ext cx="1117601" cy="4496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B3BBA6E-71A2-9AA4-1367-9EE894608119}"/>
              </a:ext>
            </a:extLst>
          </p:cNvPr>
          <p:cNvCxnSpPr>
            <a:cxnSpLocks/>
          </p:cNvCxnSpPr>
          <p:nvPr/>
        </p:nvCxnSpPr>
        <p:spPr>
          <a:xfrm flipH="1">
            <a:off x="2667941" y="2125133"/>
            <a:ext cx="1672636" cy="8767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4D04317-802E-69D4-6D59-620983A38D2F}"/>
              </a:ext>
            </a:extLst>
          </p:cNvPr>
          <p:cNvCxnSpPr>
            <a:cxnSpLocks/>
          </p:cNvCxnSpPr>
          <p:nvPr/>
        </p:nvCxnSpPr>
        <p:spPr>
          <a:xfrm>
            <a:off x="8291688" y="3555058"/>
            <a:ext cx="444032" cy="1102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래픽 32" descr="서버 단색으로 채워진">
            <a:extLst>
              <a:ext uri="{FF2B5EF4-FFF2-40B4-BE49-F238E27FC236}">
                <a16:creationId xmlns:a16="http://schemas.microsoft.com/office/drawing/2014/main" id="{60C86A9D-D3AA-2CD7-3CCE-48D086D8EB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19244" y="2416763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973AF1-1C3B-B747-D578-C1AF2A713A55}"/>
              </a:ext>
            </a:extLst>
          </p:cNvPr>
          <p:cNvSpPr txBox="1"/>
          <p:nvPr/>
        </p:nvSpPr>
        <p:spPr>
          <a:xfrm>
            <a:off x="7084987" y="3491854"/>
            <a:ext cx="4513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제어 서버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8B0894-52A2-66E7-EA1D-C8ED7A1C575F}"/>
              </a:ext>
            </a:extLst>
          </p:cNvPr>
          <p:cNvSpPr txBox="1"/>
          <p:nvPr/>
        </p:nvSpPr>
        <p:spPr>
          <a:xfrm>
            <a:off x="7188469" y="2240668"/>
            <a:ext cx="451382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Microsoft GothicNeo Light"/>
                <a:cs typeface="Microsoft GothicNeo Light"/>
              </a:rPr>
              <a:t>이미지 모델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F37A984-78AD-0B11-4460-56D20FD2C4B7}"/>
              </a:ext>
            </a:extLst>
          </p:cNvPr>
          <p:cNvCxnSpPr>
            <a:cxnSpLocks/>
          </p:cNvCxnSpPr>
          <p:nvPr/>
        </p:nvCxnSpPr>
        <p:spPr>
          <a:xfrm>
            <a:off x="5723469" y="2031058"/>
            <a:ext cx="1121362" cy="453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64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메타 버스 플랫폼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 descr="텍스트, 장난감이(가) 표시된 사진&#10;&#10;자동 생성된 설명">
            <a:extLst>
              <a:ext uri="{FF2B5EF4-FFF2-40B4-BE49-F238E27FC236}">
                <a16:creationId xmlns:a16="http://schemas.microsoft.com/office/drawing/2014/main" id="{F8DB041A-A598-80E8-00DF-02C3F8C2D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994" y="2195894"/>
            <a:ext cx="3909718" cy="1823068"/>
          </a:xfrm>
          <a:prstGeom prst="rect">
            <a:avLst/>
          </a:prstGeom>
        </p:spPr>
      </p:pic>
      <p:pic>
        <p:nvPicPr>
          <p:cNvPr id="3" name="그림 4" descr="텍스트, 잔디, 장난감이(가) 표시된 사진&#10;&#10;자동 생성된 설명">
            <a:extLst>
              <a:ext uri="{FF2B5EF4-FFF2-40B4-BE49-F238E27FC236}">
                <a16:creationId xmlns:a16="http://schemas.microsoft.com/office/drawing/2014/main" id="{52A39521-12B2-C863-ABA7-4FC7CAA4C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955" y="2169349"/>
            <a:ext cx="3749792" cy="1860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1F150-C0F3-CCDE-3F9D-0AA84B86E879}"/>
              </a:ext>
            </a:extLst>
          </p:cNvPr>
          <p:cNvSpPr txBox="1"/>
          <p:nvPr/>
        </p:nvSpPr>
        <p:spPr>
          <a:xfrm>
            <a:off x="2625877" y="4235038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ROBLOX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EEF89-9952-B6A4-8981-C5EECE98894E}"/>
              </a:ext>
            </a:extLst>
          </p:cNvPr>
          <p:cNvSpPr txBox="1"/>
          <p:nvPr/>
        </p:nvSpPr>
        <p:spPr>
          <a:xfrm>
            <a:off x="7216692" y="4235038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MINECRAFT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96645-8254-E8F7-BC8D-2002301F40D8}"/>
              </a:ext>
            </a:extLst>
          </p:cNvPr>
          <p:cNvSpPr txBox="1"/>
          <p:nvPr/>
        </p:nvSpPr>
        <p:spPr>
          <a:xfrm>
            <a:off x="2992765" y="5269853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57A7B-AB10-4C4D-BE2B-5F5E69B17D95}"/>
              </a:ext>
            </a:extLst>
          </p:cNvPr>
          <p:cNvSpPr txBox="1"/>
          <p:nvPr/>
        </p:nvSpPr>
        <p:spPr>
          <a:xfrm>
            <a:off x="1242987" y="1384593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유저가 </a:t>
            </a:r>
            <a:r>
              <a:rPr lang="ko-KR" altLang="en-US" dirty="0" err="1">
                <a:ea typeface="Microsoft GothicNeo Light"/>
                <a:cs typeface="Microsoft GothicNeo Light"/>
              </a:rPr>
              <a:t>인게임</a:t>
            </a:r>
            <a:r>
              <a:rPr lang="ko-KR" altLang="en-US" dirty="0">
                <a:ea typeface="Microsoft GothicNeo Light"/>
                <a:cs typeface="Microsoft GothicNeo Light"/>
              </a:rPr>
              <a:t> 내에서 새로운 컨텐츠를 창작하는 게임 또는 플랫폼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C5540-EE10-2FAC-4397-531F2C921847}"/>
              </a:ext>
            </a:extLst>
          </p:cNvPr>
          <p:cNvSpPr txBox="1"/>
          <p:nvPr/>
        </p:nvSpPr>
        <p:spPr>
          <a:xfrm>
            <a:off x="1205357" y="4771260"/>
            <a:ext cx="99042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구현의 자유도가 마인크래프트 보다 높음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자체적으로 다양한 로직 구현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36346-DD95-777D-4D70-24D892A00B0A}"/>
              </a:ext>
            </a:extLst>
          </p:cNvPr>
          <p:cNvSpPr txBox="1"/>
          <p:nvPr/>
        </p:nvSpPr>
        <p:spPr>
          <a:xfrm>
            <a:off x="6275950" y="4705407"/>
            <a:ext cx="99042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마인크래프트에서</a:t>
            </a:r>
            <a:r>
              <a:rPr lang="ko-KR" altLang="en-US" dirty="0">
                <a:ea typeface="Microsoft GothicNeo Light"/>
                <a:cs typeface="Microsoft GothicNeo Light"/>
              </a:rPr>
              <a:t> 제공된 </a:t>
            </a:r>
            <a:r>
              <a:rPr lang="ko-KR" altLang="en-US" dirty="0" err="1">
                <a:ea typeface="Microsoft GothicNeo Light"/>
                <a:cs typeface="Microsoft GothicNeo Light"/>
              </a:rPr>
              <a:t>API를</a:t>
            </a:r>
            <a:r>
              <a:rPr lang="ko-KR" altLang="en-US" dirty="0">
                <a:ea typeface="Microsoft GothicNeo Light"/>
                <a:cs typeface="Microsoft GothicNeo Light"/>
              </a:rPr>
              <a:t> 통해 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하나의 응용 프로그램 작성 가능</a:t>
            </a:r>
          </a:p>
        </p:txBody>
      </p:sp>
    </p:spTree>
    <p:extLst>
      <p:ext uri="{BB962C8B-B14F-4D97-AF65-F5344CB8AC3E}">
        <p14:creationId xmlns:p14="http://schemas.microsoft.com/office/powerpoint/2010/main" val="172584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제어 서버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96645-8254-E8F7-BC8D-2002301F40D8}"/>
              </a:ext>
            </a:extLst>
          </p:cNvPr>
          <p:cNvSpPr txBox="1"/>
          <p:nvPr/>
        </p:nvSpPr>
        <p:spPr>
          <a:xfrm>
            <a:off x="2992765" y="5269853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57A7B-AB10-4C4D-BE2B-5F5E69B17D95}"/>
              </a:ext>
            </a:extLst>
          </p:cNvPr>
          <p:cNvSpPr txBox="1"/>
          <p:nvPr/>
        </p:nvSpPr>
        <p:spPr>
          <a:xfrm>
            <a:off x="2334246" y="4009260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TensorFlow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ea typeface="Microsoft GothicNeo Light"/>
                <a:cs typeface="Microsoft GothicNeo Light"/>
              </a:rPr>
              <a:t>Keras</a:t>
            </a:r>
          </a:p>
        </p:txBody>
      </p:sp>
      <p:pic>
        <p:nvPicPr>
          <p:cNvPr id="5" name="그림 11">
            <a:extLst>
              <a:ext uri="{FF2B5EF4-FFF2-40B4-BE49-F238E27FC236}">
                <a16:creationId xmlns:a16="http://schemas.microsoft.com/office/drawing/2014/main" id="{B2DD2B98-264B-0B1A-9D8D-11DE763BA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12" y="1756494"/>
            <a:ext cx="4568237" cy="21408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3322B8-0F6E-A30D-E6B5-990BFC6C637B}"/>
              </a:ext>
            </a:extLst>
          </p:cNvPr>
          <p:cNvSpPr txBox="1"/>
          <p:nvPr/>
        </p:nvSpPr>
        <p:spPr>
          <a:xfrm>
            <a:off x="7527135" y="3971630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Python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Framework</a:t>
            </a:r>
          </a:p>
        </p:txBody>
      </p:sp>
      <p:pic>
        <p:nvPicPr>
          <p:cNvPr id="13" name="그림 13">
            <a:extLst>
              <a:ext uri="{FF2B5EF4-FFF2-40B4-BE49-F238E27FC236}">
                <a16:creationId xmlns:a16="http://schemas.microsoft.com/office/drawing/2014/main" id="{583988F1-8278-5298-6F82-AFBB20BFD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18" y="2415094"/>
            <a:ext cx="2065867" cy="1134108"/>
          </a:xfrm>
          <a:prstGeom prst="rect">
            <a:avLst/>
          </a:prstGeom>
        </p:spPr>
      </p:pic>
      <p:pic>
        <p:nvPicPr>
          <p:cNvPr id="14" name="그림 14" descr="로고이(가) 표시된 사진&#10;&#10;자동 생성된 설명">
            <a:extLst>
              <a:ext uri="{FF2B5EF4-FFF2-40B4-BE49-F238E27FC236}">
                <a16:creationId xmlns:a16="http://schemas.microsoft.com/office/drawing/2014/main" id="{A661EECC-927C-6402-FAD5-4FE037D5A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250" y="1998016"/>
            <a:ext cx="1933575" cy="1695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92C7D4-87A6-E3BF-49FF-7482517E5704}"/>
              </a:ext>
            </a:extLst>
          </p:cNvPr>
          <p:cNvSpPr txBox="1"/>
          <p:nvPr/>
        </p:nvSpPr>
        <p:spPr>
          <a:xfrm>
            <a:off x="5758542" y="2626371"/>
            <a:ext cx="99042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ea typeface="Microsoft GothicNeo Light"/>
                <a:cs typeface="Microsoft GothicNeo Light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3805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oneM2M 플랫폼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57A7B-AB10-4C4D-BE2B-5F5E69B17D95}"/>
              </a:ext>
            </a:extLst>
          </p:cNvPr>
          <p:cNvSpPr txBox="1"/>
          <p:nvPr/>
        </p:nvSpPr>
        <p:spPr>
          <a:xfrm>
            <a:off x="3500765" y="4950001"/>
            <a:ext cx="33064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Mobius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with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resource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browser</a:t>
            </a:r>
          </a:p>
        </p:txBody>
      </p:sp>
      <p:pic>
        <p:nvPicPr>
          <p:cNvPr id="2" name="그림 2" descr="텍스트, 테이블, 클립아트, 스탠드이(가) 표시된 사진&#10;&#10;자동 생성된 설명">
            <a:extLst>
              <a:ext uri="{FF2B5EF4-FFF2-40B4-BE49-F238E27FC236}">
                <a16:creationId xmlns:a16="http://schemas.microsoft.com/office/drawing/2014/main" id="{33FC9ACF-0496-0814-D06A-1900ADCC4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18" y="1752482"/>
            <a:ext cx="2381955" cy="2647479"/>
          </a:xfrm>
          <a:prstGeom prst="rect">
            <a:avLst/>
          </a:prstGeom>
        </p:spPr>
      </p:pic>
      <p:pic>
        <p:nvPicPr>
          <p:cNvPr id="3" name="그림 5">
            <a:extLst>
              <a:ext uri="{FF2B5EF4-FFF2-40B4-BE49-F238E27FC236}">
                <a16:creationId xmlns:a16="http://schemas.microsoft.com/office/drawing/2014/main" id="{06472514-47DB-BF72-79E6-AF0C688B6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585" y="1802548"/>
            <a:ext cx="6082829" cy="26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8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시연용 농장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2220332" y="5445024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96645-8254-E8F7-BC8D-2002301F40D8}"/>
              </a:ext>
            </a:extLst>
          </p:cNvPr>
          <p:cNvSpPr txBox="1"/>
          <p:nvPr/>
        </p:nvSpPr>
        <p:spPr>
          <a:xfrm>
            <a:off x="2992765" y="5269853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14" name="그래픽 14" descr="쿼드콥터 단색으로 채워진">
            <a:extLst>
              <a:ext uri="{FF2B5EF4-FFF2-40B4-BE49-F238E27FC236}">
                <a16:creationId xmlns:a16="http://schemas.microsoft.com/office/drawing/2014/main" id="{049FEBEF-BEF2-DD60-69A9-A24B4FCE2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4396" y="1510782"/>
            <a:ext cx="914400" cy="914400"/>
          </a:xfrm>
          <a:prstGeom prst="rect">
            <a:avLst/>
          </a:prstGeom>
        </p:spPr>
      </p:pic>
      <p:pic>
        <p:nvPicPr>
          <p:cNvPr id="15" name="그래픽 15" descr="로봇 손 단색으로 채워진">
            <a:extLst>
              <a:ext uri="{FF2B5EF4-FFF2-40B4-BE49-F238E27FC236}">
                <a16:creationId xmlns:a16="http://schemas.microsoft.com/office/drawing/2014/main" id="{56B29251-42F1-4EA1-5652-0984A787C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5412" y="3706839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E3388-E6CA-643C-F697-5614CCB6B008}"/>
              </a:ext>
            </a:extLst>
          </p:cNvPr>
          <p:cNvSpPr txBox="1"/>
          <p:nvPr/>
        </p:nvSpPr>
        <p:spPr>
          <a:xfrm>
            <a:off x="2453674" y="2340135"/>
            <a:ext cx="4513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촬영용 </a:t>
            </a:r>
            <a:r>
              <a:rPr lang="ko-KR" altLang="en-US" dirty="0" err="1">
                <a:ea typeface="Microsoft GothicNeo Light"/>
                <a:cs typeface="Microsoft GothicNeo Light"/>
              </a:rPr>
              <a:t>드론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70A5E0-AFEE-86AB-C39F-87DC5BF567C2}"/>
              </a:ext>
            </a:extLst>
          </p:cNvPr>
          <p:cNvSpPr txBox="1"/>
          <p:nvPr/>
        </p:nvSpPr>
        <p:spPr>
          <a:xfrm>
            <a:off x="5139375" y="4704836"/>
            <a:ext cx="4513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자동화 기계</a:t>
            </a:r>
          </a:p>
        </p:txBody>
      </p:sp>
      <p:pic>
        <p:nvPicPr>
          <p:cNvPr id="2" name="그림 2" descr="하늘, 잔디, 야외, 들판이(가) 표시된 사진&#10;&#10;자동 생성된 설명">
            <a:extLst>
              <a:ext uri="{FF2B5EF4-FFF2-40B4-BE49-F238E27FC236}">
                <a16:creationId xmlns:a16="http://schemas.microsoft.com/office/drawing/2014/main" id="{D8EBD262-59BE-8CFA-127C-EDB137590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2863" y="3145222"/>
            <a:ext cx="2743200" cy="2017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A5BA13-5160-0C6D-7A76-B0E7E33AE6DD}"/>
              </a:ext>
            </a:extLst>
          </p:cNvPr>
          <p:cNvSpPr txBox="1"/>
          <p:nvPr/>
        </p:nvSpPr>
        <p:spPr>
          <a:xfrm>
            <a:off x="2453674" y="5304501"/>
            <a:ext cx="4513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대규모 농장</a:t>
            </a:r>
          </a:p>
        </p:txBody>
      </p:sp>
      <p:pic>
        <p:nvPicPr>
          <p:cNvPr id="6" name="그림 6" descr="잔디, 채소이(가) 표시된 사진&#10;&#10;자동 생성된 설명">
            <a:extLst>
              <a:ext uri="{FF2B5EF4-FFF2-40B4-BE49-F238E27FC236}">
                <a16:creationId xmlns:a16="http://schemas.microsoft.com/office/drawing/2014/main" id="{05189D84-8E0C-792B-7CB6-5116DE487E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4742" y="3199206"/>
            <a:ext cx="2956931" cy="1918536"/>
          </a:xfrm>
          <a:prstGeom prst="rect">
            <a:avLst/>
          </a:prstGeom>
        </p:spPr>
      </p:pic>
      <p:pic>
        <p:nvPicPr>
          <p:cNvPr id="7" name="그래픽 9" descr="보안 카메라 단색으로 채워진">
            <a:extLst>
              <a:ext uri="{FF2B5EF4-FFF2-40B4-BE49-F238E27FC236}">
                <a16:creationId xmlns:a16="http://schemas.microsoft.com/office/drawing/2014/main" id="{C72C1259-BB6A-D3D8-681D-45BD97DD8A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1165" y="161506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37C5C9-D196-39F0-F0A7-C2F7AF9732F6}"/>
              </a:ext>
            </a:extLst>
          </p:cNvPr>
          <p:cNvSpPr txBox="1"/>
          <p:nvPr/>
        </p:nvSpPr>
        <p:spPr>
          <a:xfrm>
            <a:off x="7704039" y="2525988"/>
            <a:ext cx="4513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소형 카메라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B2FDA-6F05-8F83-88D7-ED49C1F699A0}"/>
              </a:ext>
            </a:extLst>
          </p:cNvPr>
          <p:cNvSpPr txBox="1"/>
          <p:nvPr/>
        </p:nvSpPr>
        <p:spPr>
          <a:xfrm>
            <a:off x="7945649" y="5267330"/>
            <a:ext cx="4513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소규모 농장</a:t>
            </a:r>
          </a:p>
        </p:txBody>
      </p:sp>
    </p:spTree>
    <p:extLst>
      <p:ext uri="{BB962C8B-B14F-4D97-AF65-F5344CB8AC3E}">
        <p14:creationId xmlns:p14="http://schemas.microsoft.com/office/powerpoint/2010/main" val="327425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926B6E-285D-6F98-AA90-BD93CD5CE8E4}"/>
              </a:ext>
            </a:extLst>
          </p:cNvPr>
          <p:cNvSpPr/>
          <p:nvPr/>
        </p:nvSpPr>
        <p:spPr>
          <a:xfrm>
            <a:off x="7027333" y="1439333"/>
            <a:ext cx="1222963" cy="19567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3" descr="텔레비전 단색으로 채워진">
            <a:extLst>
              <a:ext uri="{FF2B5EF4-FFF2-40B4-BE49-F238E27FC236}">
                <a16:creationId xmlns:a16="http://schemas.microsoft.com/office/drawing/2014/main" id="{DBA71399-2B8D-C99C-71B7-407DD39C9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097" y="2755429"/>
            <a:ext cx="1666992" cy="1666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시나리오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346820" y="5370683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96645-8254-E8F7-BC8D-2002301F40D8}"/>
              </a:ext>
            </a:extLst>
          </p:cNvPr>
          <p:cNvSpPr txBox="1"/>
          <p:nvPr/>
        </p:nvSpPr>
        <p:spPr>
          <a:xfrm>
            <a:off x="2992765" y="5269853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57A7B-AB10-4C4D-BE2B-5F5E69B17D95}"/>
              </a:ext>
            </a:extLst>
          </p:cNvPr>
          <p:cNvSpPr txBox="1"/>
          <p:nvPr/>
        </p:nvSpPr>
        <p:spPr>
          <a:xfrm>
            <a:off x="4178099" y="2438224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oneM2M 플랫폼</a:t>
            </a:r>
          </a:p>
        </p:txBody>
      </p:sp>
      <p:pic>
        <p:nvPicPr>
          <p:cNvPr id="5" name="그래픽 11" descr="클라우드에서 다운로드 단색으로 채워진">
            <a:extLst>
              <a:ext uri="{FF2B5EF4-FFF2-40B4-BE49-F238E27FC236}">
                <a16:creationId xmlns:a16="http://schemas.microsoft.com/office/drawing/2014/main" id="{FFAD918B-FCBF-0B53-466B-FBC85BA17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022" y="1240836"/>
            <a:ext cx="1300103" cy="1290696"/>
          </a:xfrm>
          <a:prstGeom prst="rect">
            <a:avLst/>
          </a:prstGeom>
        </p:spPr>
      </p:pic>
      <p:pic>
        <p:nvPicPr>
          <p:cNvPr id="12" name="그래픽 12" descr="농작물 단색으로 채워진">
            <a:extLst>
              <a:ext uri="{FF2B5EF4-FFF2-40B4-BE49-F238E27FC236}">
                <a16:creationId xmlns:a16="http://schemas.microsoft.com/office/drawing/2014/main" id="{6F7C588E-CAF5-95CC-EC33-199B0448F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6281" y="4251208"/>
            <a:ext cx="1309511" cy="13095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8F8011-3FC2-7078-F44F-F822BA81A85D}"/>
              </a:ext>
            </a:extLst>
          </p:cNvPr>
          <p:cNvSpPr txBox="1"/>
          <p:nvPr/>
        </p:nvSpPr>
        <p:spPr>
          <a:xfrm>
            <a:off x="10151802" y="5561484"/>
            <a:ext cx="4513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농장</a:t>
            </a:r>
          </a:p>
        </p:txBody>
      </p:sp>
      <p:pic>
        <p:nvPicPr>
          <p:cNvPr id="14" name="그래픽 14" descr="쿼드콥터 단색으로 채워진">
            <a:extLst>
              <a:ext uri="{FF2B5EF4-FFF2-40B4-BE49-F238E27FC236}">
                <a16:creationId xmlns:a16="http://schemas.microsoft.com/office/drawing/2014/main" id="{049FEBEF-BEF2-DD60-69A9-A24B4FCE26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75615" y="2802466"/>
            <a:ext cx="914400" cy="914400"/>
          </a:xfrm>
          <a:prstGeom prst="rect">
            <a:avLst/>
          </a:prstGeom>
        </p:spPr>
      </p:pic>
      <p:pic>
        <p:nvPicPr>
          <p:cNvPr id="15" name="그래픽 15" descr="로봇 손 단색으로 채워진">
            <a:extLst>
              <a:ext uri="{FF2B5EF4-FFF2-40B4-BE49-F238E27FC236}">
                <a16:creationId xmlns:a16="http://schemas.microsoft.com/office/drawing/2014/main" id="{56B29251-42F1-4EA1-5652-0984A787CF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15022" y="4571059"/>
            <a:ext cx="914400" cy="914400"/>
          </a:xfrm>
          <a:prstGeom prst="rect">
            <a:avLst/>
          </a:prstGeom>
        </p:spPr>
      </p:pic>
      <p:pic>
        <p:nvPicPr>
          <p:cNvPr id="16" name="그래픽 16" descr="인공 지능 단색으로 채워진">
            <a:extLst>
              <a:ext uri="{FF2B5EF4-FFF2-40B4-BE49-F238E27FC236}">
                <a16:creationId xmlns:a16="http://schemas.microsoft.com/office/drawing/2014/main" id="{7C78AF8F-9071-F527-D5A0-B27A8E43D7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03911" y="1560688"/>
            <a:ext cx="745067" cy="7262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E3388-E6CA-643C-F697-5614CCB6B008}"/>
              </a:ext>
            </a:extLst>
          </p:cNvPr>
          <p:cNvSpPr txBox="1"/>
          <p:nvPr/>
        </p:nvSpPr>
        <p:spPr>
          <a:xfrm>
            <a:off x="9841357" y="3538892"/>
            <a:ext cx="4513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촬영용 </a:t>
            </a:r>
            <a:r>
              <a:rPr lang="ko-KR" altLang="en-US" dirty="0" err="1">
                <a:ea typeface="Microsoft GothicNeo Light"/>
                <a:cs typeface="Microsoft GothicNeo Light"/>
              </a:rPr>
              <a:t>드론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70A5E0-AFEE-86AB-C39F-87DC5BF567C2}"/>
              </a:ext>
            </a:extLst>
          </p:cNvPr>
          <p:cNvSpPr txBox="1"/>
          <p:nvPr/>
        </p:nvSpPr>
        <p:spPr>
          <a:xfrm>
            <a:off x="8326765" y="5420373"/>
            <a:ext cx="4513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자동화 기계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069F1B-3532-75F6-165E-1555798BBA40}"/>
              </a:ext>
            </a:extLst>
          </p:cNvPr>
          <p:cNvSpPr txBox="1"/>
          <p:nvPr/>
        </p:nvSpPr>
        <p:spPr>
          <a:xfrm>
            <a:off x="904321" y="4489039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메타버스 플랫폼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EE42FFC-9A36-7B63-71A9-62F788DE5129}"/>
              </a:ext>
            </a:extLst>
          </p:cNvPr>
          <p:cNvCxnSpPr/>
          <p:nvPr/>
        </p:nvCxnSpPr>
        <p:spPr>
          <a:xfrm flipV="1">
            <a:off x="2468504" y="1929460"/>
            <a:ext cx="1798696" cy="9294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C941FC-CC37-6C0D-E60E-1C7B642EE735}"/>
              </a:ext>
            </a:extLst>
          </p:cNvPr>
          <p:cNvCxnSpPr>
            <a:cxnSpLocks/>
          </p:cNvCxnSpPr>
          <p:nvPr/>
        </p:nvCxnSpPr>
        <p:spPr>
          <a:xfrm flipH="1" flipV="1">
            <a:off x="8387646" y="2851387"/>
            <a:ext cx="1503302" cy="3555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11647C8-36E0-65D3-D1C2-C2A7522C67BA}"/>
              </a:ext>
            </a:extLst>
          </p:cNvPr>
          <p:cNvCxnSpPr>
            <a:cxnSpLocks/>
          </p:cNvCxnSpPr>
          <p:nvPr/>
        </p:nvCxnSpPr>
        <p:spPr>
          <a:xfrm>
            <a:off x="5723469" y="2031058"/>
            <a:ext cx="1121362" cy="453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68563D-340D-A10F-F3E8-143CE8C4C18D}"/>
              </a:ext>
            </a:extLst>
          </p:cNvPr>
          <p:cNvCxnSpPr>
            <a:cxnSpLocks/>
          </p:cNvCxnSpPr>
          <p:nvPr/>
        </p:nvCxnSpPr>
        <p:spPr>
          <a:xfrm flipH="1" flipV="1">
            <a:off x="5762978" y="1844792"/>
            <a:ext cx="1117601" cy="4496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B3BBA6E-71A2-9AA4-1367-9EE894608119}"/>
              </a:ext>
            </a:extLst>
          </p:cNvPr>
          <p:cNvCxnSpPr>
            <a:cxnSpLocks/>
          </p:cNvCxnSpPr>
          <p:nvPr/>
        </p:nvCxnSpPr>
        <p:spPr>
          <a:xfrm flipH="1">
            <a:off x="2667941" y="2125133"/>
            <a:ext cx="1672636" cy="8767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4D04317-802E-69D4-6D59-620983A38D2F}"/>
              </a:ext>
            </a:extLst>
          </p:cNvPr>
          <p:cNvCxnSpPr>
            <a:cxnSpLocks/>
          </p:cNvCxnSpPr>
          <p:nvPr/>
        </p:nvCxnSpPr>
        <p:spPr>
          <a:xfrm>
            <a:off x="8291688" y="3555058"/>
            <a:ext cx="444032" cy="1102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래픽 32" descr="서버 단색으로 채워진">
            <a:extLst>
              <a:ext uri="{FF2B5EF4-FFF2-40B4-BE49-F238E27FC236}">
                <a16:creationId xmlns:a16="http://schemas.microsoft.com/office/drawing/2014/main" id="{60C86A9D-D3AA-2CD7-3CCE-48D086D8EB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19244" y="2416763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973AF1-1C3B-B747-D578-C1AF2A713A55}"/>
              </a:ext>
            </a:extLst>
          </p:cNvPr>
          <p:cNvSpPr txBox="1"/>
          <p:nvPr/>
        </p:nvSpPr>
        <p:spPr>
          <a:xfrm>
            <a:off x="7084987" y="3491854"/>
            <a:ext cx="4513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제어 서버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8B0894-52A2-66E7-EA1D-C8ED7A1C575F}"/>
              </a:ext>
            </a:extLst>
          </p:cNvPr>
          <p:cNvSpPr txBox="1"/>
          <p:nvPr/>
        </p:nvSpPr>
        <p:spPr>
          <a:xfrm>
            <a:off x="7188469" y="2240668"/>
            <a:ext cx="451382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Microsoft GothicNeo Light"/>
                <a:cs typeface="Microsoft GothicNeo Light"/>
              </a:rPr>
              <a:t>이미지 모델</a:t>
            </a:r>
          </a:p>
        </p:txBody>
      </p:sp>
      <p:pic>
        <p:nvPicPr>
          <p:cNvPr id="2" name="그래픽 2" descr="농작물 윤곽선">
            <a:extLst>
              <a:ext uri="{FF2B5EF4-FFF2-40B4-BE49-F238E27FC236}">
                <a16:creationId xmlns:a16="http://schemas.microsoft.com/office/drawing/2014/main" id="{B07DE865-8A24-CA07-447A-B6979406EA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11393" y="3037652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1CD7E-B40F-4008-D5DC-41179C347A75}"/>
              </a:ext>
            </a:extLst>
          </p:cNvPr>
          <p:cNvSpPr txBox="1"/>
          <p:nvPr/>
        </p:nvSpPr>
        <p:spPr>
          <a:xfrm>
            <a:off x="8403906" y="2440106"/>
            <a:ext cx="164456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0000"/>
                </a:solidFill>
                <a:latin typeface="Microsoft GothicNeo"/>
                <a:ea typeface="Microsoft GothicNeo"/>
                <a:cs typeface="Microsoft GothicNeo Light"/>
              </a:rPr>
              <a:t>실제 농작물 촬영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95B56-49E5-92DF-A67F-7794E8BDF8BA}"/>
              </a:ext>
            </a:extLst>
          </p:cNvPr>
          <p:cNvSpPr txBox="1"/>
          <p:nvPr/>
        </p:nvSpPr>
        <p:spPr>
          <a:xfrm>
            <a:off x="5497017" y="1358253"/>
            <a:ext cx="142819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Microsoft GothicNeo"/>
                <a:ea typeface="Microsoft GothicNeo"/>
                <a:cs typeface="Microsoft GothicNeo Light"/>
              </a:rPr>
              <a:t>2. 농작물 상태 등록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70991-084A-A80F-6F07-EE3B05C856AD}"/>
              </a:ext>
            </a:extLst>
          </p:cNvPr>
          <p:cNvSpPr txBox="1"/>
          <p:nvPr/>
        </p:nvSpPr>
        <p:spPr>
          <a:xfrm>
            <a:off x="2072721" y="1885067"/>
            <a:ext cx="142819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Microsoft GothicNeo"/>
                <a:ea typeface="Microsoft GothicNeo"/>
                <a:cs typeface="Microsoft GothicNeo Light"/>
              </a:rPr>
              <a:t>3. 농작물 상태 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7787C-01AE-973B-0FE9-81B381757C35}"/>
              </a:ext>
            </a:extLst>
          </p:cNvPr>
          <p:cNvSpPr txBox="1"/>
          <p:nvPr/>
        </p:nvSpPr>
        <p:spPr>
          <a:xfrm>
            <a:off x="3163980" y="2806993"/>
            <a:ext cx="142819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Microsoft GothicNeo"/>
                <a:ea typeface="Microsoft GothicNeo"/>
                <a:cs typeface="Microsoft GothicNeo Light"/>
              </a:rPr>
              <a:t>4. 농작물 상태 반환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6E2669-D06E-531E-8188-701CA306F13C}"/>
              </a:ext>
            </a:extLst>
          </p:cNvPr>
          <p:cNvSpPr txBox="1"/>
          <p:nvPr/>
        </p:nvSpPr>
        <p:spPr>
          <a:xfrm>
            <a:off x="2823432" y="5241632"/>
            <a:ext cx="5341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u="sng" dirty="0">
                <a:solidFill>
                  <a:srgbClr val="FF0000"/>
                </a:solidFill>
                <a:ea typeface="Microsoft GothicNeo Light"/>
                <a:cs typeface="Microsoft GothicNeo Light"/>
              </a:rPr>
              <a:t>해당 과정을 주기적으로 반복하여 농작물 상태 갱신</a:t>
            </a:r>
          </a:p>
        </p:txBody>
      </p:sp>
    </p:spTree>
    <p:extLst>
      <p:ext uri="{BB962C8B-B14F-4D97-AF65-F5344CB8AC3E}">
        <p14:creationId xmlns:p14="http://schemas.microsoft.com/office/powerpoint/2010/main" val="37801274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10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GradientRiseVTI</vt:lpstr>
      <vt:lpstr>oneM2M  TinyIoT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4909</cp:revision>
  <dcterms:created xsi:type="dcterms:W3CDTF">2022-06-07T11:13:53Z</dcterms:created>
  <dcterms:modified xsi:type="dcterms:W3CDTF">2023-03-26T05:31:41Z</dcterms:modified>
</cp:coreProperties>
</file>