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2" r:id="rId4"/>
    <p:sldId id="284" r:id="rId5"/>
    <p:sldId id="261" r:id="rId6"/>
    <p:sldId id="264" r:id="rId7"/>
    <p:sldId id="265" r:id="rId8"/>
    <p:sldId id="266" r:id="rId9"/>
    <p:sldId id="267" r:id="rId10"/>
    <p:sldId id="269" r:id="rId11"/>
    <p:sldId id="271" r:id="rId12"/>
    <p:sldId id="282" r:id="rId13"/>
    <p:sldId id="277" r:id="rId14"/>
    <p:sldId id="272" r:id="rId15"/>
    <p:sldId id="278" r:id="rId16"/>
    <p:sldId id="273" r:id="rId17"/>
    <p:sldId id="279" r:id="rId18"/>
    <p:sldId id="274" r:id="rId19"/>
    <p:sldId id="280" r:id="rId20"/>
    <p:sldId id="283" r:id="rId21"/>
  </p:sldIdLst>
  <p:sldSz cx="12192000" cy="6858000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xZCZ/ZIHC3Sv3gV4xv+P8d+6j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CE6CF2-3232-438E-8F03-E061145C908E}">
  <a:tblStyle styleId="{F0CE6CF2-3232-438E-8F03-E061145C90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6E6"/>
          </a:solidFill>
        </a:fill>
      </a:tcStyle>
    </a:wholeTbl>
    <a:band1H>
      <a:tcTxStyle/>
      <a:tcStyle>
        <a:tcBdr/>
        <a:fill>
          <a:solidFill>
            <a:srgbClr val="E8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C70C4D-473D-4DE9-A376-FACC5CBBA8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785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404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869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46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87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/>
          <p:nvPr/>
        </p:nvSpPr>
        <p:spPr>
          <a:xfrm>
            <a:off x="0" y="227707"/>
            <a:ext cx="12192000" cy="21744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 txBox="1">
            <a:spLocks noGrp="1"/>
          </p:cNvSpPr>
          <p:nvPr>
            <p:ph type="ctrTitle"/>
          </p:nvPr>
        </p:nvSpPr>
        <p:spPr>
          <a:xfrm>
            <a:off x="659780" y="1233866"/>
            <a:ext cx="1129618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ubTitle" idx="1"/>
          </p:nvPr>
        </p:nvSpPr>
        <p:spPr>
          <a:xfrm>
            <a:off x="659780" y="383789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AAA6A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9C4E69-D5F1-B074-4BB2-FA807C9149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744" y="528070"/>
            <a:ext cx="4808236" cy="14115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/>
          <p:nvPr/>
        </p:nvSpPr>
        <p:spPr>
          <a:xfrm>
            <a:off x="0" y="0"/>
            <a:ext cx="12192000" cy="21744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9"/>
          <p:cNvSpPr/>
          <p:nvPr/>
        </p:nvSpPr>
        <p:spPr>
          <a:xfrm>
            <a:off x="0" y="5341434"/>
            <a:ext cx="12192000" cy="1516566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ctrTitle"/>
          </p:nvPr>
        </p:nvSpPr>
        <p:spPr>
          <a:xfrm>
            <a:off x="401444" y="1122363"/>
            <a:ext cx="1129618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25860" y="194184"/>
            <a:ext cx="2722432" cy="185635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9"/>
          <p:cNvSpPr txBox="1">
            <a:spLocks noGrp="1"/>
          </p:cNvSpPr>
          <p:nvPr>
            <p:ph type="subTitle" idx="1"/>
          </p:nvPr>
        </p:nvSpPr>
        <p:spPr>
          <a:xfrm>
            <a:off x="1524000" y="584755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12192000" cy="21744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0" y="4285397"/>
            <a:ext cx="12192000" cy="2572603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 txBox="1">
            <a:spLocks noGrp="1"/>
          </p:cNvSpPr>
          <p:nvPr>
            <p:ph type="ctrTitle"/>
          </p:nvPr>
        </p:nvSpPr>
        <p:spPr>
          <a:xfrm>
            <a:off x="401444" y="1122363"/>
            <a:ext cx="1129618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25860" y="194184"/>
            <a:ext cx="2722432" cy="185635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0"/>
          <p:cNvSpPr txBox="1">
            <a:spLocks noGrp="1"/>
          </p:cNvSpPr>
          <p:nvPr>
            <p:ph type="subTitle" idx="1"/>
          </p:nvPr>
        </p:nvSpPr>
        <p:spPr>
          <a:xfrm>
            <a:off x="1524000" y="50196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97959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5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5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5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59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597"/>
              </a:buClr>
              <a:buSzPts val="1600"/>
              <a:buNone/>
              <a:defRPr sz="1600">
                <a:solidFill>
                  <a:srgbClr val="97959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597"/>
              </a:buClr>
              <a:buSzPts val="1600"/>
              <a:buNone/>
              <a:defRPr sz="1600">
                <a:solidFill>
                  <a:srgbClr val="97959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597"/>
              </a:buClr>
              <a:buSzPts val="1600"/>
              <a:buNone/>
              <a:defRPr sz="1600">
                <a:solidFill>
                  <a:srgbClr val="97959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597"/>
              </a:buClr>
              <a:buSzPts val="1600"/>
              <a:buNone/>
              <a:defRPr sz="1600">
                <a:solidFill>
                  <a:srgbClr val="979597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  <a:defRPr sz="4400" b="1" i="0" u="none" strike="noStrike" cap="none">
                <a:solidFill>
                  <a:srgbClr val="C6313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795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795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795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795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795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795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795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795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795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6"/>
          <p:cNvSpPr/>
          <p:nvPr/>
        </p:nvSpPr>
        <p:spPr>
          <a:xfrm>
            <a:off x="0" y="1155282"/>
            <a:ext cx="12192000" cy="18288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/>
          <p:nvPr/>
        </p:nvSpPr>
        <p:spPr>
          <a:xfrm>
            <a:off x="0" y="6497638"/>
            <a:ext cx="12192000" cy="18288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452933-6EFB-6988-C690-60AE38C02CB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575760" y="234010"/>
            <a:ext cx="2549072" cy="76109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ove9ly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love9ly@sju.ac.k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REoTt8585c&amp;list=PL-ZgPBFZJJmmqbv4PvfCoLNVz40nKsGzZ&amp;index=4&amp;t=10s" TargetMode="External"/><Relationship Id="rId2" Type="http://schemas.openxmlformats.org/officeDocument/2006/relationships/hyperlink" Target="https://github.com/IoTKETI/oneM2M_shortname_fi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zPleRkUJr0&amp;list=PL-ZgPBFZJJmmqbv4PvfCoLNVz40nKsGzZ&amp;index=8&amp;t=1031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>
            <a:spLocks noGrp="1"/>
          </p:cNvSpPr>
          <p:nvPr>
            <p:ph type="ctrTitle"/>
          </p:nvPr>
        </p:nvSpPr>
        <p:spPr>
          <a:xfrm>
            <a:off x="659780" y="1233866"/>
            <a:ext cx="1129618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</a:pPr>
            <a:r>
              <a:rPr lang="en-US" dirty="0"/>
              <a:t>Tiny oneM2M Server </a:t>
            </a:r>
            <a:br>
              <a:rPr lang="en-US" dirty="0"/>
            </a:br>
            <a:r>
              <a:rPr lang="en-US" dirty="0"/>
              <a:t>Developer guide</a:t>
            </a:r>
            <a:endParaRPr dirty="0"/>
          </a:p>
        </p:txBody>
      </p:sp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659780" y="415358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err="1"/>
              <a:t>Jieun</a:t>
            </a:r>
            <a:r>
              <a:rPr lang="en-US" dirty="0"/>
              <a:t> Lee (</a:t>
            </a:r>
            <a:r>
              <a:rPr lang="en-US" dirty="0">
                <a:hlinkClick r:id="rId3"/>
              </a:rPr>
              <a:t>love9ly@gmail.com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love9ly@sju.ac.kr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2022.05.17</a:t>
            </a:r>
            <a:endParaRPr dirty="0"/>
          </a:p>
        </p:txBody>
      </p:sp>
      <p:pic>
        <p:nvPicPr>
          <p:cNvPr id="7" name="Google Shape;14;p26">
            <a:extLst>
              <a:ext uri="{FF2B5EF4-FFF2-40B4-BE49-F238E27FC236}">
                <a16:creationId xmlns:a16="http://schemas.microsoft.com/office/drawing/2014/main" id="{6938E6B3-0E23-ADFC-D0CD-8AE325DF3D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64910" y="5493661"/>
            <a:ext cx="1325890" cy="90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/>
              <a:t>Call Flows</a:t>
            </a:r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49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Single switch on/off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7" name="Google Shape;257;p14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3137300" y="2454081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ore-KR" sz="1800" dirty="0">
                <a:solidFill>
                  <a:schemeClr val="lt1"/>
                </a:solidFill>
              </a:rPr>
              <a:t>Sensor1</a:t>
            </a:r>
          </a:p>
          <a:p>
            <a:pPr lvl="0" algn="ctr"/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5146913" y="2454081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(CSE)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7156526" y="2454081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app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14"/>
          <p:cNvCxnSpPr/>
          <p:nvPr/>
        </p:nvCxnSpPr>
        <p:spPr>
          <a:xfrm flipH="1">
            <a:off x="3762397" y="3161837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14"/>
          <p:cNvCxnSpPr/>
          <p:nvPr/>
        </p:nvCxnSpPr>
        <p:spPr>
          <a:xfrm flipH="1">
            <a:off x="5813339" y="3161837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14"/>
          <p:cNvCxnSpPr/>
          <p:nvPr/>
        </p:nvCxnSpPr>
        <p:spPr>
          <a:xfrm flipH="1">
            <a:off x="7802287" y="3161837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14"/>
          <p:cNvCxnSpPr/>
          <p:nvPr/>
        </p:nvCxnSpPr>
        <p:spPr>
          <a:xfrm rot="10800000">
            <a:off x="5813340" y="3826034"/>
            <a:ext cx="19889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7" name="Google Shape;267;p14"/>
          <p:cNvSpPr/>
          <p:nvPr/>
        </p:nvSpPr>
        <p:spPr>
          <a:xfrm>
            <a:off x="5834002" y="3850639"/>
            <a:ext cx="35077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&lt;contentInstance&gt; create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ctrTitle"/>
          </p:nvPr>
        </p:nvSpPr>
        <p:spPr>
          <a:xfrm>
            <a:off x="825688" y="3185195"/>
            <a:ext cx="10540621" cy="96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5400"/>
              <a:buFont typeface="Open Sans"/>
              <a:buNone/>
            </a:pPr>
            <a:r>
              <a:rPr lang="en-US" sz="5400"/>
              <a:t>Implementation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sldNum" idx="4294967295"/>
          </p:nvPr>
        </p:nvSpPr>
        <p:spPr>
          <a:xfrm>
            <a:off x="11753850" y="6492875"/>
            <a:ext cx="438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4C578-F3CA-1722-73F4-4BFA418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6" y="0"/>
            <a:ext cx="9886990" cy="117357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Resource (mandatory only)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024EE5-682B-E015-323E-103A8B9C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11" y="1521278"/>
            <a:ext cx="6806747" cy="44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0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dirty="0"/>
              <a:t>CSE Discovery</a:t>
            </a:r>
            <a:endParaRPr dirty="0"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163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Discover a &lt;CSE&gt; resource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Note that we use HTTP binding in this session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3059659" y="3875837"/>
            <a:ext cx="1200186" cy="782726"/>
          </a:xfrm>
          <a:prstGeom prst="leftRightArrow">
            <a:avLst>
              <a:gd name="adj1" fmla="val 50000"/>
              <a:gd name="adj2" fmla="val 31638"/>
            </a:avLst>
          </a:prstGeom>
          <a:gradFill>
            <a:gsLst>
              <a:gs pos="0">
                <a:srgbClr val="FCC59E"/>
              </a:gs>
              <a:gs pos="50000">
                <a:srgbClr val="FBBB8F"/>
              </a:gs>
              <a:gs pos="100000">
                <a:srgbClr val="FFB17A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binding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3DEEB-3CD8-9B03-B32F-D7AD22216E74}"/>
              </a:ext>
            </a:extLst>
          </p:cNvPr>
          <p:cNvSpPr txBox="1"/>
          <p:nvPr/>
        </p:nvSpPr>
        <p:spPr>
          <a:xfrm>
            <a:off x="9689718" y="50452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B82052D-E388-A3E4-22CC-668D0C11624B}"/>
              </a:ext>
            </a:extLst>
          </p:cNvPr>
          <p:cNvSpPr/>
          <p:nvPr/>
        </p:nvSpPr>
        <p:spPr>
          <a:xfrm>
            <a:off x="8378173" y="4114800"/>
            <a:ext cx="56605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Google Shape;306;p17">
            <a:extLst>
              <a:ext uri="{FF2B5EF4-FFF2-40B4-BE49-F238E27FC236}">
                <a16:creationId xmlns:a16="http://schemas.microsoft.com/office/drawing/2014/main" id="{FEA06E98-5104-16FC-0A18-E840BFF3A071}"/>
              </a:ext>
            </a:extLst>
          </p:cNvPr>
          <p:cNvSpPr/>
          <p:nvPr/>
        </p:nvSpPr>
        <p:spPr>
          <a:xfrm>
            <a:off x="9286016" y="2994996"/>
            <a:ext cx="24931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57;p21">
            <a:extLst>
              <a:ext uri="{FF2B5EF4-FFF2-40B4-BE49-F238E27FC236}">
                <a16:creationId xmlns:a16="http://schemas.microsoft.com/office/drawing/2014/main" id="{89D62550-345E-39DC-61BC-C747D330721C}"/>
              </a:ext>
            </a:extLst>
          </p:cNvPr>
          <p:cNvSpPr/>
          <p:nvPr/>
        </p:nvSpPr>
        <p:spPr>
          <a:xfrm>
            <a:off x="393707" y="3731474"/>
            <a:ext cx="2398302" cy="11079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"to"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"Mobius"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”TAE"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"op"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rqi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"1234"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dirty="0"/>
          </a:p>
        </p:txBody>
      </p:sp>
      <p:sp>
        <p:nvSpPr>
          <p:cNvPr id="27" name="Google Shape;358;p21">
            <a:extLst>
              <a:ext uri="{FF2B5EF4-FFF2-40B4-BE49-F238E27FC236}">
                <a16:creationId xmlns:a16="http://schemas.microsoft.com/office/drawing/2014/main" id="{FE03EF4C-418D-BD5A-E12F-73B6725119BC}"/>
              </a:ext>
            </a:extLst>
          </p:cNvPr>
          <p:cNvSpPr/>
          <p:nvPr/>
        </p:nvSpPr>
        <p:spPr>
          <a:xfrm>
            <a:off x="230861" y="3311221"/>
            <a:ext cx="2723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oneM2M primitive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59;p21">
            <a:extLst>
              <a:ext uri="{FF2B5EF4-FFF2-40B4-BE49-F238E27FC236}">
                <a16:creationId xmlns:a16="http://schemas.microsoft.com/office/drawing/2014/main" id="{27437720-47FD-E3E4-FF4C-B251E092EDC1}"/>
              </a:ext>
            </a:extLst>
          </p:cNvPr>
          <p:cNvSpPr/>
          <p:nvPr/>
        </p:nvSpPr>
        <p:spPr>
          <a:xfrm>
            <a:off x="5626896" y="3143671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Google Shape;360;p21">
            <a:extLst>
              <a:ext uri="{FF2B5EF4-FFF2-40B4-BE49-F238E27FC236}">
                <a16:creationId xmlns:a16="http://schemas.microsoft.com/office/drawing/2014/main" id="{84AE35EF-53DC-68A8-557A-2193CBB75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886227"/>
              </p:ext>
            </p:extLst>
          </p:nvPr>
        </p:nvGraphicFramePr>
        <p:xfrm>
          <a:off x="4527495" y="3495887"/>
          <a:ext cx="3642600" cy="1371650"/>
        </p:xfrm>
        <a:graphic>
          <a:graphicData uri="http://schemas.openxmlformats.org/drawingml/2006/table">
            <a:tbl>
              <a:tblPr bandRow="1">
                <a:noFill/>
                <a:tableStyleId>{F0CE6CF2-3232-438E-8F03-E061145C908E}</a:tableStyleId>
              </a:tblPr>
              <a:tblGrid>
                <a:gridCol w="182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GET /Mobius HTTP/1.1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Host: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localhost:7579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X-M2M-Origin: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TAE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X-M2M-RI: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1234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Accept: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application/</a:t>
                      </a:r>
                      <a:r>
                        <a:rPr lang="en-US" sz="1200" u="none" strike="noStrike" cap="none" dirty="0" err="1"/>
                        <a:t>json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02479DB-AE55-F771-C0B7-02C7D5FC0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689"/>
          <a:stretch/>
        </p:blipFill>
        <p:spPr>
          <a:xfrm>
            <a:off x="9235481" y="3429000"/>
            <a:ext cx="2599232" cy="125648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95D541C-8F0C-96EA-5A0F-9350B143F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496"/>
          <a:stretch/>
        </p:blipFill>
        <p:spPr>
          <a:xfrm>
            <a:off x="9238774" y="4878674"/>
            <a:ext cx="2590884" cy="36512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EDEEDD-448B-F64D-92DB-14593DE9C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22" b="64603"/>
          <a:stretch/>
        </p:blipFill>
        <p:spPr>
          <a:xfrm>
            <a:off x="9235481" y="4694625"/>
            <a:ext cx="2594177" cy="17843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3546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/>
              <a:t>AE Registration</a:t>
            </a:r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163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&lt;AE&gt; resource creation with mandatory attributes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Note that we use HTTP binding in this session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4812138" y="4532651"/>
            <a:ext cx="3642590" cy="1384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"m2m:ae"</a:t>
            </a: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2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”Sensor1"</a:t>
            </a: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2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200" dirty="0" err="1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tinyProject</a:t>
            </a:r>
            <a:r>
              <a:rPr lang="en-US" sz="12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rr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200" dirty="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200" dirty="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304" name="Google Shape;304;p17"/>
          <p:cNvSpPr/>
          <p:nvPr/>
        </p:nvSpPr>
        <p:spPr>
          <a:xfrm>
            <a:off x="334696" y="3244395"/>
            <a:ext cx="3127829" cy="229293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"to"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"Mobius"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”TAE"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"op"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rqi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"1234"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"pc"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"m2m:ae"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dirty="0" err="1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tiny_ae_test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lvl="0"/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altLang="ko-Kore-KR" sz="1100" dirty="0">
                <a:solidFill>
                  <a:srgbClr val="CFCFC2"/>
                </a:solidFill>
              </a:rPr>
              <a:t> </a:t>
            </a:r>
            <a:r>
              <a:rPr lang="en-US" altLang="ko-Kore-KR" sz="1100" dirty="0" err="1">
                <a:solidFill>
                  <a:srgbClr val="CFCFC2"/>
                </a:solidFill>
              </a:rPr>
              <a:t>tinyProject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rr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100" dirty="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}</a:t>
            </a:r>
            <a:endParaRPr dirty="0"/>
          </a:p>
        </p:txBody>
      </p:sp>
      <p:sp>
        <p:nvSpPr>
          <p:cNvPr id="305" name="Google Shape;305;p17"/>
          <p:cNvSpPr/>
          <p:nvPr/>
        </p:nvSpPr>
        <p:spPr>
          <a:xfrm>
            <a:off x="616443" y="2886731"/>
            <a:ext cx="2564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oneM2M primitive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5262130" y="2517399"/>
            <a:ext cx="2742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p17"/>
          <p:cNvGraphicFramePr/>
          <p:nvPr>
            <p:extLst>
              <p:ext uri="{D42A27DB-BD31-4B8C-83A1-F6EECF244321}">
                <p14:modId xmlns:p14="http://schemas.microsoft.com/office/powerpoint/2010/main" val="3797217554"/>
              </p:ext>
            </p:extLst>
          </p:nvPr>
        </p:nvGraphicFramePr>
        <p:xfrm>
          <a:off x="4812137" y="2886731"/>
          <a:ext cx="3642600" cy="1645980"/>
        </p:xfrm>
        <a:graphic>
          <a:graphicData uri="http://schemas.openxmlformats.org/drawingml/2006/table">
            <a:tbl>
              <a:tblPr bandRow="1">
                <a:noFill/>
                <a:tableStyleId>{F0CE6CF2-3232-438E-8F03-E061145C908E}</a:tableStyleId>
              </a:tblPr>
              <a:tblGrid>
                <a:gridCol w="182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POST /Mobius HTTP/1.1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Host: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localhost:7579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X-M2M-Origin: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TAE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X-M2M-RI: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1234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Content-Type: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application/json; ty=2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Accept: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application/</a:t>
                      </a:r>
                      <a:r>
                        <a:rPr lang="en-US" sz="1200" u="none" strike="noStrike" cap="none" dirty="0" err="1"/>
                        <a:t>json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8" name="Google Shape;308;p17"/>
          <p:cNvSpPr/>
          <p:nvPr/>
        </p:nvSpPr>
        <p:spPr>
          <a:xfrm>
            <a:off x="3537238" y="3999499"/>
            <a:ext cx="1200186" cy="782726"/>
          </a:xfrm>
          <a:prstGeom prst="leftRightArrow">
            <a:avLst>
              <a:gd name="adj1" fmla="val 50000"/>
              <a:gd name="adj2" fmla="val 31638"/>
            </a:avLst>
          </a:prstGeom>
          <a:gradFill>
            <a:gsLst>
              <a:gs pos="0">
                <a:srgbClr val="FCC59E"/>
              </a:gs>
              <a:gs pos="50000">
                <a:srgbClr val="FBBB8F"/>
              </a:gs>
              <a:gs pos="100000">
                <a:srgbClr val="FFB17A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binding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3DEEB-3CD8-9B03-B32F-D7AD22216E74}"/>
              </a:ext>
            </a:extLst>
          </p:cNvPr>
          <p:cNvSpPr txBox="1"/>
          <p:nvPr/>
        </p:nvSpPr>
        <p:spPr>
          <a:xfrm>
            <a:off x="9858123" y="352854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B82052D-E388-A3E4-22CC-668D0C11624B}"/>
              </a:ext>
            </a:extLst>
          </p:cNvPr>
          <p:cNvSpPr/>
          <p:nvPr/>
        </p:nvSpPr>
        <p:spPr>
          <a:xfrm>
            <a:off x="8577943" y="4147457"/>
            <a:ext cx="56605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Google Shape;306;p17">
            <a:extLst>
              <a:ext uri="{FF2B5EF4-FFF2-40B4-BE49-F238E27FC236}">
                <a16:creationId xmlns:a16="http://schemas.microsoft.com/office/drawing/2014/main" id="{FEA06E98-5104-16FC-0A18-E840BFF3A071}"/>
              </a:ext>
            </a:extLst>
          </p:cNvPr>
          <p:cNvSpPr/>
          <p:nvPr/>
        </p:nvSpPr>
        <p:spPr>
          <a:xfrm>
            <a:off x="9444329" y="2838367"/>
            <a:ext cx="24931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596BE1-08DA-44FD-2326-60C479C9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695" y="3256063"/>
            <a:ext cx="2732379" cy="257568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dirty="0"/>
              <a:t>AE Discovery</a:t>
            </a:r>
            <a:endParaRPr dirty="0"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163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Discover a &lt;AE&gt; resource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Note that we use HTTP binding in this session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3059659" y="3875837"/>
            <a:ext cx="1200186" cy="782726"/>
          </a:xfrm>
          <a:prstGeom prst="leftRightArrow">
            <a:avLst>
              <a:gd name="adj1" fmla="val 50000"/>
              <a:gd name="adj2" fmla="val 31638"/>
            </a:avLst>
          </a:prstGeom>
          <a:gradFill>
            <a:gsLst>
              <a:gs pos="0">
                <a:srgbClr val="FCC59E"/>
              </a:gs>
              <a:gs pos="50000">
                <a:srgbClr val="FBBB8F"/>
              </a:gs>
              <a:gs pos="100000">
                <a:srgbClr val="FFB17A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binding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B82052D-E388-A3E4-22CC-668D0C11624B}"/>
              </a:ext>
            </a:extLst>
          </p:cNvPr>
          <p:cNvSpPr/>
          <p:nvPr/>
        </p:nvSpPr>
        <p:spPr>
          <a:xfrm>
            <a:off x="8378173" y="4114800"/>
            <a:ext cx="56605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Google Shape;306;p17">
            <a:extLst>
              <a:ext uri="{FF2B5EF4-FFF2-40B4-BE49-F238E27FC236}">
                <a16:creationId xmlns:a16="http://schemas.microsoft.com/office/drawing/2014/main" id="{FEA06E98-5104-16FC-0A18-E840BFF3A071}"/>
              </a:ext>
            </a:extLst>
          </p:cNvPr>
          <p:cNvSpPr/>
          <p:nvPr/>
        </p:nvSpPr>
        <p:spPr>
          <a:xfrm>
            <a:off x="9238329" y="2643846"/>
            <a:ext cx="24931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57;p21">
            <a:extLst>
              <a:ext uri="{FF2B5EF4-FFF2-40B4-BE49-F238E27FC236}">
                <a16:creationId xmlns:a16="http://schemas.microsoft.com/office/drawing/2014/main" id="{89D62550-345E-39DC-61BC-C747D330721C}"/>
              </a:ext>
            </a:extLst>
          </p:cNvPr>
          <p:cNvSpPr/>
          <p:nvPr/>
        </p:nvSpPr>
        <p:spPr>
          <a:xfrm>
            <a:off x="393707" y="3731474"/>
            <a:ext cx="2398302" cy="11079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"to"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"Mobius/Sensor1"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”TAE"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"op"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rqi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"1234"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dirty="0"/>
          </a:p>
        </p:txBody>
      </p:sp>
      <p:sp>
        <p:nvSpPr>
          <p:cNvPr id="27" name="Google Shape;358;p21">
            <a:extLst>
              <a:ext uri="{FF2B5EF4-FFF2-40B4-BE49-F238E27FC236}">
                <a16:creationId xmlns:a16="http://schemas.microsoft.com/office/drawing/2014/main" id="{FE03EF4C-418D-BD5A-E12F-73B6725119BC}"/>
              </a:ext>
            </a:extLst>
          </p:cNvPr>
          <p:cNvSpPr/>
          <p:nvPr/>
        </p:nvSpPr>
        <p:spPr>
          <a:xfrm>
            <a:off x="230861" y="3311221"/>
            <a:ext cx="2723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oneM2M primitive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59;p21">
            <a:extLst>
              <a:ext uri="{FF2B5EF4-FFF2-40B4-BE49-F238E27FC236}">
                <a16:creationId xmlns:a16="http://schemas.microsoft.com/office/drawing/2014/main" id="{27437720-47FD-E3E4-FF4C-B251E092EDC1}"/>
              </a:ext>
            </a:extLst>
          </p:cNvPr>
          <p:cNvSpPr/>
          <p:nvPr/>
        </p:nvSpPr>
        <p:spPr>
          <a:xfrm>
            <a:off x="5626896" y="3143671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Google Shape;360;p21">
            <a:extLst>
              <a:ext uri="{FF2B5EF4-FFF2-40B4-BE49-F238E27FC236}">
                <a16:creationId xmlns:a16="http://schemas.microsoft.com/office/drawing/2014/main" id="{84AE35EF-53DC-68A8-557A-2193CBB75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287613"/>
              </p:ext>
            </p:extLst>
          </p:nvPr>
        </p:nvGraphicFramePr>
        <p:xfrm>
          <a:off x="4527495" y="3495887"/>
          <a:ext cx="3642600" cy="1371650"/>
        </p:xfrm>
        <a:graphic>
          <a:graphicData uri="http://schemas.openxmlformats.org/drawingml/2006/table">
            <a:tbl>
              <a:tblPr bandRow="1">
                <a:noFill/>
                <a:tableStyleId>{F0CE6CF2-3232-438E-8F03-E061145C908E}</a:tableStyleId>
              </a:tblPr>
              <a:tblGrid>
                <a:gridCol w="182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GET /Mobius/Sensor1 HTTP/1.1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Host: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localhost:7579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X-M2M-Origin: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TAE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X-M2M-RI: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1234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Accept: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application/</a:t>
                      </a:r>
                      <a:r>
                        <a:rPr lang="en-US" sz="1200" u="none" strike="noStrike" cap="none" dirty="0" err="1"/>
                        <a:t>json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DCDC920-A796-176E-03FC-254E7680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476" y="3042283"/>
            <a:ext cx="2626817" cy="244983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3830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dirty="0"/>
              <a:t>CNT Resource Creation</a:t>
            </a:r>
            <a:endParaRPr dirty="0"/>
          </a:p>
        </p:txBody>
      </p:sp>
      <p:sp>
        <p:nvSpPr>
          <p:cNvPr id="314" name="Google Shape;314;p18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49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&lt;container&gt; resources creation for sensing and control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Iterate this for two light bulbs ‘status’ containers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315" name="Google Shape;315;p18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4417267" y="4698767"/>
            <a:ext cx="3642590" cy="10156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"m2m:cnt"</a:t>
            </a: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r>
              <a:rPr lang="en-US" sz="12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2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"status"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317" name="Google Shape;317;p18"/>
          <p:cNvSpPr/>
          <p:nvPr/>
        </p:nvSpPr>
        <p:spPr>
          <a:xfrm>
            <a:off x="257105" y="3457495"/>
            <a:ext cx="2564335" cy="19543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"to"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"Mobius/Sensor1"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”TAE"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"op"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rqi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"1234"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"pc"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"m2m:cnt"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"status"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318" name="Google Shape;318;p18"/>
          <p:cNvSpPr/>
          <p:nvPr/>
        </p:nvSpPr>
        <p:spPr>
          <a:xfrm>
            <a:off x="177275" y="3063924"/>
            <a:ext cx="2564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oneM2M primitive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5516667" y="2700631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0" name="Google Shape;320;p18"/>
          <p:cNvGraphicFramePr/>
          <p:nvPr>
            <p:extLst>
              <p:ext uri="{D42A27DB-BD31-4B8C-83A1-F6EECF244321}">
                <p14:modId xmlns:p14="http://schemas.microsoft.com/office/powerpoint/2010/main" val="4067458950"/>
              </p:ext>
            </p:extLst>
          </p:nvPr>
        </p:nvGraphicFramePr>
        <p:xfrm>
          <a:off x="4417266" y="3052847"/>
          <a:ext cx="3642600" cy="1645980"/>
        </p:xfrm>
        <a:graphic>
          <a:graphicData uri="http://schemas.openxmlformats.org/drawingml/2006/table">
            <a:tbl>
              <a:tblPr bandRow="1">
                <a:noFill/>
                <a:tableStyleId>{F0CE6CF2-3232-438E-8F03-E061145C908E}</a:tableStyleId>
              </a:tblPr>
              <a:tblGrid>
                <a:gridCol w="182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POST /Mobius/Sensor1 HTTP/1.1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Host: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localhost:7579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X-M2M-Origin: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ore-KR" sz="1200" u="none" strike="noStrike" cap="none" dirty="0"/>
                        <a:t>TAE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X-M2M-RI: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1234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Content-Type: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application/json; ty=3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Accept: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application/</a:t>
                      </a:r>
                      <a:r>
                        <a:rPr lang="en-US" sz="1200" u="none" strike="noStrike" cap="none" dirty="0" err="1"/>
                        <a:t>json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2993C06D-897D-61FC-153D-E19ED4D13022}"/>
              </a:ext>
            </a:extLst>
          </p:cNvPr>
          <p:cNvSpPr/>
          <p:nvPr/>
        </p:nvSpPr>
        <p:spPr>
          <a:xfrm>
            <a:off x="8177439" y="4028275"/>
            <a:ext cx="56605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Google Shape;306;p17">
            <a:extLst>
              <a:ext uri="{FF2B5EF4-FFF2-40B4-BE49-F238E27FC236}">
                <a16:creationId xmlns:a16="http://schemas.microsoft.com/office/drawing/2014/main" id="{7654B958-3B1F-0FB4-EA5B-FCB55567DCC9}"/>
              </a:ext>
            </a:extLst>
          </p:cNvPr>
          <p:cNvSpPr/>
          <p:nvPr/>
        </p:nvSpPr>
        <p:spPr>
          <a:xfrm>
            <a:off x="9256687" y="2615661"/>
            <a:ext cx="24931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F64CBE-E057-EC79-D4FC-7CFD7D983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128"/>
          <a:stretch/>
        </p:blipFill>
        <p:spPr>
          <a:xfrm>
            <a:off x="8903772" y="4994926"/>
            <a:ext cx="3110953" cy="82928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38929F-C3C3-CA7F-E8EE-4D25C980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48"/>
          <a:stretch/>
        </p:blipFill>
        <p:spPr>
          <a:xfrm>
            <a:off x="8903772" y="3061624"/>
            <a:ext cx="3110953" cy="193330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5" name="Google Shape;308;p17">
            <a:extLst>
              <a:ext uri="{FF2B5EF4-FFF2-40B4-BE49-F238E27FC236}">
                <a16:creationId xmlns:a16="http://schemas.microsoft.com/office/drawing/2014/main" id="{2833C0E2-71AB-C687-F990-FCA7974C2B3E}"/>
              </a:ext>
            </a:extLst>
          </p:cNvPr>
          <p:cNvSpPr/>
          <p:nvPr/>
        </p:nvSpPr>
        <p:spPr>
          <a:xfrm>
            <a:off x="3059659" y="3875837"/>
            <a:ext cx="1200186" cy="782726"/>
          </a:xfrm>
          <a:prstGeom prst="leftRightArrow">
            <a:avLst>
              <a:gd name="adj1" fmla="val 50000"/>
              <a:gd name="adj2" fmla="val 31638"/>
            </a:avLst>
          </a:prstGeom>
          <a:gradFill>
            <a:gsLst>
              <a:gs pos="0">
                <a:srgbClr val="FCC59E"/>
              </a:gs>
              <a:gs pos="50000">
                <a:srgbClr val="FBBB8F"/>
              </a:gs>
              <a:gs pos="100000">
                <a:srgbClr val="FFB17A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binding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dirty="0"/>
              <a:t>CNT Discovery</a:t>
            </a:r>
            <a:endParaRPr dirty="0"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163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Discover a &lt;</a:t>
            </a:r>
            <a:r>
              <a:rPr lang="en-US" altLang="ko-Kore-KR" dirty="0"/>
              <a:t>container</a:t>
            </a:r>
            <a:r>
              <a:rPr lang="en-US" dirty="0"/>
              <a:t>&gt; resource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Note that we use HTTP binding in this session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3059659" y="3875837"/>
            <a:ext cx="1200186" cy="782726"/>
          </a:xfrm>
          <a:prstGeom prst="leftRightArrow">
            <a:avLst>
              <a:gd name="adj1" fmla="val 50000"/>
              <a:gd name="adj2" fmla="val 31638"/>
            </a:avLst>
          </a:prstGeom>
          <a:gradFill>
            <a:gsLst>
              <a:gs pos="0">
                <a:srgbClr val="FCC59E"/>
              </a:gs>
              <a:gs pos="50000">
                <a:srgbClr val="FBBB8F"/>
              </a:gs>
              <a:gs pos="100000">
                <a:srgbClr val="FFB17A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binding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B82052D-E388-A3E4-22CC-668D0C11624B}"/>
              </a:ext>
            </a:extLst>
          </p:cNvPr>
          <p:cNvSpPr/>
          <p:nvPr/>
        </p:nvSpPr>
        <p:spPr>
          <a:xfrm>
            <a:off x="8321637" y="4114800"/>
            <a:ext cx="56605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Google Shape;306;p17">
            <a:extLst>
              <a:ext uri="{FF2B5EF4-FFF2-40B4-BE49-F238E27FC236}">
                <a16:creationId xmlns:a16="http://schemas.microsoft.com/office/drawing/2014/main" id="{FEA06E98-5104-16FC-0A18-E840BFF3A071}"/>
              </a:ext>
            </a:extLst>
          </p:cNvPr>
          <p:cNvSpPr/>
          <p:nvPr/>
        </p:nvSpPr>
        <p:spPr>
          <a:xfrm>
            <a:off x="9125260" y="2643847"/>
            <a:ext cx="24931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57;p21">
            <a:extLst>
              <a:ext uri="{FF2B5EF4-FFF2-40B4-BE49-F238E27FC236}">
                <a16:creationId xmlns:a16="http://schemas.microsoft.com/office/drawing/2014/main" id="{89D62550-345E-39DC-61BC-C747D330721C}"/>
              </a:ext>
            </a:extLst>
          </p:cNvPr>
          <p:cNvSpPr/>
          <p:nvPr/>
        </p:nvSpPr>
        <p:spPr>
          <a:xfrm>
            <a:off x="393707" y="3731474"/>
            <a:ext cx="2398302" cy="11079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"to"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"Mobius/Sensor1/status"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”TAE"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"op"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rqi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"1234"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dirty="0"/>
          </a:p>
        </p:txBody>
      </p:sp>
      <p:sp>
        <p:nvSpPr>
          <p:cNvPr id="27" name="Google Shape;358;p21">
            <a:extLst>
              <a:ext uri="{FF2B5EF4-FFF2-40B4-BE49-F238E27FC236}">
                <a16:creationId xmlns:a16="http://schemas.microsoft.com/office/drawing/2014/main" id="{FE03EF4C-418D-BD5A-E12F-73B6725119BC}"/>
              </a:ext>
            </a:extLst>
          </p:cNvPr>
          <p:cNvSpPr/>
          <p:nvPr/>
        </p:nvSpPr>
        <p:spPr>
          <a:xfrm>
            <a:off x="230861" y="3311221"/>
            <a:ext cx="2723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oneM2M primitive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59;p21">
            <a:extLst>
              <a:ext uri="{FF2B5EF4-FFF2-40B4-BE49-F238E27FC236}">
                <a16:creationId xmlns:a16="http://schemas.microsoft.com/office/drawing/2014/main" id="{27437720-47FD-E3E4-FF4C-B251E092EDC1}"/>
              </a:ext>
            </a:extLst>
          </p:cNvPr>
          <p:cNvSpPr/>
          <p:nvPr/>
        </p:nvSpPr>
        <p:spPr>
          <a:xfrm>
            <a:off x="5626896" y="3143671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Google Shape;360;p21">
            <a:extLst>
              <a:ext uri="{FF2B5EF4-FFF2-40B4-BE49-F238E27FC236}">
                <a16:creationId xmlns:a16="http://schemas.microsoft.com/office/drawing/2014/main" id="{84AE35EF-53DC-68A8-557A-2193CBB75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677364"/>
              </p:ext>
            </p:extLst>
          </p:nvPr>
        </p:nvGraphicFramePr>
        <p:xfrm>
          <a:off x="4527495" y="3495887"/>
          <a:ext cx="3642600" cy="1371650"/>
        </p:xfrm>
        <a:graphic>
          <a:graphicData uri="http://schemas.openxmlformats.org/drawingml/2006/table">
            <a:tbl>
              <a:tblPr bandRow="1">
                <a:noFill/>
                <a:tableStyleId>{F0CE6CF2-3232-438E-8F03-E061145C908E}</a:tableStyleId>
              </a:tblPr>
              <a:tblGrid>
                <a:gridCol w="182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GET /Mobius/Sensor1/status HTTP/1.1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Host: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localhost:7579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X-M2M-Origin: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TAE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X-M2M-RI: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1234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Accept: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application/</a:t>
                      </a:r>
                      <a:r>
                        <a:rPr lang="en-US" sz="1200" u="none" strike="noStrike" cap="none" dirty="0" err="1"/>
                        <a:t>json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E77FB9A9-D79F-5283-8177-1CF2CAEFA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81"/>
          <a:stretch/>
        </p:blipFill>
        <p:spPr>
          <a:xfrm>
            <a:off x="9039237" y="4833734"/>
            <a:ext cx="2921901" cy="75107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E77C03-244C-7AA1-1CA7-43B05350D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610"/>
          <a:stretch/>
        </p:blipFill>
        <p:spPr>
          <a:xfrm>
            <a:off x="9039239" y="3039980"/>
            <a:ext cx="2921900" cy="179944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64311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dirty="0"/>
              <a:t>CIN Resource Creation</a:t>
            </a:r>
            <a:endParaRPr dirty="0"/>
          </a:p>
        </p:txBody>
      </p:sp>
      <p:sp>
        <p:nvSpPr>
          <p:cNvPr id="327" name="Google Shape;327;p19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49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&lt;</a:t>
            </a:r>
            <a:r>
              <a:rPr lang="en-US" dirty="0" err="1"/>
              <a:t>contentInstance</a:t>
            </a:r>
            <a:r>
              <a:rPr lang="en-US" dirty="0"/>
              <a:t>&gt; resources creation for initial status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328" name="Google Shape;328;p19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4420475" y="4509645"/>
            <a:ext cx="3642590" cy="1015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200" i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"m2m:cin"</a:t>
            </a:r>
            <a:r>
              <a:rPr lang="en-US" sz="12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200" i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"con"</a:t>
            </a:r>
            <a:r>
              <a:rPr lang="en-US" sz="12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20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"ON"</a:t>
            </a:r>
            <a:endParaRPr sz="120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334696" y="3233057"/>
            <a:ext cx="2564334" cy="195438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"to"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"Mobius/Sensor1/status"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”TAE"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"op"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rqi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"1234"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"pc"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"m2m:cin"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"con"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"ON"</a:t>
            </a:r>
            <a:endParaRPr sz="1100" dirty="0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    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331" name="Google Shape;331;p19"/>
          <p:cNvSpPr/>
          <p:nvPr/>
        </p:nvSpPr>
        <p:spPr>
          <a:xfrm>
            <a:off x="334696" y="2863725"/>
            <a:ext cx="2564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oneM2M primitive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5519875" y="2511509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19"/>
          <p:cNvGraphicFramePr/>
          <p:nvPr>
            <p:extLst>
              <p:ext uri="{D42A27DB-BD31-4B8C-83A1-F6EECF244321}">
                <p14:modId xmlns:p14="http://schemas.microsoft.com/office/powerpoint/2010/main" val="1396578100"/>
              </p:ext>
            </p:extLst>
          </p:nvPr>
        </p:nvGraphicFramePr>
        <p:xfrm>
          <a:off x="4420474" y="2863725"/>
          <a:ext cx="3642600" cy="1645980"/>
        </p:xfrm>
        <a:graphic>
          <a:graphicData uri="http://schemas.openxmlformats.org/drawingml/2006/table">
            <a:tbl>
              <a:tblPr bandRow="1">
                <a:noFill/>
                <a:tableStyleId>{F0CE6CF2-3232-438E-8F03-E061145C908E}</a:tableStyleId>
              </a:tblPr>
              <a:tblGrid>
                <a:gridCol w="182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POST /Mobius/Sensor1/status HTTP/1.1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Host: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localhost:7579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X-M2M-Origin: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TAE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X-M2M-RI: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1234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Content-Type: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application/json; ty=4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Accept: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application/</a:t>
                      </a:r>
                      <a:r>
                        <a:rPr lang="en-US" sz="1200" u="none" strike="noStrike" cap="none" dirty="0" err="1"/>
                        <a:t>json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308;p17">
            <a:extLst>
              <a:ext uri="{FF2B5EF4-FFF2-40B4-BE49-F238E27FC236}">
                <a16:creationId xmlns:a16="http://schemas.microsoft.com/office/drawing/2014/main" id="{ADD2828F-6D18-2D38-46E7-7302C7AFD684}"/>
              </a:ext>
            </a:extLst>
          </p:cNvPr>
          <p:cNvSpPr/>
          <p:nvPr/>
        </p:nvSpPr>
        <p:spPr>
          <a:xfrm>
            <a:off x="3059659" y="3875837"/>
            <a:ext cx="1200186" cy="782726"/>
          </a:xfrm>
          <a:prstGeom prst="leftRightArrow">
            <a:avLst>
              <a:gd name="adj1" fmla="val 50000"/>
              <a:gd name="adj2" fmla="val 31638"/>
            </a:avLst>
          </a:prstGeom>
          <a:gradFill>
            <a:gsLst>
              <a:gs pos="0">
                <a:srgbClr val="FCC59E"/>
              </a:gs>
              <a:gs pos="50000">
                <a:srgbClr val="FBBB8F"/>
              </a:gs>
              <a:gs pos="100000">
                <a:srgbClr val="FFB17A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binding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AB290202-F9E4-902D-7C66-EDCB2967EA53}"/>
              </a:ext>
            </a:extLst>
          </p:cNvPr>
          <p:cNvSpPr/>
          <p:nvPr/>
        </p:nvSpPr>
        <p:spPr>
          <a:xfrm>
            <a:off x="8321637" y="4114800"/>
            <a:ext cx="56605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DBFF6A-BB64-D2E8-6A3F-45664FBCE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51"/>
          <a:stretch/>
        </p:blipFill>
        <p:spPr>
          <a:xfrm>
            <a:off x="9011207" y="2984951"/>
            <a:ext cx="2986161" cy="220248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Google Shape;306;p17">
            <a:extLst>
              <a:ext uri="{FF2B5EF4-FFF2-40B4-BE49-F238E27FC236}">
                <a16:creationId xmlns:a16="http://schemas.microsoft.com/office/drawing/2014/main" id="{F879FB15-0AE4-A93E-4689-219807324E8D}"/>
              </a:ext>
            </a:extLst>
          </p:cNvPr>
          <p:cNvSpPr/>
          <p:nvPr/>
        </p:nvSpPr>
        <p:spPr>
          <a:xfrm>
            <a:off x="9256687" y="2615661"/>
            <a:ext cx="24931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0C33D5E-71A7-1B0B-A8C7-98678A59A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310"/>
          <a:stretch/>
        </p:blipFill>
        <p:spPr>
          <a:xfrm>
            <a:off x="9011207" y="5186057"/>
            <a:ext cx="2986161" cy="43606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dirty="0"/>
              <a:t>CIN Discovery</a:t>
            </a:r>
            <a:endParaRPr dirty="0"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163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Discover a &lt;</a:t>
            </a:r>
            <a:r>
              <a:rPr lang="en-US" altLang="ko-Kore-KR" dirty="0" err="1"/>
              <a:t>contentInstance</a:t>
            </a:r>
            <a:r>
              <a:rPr lang="en-US" dirty="0"/>
              <a:t>&gt; resource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Note that we use HTTP binding in this session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3059659" y="3875837"/>
            <a:ext cx="1200186" cy="782726"/>
          </a:xfrm>
          <a:prstGeom prst="leftRightArrow">
            <a:avLst>
              <a:gd name="adj1" fmla="val 50000"/>
              <a:gd name="adj2" fmla="val 31638"/>
            </a:avLst>
          </a:prstGeom>
          <a:gradFill>
            <a:gsLst>
              <a:gs pos="0">
                <a:srgbClr val="FCC59E"/>
              </a:gs>
              <a:gs pos="50000">
                <a:srgbClr val="FBBB8F"/>
              </a:gs>
              <a:gs pos="100000">
                <a:srgbClr val="FFB17A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binding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B82052D-E388-A3E4-22CC-668D0C11624B}"/>
              </a:ext>
            </a:extLst>
          </p:cNvPr>
          <p:cNvSpPr/>
          <p:nvPr/>
        </p:nvSpPr>
        <p:spPr>
          <a:xfrm>
            <a:off x="8321637" y="4114800"/>
            <a:ext cx="56605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Google Shape;306;p17">
            <a:extLst>
              <a:ext uri="{FF2B5EF4-FFF2-40B4-BE49-F238E27FC236}">
                <a16:creationId xmlns:a16="http://schemas.microsoft.com/office/drawing/2014/main" id="{FEA06E98-5104-16FC-0A18-E840BFF3A071}"/>
              </a:ext>
            </a:extLst>
          </p:cNvPr>
          <p:cNvSpPr/>
          <p:nvPr/>
        </p:nvSpPr>
        <p:spPr>
          <a:xfrm>
            <a:off x="9125260" y="2643847"/>
            <a:ext cx="24931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57;p21">
            <a:extLst>
              <a:ext uri="{FF2B5EF4-FFF2-40B4-BE49-F238E27FC236}">
                <a16:creationId xmlns:a16="http://schemas.microsoft.com/office/drawing/2014/main" id="{89D62550-345E-39DC-61BC-C747D330721C}"/>
              </a:ext>
            </a:extLst>
          </p:cNvPr>
          <p:cNvSpPr/>
          <p:nvPr/>
        </p:nvSpPr>
        <p:spPr>
          <a:xfrm>
            <a:off x="269201" y="3729920"/>
            <a:ext cx="2665951" cy="11079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"to"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"Mobius/Sensor1/status/latest"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”TAE"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"op"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AE81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i="1" dirty="0" err="1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rqi</a:t>
            </a:r>
            <a:r>
              <a:rPr lang="en-US" sz="1100" i="1" dirty="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en-US" sz="1100" dirty="0">
                <a:solidFill>
                  <a:srgbClr val="CFCFC2"/>
                </a:solidFill>
                <a:latin typeface="Arial"/>
                <a:ea typeface="Arial"/>
                <a:cs typeface="Arial"/>
                <a:sym typeface="Arial"/>
              </a:rPr>
              <a:t>"1234"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dirty="0"/>
          </a:p>
        </p:txBody>
      </p:sp>
      <p:sp>
        <p:nvSpPr>
          <p:cNvPr id="27" name="Google Shape;358;p21">
            <a:extLst>
              <a:ext uri="{FF2B5EF4-FFF2-40B4-BE49-F238E27FC236}">
                <a16:creationId xmlns:a16="http://schemas.microsoft.com/office/drawing/2014/main" id="{FE03EF4C-418D-BD5A-E12F-73B6725119BC}"/>
              </a:ext>
            </a:extLst>
          </p:cNvPr>
          <p:cNvSpPr/>
          <p:nvPr/>
        </p:nvSpPr>
        <p:spPr>
          <a:xfrm>
            <a:off x="230861" y="3311221"/>
            <a:ext cx="2723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oneM2M primitive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59;p21">
            <a:extLst>
              <a:ext uri="{FF2B5EF4-FFF2-40B4-BE49-F238E27FC236}">
                <a16:creationId xmlns:a16="http://schemas.microsoft.com/office/drawing/2014/main" id="{27437720-47FD-E3E4-FF4C-B251E092EDC1}"/>
              </a:ext>
            </a:extLst>
          </p:cNvPr>
          <p:cNvSpPr/>
          <p:nvPr/>
        </p:nvSpPr>
        <p:spPr>
          <a:xfrm>
            <a:off x="5626896" y="3143671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Google Shape;360;p21">
            <a:extLst>
              <a:ext uri="{FF2B5EF4-FFF2-40B4-BE49-F238E27FC236}">
                <a16:creationId xmlns:a16="http://schemas.microsoft.com/office/drawing/2014/main" id="{84AE35EF-53DC-68A8-557A-2193CBB75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666972"/>
              </p:ext>
            </p:extLst>
          </p:nvPr>
        </p:nvGraphicFramePr>
        <p:xfrm>
          <a:off x="4527495" y="3495887"/>
          <a:ext cx="3642600" cy="1371650"/>
        </p:xfrm>
        <a:graphic>
          <a:graphicData uri="http://schemas.openxmlformats.org/drawingml/2006/table">
            <a:tbl>
              <a:tblPr bandRow="1">
                <a:noFill/>
                <a:tableStyleId>{F0CE6CF2-3232-438E-8F03-E061145C908E}</a:tableStyleId>
              </a:tblPr>
              <a:tblGrid>
                <a:gridCol w="182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GET /Mobius/Sensor1/status/latest HTTP/1.1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Host: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localhost:7579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X-M2M-Origin: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TAE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X-M2M-RI: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1234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Accept: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application/</a:t>
                      </a:r>
                      <a:r>
                        <a:rPr lang="en-US" sz="1200" u="none" strike="noStrike" cap="none" dirty="0" err="1"/>
                        <a:t>json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766D11E-BD12-1F29-C298-7FC7C3A10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65"/>
          <a:stretch/>
        </p:blipFill>
        <p:spPr>
          <a:xfrm>
            <a:off x="9059363" y="4803309"/>
            <a:ext cx="2717166" cy="56096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2235B5-1061-D2CE-346B-ED20E457A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10"/>
          <a:stretch/>
        </p:blipFill>
        <p:spPr>
          <a:xfrm>
            <a:off x="9059363" y="3022167"/>
            <a:ext cx="2717166" cy="177211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5358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Resource and Call Flows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HTTP Implementation Example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Reference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438BE-4531-ED37-6D35-0B002375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Reference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CEC68-21E7-AD79-1D83-259F355A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696" y="1173570"/>
            <a:ext cx="10515600" cy="5346973"/>
          </a:xfrm>
        </p:spPr>
        <p:txBody>
          <a:bodyPr>
            <a:normAutofit lnSpcReduction="10000"/>
          </a:bodyPr>
          <a:lstStyle/>
          <a:p>
            <a:r>
              <a:rPr kumimoji="1" lang="en-US" altLang="ko-Kore-KR" dirty="0"/>
              <a:t>oneM2M Short Name Finder</a:t>
            </a:r>
          </a:p>
          <a:p>
            <a:pPr lvl="1"/>
            <a:r>
              <a:rPr kumimoji="1" lang="en-US" altLang="ko-Kore-KR" dirty="0">
                <a:hlinkClick r:id="rId2"/>
              </a:rPr>
              <a:t>https://github.com/IoTKETI/oneM2M_shortname_finder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r>
              <a:rPr kumimoji="1" lang="en-US" altLang="ko-Kore-KR" dirty="0"/>
              <a:t>HTTP Functions</a:t>
            </a:r>
          </a:p>
          <a:p>
            <a:pPr lvl="1"/>
            <a:r>
              <a:rPr kumimoji="1" lang="en-US" altLang="ko-Kore-KR" dirty="0"/>
              <a:t>TS-0004 mandatory only </a:t>
            </a:r>
            <a:r>
              <a:rPr kumimoji="1" lang="en-US" altLang="ko-Kore-KR" sz="1800" dirty="0"/>
              <a:t>(e-mail)</a:t>
            </a:r>
          </a:p>
          <a:p>
            <a:r>
              <a:rPr kumimoji="1" lang="en-US" altLang="ko-Kore-KR" dirty="0"/>
              <a:t>Postman Collections</a:t>
            </a:r>
          </a:p>
          <a:p>
            <a:pPr lvl="1"/>
            <a:r>
              <a:rPr kumimoji="1" lang="en-US" altLang="ko-Kore-KR" dirty="0"/>
              <a:t>Tiny oneM2M </a:t>
            </a:r>
            <a:r>
              <a:rPr kumimoji="1" lang="en-US" altLang="ko-Kore-KR" dirty="0" err="1"/>
              <a:t>Server.postman_collection.json</a:t>
            </a:r>
            <a:r>
              <a:rPr kumimoji="1" lang="en-US" altLang="ko-Kore-KR" dirty="0"/>
              <a:t> </a:t>
            </a:r>
            <a:r>
              <a:rPr kumimoji="1" lang="en-US" altLang="ko-Kore-KR" sz="1800" dirty="0"/>
              <a:t>(e-mail)</a:t>
            </a:r>
          </a:p>
          <a:p>
            <a:r>
              <a:rPr kumimoji="1" lang="en-US" altLang="ko-Kore-KR" dirty="0"/>
              <a:t>oneM2M tutorial </a:t>
            </a:r>
            <a:r>
              <a:rPr kumimoji="1" lang="en-US" altLang="ko-Kore-KR" sz="2000" dirty="0"/>
              <a:t>(</a:t>
            </a:r>
            <a:r>
              <a:rPr kumimoji="1" lang="en-US" altLang="ko-Kore-KR" sz="2000" dirty="0" err="1"/>
              <a:t>youtube</a:t>
            </a:r>
            <a:r>
              <a:rPr kumimoji="1" lang="en-US" altLang="ko-Kore-KR" sz="2000" dirty="0"/>
              <a:t>)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oneM2M API (</a:t>
            </a:r>
            <a:r>
              <a:rPr kumimoji="1" lang="es-419" altLang="ko-Kore-KR" dirty="0">
                <a:hlinkClick r:id="rId3"/>
              </a:rPr>
              <a:t>https://www.youtube.com/watch?v=pREoTt8585c&amp;list=PL-ZgPBFZJJmmqbv4PvfCoLNVz40nKsGzZ&amp;index=4&amp;t=10s</a:t>
            </a:r>
            <a:r>
              <a:rPr kumimoji="1" lang="en-US" altLang="ko-Kore-KR" dirty="0"/>
              <a:t>)</a:t>
            </a:r>
          </a:p>
          <a:p>
            <a:pPr lvl="1"/>
            <a:r>
              <a:rPr kumimoji="1" lang="en-US" altLang="ko-Kore-KR" dirty="0"/>
              <a:t>oneM2M </a:t>
            </a:r>
            <a:r>
              <a:rPr kumimoji="1" lang="ko-KR" altLang="en-US" dirty="0"/>
              <a:t>어플리케이션 개발 가이드 </a:t>
            </a:r>
            <a:r>
              <a:rPr kumimoji="1" lang="en-US" altLang="ko-KR" dirty="0"/>
              <a:t>(</a:t>
            </a:r>
            <a:r>
              <a:rPr kumimoji="1" lang="es-419" altLang="ko-Kore-KR" dirty="0">
                <a:hlinkClick r:id="rId4"/>
              </a:rPr>
              <a:t>https://www.youtube.com/watch?v=VzPleRkUJr0&amp;list=PL-ZgPBFZJJmmqbv4PvfCoLNVz40nKsGzZ&amp;index=8&amp;t=1031s</a:t>
            </a:r>
            <a:r>
              <a:rPr kumimoji="1" lang="en-US" altLang="ko-KR" dirty="0"/>
              <a:t>)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4437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ctrTitle"/>
          </p:nvPr>
        </p:nvSpPr>
        <p:spPr>
          <a:xfrm>
            <a:off x="825688" y="3185195"/>
            <a:ext cx="10540621" cy="96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5400"/>
              <a:buFont typeface="Open Sans"/>
              <a:buNone/>
            </a:pPr>
            <a:r>
              <a:rPr lang="en-US" sz="5400" dirty="0"/>
              <a:t>Resource and Call Flows</a:t>
            </a:r>
            <a:endParaRPr sz="5400" dirty="0"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4294967295"/>
          </p:nvPr>
        </p:nvSpPr>
        <p:spPr>
          <a:xfrm>
            <a:off x="11753850" y="6492875"/>
            <a:ext cx="438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dirty="0"/>
              <a:t>Resource Structure</a:t>
            </a:r>
            <a:endParaRPr dirty="0"/>
          </a:p>
        </p:txBody>
      </p:sp>
      <p:sp>
        <p:nvSpPr>
          <p:cNvPr id="213" name="Google Shape;213;p12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8428304" cy="341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Resource tree so far (abstract ver.)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AEs have containers of ‘status’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containers have data instances</a:t>
            </a: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14" name="Google Shape;214;p12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3800627" y="3254829"/>
            <a:ext cx="1859795" cy="67085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CSE &lt;CSEBase&gt;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5458944" y="4126242"/>
            <a:ext cx="1696372" cy="3667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 &lt;AE&gt;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2"/>
          <p:cNvCxnSpPr>
            <a:cxnSpLocks/>
            <a:stCxn id="215" idx="2"/>
            <a:endCxn id="216" idx="1"/>
          </p:cNvCxnSpPr>
          <p:nvPr/>
        </p:nvCxnSpPr>
        <p:spPr>
          <a:xfrm rot="16200000" flipH="1">
            <a:off x="4902754" y="3753450"/>
            <a:ext cx="383960" cy="72841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12"/>
          <p:cNvSpPr/>
          <p:nvPr/>
        </p:nvSpPr>
        <p:spPr>
          <a:xfrm>
            <a:off x="6693642" y="4656314"/>
            <a:ext cx="2169764" cy="3667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Status &lt;container&gt;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8062660" y="5227541"/>
            <a:ext cx="2088506" cy="3667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lt1"/>
                </a:solidFill>
              </a:rPr>
              <a:t>&lt;</a:t>
            </a:r>
            <a:r>
              <a:rPr lang="en-US" sz="1800" dirty="0" err="1">
                <a:solidFill>
                  <a:schemeClr val="lt1"/>
                </a:solidFill>
              </a:rPr>
              <a:t>contentInstance</a:t>
            </a:r>
            <a:r>
              <a:rPr lang="en-US" sz="1800" dirty="0">
                <a:solidFill>
                  <a:schemeClr val="lt1"/>
                </a:solidFill>
              </a:rPr>
              <a:t>&gt;</a:t>
            </a:r>
            <a:endParaRPr sz="1800" dirty="0">
              <a:solidFill>
                <a:schemeClr val="lt1"/>
              </a:solidFill>
            </a:endParaRPr>
          </a:p>
        </p:txBody>
      </p:sp>
      <p:cxnSp>
        <p:nvCxnSpPr>
          <p:cNvPr id="221" name="Google Shape;221;p12"/>
          <p:cNvCxnSpPr>
            <a:cxnSpLocks/>
            <a:stCxn id="216" idx="2"/>
            <a:endCxn id="219" idx="1"/>
          </p:cNvCxnSpPr>
          <p:nvPr/>
        </p:nvCxnSpPr>
        <p:spPr>
          <a:xfrm rot="-5400000" flipH="1">
            <a:off x="6326930" y="4473237"/>
            <a:ext cx="346800" cy="386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12"/>
          <p:cNvCxnSpPr>
            <a:stCxn id="219" idx="2"/>
            <a:endCxn id="220" idx="1"/>
          </p:cNvCxnSpPr>
          <p:nvPr/>
        </p:nvCxnSpPr>
        <p:spPr>
          <a:xfrm rot="-5400000" flipH="1">
            <a:off x="7726624" y="5075009"/>
            <a:ext cx="387900" cy="284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821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/>
              <a:t>APIs to try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1144382" cy="254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AE registration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Resource discovery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Data resource creation</a:t>
            </a:r>
            <a:endParaRPr dirty="0"/>
          </a:p>
        </p:txBody>
      </p:sp>
      <p:pic>
        <p:nvPicPr>
          <p:cNvPr id="126" name="Google Shape;126;p6" descr="Light Bulb 11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6551" y="3645533"/>
            <a:ext cx="790413" cy="79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 descr="Router, regular Free Icon of SnipIcons Regul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0146" y="3354174"/>
            <a:ext cx="1071563" cy="10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 descr="Mobile Phone Smartphone - Free vector graphic on Pixaba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78461" y="3643001"/>
            <a:ext cx="927315" cy="927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>
            <a:cxnSpLocks/>
          </p:cNvCxnSpPr>
          <p:nvPr/>
        </p:nvCxnSpPr>
        <p:spPr>
          <a:xfrm>
            <a:off x="6420355" y="4086742"/>
            <a:ext cx="1233358" cy="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2" name="Google Shape;132;p6"/>
          <p:cNvCxnSpPr>
            <a:endCxn id="129" idx="1"/>
          </p:cNvCxnSpPr>
          <p:nvPr/>
        </p:nvCxnSpPr>
        <p:spPr>
          <a:xfrm>
            <a:off x="8823461" y="4106659"/>
            <a:ext cx="1155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33" name="Google Shape;133;p6"/>
          <p:cNvSpPr/>
          <p:nvPr/>
        </p:nvSpPr>
        <p:spPr>
          <a:xfrm>
            <a:off x="7464047" y="4370505"/>
            <a:ext cx="14873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G/W Platform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(CSE)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10786202" y="3763577"/>
            <a:ext cx="7546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4708982" y="3711045"/>
            <a:ext cx="10847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/>
              <a:t>Call Flows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94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Registration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Devices and user app (AE) registers to the platform (CSE)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3071985" y="2721244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Sensor1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5081598" y="2721244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(CSE)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7091211" y="2721244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app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9"/>
          <p:cNvCxnSpPr/>
          <p:nvPr/>
        </p:nvCxnSpPr>
        <p:spPr>
          <a:xfrm flipH="1">
            <a:off x="3697082" y="3429000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9"/>
          <p:cNvCxnSpPr/>
          <p:nvPr/>
        </p:nvCxnSpPr>
        <p:spPr>
          <a:xfrm flipH="1">
            <a:off x="5748024" y="3429000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9"/>
          <p:cNvCxnSpPr/>
          <p:nvPr/>
        </p:nvCxnSpPr>
        <p:spPr>
          <a:xfrm flipH="1">
            <a:off x="7736972" y="3429000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9"/>
          <p:cNvCxnSpPr/>
          <p:nvPr/>
        </p:nvCxnSpPr>
        <p:spPr>
          <a:xfrm>
            <a:off x="3697082" y="4529381"/>
            <a:ext cx="205094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9"/>
          <p:cNvCxnSpPr/>
          <p:nvPr/>
        </p:nvCxnSpPr>
        <p:spPr>
          <a:xfrm rot="10800000">
            <a:off x="5748024" y="5149313"/>
            <a:ext cx="198894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9"/>
          <p:cNvSpPr/>
          <p:nvPr/>
        </p:nvSpPr>
        <p:spPr>
          <a:xfrm>
            <a:off x="3728079" y="4570711"/>
            <a:ext cx="2128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&lt;AE&gt; create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5768687" y="5173918"/>
            <a:ext cx="2128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&lt;AE&gt; create request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 dirty="0"/>
              <a:t>Call Flows</a:t>
            </a:r>
            <a:endParaRPr dirty="0"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49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Initial resource creation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&lt;container&gt; and &lt;</a:t>
            </a:r>
            <a:r>
              <a:rPr lang="en-US" dirty="0" err="1"/>
              <a:t>contentInstance</a:t>
            </a:r>
            <a:r>
              <a:rPr lang="en-US" dirty="0"/>
              <a:t>&gt; resources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3398556" y="2721244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ore-KR" sz="1800" dirty="0">
                <a:solidFill>
                  <a:schemeClr val="lt1"/>
                </a:solidFill>
              </a:rPr>
              <a:t>Sensor1</a:t>
            </a:r>
          </a:p>
          <a:p>
            <a:pPr lvl="0" algn="ctr"/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5408169" y="2721244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ore-KR" sz="1800" dirty="0">
                <a:solidFill>
                  <a:schemeClr val="lt1"/>
                </a:solidFill>
              </a:rPr>
              <a:t>Server</a:t>
            </a:r>
          </a:p>
          <a:p>
            <a:pPr lvl="0" algn="ctr"/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(CSE)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7417782" y="2721244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app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0"/>
          <p:cNvCxnSpPr/>
          <p:nvPr/>
        </p:nvCxnSpPr>
        <p:spPr>
          <a:xfrm flipH="1">
            <a:off x="4023653" y="3429000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0"/>
          <p:cNvCxnSpPr/>
          <p:nvPr/>
        </p:nvCxnSpPr>
        <p:spPr>
          <a:xfrm flipH="1">
            <a:off x="6074595" y="3429000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10"/>
          <p:cNvCxnSpPr/>
          <p:nvPr/>
        </p:nvCxnSpPr>
        <p:spPr>
          <a:xfrm flipH="1">
            <a:off x="8063543" y="3429000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0"/>
          <p:cNvCxnSpPr/>
          <p:nvPr/>
        </p:nvCxnSpPr>
        <p:spPr>
          <a:xfrm>
            <a:off x="4023653" y="4939345"/>
            <a:ext cx="205094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8" name="Google Shape;188;p10"/>
          <p:cNvSpPr/>
          <p:nvPr/>
        </p:nvSpPr>
        <p:spPr>
          <a:xfrm>
            <a:off x="4054649" y="4980675"/>
            <a:ext cx="48044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&lt;container&gt;, &lt;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contentInstance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request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/>
              <a:t>Call Flows</a:t>
            </a:r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10515600" cy="49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Target container discovery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95" name="Google Shape;195;p11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3627157" y="2508510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ore-KR" sz="1800" dirty="0">
                <a:solidFill>
                  <a:schemeClr val="lt1"/>
                </a:solidFill>
              </a:rPr>
              <a:t>Sensor1</a:t>
            </a:r>
            <a:endParaRPr lang="en-US" altLang="ko-Kore-KR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5636770" y="2508510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ore-KR" sz="1800" dirty="0">
                <a:solidFill>
                  <a:schemeClr val="lt1"/>
                </a:solidFill>
              </a:rPr>
              <a:t>Server</a:t>
            </a:r>
          </a:p>
          <a:p>
            <a:pPr lvl="0" algn="ctr"/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(CSE)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7646383" y="2508510"/>
            <a:ext cx="1291525" cy="70775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app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(AE)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1"/>
          <p:cNvCxnSpPr/>
          <p:nvPr/>
        </p:nvCxnSpPr>
        <p:spPr>
          <a:xfrm flipH="1">
            <a:off x="4252254" y="3216266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1"/>
          <p:cNvCxnSpPr/>
          <p:nvPr/>
        </p:nvCxnSpPr>
        <p:spPr>
          <a:xfrm flipH="1">
            <a:off x="6303196" y="3216266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1"/>
          <p:cNvCxnSpPr/>
          <p:nvPr/>
        </p:nvCxnSpPr>
        <p:spPr>
          <a:xfrm flipH="1">
            <a:off x="8292144" y="3216266"/>
            <a:ext cx="1" cy="27690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11"/>
          <p:cNvCxnSpPr/>
          <p:nvPr/>
        </p:nvCxnSpPr>
        <p:spPr>
          <a:xfrm rot="10800000">
            <a:off x="6303197" y="3880463"/>
            <a:ext cx="19889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7" name="Google Shape;207;p11"/>
          <p:cNvSpPr/>
          <p:nvPr/>
        </p:nvSpPr>
        <p:spPr>
          <a:xfrm>
            <a:off x="6323859" y="3905068"/>
            <a:ext cx="35077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discovery request for </a:t>
            </a:r>
            <a:r>
              <a:rPr lang="en-US" sz="1800" dirty="0">
                <a:solidFill>
                  <a:schemeClr val="dk1"/>
                </a:solidFill>
              </a:rPr>
              <a:t>sensor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204;p11">
            <a:extLst>
              <a:ext uri="{FF2B5EF4-FFF2-40B4-BE49-F238E27FC236}">
                <a16:creationId xmlns:a16="http://schemas.microsoft.com/office/drawing/2014/main" id="{38FBFF67-698E-0D77-C3C8-FD80605BC3A6}"/>
              </a:ext>
            </a:extLst>
          </p:cNvPr>
          <p:cNvCxnSpPr/>
          <p:nvPr/>
        </p:nvCxnSpPr>
        <p:spPr>
          <a:xfrm rot="10800000">
            <a:off x="6303197" y="4874391"/>
            <a:ext cx="19889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" name="Google Shape;205;p11">
            <a:extLst>
              <a:ext uri="{FF2B5EF4-FFF2-40B4-BE49-F238E27FC236}">
                <a16:creationId xmlns:a16="http://schemas.microsoft.com/office/drawing/2014/main" id="{DED990A3-A6FF-CCB9-7797-36FD3B6B067B}"/>
              </a:ext>
            </a:extLst>
          </p:cNvPr>
          <p:cNvSpPr/>
          <p:nvPr/>
        </p:nvSpPr>
        <p:spPr>
          <a:xfrm>
            <a:off x="6323859" y="4898996"/>
            <a:ext cx="35077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&lt;container&gt; create request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3133"/>
              </a:buClr>
              <a:buSzPts val="4400"/>
              <a:buFont typeface="Open Sans"/>
              <a:buNone/>
            </a:pPr>
            <a:r>
              <a:rPr lang="en-US"/>
              <a:t>Call Flows</a:t>
            </a:r>
            <a:endParaRPr/>
          </a:p>
        </p:txBody>
      </p:sp>
      <p:sp>
        <p:nvSpPr>
          <p:cNvPr id="213" name="Google Shape;213;p12"/>
          <p:cNvSpPr txBox="1">
            <a:spLocks noGrp="1"/>
          </p:cNvSpPr>
          <p:nvPr>
            <p:ph type="body" idx="1"/>
          </p:nvPr>
        </p:nvSpPr>
        <p:spPr>
          <a:xfrm>
            <a:off x="334696" y="1493919"/>
            <a:ext cx="8428304" cy="341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Resource tree so far (abstract ver.)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bulbs have containers of ‘status’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containers have data instances</a:t>
            </a: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14" name="Google Shape;214;p12"/>
          <p:cNvSpPr txBox="1">
            <a:spLocks noGrp="1"/>
          </p:cNvSpPr>
          <p:nvPr>
            <p:ph type="sldNum" idx="12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4508198" y="3024574"/>
            <a:ext cx="1859795" cy="67085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CSE &lt;CSEBase&gt;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6166515" y="3895987"/>
            <a:ext cx="1696372" cy="3667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ore-KR" sz="1800" dirty="0">
                <a:solidFill>
                  <a:schemeClr val="lt1"/>
                </a:solidFill>
              </a:rPr>
              <a:t>Sensor1</a:t>
            </a:r>
            <a:r>
              <a:rPr lang="en-US" altLang="ko-Kore-KR" sz="1800" dirty="0"/>
              <a:t> 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&lt;AE&gt;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2"/>
          <p:cNvCxnSpPr>
            <a:cxnSpLocks/>
            <a:stCxn id="215" idx="2"/>
            <a:endCxn id="216" idx="1"/>
          </p:cNvCxnSpPr>
          <p:nvPr/>
        </p:nvCxnSpPr>
        <p:spPr>
          <a:xfrm rot="16200000" flipH="1">
            <a:off x="5610325" y="3523195"/>
            <a:ext cx="383960" cy="72841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12"/>
          <p:cNvSpPr/>
          <p:nvPr/>
        </p:nvSpPr>
        <p:spPr>
          <a:xfrm>
            <a:off x="7401213" y="4426059"/>
            <a:ext cx="2169764" cy="3667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status &lt;container&gt;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8770231" y="4997286"/>
            <a:ext cx="2088506" cy="3667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cin1 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&lt;contentInstance&gt;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2"/>
          <p:cNvCxnSpPr>
            <a:cxnSpLocks/>
            <a:stCxn id="216" idx="2"/>
            <a:endCxn id="219" idx="1"/>
          </p:cNvCxnSpPr>
          <p:nvPr/>
        </p:nvCxnSpPr>
        <p:spPr>
          <a:xfrm rot="-5400000" flipH="1">
            <a:off x="7034501" y="4242982"/>
            <a:ext cx="346800" cy="386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12"/>
          <p:cNvCxnSpPr>
            <a:stCxn id="219" idx="2"/>
            <a:endCxn id="220" idx="1"/>
          </p:cNvCxnSpPr>
          <p:nvPr/>
        </p:nvCxnSpPr>
        <p:spPr>
          <a:xfrm rot="-5400000" flipH="1">
            <a:off x="8434195" y="4844754"/>
            <a:ext cx="387900" cy="284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228;p12">
            <a:extLst>
              <a:ext uri="{FF2B5EF4-FFF2-40B4-BE49-F238E27FC236}">
                <a16:creationId xmlns:a16="http://schemas.microsoft.com/office/drawing/2014/main" id="{0BDB5DBE-66D7-8209-2BD5-1BD66931483A}"/>
              </a:ext>
            </a:extLst>
          </p:cNvPr>
          <p:cNvSpPr/>
          <p:nvPr/>
        </p:nvSpPr>
        <p:spPr>
          <a:xfrm>
            <a:off x="7401232" y="5958706"/>
            <a:ext cx="2169745" cy="3667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&lt;container&gt;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229;p12">
            <a:extLst>
              <a:ext uri="{FF2B5EF4-FFF2-40B4-BE49-F238E27FC236}">
                <a16:creationId xmlns:a16="http://schemas.microsoft.com/office/drawing/2014/main" id="{8C863432-AFEC-B504-C84C-A178B654F9FA}"/>
              </a:ext>
            </a:extLst>
          </p:cNvPr>
          <p:cNvCxnSpPr>
            <a:cxnSpLocks/>
            <a:stCxn id="215" idx="2"/>
            <a:endCxn id="18" idx="1"/>
          </p:cNvCxnSpPr>
          <p:nvPr/>
        </p:nvCxnSpPr>
        <p:spPr>
          <a:xfrm rot="16200000" flipH="1">
            <a:off x="4857959" y="4275562"/>
            <a:ext cx="1888713" cy="72843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230;p12">
            <a:extLst>
              <a:ext uri="{FF2B5EF4-FFF2-40B4-BE49-F238E27FC236}">
                <a16:creationId xmlns:a16="http://schemas.microsoft.com/office/drawing/2014/main" id="{53AA4842-FB0C-96A7-3748-FD708F7B06C7}"/>
              </a:ext>
            </a:extLst>
          </p:cNvPr>
          <p:cNvSpPr/>
          <p:nvPr/>
        </p:nvSpPr>
        <p:spPr>
          <a:xfrm>
            <a:off x="6166534" y="5400740"/>
            <a:ext cx="1696372" cy="36679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userApp &lt;AE&gt;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33;p12">
            <a:extLst>
              <a:ext uri="{FF2B5EF4-FFF2-40B4-BE49-F238E27FC236}">
                <a16:creationId xmlns:a16="http://schemas.microsoft.com/office/drawing/2014/main" id="{ED0BB4E0-F6DD-468F-D756-E581E8029932}"/>
              </a:ext>
            </a:extLst>
          </p:cNvPr>
          <p:cNvCxnSpPr>
            <a:cxnSpLocks/>
            <a:stCxn id="18" idx="2"/>
            <a:endCxn id="16" idx="1"/>
          </p:cNvCxnSpPr>
          <p:nvPr/>
        </p:nvCxnSpPr>
        <p:spPr>
          <a:xfrm rot="16200000" flipH="1">
            <a:off x="7020692" y="5761563"/>
            <a:ext cx="374569" cy="38651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e2m">
      <a:dk1>
        <a:srgbClr val="545054"/>
      </a:dk1>
      <a:lt1>
        <a:srgbClr val="FFFFFF"/>
      </a:lt1>
      <a:dk2>
        <a:srgbClr val="000000"/>
      </a:dk2>
      <a:lt2>
        <a:srgbClr val="E7E6E6"/>
      </a:lt2>
      <a:accent1>
        <a:srgbClr val="C00000"/>
      </a:accent1>
      <a:accent2>
        <a:srgbClr val="545054"/>
      </a:accent2>
      <a:accent3>
        <a:srgbClr val="A5A5A5"/>
      </a:accent3>
      <a:accent4>
        <a:srgbClr val="F6921E"/>
      </a:accent4>
      <a:accent5>
        <a:srgbClr val="716896"/>
      </a:accent5>
      <a:accent6>
        <a:srgbClr val="005480"/>
      </a:accent6>
      <a:hlink>
        <a:srgbClr val="668C97"/>
      </a:hlink>
      <a:folHlink>
        <a:srgbClr val="4454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1150</Words>
  <Application>Microsoft Macintosh PowerPoint</Application>
  <PresentationFormat>와이드스크린</PresentationFormat>
  <Paragraphs>303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Open Sans</vt:lpstr>
      <vt:lpstr>Office Theme</vt:lpstr>
      <vt:lpstr>Tiny oneM2M Server  Developer guide</vt:lpstr>
      <vt:lpstr>Outline</vt:lpstr>
      <vt:lpstr>Resource and Call Flows</vt:lpstr>
      <vt:lpstr>Resource Structure</vt:lpstr>
      <vt:lpstr>APIs to try</vt:lpstr>
      <vt:lpstr>Call Flows</vt:lpstr>
      <vt:lpstr>Call Flows</vt:lpstr>
      <vt:lpstr>Call Flows</vt:lpstr>
      <vt:lpstr>Call Flows</vt:lpstr>
      <vt:lpstr>Call Flows</vt:lpstr>
      <vt:lpstr>Implementation</vt:lpstr>
      <vt:lpstr>Resource (mandatory only)</vt:lpstr>
      <vt:lpstr>CSE Discovery</vt:lpstr>
      <vt:lpstr>AE Registration</vt:lpstr>
      <vt:lpstr>AE Discovery</vt:lpstr>
      <vt:lpstr>CNT Resource Creation</vt:lpstr>
      <vt:lpstr>CNT Discovery</vt:lpstr>
      <vt:lpstr>CIN Resource Creation</vt:lpstr>
      <vt:lpstr>CIN Discovery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developer guide</dc:title>
  <dc:creator>KETI</dc:creator>
  <cp:lastModifiedBy>이지은</cp:lastModifiedBy>
  <cp:revision>43</cp:revision>
  <dcterms:created xsi:type="dcterms:W3CDTF">2017-09-21T15:46:31Z</dcterms:created>
  <dcterms:modified xsi:type="dcterms:W3CDTF">2022-05-17T09:54:51Z</dcterms:modified>
</cp:coreProperties>
</file>