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CFDE5-C281-4FD8-8FDE-AE32E0EEFBB6}" v="1622" dt="2022-06-07T12:19:44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ea typeface="Microsoft GothicNeo"/>
                <a:cs typeface="Microsoft GothicNeo"/>
              </a:rPr>
              <a:t>HTTP </a:t>
            </a:r>
            <a:r>
              <a:rPr lang="ko-KR" altLang="en-US">
                <a:ea typeface="Microsoft GothicNeo"/>
                <a:cs typeface="Microsoft GothicNeo"/>
              </a:rPr>
              <a:t>Daemon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 dirty="0">
                <a:ea typeface="Microsoft GothicNeo"/>
                <a:cs typeface="Microsoft GothicNeo"/>
              </a:rPr>
              <a:t>OneM2M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Tiny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IoT</a:t>
            </a:r>
            <a:r>
              <a:rPr lang="ko-KR" altLang="en-US" sz="1400" b="1" dirty="0">
                <a:ea typeface="Microsoft GothicNeo"/>
                <a:cs typeface="Microsoft GothicNeo"/>
              </a:rPr>
              <a:t> Project</a:t>
            </a:r>
            <a:endParaRPr lang="ko-KR" altLang="en-US" sz="1400" b="1" dirty="0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dirty="0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  <a:endParaRPr lang="ko-KR" altLang="en-US" sz="1400" b="1" dirty="0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348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Json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Parser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포함시키는 중 생긴 이슈</a:t>
            </a:r>
          </a:p>
        </p:txBody>
      </p:sp>
      <p:pic>
        <p:nvPicPr>
          <p:cNvPr id="7" name="그래픽 2" descr="사용자 단색으로 채워진">
            <a:extLst>
              <a:ext uri="{FF2B5EF4-FFF2-40B4-BE49-F238E27FC236}">
                <a16:creationId xmlns:a16="http://schemas.microsoft.com/office/drawing/2014/main" id="{4DC8BB9C-CD45-AA56-A122-98E1443D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044" y="3455020"/>
            <a:ext cx="2075985" cy="2075985"/>
          </a:xfrm>
          <a:prstGeom prst="rect">
            <a:avLst/>
          </a:prstGeom>
        </p:spPr>
      </p:pic>
      <p:pic>
        <p:nvPicPr>
          <p:cNvPr id="11" name="그래픽 2" descr="사용자 단색으로 채워진">
            <a:extLst>
              <a:ext uri="{FF2B5EF4-FFF2-40B4-BE49-F238E27FC236}">
                <a16:creationId xmlns:a16="http://schemas.microsoft.com/office/drawing/2014/main" id="{94FFA62B-1812-E533-0489-88DD46EA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2068" y="3455020"/>
            <a:ext cx="2075985" cy="2075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D229B-18B2-95EA-877F-57FE1041634D}"/>
              </a:ext>
            </a:extLst>
          </p:cNvPr>
          <p:cNvSpPr txBox="1"/>
          <p:nvPr/>
        </p:nvSpPr>
        <p:spPr>
          <a:xfrm>
            <a:off x="-135671" y="5467813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ea typeface="Microsoft GothicNeo Light"/>
                <a:cs typeface="Microsoft GothicNeo Light"/>
              </a:rPr>
              <a:t>HTTPd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7FA6E-E60A-5571-EF36-28DB7A42F21D}"/>
              </a:ext>
            </a:extLst>
          </p:cNvPr>
          <p:cNvSpPr txBox="1"/>
          <p:nvPr/>
        </p:nvSpPr>
        <p:spPr>
          <a:xfrm>
            <a:off x="6564353" y="5467813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Json Parser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개발</a:t>
            </a: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BAC83A51-AC18-D14E-13C9-3C74E499AD2A}"/>
              </a:ext>
            </a:extLst>
          </p:cNvPr>
          <p:cNvSpPr/>
          <p:nvPr/>
        </p:nvSpPr>
        <p:spPr>
          <a:xfrm>
            <a:off x="8433703" y="1715094"/>
            <a:ext cx="1217341" cy="12173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parser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760A37B2-B20C-C3A9-8E3F-EB12880451B6}"/>
              </a:ext>
            </a:extLst>
          </p:cNvPr>
          <p:cNvSpPr/>
          <p:nvPr/>
        </p:nvSpPr>
        <p:spPr>
          <a:xfrm>
            <a:off x="1891654" y="1817313"/>
            <a:ext cx="1217341" cy="12173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httpd</a:t>
            </a:r>
            <a:endParaRPr lang="ko-KR" altLang="en-US" dirty="0" err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C6FC39-5CF1-7150-7B07-5D3367D0E446}"/>
              </a:ext>
            </a:extLst>
          </p:cNvPr>
          <p:cNvCxnSpPr>
            <a:cxnSpLocks/>
          </p:cNvCxnSpPr>
          <p:nvPr/>
        </p:nvCxnSpPr>
        <p:spPr>
          <a:xfrm flipV="1">
            <a:off x="3120481" y="2315739"/>
            <a:ext cx="5096107" cy="165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30624E-A413-E24F-ED1D-3B27D9B9B94D}"/>
              </a:ext>
            </a:extLst>
          </p:cNvPr>
          <p:cNvCxnSpPr>
            <a:cxnSpLocks/>
          </p:cNvCxnSpPr>
          <p:nvPr/>
        </p:nvCxnSpPr>
        <p:spPr>
          <a:xfrm flipH="1" flipV="1">
            <a:off x="3384392" y="2501593"/>
            <a:ext cx="5014332" cy="1548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648FB3-AE65-61F1-F4DE-FBEDAA7DDCAC}"/>
              </a:ext>
            </a:extLst>
          </p:cNvPr>
          <p:cNvSpPr txBox="1"/>
          <p:nvPr/>
        </p:nvSpPr>
        <p:spPr>
          <a:xfrm>
            <a:off x="486939" y="3432716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???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99DF2-F272-F1FB-4496-081DB78E364A}"/>
              </a:ext>
            </a:extLst>
          </p:cNvPr>
          <p:cNvSpPr txBox="1"/>
          <p:nvPr/>
        </p:nvSpPr>
        <p:spPr>
          <a:xfrm>
            <a:off x="5858109" y="3432716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ea typeface="Microsoft GothicNeo Light"/>
                <a:cs typeface="Microsoft GothicNeo Light"/>
              </a:rPr>
              <a:t>???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348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Json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Parser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포함시키는 중 생긴 이슈</a:t>
            </a:r>
          </a:p>
        </p:txBody>
      </p:sp>
      <p:pic>
        <p:nvPicPr>
          <p:cNvPr id="7" name="그래픽 2" descr="사용자 단색으로 채워진">
            <a:extLst>
              <a:ext uri="{FF2B5EF4-FFF2-40B4-BE49-F238E27FC236}">
                <a16:creationId xmlns:a16="http://schemas.microsoft.com/office/drawing/2014/main" id="{4DC8BB9C-CD45-AA56-A122-98E1443D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020" y="2423532"/>
            <a:ext cx="2075985" cy="2075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D229B-18B2-95EA-877F-57FE1041634D}"/>
              </a:ext>
            </a:extLst>
          </p:cNvPr>
          <p:cNvSpPr txBox="1"/>
          <p:nvPr/>
        </p:nvSpPr>
        <p:spPr>
          <a:xfrm>
            <a:off x="-358695" y="4436325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ea typeface="Microsoft GothicNeo Light"/>
                <a:cs typeface="Microsoft GothicNeo Light"/>
              </a:rPr>
              <a:t>HTTPd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개발</a:t>
            </a: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BA78BABC-AC74-D67E-82E6-4185ECA4A304}"/>
              </a:ext>
            </a:extLst>
          </p:cNvPr>
          <p:cNvSpPr/>
          <p:nvPr/>
        </p:nvSpPr>
        <p:spPr>
          <a:xfrm>
            <a:off x="8808896" y="2269041"/>
            <a:ext cx="1133708" cy="9106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0953A9B3-D882-5359-7363-B907DB8DD550}"/>
              </a:ext>
            </a:extLst>
          </p:cNvPr>
          <p:cNvSpPr/>
          <p:nvPr/>
        </p:nvSpPr>
        <p:spPr>
          <a:xfrm>
            <a:off x="8498751" y="3183338"/>
            <a:ext cx="1217341" cy="12173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parser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EE22E3A-1921-B278-AF8D-AF735C49C1D9}"/>
              </a:ext>
            </a:extLst>
          </p:cNvPr>
          <p:cNvCxnSpPr/>
          <p:nvPr/>
        </p:nvCxnSpPr>
        <p:spPr>
          <a:xfrm flipH="1" flipV="1">
            <a:off x="6441689" y="2352908"/>
            <a:ext cx="2570354" cy="9627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3FDEB031-5535-12A0-E3E6-99CF9EC52F72}"/>
              </a:ext>
            </a:extLst>
          </p:cNvPr>
          <p:cNvCxnSpPr>
            <a:cxnSpLocks/>
          </p:cNvCxnSpPr>
          <p:nvPr/>
        </p:nvCxnSpPr>
        <p:spPr>
          <a:xfrm flipH="1">
            <a:off x="6478858" y="3417848"/>
            <a:ext cx="2551769" cy="87723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81AE0A-4E4A-1064-D34A-9484E11653E4}"/>
              </a:ext>
            </a:extLst>
          </p:cNvPr>
          <p:cNvSpPr txBox="1"/>
          <p:nvPr/>
        </p:nvSpPr>
        <p:spPr>
          <a:xfrm>
            <a:off x="2447695" y="2131740"/>
            <a:ext cx="511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Microsoft GothicNeo Light"/>
                <a:cs typeface="Microsoft GothicNeo Light"/>
              </a:rPr>
              <a:t>이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부분이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json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값을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저장하는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</a:p>
          <a:p>
            <a:pPr algn="ctr"/>
            <a:r>
              <a:rPr lang="en-US" altLang="ko-KR" sz="1600" dirty="0" err="1">
                <a:ea typeface="Microsoft GothicNeo Light"/>
                <a:cs typeface="Microsoft GothicNeo Light"/>
              </a:rPr>
              <a:t>부분인가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보네</a:t>
            </a:r>
            <a:endParaRPr lang="en-US" altLang="ko-KR" sz="1600" dirty="0">
              <a:ea typeface="Microsoft GothicNeo Light"/>
              <a:cs typeface="Microsoft GothicNe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294BF-5167-D5AC-911D-29CD3A063426}"/>
              </a:ext>
            </a:extLst>
          </p:cNvPr>
          <p:cNvSpPr txBox="1"/>
          <p:nvPr/>
        </p:nvSpPr>
        <p:spPr>
          <a:xfrm>
            <a:off x="2447695" y="4055325"/>
            <a:ext cx="511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Microsoft GothicNeo Light"/>
                <a:cs typeface="Microsoft GothicNeo Light"/>
              </a:rPr>
              <a:t>이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부분은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json을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재조립하는</a:t>
            </a:r>
            <a:r>
              <a:rPr lang="en-US" altLang="ko-KR" sz="1600" dirty="0">
                <a:ea typeface="Microsoft GothicNeo Light"/>
                <a:cs typeface="Microsoft GothicNeo Light"/>
              </a:rPr>
              <a:t> </a:t>
            </a:r>
          </a:p>
          <a:p>
            <a:pPr algn="ctr"/>
            <a:r>
              <a:rPr lang="en-US" altLang="ko-KR" sz="1600" dirty="0" err="1">
                <a:ea typeface="Microsoft GothicNeo Light"/>
                <a:cs typeface="Microsoft GothicNeo Light"/>
              </a:rPr>
              <a:t>부분인가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보네</a:t>
            </a:r>
          </a:p>
        </p:txBody>
      </p:sp>
    </p:spTree>
    <p:extLst>
      <p:ext uri="{BB962C8B-B14F-4D97-AF65-F5344CB8AC3E}">
        <p14:creationId xmlns:p14="http://schemas.microsoft.com/office/powerpoint/2010/main" val="147079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63487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Json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Parser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 포함시키는 중 생긴 이슈</a:t>
            </a:r>
          </a:p>
        </p:txBody>
      </p:sp>
      <p:pic>
        <p:nvPicPr>
          <p:cNvPr id="7" name="그래픽 2" descr="사용자 단색으로 채워진">
            <a:extLst>
              <a:ext uri="{FF2B5EF4-FFF2-40B4-BE49-F238E27FC236}">
                <a16:creationId xmlns:a16="http://schemas.microsoft.com/office/drawing/2014/main" id="{4DC8BB9C-CD45-AA56-A122-98E1443D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044" y="3455020"/>
            <a:ext cx="2075985" cy="2075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D229B-18B2-95EA-877F-57FE1041634D}"/>
              </a:ext>
            </a:extLst>
          </p:cNvPr>
          <p:cNvSpPr txBox="1"/>
          <p:nvPr/>
        </p:nvSpPr>
        <p:spPr>
          <a:xfrm>
            <a:off x="-135671" y="5467813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ea typeface="Microsoft GothicNeo Light"/>
                <a:cs typeface="Microsoft GothicNeo Light"/>
              </a:rPr>
              <a:t>HTTPd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48FB3-AE65-61F1-F4DE-FBEDAA7DDCAC}"/>
              </a:ext>
            </a:extLst>
          </p:cNvPr>
          <p:cNvSpPr txBox="1"/>
          <p:nvPr/>
        </p:nvSpPr>
        <p:spPr>
          <a:xfrm>
            <a:off x="486939" y="3432716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!!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27C73-63FC-1B07-3366-4DA8F945927D}"/>
              </a:ext>
            </a:extLst>
          </p:cNvPr>
          <p:cNvSpPr txBox="1"/>
          <p:nvPr/>
        </p:nvSpPr>
        <p:spPr>
          <a:xfrm>
            <a:off x="3943817" y="5439934"/>
            <a:ext cx="76497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Parameter 및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리턴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값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구조체로</a:t>
            </a:r>
            <a:r>
              <a:rPr lang="en-US" altLang="ko-KR" sz="2400" dirty="0">
                <a:ea typeface="Microsoft GothicNeo Light"/>
                <a:cs typeface="Microsoft GothicNeo Light"/>
              </a:rPr>
              <a:t> 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통일하는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방향으로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협의</a:t>
            </a:r>
            <a:endParaRPr lang="en-US" altLang="ko-KR" sz="2400" dirty="0">
              <a:ea typeface="Microsoft GothicNeo Light"/>
              <a:cs typeface="Microsoft GothicNeo Light"/>
            </a:endParaRP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75104D9-7475-DFFA-3B3D-4883C2E9B75F}"/>
              </a:ext>
            </a:extLst>
          </p:cNvPr>
          <p:cNvSpPr/>
          <p:nvPr/>
        </p:nvSpPr>
        <p:spPr>
          <a:xfrm>
            <a:off x="5545873" y="3750191"/>
            <a:ext cx="260195" cy="78058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BAC83A51-AC18-D14E-13C9-3C74E499AD2A}"/>
              </a:ext>
            </a:extLst>
          </p:cNvPr>
          <p:cNvSpPr/>
          <p:nvPr/>
        </p:nvSpPr>
        <p:spPr>
          <a:xfrm>
            <a:off x="5069752" y="2700118"/>
            <a:ext cx="1217341" cy="12173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</a:p>
          <a:p>
            <a:pPr algn="ctr"/>
            <a:r>
              <a:rPr lang="ko-KR" altLang="en-US" dirty="0" err="1">
                <a:ea typeface="Microsoft GothicNeo Light"/>
                <a:cs typeface="Microsoft GothicNeo Light"/>
              </a:rPr>
              <a:t>parser</a:t>
            </a:r>
            <a:endParaRPr lang="ko-KR" altLang="en-US">
              <a:ea typeface="Microsoft GothicNeo Light"/>
              <a:cs typeface="Microsoft GothicNeo Light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E9AB7A51-6A40-CB7C-7BC9-D592F946AA1A}"/>
              </a:ext>
            </a:extLst>
          </p:cNvPr>
          <p:cNvSpPr/>
          <p:nvPr/>
        </p:nvSpPr>
        <p:spPr>
          <a:xfrm>
            <a:off x="5536581" y="2077508"/>
            <a:ext cx="260195" cy="78058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2" descr="사용자 단색으로 채워진">
            <a:extLst>
              <a:ext uri="{FF2B5EF4-FFF2-40B4-BE49-F238E27FC236}">
                <a16:creationId xmlns:a16="http://schemas.microsoft.com/office/drawing/2014/main" id="{240C9FF5-B6F1-A21B-A41E-2C373FA6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629" y="1503557"/>
            <a:ext cx="2075985" cy="2075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F9777-C197-017F-FB2E-8BBB8E035D8C}"/>
              </a:ext>
            </a:extLst>
          </p:cNvPr>
          <p:cNvSpPr txBox="1"/>
          <p:nvPr/>
        </p:nvSpPr>
        <p:spPr>
          <a:xfrm>
            <a:off x="7409987" y="3516350"/>
            <a:ext cx="5112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Json Parser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4A011-36DF-4322-8BD5-C00673F8C402}"/>
              </a:ext>
            </a:extLst>
          </p:cNvPr>
          <p:cNvSpPr txBox="1"/>
          <p:nvPr/>
        </p:nvSpPr>
        <p:spPr>
          <a:xfrm>
            <a:off x="7186964" y="988740"/>
            <a:ext cx="55588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Microsoft GothicNeo Light"/>
                <a:cs typeface="Microsoft GothicNeo Light"/>
              </a:rPr>
              <a:t>"Input 은 AE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구조체</a:t>
            </a:r>
            <a:r>
              <a:rPr lang="en-US" altLang="ko-KR" sz="1600" dirty="0">
                <a:ea typeface="Microsoft GothicNeo Light"/>
                <a:cs typeface="Microsoft GothicNeo Light"/>
              </a:rPr>
              <a:t>,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return은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endParaRPr lang="ko-KR"/>
          </a:p>
          <a:p>
            <a:pPr algn="ctr"/>
            <a:r>
              <a:rPr lang="en-US" altLang="ko-KR" sz="1600" dirty="0" err="1">
                <a:ea typeface="Microsoft GothicNeo Light"/>
                <a:cs typeface="Microsoft GothicNeo Light"/>
              </a:rPr>
              <a:t>구조체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값을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포함한</a:t>
            </a:r>
            <a:r>
              <a:rPr lang="en-US" altLang="ko-KR" sz="1600" dirty="0">
                <a:ea typeface="Microsoft GothicNeo Light"/>
                <a:cs typeface="Microsoft GothicNeo Light"/>
              </a:rPr>
              <a:t>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json입니다</a:t>
            </a:r>
            <a:r>
              <a:rPr lang="en-US" altLang="ko-KR" sz="1600" dirty="0">
                <a:ea typeface="Microsoft GothicNeo Light"/>
                <a:cs typeface="Microsoft GothicNeo Light"/>
              </a:rPr>
              <a:t>."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2FEA7-506A-C572-89CE-22544B429C33}"/>
              </a:ext>
            </a:extLst>
          </p:cNvPr>
          <p:cNvSpPr txBox="1"/>
          <p:nvPr/>
        </p:nvSpPr>
        <p:spPr>
          <a:xfrm>
            <a:off x="3107475" y="1574179"/>
            <a:ext cx="5112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ea typeface="Microsoft GothicNeo Light"/>
                <a:cs typeface="Microsoft GothicNeo Light"/>
              </a:rPr>
              <a:t>AE </a:t>
            </a:r>
            <a:r>
              <a:rPr lang="en-US" altLang="ko-KR" sz="1600" dirty="0" err="1">
                <a:ea typeface="Microsoft GothicNeo Light"/>
                <a:cs typeface="Microsoft GothicNeo Light"/>
              </a:rPr>
              <a:t>구조체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162820-5AD3-C3A0-CBC6-0F606DE0F897}"/>
              </a:ext>
            </a:extLst>
          </p:cNvPr>
          <p:cNvSpPr txBox="1"/>
          <p:nvPr/>
        </p:nvSpPr>
        <p:spPr>
          <a:xfrm>
            <a:off x="3144646" y="4696520"/>
            <a:ext cx="51128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 err="1">
                <a:ea typeface="Microsoft GothicNeo Light"/>
                <a:cs typeface="Microsoft GothicNeo Light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613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HTTP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Daemon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8FDC5-154E-5569-FEFF-8D94791C8D06}"/>
              </a:ext>
            </a:extLst>
          </p:cNvPr>
          <p:cNvSpPr txBox="1"/>
          <p:nvPr/>
        </p:nvSpPr>
        <p:spPr>
          <a:xfrm>
            <a:off x="737840" y="2299009"/>
            <a:ext cx="112552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ea typeface="Microsoft GothicNeo Light"/>
                <a:cs typeface="Microsoft GothicNeo Light"/>
              </a:rPr>
              <a:t>HTTPd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is a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sofware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program that usually runs in the background, as a process, and plays the role of a server in a client-server model using the HTTP and/or HTTPS network protocol(s).</a:t>
            </a:r>
          </a:p>
          <a:p>
            <a:endParaRPr lang="en-US" altLang="ko-KR" sz="2400" dirty="0">
              <a:ea typeface="Microsoft GothicNeo Light"/>
              <a:cs typeface="Microsoft GothicNeo Light"/>
            </a:endParaRPr>
          </a:p>
          <a:p>
            <a:endParaRPr lang="en-US" altLang="ko-KR" sz="2400" dirty="0">
              <a:ea typeface="Microsoft GothicNeo Light"/>
              <a:cs typeface="Microsoft GothicNeo Light"/>
            </a:endParaRPr>
          </a:p>
          <a:p>
            <a:r>
              <a:rPr lang="en-US" altLang="ko-KR" sz="2400" dirty="0" err="1">
                <a:ea typeface="Microsoft GothicNeo Light"/>
                <a:cs typeface="Microsoft GothicNeo Light"/>
              </a:rPr>
              <a:t>출처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-  WIKIPEDIA</a:t>
            </a:r>
          </a:p>
        </p:txBody>
      </p:sp>
    </p:spTree>
    <p:extLst>
      <p:ext uri="{BB962C8B-B14F-4D97-AF65-F5344CB8AC3E}">
        <p14:creationId xmlns:p14="http://schemas.microsoft.com/office/powerpoint/2010/main" val="11163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HTTP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Daemon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?</a:t>
            </a:r>
          </a:p>
        </p:txBody>
      </p:sp>
      <p:pic>
        <p:nvPicPr>
          <p:cNvPr id="2" name="그래픽 2" descr="사용자 단색으로 채워진">
            <a:extLst>
              <a:ext uri="{FF2B5EF4-FFF2-40B4-BE49-F238E27FC236}">
                <a16:creationId xmlns:a16="http://schemas.microsoft.com/office/drawing/2014/main" id="{0C12C3BD-127A-4E33-58AA-66E13059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410" y="2330605"/>
            <a:ext cx="2075985" cy="2075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7D4C9-9721-285B-59C5-CEDA7D931081}"/>
              </a:ext>
            </a:extLst>
          </p:cNvPr>
          <p:cNvSpPr txBox="1"/>
          <p:nvPr/>
        </p:nvSpPr>
        <p:spPr>
          <a:xfrm>
            <a:off x="7986133" y="4324814"/>
            <a:ext cx="11255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Microsoft GothicNeo Light"/>
                <a:cs typeface="Microsoft GothicNeo Light"/>
              </a:rPr>
              <a:t>Client</a:t>
            </a:r>
          </a:p>
        </p:txBody>
      </p:sp>
      <p:pic>
        <p:nvPicPr>
          <p:cNvPr id="7" name="그래픽 7" descr="데이터베이스 단색으로 채워진">
            <a:extLst>
              <a:ext uri="{FF2B5EF4-FFF2-40B4-BE49-F238E27FC236}">
                <a16:creationId xmlns:a16="http://schemas.microsoft.com/office/drawing/2014/main" id="{B20AADF7-0DDA-847F-DBC4-A8165234B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1922" y="2293434"/>
            <a:ext cx="2150326" cy="2159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BC2A0-D13E-8BBE-E964-87F5DEFFE5C1}"/>
              </a:ext>
            </a:extLst>
          </p:cNvPr>
          <p:cNvSpPr txBox="1"/>
          <p:nvPr/>
        </p:nvSpPr>
        <p:spPr>
          <a:xfrm>
            <a:off x="2745060" y="4324814"/>
            <a:ext cx="11255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Microsoft GothicNeo Light"/>
                <a:cs typeface="Microsoft GothicNeo Light"/>
              </a:rPr>
              <a:t>Server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B988B5D0-756A-E633-7EE1-C26A8358A07D}"/>
              </a:ext>
            </a:extLst>
          </p:cNvPr>
          <p:cNvSpPr/>
          <p:nvPr/>
        </p:nvSpPr>
        <p:spPr>
          <a:xfrm>
            <a:off x="4770454" y="2694171"/>
            <a:ext cx="2416096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892D7CD-4C4A-3F8B-48B6-180A8F03B538}"/>
              </a:ext>
            </a:extLst>
          </p:cNvPr>
          <p:cNvSpPr/>
          <p:nvPr/>
        </p:nvSpPr>
        <p:spPr>
          <a:xfrm rot="10800000">
            <a:off x="4854088" y="3558390"/>
            <a:ext cx="2416096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A6F5C-D8BD-8936-3652-9DAE2A9BC089}"/>
              </a:ext>
            </a:extLst>
          </p:cNvPr>
          <p:cNvSpPr txBox="1"/>
          <p:nvPr/>
        </p:nvSpPr>
        <p:spPr>
          <a:xfrm>
            <a:off x="4950909" y="22932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Request</a:t>
            </a:r>
            <a:r>
              <a:rPr lang="ko-KR" altLang="en-US" dirty="0">
                <a:ea typeface="Microsoft GothicNeo Light"/>
                <a:cs typeface="Microsoft GothicNeo Light"/>
              </a:rPr>
              <a:t>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 AE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1F1CA-CB2A-58F5-DD4C-52957348B1DD}"/>
              </a:ext>
            </a:extLst>
          </p:cNvPr>
          <p:cNvSpPr txBox="1"/>
          <p:nvPr/>
        </p:nvSpPr>
        <p:spPr>
          <a:xfrm>
            <a:off x="5276153" y="42167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201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Created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75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지난 주 진행 상황</a:t>
            </a: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34A477-2F22-E153-DE2F-9A905F23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19" y="1996270"/>
            <a:ext cx="2743200" cy="2029120"/>
          </a:xfrm>
          <a:prstGeom prst="rect">
            <a:avLst/>
          </a:prstGeom>
        </p:spPr>
      </p:pic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28F6521-9CCB-2FBC-C1E2-4B795F26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08" y="1673173"/>
            <a:ext cx="3207834" cy="267531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1DC302-75F9-B694-6494-69D5BCAC486F}"/>
              </a:ext>
            </a:extLst>
          </p:cNvPr>
          <p:cNvSpPr/>
          <p:nvPr/>
        </p:nvSpPr>
        <p:spPr>
          <a:xfrm>
            <a:off x="5012064" y="2824269"/>
            <a:ext cx="1663389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6DD57-7DDE-374D-B153-ECB1DADB42A5}"/>
              </a:ext>
            </a:extLst>
          </p:cNvPr>
          <p:cNvSpPr txBox="1"/>
          <p:nvPr/>
        </p:nvSpPr>
        <p:spPr>
          <a:xfrm>
            <a:off x="4839397" y="22932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Protocol</a:t>
            </a:r>
            <a:r>
              <a:rPr lang="ko-KR" altLang="en-US" dirty="0"/>
              <a:t> </a:t>
            </a:r>
            <a:r>
              <a:rPr lang="ko-KR" altLang="en-US" dirty="0" err="1"/>
              <a:t>Binding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C3A15-6680-686E-02EB-36360F15D3DD}"/>
              </a:ext>
            </a:extLst>
          </p:cNvPr>
          <p:cNvSpPr txBox="1"/>
          <p:nvPr/>
        </p:nvSpPr>
        <p:spPr>
          <a:xfrm>
            <a:off x="644913" y="5021765"/>
            <a:ext cx="112552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Microsoft GothicNeo Light"/>
                <a:cs typeface="Microsoft GothicNeo Light"/>
              </a:rPr>
              <a:t>"op" : 1 -&gt; Method,    "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fr</a:t>
            </a:r>
            <a:r>
              <a:rPr lang="en-US" altLang="ko-KR" sz="2400" dirty="0">
                <a:ea typeface="Microsoft GothicNeo Light"/>
                <a:cs typeface="Microsoft GothicNeo Light"/>
              </a:rPr>
              <a:t>" : "TAE" -&gt; X-M2M-Origin,    "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rqi</a:t>
            </a:r>
            <a:r>
              <a:rPr lang="en-US" altLang="ko-KR" sz="2400" dirty="0">
                <a:ea typeface="Microsoft GothicNeo Light"/>
                <a:cs typeface="Microsoft GothicNeo Light"/>
              </a:rPr>
              <a:t>" : "1234" -&gt; X-M2M-RI    </a:t>
            </a:r>
          </a:p>
        </p:txBody>
      </p:sp>
    </p:spTree>
    <p:extLst>
      <p:ext uri="{BB962C8B-B14F-4D97-AF65-F5344CB8AC3E}">
        <p14:creationId xmlns:p14="http://schemas.microsoft.com/office/powerpoint/2010/main" val="11107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지난 주 진행 상황</a:t>
            </a:r>
          </a:p>
        </p:txBody>
      </p:sp>
      <p:pic>
        <p:nvPicPr>
          <p:cNvPr id="8" name="그래픽 7" descr="데이터베이스 단색으로 채워진">
            <a:extLst>
              <a:ext uri="{FF2B5EF4-FFF2-40B4-BE49-F238E27FC236}">
                <a16:creationId xmlns:a16="http://schemas.microsoft.com/office/drawing/2014/main" id="{D36B7C0A-ADA1-DF5F-D5BA-C6472B7BB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726" y="2237678"/>
            <a:ext cx="2150326" cy="2159619"/>
          </a:xfrm>
          <a:prstGeom prst="rect">
            <a:avLst/>
          </a:prstGeom>
        </p:spPr>
      </p:pic>
      <p:pic>
        <p:nvPicPr>
          <p:cNvPr id="11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B52AC5C-5ECF-EEF1-8782-E9802D79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49" y="846124"/>
            <a:ext cx="2492298" cy="208058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9F87DB-AF7E-7C38-D433-05C1823BFA78}"/>
              </a:ext>
            </a:extLst>
          </p:cNvPr>
          <p:cNvCxnSpPr/>
          <p:nvPr/>
        </p:nvCxnSpPr>
        <p:spPr>
          <a:xfrm flipV="1">
            <a:off x="3743093" y="1312128"/>
            <a:ext cx="3339788" cy="171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7D61F2-F746-A862-16F1-FBF069E0CD63}"/>
              </a:ext>
            </a:extLst>
          </p:cNvPr>
          <p:cNvCxnSpPr>
            <a:cxnSpLocks/>
          </p:cNvCxnSpPr>
          <p:nvPr/>
        </p:nvCxnSpPr>
        <p:spPr>
          <a:xfrm flipV="1">
            <a:off x="3724506" y="1535153"/>
            <a:ext cx="3339790" cy="1501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49520FB-A618-A01F-EBA3-F2EC846C4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035" y="4176484"/>
            <a:ext cx="2743200" cy="1032641"/>
          </a:xfrm>
          <a:prstGeom prst="rect">
            <a:avLst/>
          </a:prstGeom>
        </p:spPr>
      </p:pic>
      <p:pic>
        <p:nvPicPr>
          <p:cNvPr id="17" name="그래픽 2" descr="사용자 단색으로 채워진">
            <a:extLst>
              <a:ext uri="{FF2B5EF4-FFF2-40B4-BE49-F238E27FC236}">
                <a16:creationId xmlns:a16="http://schemas.microsoft.com/office/drawing/2014/main" id="{B4A18B34-81D6-2422-8EA7-F72AF3250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8532" y="3185532"/>
            <a:ext cx="2075985" cy="2075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9C4BBB-1383-67DB-5598-EB35FD345798}"/>
              </a:ext>
            </a:extLst>
          </p:cNvPr>
          <p:cNvSpPr txBox="1"/>
          <p:nvPr/>
        </p:nvSpPr>
        <p:spPr>
          <a:xfrm>
            <a:off x="5244792" y="5272668"/>
            <a:ext cx="112552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Microsoft GothicNeo Light"/>
                <a:cs typeface="Microsoft GothicNeo Light"/>
              </a:rPr>
              <a:t>Response</a:t>
            </a:r>
          </a:p>
          <a:p>
            <a:r>
              <a:rPr lang="en-US" altLang="ko-KR" sz="2400" dirty="0">
                <a:ea typeface="Microsoft GothicNeo Light"/>
                <a:cs typeface="Microsoft GothicNeo Light"/>
              </a:rPr>
              <a:t>Payload : char*</a:t>
            </a: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FC484B05-4C46-A47B-C2BB-8AB137E87949}"/>
              </a:ext>
            </a:extLst>
          </p:cNvPr>
          <p:cNvSpPr/>
          <p:nvPr/>
        </p:nvSpPr>
        <p:spPr>
          <a:xfrm rot="10800000">
            <a:off x="4008455" y="3446877"/>
            <a:ext cx="4181705" cy="5018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5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pic>
        <p:nvPicPr>
          <p:cNvPr id="11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B52AC5C-5ECF-EEF1-8782-E9802D79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10" y="669563"/>
            <a:ext cx="2492298" cy="2080582"/>
          </a:xfrm>
          <a:prstGeom prst="rect">
            <a:avLst/>
          </a:prstGeom>
        </p:spPr>
      </p:pic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49520FB-A618-A01F-EBA3-F2EC846C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13" y="4222947"/>
            <a:ext cx="2743200" cy="1032641"/>
          </a:xfrm>
          <a:prstGeom prst="rect">
            <a:avLst/>
          </a:prstGeom>
        </p:spPr>
      </p:pic>
      <p:pic>
        <p:nvPicPr>
          <p:cNvPr id="17" name="그래픽 2" descr="사용자 단색으로 채워진">
            <a:extLst>
              <a:ext uri="{FF2B5EF4-FFF2-40B4-BE49-F238E27FC236}">
                <a16:creationId xmlns:a16="http://schemas.microsoft.com/office/drawing/2014/main" id="{B4A18B34-81D6-2422-8EA7-F72AF325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288" y="2367776"/>
            <a:ext cx="2075985" cy="2075985"/>
          </a:xfrm>
          <a:prstGeom prst="rect">
            <a:avLst/>
          </a:prstGeom>
        </p:spPr>
      </p:pic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FC484B05-4C46-A47B-C2BB-8AB137E87949}"/>
              </a:ext>
            </a:extLst>
          </p:cNvPr>
          <p:cNvSpPr/>
          <p:nvPr/>
        </p:nvSpPr>
        <p:spPr>
          <a:xfrm rot="10800000">
            <a:off x="4175723" y="3558390"/>
            <a:ext cx="4014437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EBD8C973-5333-E9AA-7744-AAB3E8CDC95C}"/>
              </a:ext>
            </a:extLst>
          </p:cNvPr>
          <p:cNvSpPr/>
          <p:nvPr/>
        </p:nvSpPr>
        <p:spPr>
          <a:xfrm>
            <a:off x="4175722" y="2889317"/>
            <a:ext cx="3921510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1" descr="데이터베이스 단색으로 채워진">
            <a:extLst>
              <a:ext uri="{FF2B5EF4-FFF2-40B4-BE49-F238E27FC236}">
                <a16:creationId xmlns:a16="http://schemas.microsoft.com/office/drawing/2014/main" id="{99D4782A-779B-51E5-540D-0E51F0411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1019" y="2321312"/>
            <a:ext cx="2150326" cy="21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pic>
        <p:nvPicPr>
          <p:cNvPr id="11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B52AC5C-5ECF-EEF1-8782-E9802D79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18" y="1914783"/>
            <a:ext cx="3142785" cy="261955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E6274E-1A91-0A5A-3552-F55C30E2A02B}"/>
              </a:ext>
            </a:extLst>
          </p:cNvPr>
          <p:cNvSpPr/>
          <p:nvPr/>
        </p:nvSpPr>
        <p:spPr>
          <a:xfrm>
            <a:off x="7376532" y="2544336"/>
            <a:ext cx="3271023" cy="127309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b="1" dirty="0">
                <a:ea typeface="Microsoft GothicNeo Light"/>
                <a:cs typeface="Microsoft GothicNeo Light"/>
              </a:rPr>
              <a:t> *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rn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b="1" dirty="0">
                <a:ea typeface="Microsoft GothicNeo Light"/>
                <a:cs typeface="Microsoft GothicNeo Light"/>
              </a:rPr>
              <a:t> *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api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bool</a:t>
            </a:r>
            <a:r>
              <a:rPr lang="ko-KR" altLang="en-US" b="1" dirty="0">
                <a:ea typeface="Microsoft GothicNeo Light"/>
                <a:cs typeface="Microsoft GothicNeo Light"/>
              </a:rPr>
              <a:t>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rr</a:t>
            </a:r>
            <a:endParaRPr lang="ko-KR" altLang="en-US" b="1" dirty="0">
              <a:ea typeface="Microsoft GothicNeo Light"/>
              <a:cs typeface="Microsoft GothicNe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5D77B-4AE6-F5C6-7215-C123ABBB2C75}"/>
              </a:ext>
            </a:extLst>
          </p:cNvPr>
          <p:cNvSpPr txBox="1"/>
          <p:nvPr/>
        </p:nvSpPr>
        <p:spPr>
          <a:xfrm>
            <a:off x="8190571" y="402744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AE 구조체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878973A-5F40-B9EE-5028-4BF194D646DE}"/>
              </a:ext>
            </a:extLst>
          </p:cNvPr>
          <p:cNvSpPr/>
          <p:nvPr/>
        </p:nvSpPr>
        <p:spPr>
          <a:xfrm rot="10800000">
            <a:off x="4482382" y="3019414"/>
            <a:ext cx="2787803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05DEA-0276-FB5D-452D-C7C6D4BFBA3D}"/>
              </a:ext>
            </a:extLst>
          </p:cNvPr>
          <p:cNvSpPr txBox="1"/>
          <p:nvPr/>
        </p:nvSpPr>
        <p:spPr>
          <a:xfrm>
            <a:off x="3442012" y="5142570"/>
            <a:ext cx="51128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NULL,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공백</a:t>
            </a:r>
            <a:r>
              <a:rPr lang="en-US" altLang="ko-KR" sz="2400" dirty="0">
                <a:ea typeface="Microsoft GothicNeo Light"/>
                <a:cs typeface="Microsoft GothicNeo Light"/>
              </a:rPr>
              <a:t>,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개행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제거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후  Parsing</a:t>
            </a:r>
            <a:endParaRPr lang="en-US" dirty="0">
              <a:ea typeface="Microsoft GothicNeo Light"/>
              <a:cs typeface="Microsoft GothicNeo Light"/>
            </a:endParaRPr>
          </a:p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By Json Parser</a:t>
            </a:r>
          </a:p>
        </p:txBody>
      </p:sp>
    </p:spTree>
    <p:extLst>
      <p:ext uri="{BB962C8B-B14F-4D97-AF65-F5344CB8AC3E}">
        <p14:creationId xmlns:p14="http://schemas.microsoft.com/office/powerpoint/2010/main" val="104390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7627BE-F3DA-EC61-DDC6-DFC305D9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52" y="1408771"/>
            <a:ext cx="1649276" cy="4635190"/>
          </a:xfrm>
          <a:prstGeom prst="rect">
            <a:avLst/>
          </a:prstGeom>
        </p:spPr>
      </p:pic>
      <p:pic>
        <p:nvPicPr>
          <p:cNvPr id="5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7809F79-4AD7-45A4-8ACA-5D3CF264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47" y="1799008"/>
            <a:ext cx="5057077" cy="3259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E5A0D834-38CA-791C-FF31-B88FB5929684}"/>
              </a:ext>
            </a:extLst>
          </p:cNvPr>
          <p:cNvSpPr/>
          <p:nvPr/>
        </p:nvSpPr>
        <p:spPr>
          <a:xfrm rot="10800000" flipH="1">
            <a:off x="3934112" y="3168096"/>
            <a:ext cx="1728440" cy="464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E3DB0-F969-0D77-B7C4-5806EC131DC8}"/>
              </a:ext>
            </a:extLst>
          </p:cNvPr>
          <p:cNvSpPr txBox="1"/>
          <p:nvPr/>
        </p:nvSpPr>
        <p:spPr>
          <a:xfrm>
            <a:off x="7242717" y="5319131"/>
            <a:ext cx="38769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DB에서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제공 받은 자료</a:t>
            </a:r>
          </a:p>
        </p:txBody>
      </p:sp>
    </p:spTree>
    <p:extLst>
      <p:ext uri="{BB962C8B-B14F-4D97-AF65-F5344CB8AC3E}">
        <p14:creationId xmlns:p14="http://schemas.microsoft.com/office/powerpoint/2010/main" val="21820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 주 진행 상황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E6274E-1A91-0A5A-3552-F55C30E2A02B}"/>
              </a:ext>
            </a:extLst>
          </p:cNvPr>
          <p:cNvSpPr/>
          <p:nvPr/>
        </p:nvSpPr>
        <p:spPr>
          <a:xfrm>
            <a:off x="843776" y="2321311"/>
            <a:ext cx="3271023" cy="127309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b="1" dirty="0">
                <a:ea typeface="Microsoft GothicNeo Light"/>
                <a:cs typeface="Microsoft GothicNeo Light"/>
              </a:rPr>
              <a:t> *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rn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char</a:t>
            </a:r>
            <a:r>
              <a:rPr lang="ko-KR" altLang="en-US" b="1" dirty="0">
                <a:ea typeface="Microsoft GothicNeo Light"/>
                <a:cs typeface="Microsoft GothicNeo Light"/>
              </a:rPr>
              <a:t> *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api</a:t>
            </a:r>
            <a:endParaRPr lang="ko-KR" altLang="en-US" b="1" dirty="0">
              <a:ea typeface="Microsoft GothicNeo Light"/>
              <a:cs typeface="Microsoft GothicNeo Light"/>
            </a:endParaRPr>
          </a:p>
          <a:p>
            <a:pPr algn="ctr"/>
            <a:r>
              <a:rPr lang="ko-KR" altLang="en-US" b="1" dirty="0" err="1">
                <a:ea typeface="Microsoft GothicNeo Light"/>
                <a:cs typeface="Microsoft GothicNeo Light"/>
              </a:rPr>
              <a:t>bool</a:t>
            </a:r>
            <a:r>
              <a:rPr lang="ko-KR" altLang="en-US" b="1" dirty="0">
                <a:ea typeface="Microsoft GothicNeo Light"/>
                <a:cs typeface="Microsoft GothicNeo Light"/>
              </a:rPr>
              <a:t> </a:t>
            </a:r>
            <a:r>
              <a:rPr lang="ko-KR" altLang="en-US" b="1" dirty="0" err="1">
                <a:ea typeface="Microsoft GothicNeo Light"/>
                <a:cs typeface="Microsoft GothicNeo Light"/>
              </a:rPr>
              <a:t>rr</a:t>
            </a:r>
            <a:endParaRPr lang="ko-KR" altLang="en-US" b="1" dirty="0">
              <a:ea typeface="Microsoft GothicNeo Light"/>
              <a:cs typeface="Microsoft GothicNe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5D77B-4AE6-F5C6-7215-C123ABBB2C75}"/>
              </a:ext>
            </a:extLst>
          </p:cNvPr>
          <p:cNvSpPr txBox="1"/>
          <p:nvPr/>
        </p:nvSpPr>
        <p:spPr>
          <a:xfrm>
            <a:off x="1657815" y="380442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AE 구조체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05DEA-0276-FB5D-452D-C7C6D4BFBA3D}"/>
              </a:ext>
            </a:extLst>
          </p:cNvPr>
          <p:cNvSpPr txBox="1"/>
          <p:nvPr/>
        </p:nvSpPr>
        <p:spPr>
          <a:xfrm>
            <a:off x="3404841" y="4808033"/>
            <a:ext cx="51128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ea typeface="Microsoft GothicNeo Light"/>
                <a:cs typeface="Microsoft GothicNeo Light"/>
              </a:rPr>
              <a:t>구조체를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다시</a:t>
            </a:r>
            <a:r>
              <a:rPr lang="en-US" altLang="ko-KR" sz="2400" dirty="0">
                <a:ea typeface="Microsoft GothicNeo Light"/>
                <a:cs typeface="Microsoft GothicNeo Light"/>
              </a:rPr>
              <a:t> Json 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형태로</a:t>
            </a:r>
            <a:r>
              <a:rPr lang="en-US" altLang="ko-KR" sz="2400" dirty="0">
                <a:ea typeface="Microsoft GothicNeo Light"/>
                <a:cs typeface="Microsoft GothicNeo Light"/>
              </a:rPr>
              <a:t> </a:t>
            </a:r>
            <a:r>
              <a:rPr lang="en-US" altLang="ko-KR" sz="2400" dirty="0" err="1">
                <a:ea typeface="Microsoft GothicNeo Light"/>
                <a:cs typeface="Microsoft GothicNeo Light"/>
              </a:rPr>
              <a:t>재조립</a:t>
            </a:r>
            <a:endParaRPr lang="en-US" altLang="ko-KR" sz="2400" dirty="0">
              <a:ea typeface="Microsoft GothicNeo Light"/>
              <a:cs typeface="Microsoft GothicNeo Light"/>
            </a:endParaRPr>
          </a:p>
          <a:p>
            <a:pPr algn="ctr"/>
            <a:r>
              <a:rPr lang="en-US" altLang="ko-KR" sz="2400" dirty="0">
                <a:ea typeface="Microsoft GothicNeo Light"/>
                <a:cs typeface="Microsoft GothicNeo Light"/>
              </a:rPr>
              <a:t>By Json Parser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1C525707-CCD8-DC5C-AB51-D76DD376B50E}"/>
              </a:ext>
            </a:extLst>
          </p:cNvPr>
          <p:cNvSpPr/>
          <p:nvPr/>
        </p:nvSpPr>
        <p:spPr>
          <a:xfrm rot="10800000">
            <a:off x="4482382" y="2749926"/>
            <a:ext cx="2787803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B47B9D2-B7A6-2959-91B5-48834474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08" y="2317947"/>
            <a:ext cx="3514492" cy="13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49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290</cp:revision>
  <dcterms:created xsi:type="dcterms:W3CDTF">2022-06-07T11:13:53Z</dcterms:created>
  <dcterms:modified xsi:type="dcterms:W3CDTF">2022-06-07T12:23:29Z</dcterms:modified>
</cp:coreProperties>
</file>