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5D8DD-F62C-7FD0-CBCC-EA989AFA2EC1}" v="1085" dt="2022-08-17T05:56:23.674"/>
    <p1510:client id="{0EBCFDE5-C281-4FD8-8FDE-AE32E0EEFBB6}" v="1622" dt="2022-06-07T12:19:44.410"/>
    <p1510:client id="{1D2286AC-FE51-5582-47C5-5D08F7137145}" v="1974" dt="2022-09-13T17:43:58.256"/>
    <p1510:client id="{239BEBEC-7528-BEEC-6F0E-5EC51A3AEC29}" v="1414" dt="2022-09-06T21:12:37.174"/>
    <p1510:client id="{371C7699-5C81-2C30-AD68-5CD461446A55}" v="3381" dt="2022-06-27T18:35:22.788"/>
    <p1510:client id="{3B616098-8F55-7F96-9B0A-4DB141BCB68A}" v="459" dt="2022-08-31T15:29:31.091"/>
    <p1510:client id="{3EAA66B8-F3FD-375D-EC41-F44F4715D853}" v="1609" dt="2022-08-09T06:57:51.810"/>
    <p1510:client id="{47ABE250-E758-A701-DCA1-981165C38B40}" v="3633" dt="2022-07-25T19:37:03.416"/>
    <p1510:client id="{4B8E7F15-0F2E-5D72-0660-B169D52A131F}" v="1844" dt="2022-08-02T21:51:18.217"/>
    <p1510:client id="{53252086-5F97-224F-77B0-FD4CCDEDFFAD}" v="767" dt="2022-06-27T16:54:21.332"/>
    <p1510:client id="{60B3121E-29FF-FB6B-5CA6-6C49DF9F1456}" v="643" dt="2022-06-27T17:11:03.348"/>
    <p1510:client id="{63ACBADB-D5E8-5FED-5B8C-F182F7476A56}" v="1135" dt="2022-09-19T12:47:50.445"/>
    <p1510:client id="{6574A334-BA51-72DA-00E7-FA16F111A10D}" v="3483" dt="2022-07-04T21:22:54.210"/>
    <p1510:client id="{70D3CF92-437F-D19B-E6ED-2CBAD7DB3A90}" v="1221" dt="2022-08-24T05:39:49.260"/>
    <p1510:client id="{762EDE6A-9F8F-B904-A73B-4797DE3501AC}" v="496" dt="2022-08-01T19:41:13.972"/>
    <p1510:client id="{82F49652-4A51-BD1F-2E3F-AC615F4C5210}" v="813" dt="2022-08-31T14:48:23.722"/>
    <p1510:client id="{8773105F-39E5-2D64-9883-F6D15426DA76}" v="1963" dt="2022-10-05T18:57:09.346"/>
    <p1510:client id="{9AE5C2C2-05EA-A196-A4C8-56C198B60A8F}" v="2543" dt="2022-07-11T15:20:29.713"/>
    <p1510:client id="{B514C999-6355-4560-ED99-46E694826568}" v="600" dt="2022-09-19T18:28:16.570"/>
    <p1510:client id="{DADB10D9-DC8D-A260-2D7B-0854C779390B}" v="4020" dt="2022-07-18T16:38:3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October 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October 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October 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October 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October 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October 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October 5,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708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October 5,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October 5,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October 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October 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October 5, 2022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992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4350870" cy="294721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>
                <a:ea typeface="Microsoft GothicNeo"/>
                <a:cs typeface="Microsoft GothicNeo"/>
              </a:rPr>
              <a:t>HTTP Daemon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lIns="109728" tIns="109728" rIns="109728" bIns="91440" anchor="b">
            <a:normAutofit/>
          </a:bodyPr>
          <a:lstStyle/>
          <a:p>
            <a:pPr algn="l"/>
            <a:r>
              <a:rPr lang="ko-KR" altLang="en-US" sz="1400" b="1">
                <a:ea typeface="Microsoft GothicNeo"/>
                <a:cs typeface="Microsoft GothicNeo"/>
              </a:rPr>
              <a:t>OneM2M </a:t>
            </a:r>
            <a:r>
              <a:rPr lang="ko-KR" altLang="en-US" sz="1400" b="1" err="1">
                <a:ea typeface="Microsoft GothicNeo"/>
                <a:cs typeface="Microsoft GothicNeo"/>
              </a:rPr>
              <a:t>Tiny</a:t>
            </a:r>
            <a:r>
              <a:rPr lang="ko-KR" altLang="en-US" sz="1400" b="1">
                <a:ea typeface="Microsoft GothicNeo"/>
                <a:cs typeface="Microsoft GothicNeo"/>
              </a:rPr>
              <a:t> </a:t>
            </a:r>
            <a:r>
              <a:rPr lang="ko-KR" altLang="en-US" sz="1400" b="1" err="1">
                <a:ea typeface="Microsoft GothicNeo"/>
                <a:cs typeface="Microsoft GothicNeo"/>
              </a:rPr>
              <a:t>IoT</a:t>
            </a:r>
            <a:r>
              <a:rPr lang="ko-KR" altLang="en-US" sz="1400" b="1">
                <a:ea typeface="Microsoft GothicNeo"/>
                <a:cs typeface="Microsoft GothicNeo"/>
              </a:rPr>
              <a:t> Project</a:t>
            </a:r>
            <a:endParaRPr lang="ko-KR" altLang="en-US" sz="1400" b="1">
              <a:ea typeface="Microsoft GothicNeo Light"/>
              <a:cs typeface="Microsoft GothicNeo Light"/>
            </a:endParaRPr>
          </a:p>
          <a:p>
            <a:pPr algn="l"/>
            <a:r>
              <a:rPr lang="ko-KR" altLang="en-US" sz="1400" b="1" err="1">
                <a:ea typeface="Microsoft GothicNeo"/>
                <a:cs typeface="Microsoft GothicNeo"/>
              </a:rPr>
              <a:t>엄경호</a:t>
            </a:r>
            <a:r>
              <a:rPr lang="ko-KR" altLang="en-US" sz="1400" b="1">
                <a:ea typeface="Microsoft GothicNeo"/>
                <a:cs typeface="Microsoft GothicNeo"/>
              </a:rPr>
              <a:t> </a:t>
            </a:r>
            <a:endParaRPr lang="ko-KR" altLang="en-US" sz="1400" b="1">
              <a:ea typeface="Microsoft GothicNeo Light"/>
              <a:cs typeface="Microsoft GothicNeo Ligh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3">
            <a:extLst>
              <a:ext uri="{FF2B5EF4-FFF2-40B4-BE49-F238E27FC236}">
                <a16:creationId xmlns:a16="http://schemas.microsoft.com/office/drawing/2014/main" id="{37660EA2-2515-0C0F-79FA-EE516012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1" r="3719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이번주 진행 상황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146505" y="1657178"/>
            <a:ext cx="99042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romanUcPeriod"/>
            </a:pPr>
            <a:r>
              <a:rPr lang="ko-KR" altLang="en-US" dirty="0">
                <a:ea typeface="Microsoft GothicNeo Light"/>
                <a:cs typeface="Microsoft GothicNeo Light"/>
              </a:rPr>
              <a:t>ACP 전반적인 이해</a:t>
            </a: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romanU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리팩토링</a:t>
            </a:r>
            <a:r>
              <a:rPr lang="ko-KR" altLang="en-US" dirty="0">
                <a:ea typeface="Microsoft GothicNeo Light"/>
                <a:cs typeface="Microsoft GothicNeo Light"/>
              </a:rPr>
              <a:t>, 반례 수정</a:t>
            </a:r>
          </a:p>
        </p:txBody>
      </p:sp>
    </p:spTree>
    <p:extLst>
      <p:ext uri="{BB962C8B-B14F-4D97-AF65-F5344CB8AC3E}">
        <p14:creationId xmlns:p14="http://schemas.microsoft.com/office/powerpoint/2010/main" val="243779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4" descr="서버 단색으로 채워진">
            <a:extLst>
              <a:ext uri="{FF2B5EF4-FFF2-40B4-BE49-F238E27FC236}">
                <a16:creationId xmlns:a16="http://schemas.microsoft.com/office/drawing/2014/main" id="{9C4EBF62-A904-657E-F5DF-B80CB3A1A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0188" y="3560618"/>
            <a:ext cx="1200150" cy="1200150"/>
          </a:xfrm>
          <a:prstGeom prst="rect">
            <a:avLst/>
          </a:prstGeom>
        </p:spPr>
      </p:pic>
      <p:pic>
        <p:nvPicPr>
          <p:cNvPr id="5" name="그래픽 5" descr="사용자 단색으로 채워진">
            <a:extLst>
              <a:ext uri="{FF2B5EF4-FFF2-40B4-BE49-F238E27FC236}">
                <a16:creationId xmlns:a16="http://schemas.microsoft.com/office/drawing/2014/main" id="{8A9BFB57-4506-C93B-F56C-71D3D96AC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1211" y="3482688"/>
            <a:ext cx="1356013" cy="135601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C37DDF4-46F2-7118-7C90-E3A0CD9147C9}"/>
              </a:ext>
            </a:extLst>
          </p:cNvPr>
          <p:cNvCxnSpPr/>
          <p:nvPr/>
        </p:nvCxnSpPr>
        <p:spPr>
          <a:xfrm>
            <a:off x="3084369" y="3889664"/>
            <a:ext cx="3122467" cy="51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5651B2F-8D85-6656-2150-C39DC4A8BCDB}"/>
              </a:ext>
            </a:extLst>
          </p:cNvPr>
          <p:cNvCxnSpPr>
            <a:cxnSpLocks/>
          </p:cNvCxnSpPr>
          <p:nvPr/>
        </p:nvCxnSpPr>
        <p:spPr>
          <a:xfrm flipH="1" flipV="1">
            <a:off x="3080904" y="4362449"/>
            <a:ext cx="3103419" cy="34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53EAAF8-32CA-895C-30D6-B91429AF52A9}"/>
              </a:ext>
            </a:extLst>
          </p:cNvPr>
          <p:cNvSpPr txBox="1"/>
          <p:nvPr/>
        </p:nvSpPr>
        <p:spPr>
          <a:xfrm>
            <a:off x="691377" y="700668"/>
            <a:ext cx="74970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ACP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0CAD75-4FB8-4A96-C831-0EBDAD62C96D}"/>
              </a:ext>
            </a:extLst>
          </p:cNvPr>
          <p:cNvSpPr/>
          <p:nvPr/>
        </p:nvSpPr>
        <p:spPr>
          <a:xfrm>
            <a:off x="3625561" y="2421946"/>
            <a:ext cx="2190750" cy="91786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Microsoft GothicNeo Light"/>
                <a:cs typeface="Microsoft GothicNeo Light"/>
              </a:rPr>
              <a:t>나는 AE3이고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ea typeface="Microsoft GothicNeo Light"/>
                <a:cs typeface="Microsoft GothicNeo Light"/>
              </a:rPr>
              <a:t>CNT1 읽기를 원해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00FA94-CB32-1DD0-6DE0-ECD02CEA1E85}"/>
              </a:ext>
            </a:extLst>
          </p:cNvPr>
          <p:cNvSpPr txBox="1"/>
          <p:nvPr/>
        </p:nvSpPr>
        <p:spPr>
          <a:xfrm>
            <a:off x="947346" y="1483996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ACP란</a:t>
            </a:r>
            <a:r>
              <a:rPr lang="ko-KR" altLang="en-US" dirty="0">
                <a:ea typeface="Microsoft GothicNeo Light"/>
                <a:cs typeface="Microsoft GothicNeo Light"/>
              </a:rPr>
              <a:t> Access </a:t>
            </a:r>
            <a:r>
              <a:rPr lang="ko-KR" altLang="en-US" dirty="0" err="1">
                <a:ea typeface="Microsoft GothicNeo Light"/>
                <a:cs typeface="Microsoft GothicNeo Light"/>
              </a:rPr>
              <a:t>Control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Policy의</a:t>
            </a:r>
            <a:r>
              <a:rPr lang="ko-KR" altLang="en-US" dirty="0">
                <a:ea typeface="Microsoft GothicNeo Light"/>
                <a:cs typeface="Microsoft GothicNeo Light"/>
              </a:rPr>
              <a:t> 약어로서 오브젝트 단위로 </a:t>
            </a:r>
            <a:r>
              <a:rPr lang="ko-KR" altLang="en-US" dirty="0" err="1">
                <a:ea typeface="Microsoft GothicNeo Light"/>
                <a:cs typeface="Microsoft GothicNeo Light"/>
              </a:rPr>
              <a:t>ACP가</a:t>
            </a:r>
            <a:r>
              <a:rPr lang="ko-KR" altLang="en-US" dirty="0">
                <a:ea typeface="Microsoft GothicNeo Light"/>
                <a:cs typeface="Microsoft GothicNeo Light"/>
              </a:rPr>
              <a:t> 존재한다.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274CE5B-87A3-2445-605D-24F9B6640BE5}"/>
              </a:ext>
            </a:extLst>
          </p:cNvPr>
          <p:cNvCxnSpPr/>
          <p:nvPr/>
        </p:nvCxnSpPr>
        <p:spPr>
          <a:xfrm flipH="1">
            <a:off x="4694958" y="3344140"/>
            <a:ext cx="103909" cy="545523"/>
          </a:xfrm>
          <a:prstGeom prst="straightConnector1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204601-8BE9-216B-8635-BCC2AE96EAA7}"/>
              </a:ext>
            </a:extLst>
          </p:cNvPr>
          <p:cNvSpPr/>
          <p:nvPr/>
        </p:nvSpPr>
        <p:spPr>
          <a:xfrm>
            <a:off x="3919970" y="4811855"/>
            <a:ext cx="2190750" cy="91786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Microsoft GothicNeo Light"/>
                <a:cs typeface="Microsoft GothicNeo Light"/>
              </a:rPr>
              <a:t>요청 승인 </a:t>
            </a:r>
            <a:r>
              <a:rPr lang="ko-KR" altLang="en-US" sz="1200" dirty="0" err="1">
                <a:solidFill>
                  <a:schemeClr val="tx1"/>
                </a:solidFill>
                <a:ea typeface="Microsoft GothicNeo Light"/>
                <a:cs typeface="Microsoft GothicNeo Light"/>
              </a:rPr>
              <a:t>or</a:t>
            </a:r>
            <a:r>
              <a:rPr lang="ko-KR" altLang="en-US" sz="1200" dirty="0">
                <a:solidFill>
                  <a:schemeClr val="tx1"/>
                </a:solidFill>
                <a:ea typeface="Microsoft GothicNeo Light"/>
                <a:cs typeface="Microsoft GothicNeo Light"/>
              </a:rPr>
              <a:t> 거부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F86D682-F070-B730-61F5-CC6D74350DC7}"/>
              </a:ext>
            </a:extLst>
          </p:cNvPr>
          <p:cNvCxnSpPr>
            <a:cxnSpLocks/>
          </p:cNvCxnSpPr>
          <p:nvPr/>
        </p:nvCxnSpPr>
        <p:spPr>
          <a:xfrm>
            <a:off x="4617025" y="4383230"/>
            <a:ext cx="277091" cy="432955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60E0AD-535C-22DD-250C-7FC1E31D3CFC}"/>
              </a:ext>
            </a:extLst>
          </p:cNvPr>
          <p:cNvSpPr/>
          <p:nvPr/>
        </p:nvSpPr>
        <p:spPr>
          <a:xfrm>
            <a:off x="8872969" y="3720809"/>
            <a:ext cx="1948296" cy="80529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Microsoft GothicNeo Light"/>
                <a:cs typeface="Microsoft GothicNeo Light"/>
              </a:rPr>
              <a:t>CNT1의 ACP 검토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4EAD51F-023E-ACFD-34ED-9918F695118C}"/>
              </a:ext>
            </a:extLst>
          </p:cNvPr>
          <p:cNvCxnSpPr>
            <a:cxnSpLocks/>
          </p:cNvCxnSpPr>
          <p:nvPr/>
        </p:nvCxnSpPr>
        <p:spPr>
          <a:xfrm>
            <a:off x="7483187" y="4114800"/>
            <a:ext cx="1226127" cy="519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6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4" descr="서버 단색으로 채워진">
            <a:extLst>
              <a:ext uri="{FF2B5EF4-FFF2-40B4-BE49-F238E27FC236}">
                <a16:creationId xmlns:a16="http://schemas.microsoft.com/office/drawing/2014/main" id="{9C4EBF62-A904-657E-F5DF-B80CB3A1A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0370" y="2781300"/>
            <a:ext cx="1200150" cy="1200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3EAAF8-32CA-895C-30D6-B91429AF52A9}"/>
              </a:ext>
            </a:extLst>
          </p:cNvPr>
          <p:cNvSpPr txBox="1"/>
          <p:nvPr/>
        </p:nvSpPr>
        <p:spPr>
          <a:xfrm>
            <a:off x="691377" y="700668"/>
            <a:ext cx="74970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ACP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00FA94-CB32-1DD0-6DE0-ECD02CEA1E85}"/>
              </a:ext>
            </a:extLst>
          </p:cNvPr>
          <p:cNvSpPr txBox="1"/>
          <p:nvPr/>
        </p:nvSpPr>
        <p:spPr>
          <a:xfrm>
            <a:off x="947346" y="1483996"/>
            <a:ext cx="103285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리소스 트리 상에서 ACP 타입 오브젝트가 존재하는 형태이며  가장 보편적이고 </a:t>
            </a:r>
            <a:r>
              <a:rPr lang="ko-KR" altLang="en-US" dirty="0" err="1">
                <a:ea typeface="Microsoft GothicNeo Light"/>
                <a:cs typeface="Microsoft GothicNeo Light"/>
              </a:rPr>
              <a:t>TinyIoT</a:t>
            </a:r>
            <a:r>
              <a:rPr lang="ko-KR" altLang="en-US" dirty="0">
                <a:ea typeface="Microsoft GothicNeo Light"/>
                <a:cs typeface="Microsoft GothicNeo Light"/>
              </a:rPr>
              <a:t> 모델에 </a:t>
            </a:r>
            <a:r>
              <a:rPr lang="ko-KR" altLang="en-US" dirty="0" err="1">
                <a:ea typeface="Microsoft GothicNeo Light"/>
                <a:cs typeface="Microsoft GothicNeo Light"/>
              </a:rPr>
              <a:t>적합해보임</a:t>
            </a:r>
            <a:endParaRPr lang="ko-KR" altLang="en-US" dirty="0">
              <a:ea typeface="Microsoft GothicNeo Light"/>
              <a:cs typeface="Microsoft GothicNeo Light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4EAD51F-023E-ACFD-34ED-9918F695118C}"/>
              </a:ext>
            </a:extLst>
          </p:cNvPr>
          <p:cNvCxnSpPr>
            <a:cxnSpLocks/>
          </p:cNvCxnSpPr>
          <p:nvPr/>
        </p:nvCxnSpPr>
        <p:spPr>
          <a:xfrm flipV="1">
            <a:off x="2703369" y="2994313"/>
            <a:ext cx="905740" cy="34116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6450185-934C-D99B-425A-6952A83FDA20}"/>
              </a:ext>
            </a:extLst>
          </p:cNvPr>
          <p:cNvSpPr/>
          <p:nvPr/>
        </p:nvSpPr>
        <p:spPr>
          <a:xfrm>
            <a:off x="3664526" y="2746661"/>
            <a:ext cx="1065067" cy="48490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Microsoft GothicNeo Light"/>
                <a:cs typeface="Microsoft GothicNeo Light"/>
              </a:rPr>
              <a:t>CNT1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4986040-E1CA-A997-9521-6AD45410B50B}"/>
              </a:ext>
            </a:extLst>
          </p:cNvPr>
          <p:cNvCxnSpPr>
            <a:cxnSpLocks/>
          </p:cNvCxnSpPr>
          <p:nvPr/>
        </p:nvCxnSpPr>
        <p:spPr>
          <a:xfrm flipH="1">
            <a:off x="4232564" y="3335480"/>
            <a:ext cx="12122" cy="89708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09588F3-39CE-82BC-DA7F-4488AE7E6AED}"/>
              </a:ext>
            </a:extLst>
          </p:cNvPr>
          <p:cNvSpPr/>
          <p:nvPr/>
        </p:nvSpPr>
        <p:spPr>
          <a:xfrm>
            <a:off x="5898569" y="3335479"/>
            <a:ext cx="1065067" cy="484908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Microsoft GothicNeo Light"/>
                <a:cs typeface="Microsoft GothicNeo Light"/>
              </a:rPr>
              <a:t>acp1</a:t>
            </a:r>
          </a:p>
        </p:txBody>
      </p:sp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15F8E0C-AE4A-5C6B-C2B8-172DC1C39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377" y="3493218"/>
            <a:ext cx="2743200" cy="13436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BCE8FE-9D52-0F47-55DD-5CC1684559A0}"/>
              </a:ext>
            </a:extLst>
          </p:cNvPr>
          <p:cNvSpPr txBox="1"/>
          <p:nvPr/>
        </p:nvSpPr>
        <p:spPr>
          <a:xfrm>
            <a:off x="7363731" y="2254655"/>
            <a:ext cx="3089562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Microsoft GothicNeo Light"/>
                <a:cs typeface="Microsoft GothicNeo Light"/>
              </a:rPr>
              <a:t>*</a:t>
            </a:r>
            <a:r>
              <a:rPr lang="ko-KR" altLang="en-US" sz="1400" dirty="0" err="1">
                <a:ea typeface="Microsoft GothicNeo Light"/>
                <a:cs typeface="Microsoft GothicNeo Light"/>
              </a:rPr>
              <a:t>pv</a:t>
            </a:r>
            <a:r>
              <a:rPr lang="ko-KR" altLang="en-US" sz="1400" dirty="0">
                <a:ea typeface="Microsoft GothicNeo Light"/>
                <a:cs typeface="Microsoft GothicNeo Light"/>
              </a:rPr>
              <a:t> : </a:t>
            </a:r>
            <a:r>
              <a:rPr lang="ko-KR" altLang="en-US" sz="1400" dirty="0" err="1">
                <a:ea typeface="Microsoft GothicNeo Light"/>
                <a:cs typeface="Microsoft GothicNeo Light"/>
              </a:rPr>
              <a:t>privilege</a:t>
            </a:r>
            <a:endParaRPr lang="ko-KR" altLang="en-US" sz="1400" dirty="0">
              <a:ea typeface="Microsoft GothicNeo Light"/>
              <a:cs typeface="Microsoft GothicNeo Light"/>
            </a:endParaRPr>
          </a:p>
          <a:p>
            <a:r>
              <a:rPr lang="ko-KR" altLang="en-US" sz="1400" dirty="0">
                <a:ea typeface="Microsoft GothicNeo Light"/>
                <a:cs typeface="Microsoft GothicNeo Light"/>
              </a:rPr>
              <a:t>*</a:t>
            </a:r>
            <a:r>
              <a:rPr lang="ko-KR" altLang="en-US" sz="1400" dirty="0" err="1">
                <a:ea typeface="Microsoft GothicNeo Light"/>
                <a:cs typeface="Microsoft GothicNeo Light"/>
              </a:rPr>
              <a:t>acr</a:t>
            </a:r>
            <a:r>
              <a:rPr lang="ko-KR" altLang="en-US" sz="1400" dirty="0">
                <a:ea typeface="Microsoft GothicNeo Light"/>
                <a:cs typeface="Microsoft GothicNeo Light"/>
              </a:rPr>
              <a:t> : </a:t>
            </a:r>
            <a:r>
              <a:rPr lang="ko-KR" altLang="en-US" sz="1400" dirty="0" err="1">
                <a:ea typeface="Microsoft GothicNeo Light"/>
                <a:cs typeface="Microsoft GothicNeo Light"/>
              </a:rPr>
              <a:t>accessControlRule</a:t>
            </a:r>
            <a:endParaRPr lang="ko-KR" altLang="en-US" sz="1400" dirty="0">
              <a:ea typeface="Microsoft GothicNeo Light"/>
              <a:cs typeface="Microsoft GothicNeo Light"/>
            </a:endParaRPr>
          </a:p>
          <a:p>
            <a:r>
              <a:rPr lang="ko-KR" altLang="en-US" sz="1400" dirty="0">
                <a:ea typeface="Microsoft GothicNeo Light"/>
                <a:cs typeface="Microsoft GothicNeo Light"/>
              </a:rPr>
              <a:t>*</a:t>
            </a:r>
            <a:r>
              <a:rPr lang="ko-KR" altLang="en-US" sz="1400" dirty="0" err="1">
                <a:ea typeface="Microsoft GothicNeo Light"/>
                <a:cs typeface="Microsoft GothicNeo Light"/>
              </a:rPr>
              <a:t>acor</a:t>
            </a:r>
            <a:r>
              <a:rPr lang="ko-KR" altLang="en-US" sz="1400" dirty="0">
                <a:ea typeface="Microsoft GothicNeo Light"/>
                <a:cs typeface="Microsoft GothicNeo Light"/>
              </a:rPr>
              <a:t> : </a:t>
            </a:r>
            <a:r>
              <a:rPr lang="ko-KR" altLang="en-US" sz="1400" dirty="0" err="1">
                <a:ea typeface="Microsoft GothicNeo Light"/>
                <a:cs typeface="Microsoft GothicNeo Light"/>
              </a:rPr>
              <a:t>accessControlOriginators</a:t>
            </a:r>
            <a:endParaRPr lang="ko-KR" altLang="en-US" sz="1400" dirty="0">
              <a:ea typeface="Microsoft GothicNeo Light"/>
              <a:cs typeface="Microsoft GothicNeo Light"/>
            </a:endParaRPr>
          </a:p>
          <a:p>
            <a:r>
              <a:rPr lang="ko-KR" altLang="en-US" sz="1400" dirty="0">
                <a:ea typeface="Microsoft GothicNeo Light"/>
                <a:cs typeface="Microsoft GothicNeo Light"/>
              </a:rPr>
              <a:t>*</a:t>
            </a:r>
            <a:r>
              <a:rPr lang="ko-KR" altLang="en-US" sz="1400" dirty="0" err="1">
                <a:ea typeface="Microsoft GothicNeo Light"/>
                <a:cs typeface="Microsoft GothicNeo Light"/>
              </a:rPr>
              <a:t>acop</a:t>
            </a:r>
            <a:r>
              <a:rPr lang="ko-KR" altLang="en-US" sz="1400" dirty="0">
                <a:ea typeface="Microsoft GothicNeo Light"/>
                <a:cs typeface="Microsoft GothicNeo Light"/>
              </a:rPr>
              <a:t> : </a:t>
            </a:r>
            <a:r>
              <a:rPr lang="en-US" altLang="ko-KR" sz="1400" dirty="0" err="1">
                <a:ea typeface="+mn-lt"/>
                <a:cs typeface="+mn-lt"/>
              </a:rPr>
              <a:t>accessControlOperations</a:t>
            </a:r>
            <a:endParaRPr lang="ko-KR" sz="1400" dirty="0" err="1">
              <a:ea typeface="+mn-lt"/>
              <a:cs typeface="+mn-l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FF2FD-423F-0C50-EFBF-4869CD879F63}"/>
              </a:ext>
            </a:extLst>
          </p:cNvPr>
          <p:cNvSpPr/>
          <p:nvPr/>
        </p:nvSpPr>
        <p:spPr>
          <a:xfrm>
            <a:off x="3110343" y="4374572"/>
            <a:ext cx="1991591" cy="6667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Microsoft GothicNeo Light"/>
                <a:cs typeface="Microsoft GothicNeo Light"/>
              </a:rPr>
              <a:t>"</a:t>
            </a:r>
            <a:r>
              <a:rPr lang="ko-KR" altLang="en-US" sz="1400" dirty="0" err="1">
                <a:ea typeface="Microsoft GothicNeo Light"/>
                <a:cs typeface="Microsoft GothicNeo Light"/>
              </a:rPr>
              <a:t>acpi</a:t>
            </a:r>
            <a:r>
              <a:rPr lang="ko-KR" altLang="en-US" sz="1400" dirty="0">
                <a:ea typeface="Microsoft GothicNeo Light"/>
                <a:cs typeface="Microsoft GothicNeo Light"/>
              </a:rPr>
              <a:t>" : "</a:t>
            </a:r>
            <a:r>
              <a:rPr lang="ko-KR" altLang="en-US" sz="1400" dirty="0" err="1">
                <a:ea typeface="Microsoft GothicNeo Light"/>
                <a:cs typeface="Microsoft GothicNeo Light"/>
              </a:rPr>
              <a:t>TinyIoT</a:t>
            </a:r>
            <a:r>
              <a:rPr lang="ko-KR" altLang="en-US" sz="1400" dirty="0">
                <a:ea typeface="Microsoft GothicNeo Light"/>
                <a:cs typeface="Microsoft GothicNeo Light"/>
              </a:rPr>
              <a:t>/acp1" </a:t>
            </a:r>
            <a:endParaRPr lang="ko-KR" altLang="en-US" sz="1400">
              <a:ea typeface="Microsoft GothicNeo Light"/>
              <a:cs typeface="Microsoft GothicNeo Light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1002D2E-53EE-21A1-D809-D6838EBEAB29}"/>
              </a:ext>
            </a:extLst>
          </p:cNvPr>
          <p:cNvCxnSpPr>
            <a:cxnSpLocks/>
          </p:cNvCxnSpPr>
          <p:nvPr/>
        </p:nvCxnSpPr>
        <p:spPr>
          <a:xfrm flipV="1">
            <a:off x="5188526" y="3851561"/>
            <a:ext cx="619991" cy="48837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9DF460-FEB6-1DE6-450E-071D29765C43}"/>
              </a:ext>
            </a:extLst>
          </p:cNvPr>
          <p:cNvSpPr txBox="1"/>
          <p:nvPr/>
        </p:nvSpPr>
        <p:spPr>
          <a:xfrm>
            <a:off x="8264276" y="4930313"/>
            <a:ext cx="308956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Microsoft GothicNeo Light"/>
                <a:cs typeface="Microsoft GothicNeo Light"/>
              </a:rPr>
              <a:t>1</a:t>
            </a:r>
            <a:r>
              <a:rPr lang="ko-KR" altLang="en-US" sz="1200" dirty="0">
                <a:ea typeface="+mn-lt"/>
                <a:cs typeface="+mn-lt"/>
              </a:rPr>
              <a:t> – CREATE</a:t>
            </a:r>
          </a:p>
          <a:p>
            <a:r>
              <a:rPr lang="ko-KR" altLang="en-US" sz="1200" dirty="0">
                <a:ea typeface="Microsoft GothicNeo Light"/>
                <a:cs typeface="Microsoft GothicNeo Light"/>
              </a:rPr>
              <a:t>2 – RETRIEVE</a:t>
            </a:r>
          </a:p>
          <a:p>
            <a:r>
              <a:rPr lang="ko-KR" altLang="en-US" sz="1200" dirty="0">
                <a:ea typeface="Microsoft GothicNeo Light"/>
                <a:cs typeface="Microsoft GothicNeo Light"/>
              </a:rPr>
              <a:t>4 – UPDATE</a:t>
            </a:r>
          </a:p>
          <a:p>
            <a:r>
              <a:rPr lang="ko-KR" altLang="en-US" sz="1200" dirty="0">
                <a:ea typeface="Microsoft GothicNeo Light"/>
                <a:cs typeface="Microsoft GothicNeo Light"/>
              </a:rPr>
              <a:t>8 – DELETE</a:t>
            </a:r>
          </a:p>
          <a:p>
            <a:r>
              <a:rPr lang="ko-KR" altLang="en-US" sz="1200" dirty="0">
                <a:ea typeface="Microsoft GothicNeo Light"/>
                <a:cs typeface="Microsoft GothicNeo Light"/>
              </a:rPr>
              <a:t>16 – NOTIFY</a:t>
            </a:r>
          </a:p>
          <a:p>
            <a:r>
              <a:rPr lang="ko-KR" altLang="en-US" sz="1200" dirty="0">
                <a:ea typeface="Microsoft GothicNeo Light"/>
                <a:cs typeface="Microsoft GothicNeo Light"/>
              </a:rPr>
              <a:t>32 - DISCOVERY</a:t>
            </a:r>
          </a:p>
          <a:p>
            <a:endParaRPr lang="ko-KR" altLang="en-US" sz="1200" dirty="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4473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EAAF8-32CA-895C-30D6-B91429AF52A9}"/>
              </a:ext>
            </a:extLst>
          </p:cNvPr>
          <p:cNvSpPr txBox="1"/>
          <p:nvPr/>
        </p:nvSpPr>
        <p:spPr>
          <a:xfrm>
            <a:off x="691377" y="700668"/>
            <a:ext cx="74970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ACP</a:t>
            </a:r>
          </a:p>
        </p:txBody>
      </p:sp>
      <p:pic>
        <p:nvPicPr>
          <p:cNvPr id="6" name="그래픽 4" descr="서버 단색으로 채워진">
            <a:extLst>
              <a:ext uri="{FF2B5EF4-FFF2-40B4-BE49-F238E27FC236}">
                <a16:creationId xmlns:a16="http://schemas.microsoft.com/office/drawing/2014/main" id="{0255DB85-5CFC-9573-7895-A2EC4B357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2688" y="2564822"/>
            <a:ext cx="1200150" cy="1200150"/>
          </a:xfrm>
          <a:prstGeom prst="rect">
            <a:avLst/>
          </a:prstGeom>
        </p:spPr>
      </p:pic>
      <p:pic>
        <p:nvPicPr>
          <p:cNvPr id="13" name="그래픽 5" descr="사용자 단색으로 채워진">
            <a:extLst>
              <a:ext uri="{FF2B5EF4-FFF2-40B4-BE49-F238E27FC236}">
                <a16:creationId xmlns:a16="http://schemas.microsoft.com/office/drawing/2014/main" id="{990C438D-C27A-C118-8D1C-C57DF6B13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3711" y="2486892"/>
            <a:ext cx="1356013" cy="1356013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A9DA5FA-C1A9-601E-AF86-627E942D1875}"/>
              </a:ext>
            </a:extLst>
          </p:cNvPr>
          <p:cNvCxnSpPr/>
          <p:nvPr/>
        </p:nvCxnSpPr>
        <p:spPr>
          <a:xfrm>
            <a:off x="4036869" y="2893868"/>
            <a:ext cx="3122467" cy="51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622959-1F2D-EEE6-A936-4B6F64305A1B}"/>
              </a:ext>
            </a:extLst>
          </p:cNvPr>
          <p:cNvSpPr/>
          <p:nvPr/>
        </p:nvSpPr>
        <p:spPr>
          <a:xfrm>
            <a:off x="4578061" y="1426150"/>
            <a:ext cx="2190750" cy="91786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Microsoft GothicNeo Light"/>
                <a:cs typeface="Microsoft GothicNeo Light"/>
              </a:rPr>
              <a:t>나는 AE3이고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ea typeface="Microsoft GothicNeo Light"/>
                <a:cs typeface="Microsoft GothicNeo Light"/>
              </a:rPr>
              <a:t>CNT1 읽기를 원해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D822F5B-B442-19E9-84F3-9B49ACCCB5DA}"/>
              </a:ext>
            </a:extLst>
          </p:cNvPr>
          <p:cNvCxnSpPr/>
          <p:nvPr/>
        </p:nvCxnSpPr>
        <p:spPr>
          <a:xfrm flipH="1">
            <a:off x="5647458" y="2348344"/>
            <a:ext cx="103909" cy="545523"/>
          </a:xfrm>
          <a:prstGeom prst="straightConnector1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4">
            <a:extLst>
              <a:ext uri="{FF2B5EF4-FFF2-40B4-BE49-F238E27FC236}">
                <a16:creationId xmlns:a16="http://schemas.microsoft.com/office/drawing/2014/main" id="{12C5368C-38FA-AC87-FEA8-77966980E9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9969" y="3794616"/>
            <a:ext cx="6873585" cy="1667334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154F479-3CA5-9B7A-FE7B-932A6706DEB0}"/>
              </a:ext>
            </a:extLst>
          </p:cNvPr>
          <p:cNvCxnSpPr/>
          <p:nvPr/>
        </p:nvCxnSpPr>
        <p:spPr>
          <a:xfrm flipV="1">
            <a:off x="3106017" y="4730461"/>
            <a:ext cx="2741466" cy="121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69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EAAF8-32CA-895C-30D6-B91429AF52A9}"/>
              </a:ext>
            </a:extLst>
          </p:cNvPr>
          <p:cNvSpPr txBox="1"/>
          <p:nvPr/>
        </p:nvSpPr>
        <p:spPr>
          <a:xfrm>
            <a:off x="691377" y="700668"/>
            <a:ext cx="74970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ACP 디테일</a:t>
            </a:r>
            <a:endParaRPr 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D9FB6-9350-3242-D44E-A855ED6FD90D}"/>
              </a:ext>
            </a:extLst>
          </p:cNvPr>
          <p:cNvSpPr txBox="1"/>
          <p:nvPr/>
        </p:nvSpPr>
        <p:spPr>
          <a:xfrm>
            <a:off x="1042596" y="1596564"/>
            <a:ext cx="1032856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CIN의</a:t>
            </a:r>
            <a:r>
              <a:rPr lang="ko-KR" altLang="en-US" dirty="0">
                <a:ea typeface="Microsoft GothicNeo Light"/>
                <a:cs typeface="Microsoft GothicNeo Light"/>
              </a:rPr>
              <a:t> </a:t>
            </a:r>
            <a:r>
              <a:rPr lang="ko-KR" altLang="en-US" dirty="0" err="1">
                <a:ea typeface="Microsoft GothicNeo Light"/>
                <a:cs typeface="Microsoft GothicNeo Light"/>
              </a:rPr>
              <a:t>acp는</a:t>
            </a:r>
            <a:r>
              <a:rPr lang="ko-KR" altLang="en-US" dirty="0">
                <a:ea typeface="Microsoft GothicNeo Light"/>
                <a:cs typeface="Microsoft GothicNeo Light"/>
              </a:rPr>
              <a:t> 어떻게?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→ 부모의 </a:t>
            </a:r>
            <a:r>
              <a:rPr lang="ko-KR" altLang="en-US" dirty="0" err="1">
                <a:ea typeface="Microsoft GothicNeo Light"/>
                <a:cs typeface="Microsoft GothicNeo Light"/>
              </a:rPr>
              <a:t>acp를</a:t>
            </a:r>
            <a:r>
              <a:rPr lang="ko-KR" altLang="en-US" dirty="0">
                <a:ea typeface="Microsoft GothicNeo Light"/>
                <a:cs typeface="Microsoft GothicNeo Light"/>
              </a:rPr>
              <a:t> 적용</a:t>
            </a:r>
            <a:br>
              <a:rPr lang="en-US" dirty="0"/>
            </a:br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470C8-42C4-CDE8-5171-DC1350A789F4}"/>
              </a:ext>
            </a:extLst>
          </p:cNvPr>
          <p:cNvSpPr txBox="1"/>
          <p:nvPr/>
        </p:nvSpPr>
        <p:spPr>
          <a:xfrm>
            <a:off x="1016619" y="3137882"/>
            <a:ext cx="1032856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acp</a:t>
            </a:r>
            <a:r>
              <a:rPr lang="ko-KR" altLang="en-US" dirty="0">
                <a:ea typeface="Microsoft GothicNeo Light"/>
                <a:cs typeface="Microsoft GothicNeo Light"/>
              </a:rPr>
              <a:t> 리소스에 대한 </a:t>
            </a:r>
            <a:r>
              <a:rPr lang="ko-KR" altLang="en-US" dirty="0" err="1">
                <a:ea typeface="Microsoft GothicNeo Light"/>
                <a:cs typeface="Microsoft GothicNeo Light"/>
              </a:rPr>
              <a:t>acp는</a:t>
            </a:r>
            <a:r>
              <a:rPr lang="ko-KR" altLang="en-US" dirty="0">
                <a:ea typeface="Microsoft GothicNeo Light"/>
                <a:cs typeface="Microsoft GothicNeo Light"/>
              </a:rPr>
              <a:t> 어떻게?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→ </a:t>
            </a:r>
            <a:r>
              <a:rPr lang="ko-KR" altLang="en-US" dirty="0" err="1">
                <a:ea typeface="Microsoft GothicNeo Light"/>
                <a:cs typeface="Microsoft GothicNeo Light"/>
              </a:rPr>
              <a:t>pvs</a:t>
            </a:r>
            <a:r>
              <a:rPr lang="ko-KR" altLang="en-US" dirty="0">
                <a:ea typeface="Microsoft GothicNeo Light"/>
                <a:cs typeface="Microsoft GothicNeo Light"/>
              </a:rPr>
              <a:t> 특성 값 참고</a:t>
            </a:r>
            <a:br>
              <a:rPr lang="en-US" dirty="0"/>
            </a:br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6D60C28-0DF2-469A-FD9B-FB59D4CB0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741" y="3216260"/>
            <a:ext cx="3652404" cy="1724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4F3A8B-C04D-27AA-4F92-3E11E3846F39}"/>
              </a:ext>
            </a:extLst>
          </p:cNvPr>
          <p:cNvSpPr txBox="1"/>
          <p:nvPr/>
        </p:nvSpPr>
        <p:spPr>
          <a:xfrm>
            <a:off x="5545322" y="5068860"/>
            <a:ext cx="30895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Microsoft GothicNeo Light"/>
                <a:cs typeface="Microsoft GothicNeo Light"/>
              </a:rPr>
              <a:t>*</a:t>
            </a:r>
            <a:r>
              <a:rPr lang="ko-KR" altLang="en-US" sz="1400" dirty="0" err="1">
                <a:ea typeface="Microsoft GothicNeo Light"/>
                <a:cs typeface="Microsoft GothicNeo Light"/>
              </a:rPr>
              <a:t>pvs</a:t>
            </a:r>
            <a:r>
              <a:rPr lang="ko-KR" altLang="en-US" sz="1400" dirty="0">
                <a:ea typeface="Microsoft GothicNeo Light"/>
                <a:cs typeface="Microsoft GothicNeo Light"/>
              </a:rPr>
              <a:t> : </a:t>
            </a:r>
            <a:r>
              <a:rPr lang="ko-KR" altLang="en-US" sz="1400" dirty="0" err="1">
                <a:ea typeface="Microsoft GothicNeo Light"/>
                <a:cs typeface="Microsoft GothicNeo Light"/>
              </a:rPr>
              <a:t>selfPrivilege</a:t>
            </a:r>
          </a:p>
          <a:p>
            <a:endParaRPr lang="ko-KR" alt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885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EAAF8-32CA-895C-30D6-B91429AF52A9}"/>
              </a:ext>
            </a:extLst>
          </p:cNvPr>
          <p:cNvSpPr txBox="1"/>
          <p:nvPr/>
        </p:nvSpPr>
        <p:spPr>
          <a:xfrm>
            <a:off x="691377" y="700668"/>
            <a:ext cx="74970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ACP 정리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D9FB6-9350-3242-D44E-A855ED6FD90D}"/>
              </a:ext>
            </a:extLst>
          </p:cNvPr>
          <p:cNvSpPr txBox="1"/>
          <p:nvPr/>
        </p:nvSpPr>
        <p:spPr>
          <a:xfrm>
            <a:off x="826119" y="1423382"/>
            <a:ext cx="10328561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JSON Parser- </a:t>
            </a:r>
            <a:r>
              <a:rPr lang="en-US" dirty="0" err="1"/>
              <a:t>JSON</a:t>
            </a:r>
            <a:r>
              <a:rPr lang="en-US" dirty="0" err="1">
                <a:ea typeface="Microsoft GothicNeo Light"/>
                <a:cs typeface="Microsoft GothicNeo Light"/>
              </a:rPr>
              <a:t>_to_ACP</a:t>
            </a:r>
            <a:r>
              <a:rPr lang="en-US" dirty="0">
                <a:ea typeface="Microsoft GothicNeo Light"/>
                <a:cs typeface="Microsoft GothicNeo Light"/>
              </a:rPr>
              <a:t>, </a:t>
            </a:r>
            <a:r>
              <a:rPr lang="en-US" dirty="0" err="1">
                <a:ea typeface="Microsoft GothicNeo Light"/>
                <a:cs typeface="Microsoft GothicNeo Light"/>
              </a:rPr>
              <a:t>ACP_to_JSON</a:t>
            </a:r>
            <a:endParaRPr lang="en-US" dirty="0">
              <a:ea typeface="Microsoft GothicNeo Light"/>
              <a:cs typeface="Microsoft GothicNeo Light"/>
            </a:endParaRPr>
          </a:p>
          <a:p>
            <a:endParaRPr lang="en-US" altLang="ko-KR" dirty="0">
              <a:ea typeface="Microsoft GothicNeo Light"/>
              <a:cs typeface="Microsoft GothicNeo Light"/>
            </a:endParaRPr>
          </a:p>
          <a:p>
            <a:r>
              <a:rPr lang="en-US" altLang="ko-KR" dirty="0">
                <a:ea typeface="Microsoft GothicNeo Light"/>
                <a:cs typeface="Microsoft GothicNeo Light"/>
              </a:rPr>
              <a:t>DB - CRUD functions</a:t>
            </a:r>
          </a:p>
          <a:p>
            <a:endParaRPr lang="en-US" altLang="ko-KR" dirty="0">
              <a:ea typeface="Microsoft GothicNeo Light"/>
              <a:cs typeface="Microsoft GothicNeo Light"/>
            </a:endParaRPr>
          </a:p>
          <a:p>
            <a:endParaRPr lang="en-US" altLang="ko-KR" dirty="0">
              <a:ea typeface="Microsoft GothicNeo Light"/>
              <a:cs typeface="Microsoft GothicNeo Light"/>
            </a:endParaRPr>
          </a:p>
          <a:p>
            <a:endParaRPr lang="en-US" altLang="ko-KR" dirty="0">
              <a:ea typeface="Microsoft GothicNeo Light"/>
              <a:cs typeface="Microsoft GothicNeo Light"/>
            </a:endParaRPr>
          </a:p>
          <a:p>
            <a:r>
              <a:rPr lang="en-US" altLang="ko-KR" dirty="0" err="1">
                <a:ea typeface="Microsoft GothicNeo Light"/>
                <a:cs typeface="Microsoft GothicNeo Light"/>
              </a:rPr>
              <a:t>서버</a:t>
            </a:r>
            <a:r>
              <a:rPr lang="en-US" altLang="ko-KR" dirty="0">
                <a:ea typeface="Microsoft GothicNeo Light"/>
                <a:cs typeface="Microsoft GothicNeo Light"/>
              </a:rPr>
              <a:t> </a:t>
            </a:r>
            <a:r>
              <a:rPr lang="en-US" altLang="ko-KR" dirty="0" err="1">
                <a:ea typeface="Microsoft GothicNeo Light"/>
                <a:cs typeface="Microsoft GothicNeo Light"/>
              </a:rPr>
              <a:t>로직</a:t>
            </a:r>
            <a:endParaRPr lang="en-US" altLang="ko-KR" dirty="0">
              <a:ea typeface="Microsoft GothicNeo Light"/>
              <a:cs typeface="Microsoft GothicNeo Light"/>
            </a:endParaRPr>
          </a:p>
          <a:p>
            <a:endParaRPr lang="en-US" altLang="ko-KR" dirty="0">
              <a:ea typeface="Microsoft GothicNeo Light"/>
              <a:cs typeface="Microsoft GothicNeo Light"/>
            </a:endParaRPr>
          </a:p>
          <a:p>
            <a:r>
              <a:rPr lang="en-US" altLang="ko-KR" dirty="0">
                <a:ea typeface="Microsoft GothicNeo Light"/>
                <a:cs typeface="Microsoft GothicNeo Light"/>
              </a:rPr>
              <a:t>1. </a:t>
            </a:r>
            <a:r>
              <a:rPr lang="en-US" altLang="ko-KR" dirty="0" err="1">
                <a:ea typeface="Microsoft GothicNeo Light"/>
                <a:cs typeface="Microsoft GothicNeo Light"/>
              </a:rPr>
              <a:t>누구로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부터</a:t>
            </a:r>
            <a:r>
              <a:rPr lang="en-US" altLang="ko-KR" dirty="0">
                <a:ea typeface="Microsoft GothicNeo Light"/>
                <a:cs typeface="Microsoft GothicNeo Light"/>
              </a:rPr>
              <a:t> 온 </a:t>
            </a:r>
            <a:r>
              <a:rPr lang="en-US" altLang="ko-KR" dirty="0" err="1">
                <a:ea typeface="Microsoft GothicNeo Light"/>
                <a:cs typeface="Microsoft GothicNeo Light"/>
              </a:rPr>
              <a:t>요청인가</a:t>
            </a:r>
            <a:r>
              <a:rPr lang="en-US" altLang="ko-KR" dirty="0">
                <a:ea typeface="Microsoft GothicNeo Light"/>
                <a:cs typeface="Microsoft GothicNeo Light"/>
              </a:rPr>
              <a:t>? → X-M2M-Origin </a:t>
            </a:r>
            <a:r>
              <a:rPr lang="en-US" altLang="ko-KR" dirty="0" err="1">
                <a:ea typeface="Microsoft GothicNeo Light"/>
                <a:cs typeface="Microsoft GothicNeo Light"/>
              </a:rPr>
              <a:t>헤더</a:t>
            </a:r>
            <a:r>
              <a:rPr lang="en-US" altLang="ko-KR" dirty="0">
                <a:ea typeface="Microsoft GothicNeo Light"/>
                <a:cs typeface="Microsoft GothicNeo Light"/>
              </a:rPr>
              <a:t> 값 </a:t>
            </a:r>
            <a:r>
              <a:rPr lang="en-US" altLang="ko-KR" dirty="0" err="1">
                <a:ea typeface="Microsoft GothicNeo Light"/>
                <a:cs typeface="Microsoft GothicNeo Light"/>
              </a:rPr>
              <a:t>확인</a:t>
            </a:r>
            <a:endParaRPr lang="en-US" altLang="ko-KR" dirty="0">
              <a:ea typeface="Microsoft GothicNeo Light"/>
              <a:cs typeface="Microsoft GothicNeo Light"/>
            </a:endParaRPr>
          </a:p>
          <a:p>
            <a:endParaRPr lang="en-US" altLang="ko-KR" dirty="0">
              <a:ea typeface="Microsoft GothicNeo Light"/>
              <a:cs typeface="Microsoft GothicNeo Light"/>
            </a:endParaRPr>
          </a:p>
          <a:p>
            <a:r>
              <a:rPr lang="en-US" altLang="ko-KR" dirty="0">
                <a:ea typeface="Microsoft GothicNeo Light"/>
                <a:cs typeface="Microsoft GothicNeo Light"/>
              </a:rPr>
              <a:t>2. </a:t>
            </a:r>
            <a:r>
              <a:rPr lang="en-US" altLang="ko-KR" dirty="0" err="1">
                <a:ea typeface="Microsoft GothicNeo Light"/>
                <a:cs typeface="Microsoft GothicNeo Light"/>
              </a:rPr>
              <a:t>어떤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오브젝트로</a:t>
            </a:r>
            <a:r>
              <a:rPr lang="en-US" altLang="ko-KR" dirty="0">
                <a:ea typeface="Microsoft GothicNeo Light"/>
                <a:cs typeface="Microsoft GothicNeo Light"/>
              </a:rPr>
              <a:t> 온 </a:t>
            </a:r>
            <a:r>
              <a:rPr lang="en-US" altLang="ko-KR" dirty="0" err="1">
                <a:ea typeface="Microsoft GothicNeo Light"/>
                <a:cs typeface="Microsoft GothicNeo Light"/>
              </a:rPr>
              <a:t>요청인가</a:t>
            </a:r>
            <a:r>
              <a:rPr lang="en-US" altLang="ko-KR" dirty="0">
                <a:ea typeface="Microsoft GothicNeo Light"/>
                <a:cs typeface="Microsoft GothicNeo Light"/>
              </a:rPr>
              <a:t>? → URI </a:t>
            </a:r>
            <a:r>
              <a:rPr lang="en-US" altLang="ko-KR" dirty="0" err="1">
                <a:ea typeface="Microsoft GothicNeo Light"/>
                <a:cs typeface="Microsoft GothicNeo Light"/>
              </a:rPr>
              <a:t>확인</a:t>
            </a:r>
            <a:endParaRPr lang="en-US" altLang="ko-KR" dirty="0">
              <a:ea typeface="Microsoft GothicNeo Light"/>
              <a:cs typeface="Microsoft GothicNeo Light"/>
            </a:endParaRPr>
          </a:p>
          <a:p>
            <a:endParaRPr lang="en-US" altLang="ko-KR" dirty="0">
              <a:ea typeface="Microsoft GothicNeo Light"/>
              <a:cs typeface="Microsoft GothicNeo Light"/>
            </a:endParaRPr>
          </a:p>
          <a:p>
            <a:r>
              <a:rPr lang="en-US" altLang="ko-KR" dirty="0">
                <a:ea typeface="Microsoft GothicNeo Light"/>
                <a:cs typeface="Microsoft GothicNeo Light"/>
              </a:rPr>
              <a:t>3. </a:t>
            </a:r>
            <a:r>
              <a:rPr lang="en-US" altLang="ko-KR" dirty="0" err="1">
                <a:ea typeface="Microsoft GothicNeo Light"/>
                <a:cs typeface="Microsoft GothicNeo Light"/>
              </a:rPr>
              <a:t>해당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오브젝트에는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어떤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acp가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적용되는가</a:t>
            </a:r>
            <a:r>
              <a:rPr lang="en-US" altLang="ko-KR" dirty="0">
                <a:ea typeface="Microsoft GothicNeo Light"/>
                <a:cs typeface="Microsoft GothicNeo Light"/>
              </a:rPr>
              <a:t>? → </a:t>
            </a:r>
            <a:r>
              <a:rPr lang="en-US" altLang="ko-KR" dirty="0" err="1">
                <a:ea typeface="Microsoft GothicNeo Light"/>
                <a:cs typeface="Microsoft GothicNeo Light"/>
              </a:rPr>
              <a:t>오브젝트의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acpi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속성</a:t>
            </a:r>
            <a:r>
              <a:rPr lang="en-US" altLang="ko-KR" dirty="0">
                <a:ea typeface="Microsoft GothicNeo Light"/>
                <a:cs typeface="Microsoft GothicNeo Light"/>
              </a:rPr>
              <a:t> 값 </a:t>
            </a:r>
            <a:r>
              <a:rPr lang="en-US" altLang="ko-KR" dirty="0" err="1">
                <a:ea typeface="Microsoft GothicNeo Light"/>
                <a:cs typeface="Microsoft GothicNeo Light"/>
              </a:rPr>
              <a:t>확인</a:t>
            </a:r>
          </a:p>
          <a:p>
            <a:endParaRPr lang="en-US" altLang="ko-KR" dirty="0">
              <a:ea typeface="Microsoft GothicNeo Light"/>
              <a:cs typeface="Microsoft GothicNeo Light"/>
            </a:endParaRPr>
          </a:p>
          <a:p>
            <a:r>
              <a:rPr lang="en-US" altLang="ko-KR" dirty="0">
                <a:ea typeface="Microsoft GothicNeo Light"/>
                <a:cs typeface="Microsoft GothicNeo Light"/>
              </a:rPr>
              <a:t>4. </a:t>
            </a:r>
            <a:r>
              <a:rPr lang="en-US" altLang="ko-KR" dirty="0" err="1">
                <a:ea typeface="Microsoft GothicNeo Light"/>
                <a:cs typeface="Microsoft GothicNeo Light"/>
              </a:rPr>
              <a:t>acp에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위배되지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않는가</a:t>
            </a:r>
            <a:r>
              <a:rPr lang="en-US" altLang="ko-KR" dirty="0">
                <a:ea typeface="Microsoft GothicNeo Light"/>
                <a:cs typeface="Microsoft GothicNeo Light"/>
              </a:rPr>
              <a:t>? → </a:t>
            </a:r>
            <a:r>
              <a:rPr lang="en-US" altLang="ko-KR" dirty="0" err="1">
                <a:ea typeface="Microsoft GothicNeo Light"/>
                <a:cs typeface="Microsoft GothicNeo Light"/>
              </a:rPr>
              <a:t>api의</a:t>
            </a:r>
            <a:r>
              <a:rPr lang="en-US" altLang="ko-KR" dirty="0">
                <a:ea typeface="Microsoft GothicNeo Light"/>
                <a:cs typeface="Microsoft GothicNeo Light"/>
              </a:rPr>
              <a:t> </a:t>
            </a:r>
            <a:r>
              <a:rPr lang="en-US" altLang="ko-KR" dirty="0" err="1">
                <a:ea typeface="Microsoft GothicNeo Light"/>
                <a:cs typeface="Microsoft GothicNeo Light"/>
              </a:rPr>
              <a:t>acr</a:t>
            </a:r>
            <a:r>
              <a:rPr lang="en-US" altLang="ko-KR" dirty="0">
                <a:ea typeface="Microsoft GothicNeo Light"/>
                <a:cs typeface="Microsoft GothicNeo Light"/>
              </a:rPr>
              <a:t>, </a:t>
            </a:r>
            <a:r>
              <a:rPr lang="en-US" altLang="ko-KR" dirty="0" err="1">
                <a:ea typeface="Microsoft GothicNeo Light"/>
                <a:cs typeface="Microsoft GothicNeo Light"/>
              </a:rPr>
              <a:t>acop</a:t>
            </a:r>
            <a:r>
              <a:rPr lang="en-US" altLang="ko-KR" dirty="0">
                <a:ea typeface="Microsoft GothicNeo Light"/>
                <a:cs typeface="Microsoft GothicNeo Light"/>
              </a:rPr>
              <a:t> </a:t>
            </a:r>
            <a:r>
              <a:rPr lang="en-US" altLang="ko-KR" dirty="0" err="1">
                <a:ea typeface="Microsoft GothicNeo Light"/>
                <a:cs typeface="Microsoft GothicNeo Light"/>
              </a:rPr>
              <a:t>속성</a:t>
            </a:r>
            <a:r>
              <a:rPr lang="en-US" altLang="ko-KR" dirty="0">
                <a:ea typeface="Microsoft GothicNeo Light"/>
                <a:cs typeface="Microsoft GothicNeo Light"/>
              </a:rPr>
              <a:t> </a:t>
            </a:r>
            <a:r>
              <a:rPr lang="en-US" altLang="ko-KR" dirty="0" err="1">
                <a:ea typeface="Microsoft GothicNeo Light"/>
                <a:cs typeface="Microsoft GothicNeo Light"/>
              </a:rPr>
              <a:t>값을</a:t>
            </a:r>
            <a:r>
              <a:rPr lang="en-US" altLang="ko-KR" dirty="0">
                <a:ea typeface="Microsoft GothicNeo Light"/>
                <a:cs typeface="Microsoft GothicNeo Light"/>
              </a:rPr>
              <a:t> </a:t>
            </a:r>
            <a:r>
              <a:rPr lang="en-US" altLang="ko-KR" dirty="0" err="1">
                <a:ea typeface="Microsoft GothicNeo Light"/>
                <a:cs typeface="Microsoft GothicNeo Light"/>
              </a:rPr>
              <a:t>통해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검증</a:t>
            </a:r>
            <a:endParaRPr lang="en-US" altLang="ko-KR" dirty="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4979030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7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GradientRiseVTI</vt:lpstr>
      <vt:lpstr>HTTP Daemon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2502</cp:revision>
  <dcterms:created xsi:type="dcterms:W3CDTF">2022-06-07T11:13:53Z</dcterms:created>
  <dcterms:modified xsi:type="dcterms:W3CDTF">2022-10-05T18:57:32Z</dcterms:modified>
</cp:coreProperties>
</file>