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</p:sldMasterIdLst>
  <p:notesMasterIdLst>
    <p:notesMasterId r:id="rId54"/>
  </p:notesMasterIdLst>
  <p:handoutMasterIdLst>
    <p:handoutMasterId r:id="rId55"/>
  </p:handoutMasterIdLst>
  <p:sldIdLst>
    <p:sldId id="421" r:id="rId3"/>
    <p:sldId id="491" r:id="rId4"/>
    <p:sldId id="423" r:id="rId5"/>
    <p:sldId id="419" r:id="rId6"/>
    <p:sldId id="396" r:id="rId7"/>
    <p:sldId id="397" r:id="rId8"/>
    <p:sldId id="425" r:id="rId9"/>
    <p:sldId id="426" r:id="rId10"/>
    <p:sldId id="427" r:id="rId11"/>
    <p:sldId id="428" r:id="rId12"/>
    <p:sldId id="429" r:id="rId13"/>
    <p:sldId id="430" r:id="rId14"/>
    <p:sldId id="501" r:id="rId15"/>
    <p:sldId id="478" r:id="rId16"/>
    <p:sldId id="479" r:id="rId17"/>
    <p:sldId id="480" r:id="rId18"/>
    <p:sldId id="482" r:id="rId19"/>
    <p:sldId id="500" r:id="rId20"/>
    <p:sldId id="485" r:id="rId21"/>
    <p:sldId id="431" r:id="rId22"/>
    <p:sldId id="432" r:id="rId23"/>
    <p:sldId id="433" r:id="rId24"/>
    <p:sldId id="434" r:id="rId25"/>
    <p:sldId id="435" r:id="rId26"/>
    <p:sldId id="436" r:id="rId27"/>
    <p:sldId id="472" r:id="rId28"/>
    <p:sldId id="504" r:id="rId29"/>
    <p:sldId id="440" r:id="rId30"/>
    <p:sldId id="441" r:id="rId31"/>
    <p:sldId id="442" r:id="rId32"/>
    <p:sldId id="443" r:id="rId33"/>
    <p:sldId id="444" r:id="rId34"/>
    <p:sldId id="477" r:id="rId35"/>
    <p:sldId id="471" r:id="rId36"/>
    <p:sldId id="473" r:id="rId37"/>
    <p:sldId id="474" r:id="rId38"/>
    <p:sldId id="475" r:id="rId39"/>
    <p:sldId id="476" r:id="rId40"/>
    <p:sldId id="487" r:id="rId41"/>
    <p:sldId id="507" r:id="rId42"/>
    <p:sldId id="510" r:id="rId43"/>
    <p:sldId id="448" r:id="rId44"/>
    <p:sldId id="484" r:id="rId45"/>
    <p:sldId id="449" r:id="rId46"/>
    <p:sldId id="488" r:id="rId47"/>
    <p:sldId id="450" r:id="rId48"/>
    <p:sldId id="451" r:id="rId49"/>
    <p:sldId id="454" r:id="rId50"/>
    <p:sldId id="492" r:id="rId51"/>
    <p:sldId id="503" r:id="rId52"/>
    <p:sldId id="498" r:id="rId53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-Hua Yang" initials="SY" lastIdx="1" clrIdx="0">
    <p:extLst/>
  </p:cmAuthor>
  <p:cmAuthor id="2" name="Yang Shuanghua" initials="Y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2F5498"/>
    <a:srgbClr val="315397"/>
    <a:srgbClr val="D60093"/>
    <a:srgbClr val="FF9933"/>
    <a:srgbClr val="FFCC00"/>
    <a:srgbClr val="66CCFF"/>
    <a:srgbClr val="6600CC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7" autoAdjust="0"/>
    <p:restoredTop sz="95478" autoAdjust="0"/>
  </p:normalViewPr>
  <p:slideViewPr>
    <p:cSldViewPr snapToGrid="0" showGuides="1">
      <p:cViewPr varScale="1">
        <p:scale>
          <a:sx n="101" d="100"/>
          <a:sy n="101" d="100"/>
        </p:scale>
        <p:origin x="-778" y="-9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80"/>
        <p:guide orient="horz" pos="3127"/>
        <p:guide pos="216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2C86B42-E1D2-4B4B-B894-429364B01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88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4771573-BE4E-4D8A-8B82-9FE163236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032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- </a:t>
                </a:r>
                <a:r>
                  <a:rPr lang="ja-JP" altLang="en-US"/>
                  <a:t>随机变量是从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到实数域上的函数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- </a:t>
                </a:r>
                <a:r>
                  <a:rPr lang="ja-JP" altLang="en-US"/>
                  <a:t>随机变量是从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Ω</a:t>
                </a:r>
                <a:r>
                  <a:rPr lang="en-US" dirty="0"/>
                  <a:t>到实数域上的函数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62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Radioactive</a:t>
            </a:r>
            <a:r>
              <a:rPr lang="zh-CN" altLang="en-US" dirty="0"/>
              <a:t> </a:t>
            </a:r>
            <a:r>
              <a:rPr lang="en-US" altLang="zh-CN" dirty="0"/>
              <a:t>decay:</a:t>
            </a:r>
            <a:r>
              <a:rPr lang="zh-CN" altLang="en-US" dirty="0"/>
              <a:t> </a:t>
            </a:r>
            <a:r>
              <a:rPr lang="ja-JP" altLang="en-US"/>
              <a:t>放射性衰变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acre:</a:t>
            </a:r>
            <a:r>
              <a:rPr lang="zh-CN" altLang="en-US" dirty="0"/>
              <a:t> </a:t>
            </a:r>
            <a:r>
              <a:rPr lang="ja-JP" altLang="en-US"/>
              <a:t>英亩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23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Radioactive</a:t>
            </a:r>
            <a:r>
              <a:rPr lang="zh-CN" altLang="en-US" dirty="0"/>
              <a:t> </a:t>
            </a:r>
            <a:r>
              <a:rPr lang="en-US" altLang="zh-CN" dirty="0"/>
              <a:t>decay:</a:t>
            </a:r>
            <a:r>
              <a:rPr lang="zh-CN" altLang="en-US" dirty="0"/>
              <a:t> </a:t>
            </a:r>
            <a:r>
              <a:rPr lang="ja-JP" altLang="en-US"/>
              <a:t>放射性衰变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acre:</a:t>
            </a:r>
            <a:r>
              <a:rPr lang="zh-CN" altLang="en-US" dirty="0"/>
              <a:t> </a:t>
            </a:r>
            <a:r>
              <a:rPr lang="ja-JP" altLang="en-US"/>
              <a:t>英亩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Radioactive</a:t>
            </a:r>
            <a:r>
              <a:rPr lang="zh-CN" altLang="en-US" dirty="0"/>
              <a:t> </a:t>
            </a:r>
            <a:r>
              <a:rPr lang="en-US" altLang="zh-CN" dirty="0"/>
              <a:t>decay:</a:t>
            </a:r>
            <a:r>
              <a:rPr lang="zh-CN" altLang="en-US" dirty="0"/>
              <a:t> </a:t>
            </a:r>
            <a:r>
              <a:rPr lang="ja-JP" altLang="en-US"/>
              <a:t>放射性衰变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acre:</a:t>
            </a:r>
            <a:r>
              <a:rPr lang="zh-CN" altLang="en-US" dirty="0"/>
              <a:t> </a:t>
            </a:r>
            <a:r>
              <a:rPr lang="ja-JP" altLang="en-US"/>
              <a:t>英亩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35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Taylor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expansion,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Taylor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expansion,</a:t>
                </a:r>
                <a:r>
                  <a:rPr lang="zh-CN" altLang="en-US" dirty="0"/>
                  <a:t>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𝑒^𝜆</a:t>
                </a:r>
                <a:r>
                  <a:rPr lang="en-US" altLang="zh-CN" dirty="0"/>
                  <a:t>=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∑_(𝑘=0)^∞▒𝜆^𝑘/𝑘!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32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March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lecture:</a:t>
            </a:r>
            <a:r>
              <a:rPr lang="zh-CN" altLang="en-US" dirty="0"/>
              <a:t> </a:t>
            </a:r>
            <a:r>
              <a:rPr lang="en-US" altLang="zh-CN" dirty="0"/>
              <a:t>P46,</a:t>
            </a:r>
            <a:r>
              <a:rPr lang="zh-CN" altLang="en-US" dirty="0"/>
              <a:t> </a:t>
            </a:r>
            <a:r>
              <a:rPr lang="en-US" altLang="zh-CN" dirty="0"/>
              <a:t>31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Supplementary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0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tossing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𝑇𝑇𝑇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function”?</a:t>
                </a:r>
              </a:p>
              <a:p>
                <a:pPr marL="171450" indent="-171450">
                  <a:buFontTx/>
                  <a:buChar char="-"/>
                </a:pPr>
                <a:r>
                  <a:rPr lang="ja-JP" altLang="en-US"/>
                  <a:t>因为样本空间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中试验结果的发生是随机的</a:t>
                </a:r>
                <a:r>
                  <a:rPr lang="zh-CN" altLang="en-US" dirty="0"/>
                  <a:t>，所以由此函数定义的取值也是随机的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tossing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𝜔=𝑇𝑇𝑇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𝑋=0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𝜔</a:t>
                </a:r>
                <a:r>
                  <a:rPr lang="en-US" altLang="zh-CN" dirty="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function”?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71573-BE4E-4D8A-8B82-9FE1632364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9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44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/>
              <a:t>why?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no.</a:t>
            </a:r>
            <a:r>
              <a:rPr lang="zh-CN" altLang="en-US" dirty="0"/>
              <a:t> </a:t>
            </a:r>
            <a:endParaRPr lang="en-US" altLang="zh-CN" dirty="0"/>
          </a:p>
          <a:p>
            <a:pPr marL="628650" lvl="1" indent="-171450">
              <a:buFontTx/>
              <a:buChar char="-"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picked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defective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picking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replacement?</a:t>
            </a:r>
          </a:p>
          <a:p>
            <a:pPr marL="628650" lvl="1" indent="-171450">
              <a:buFontTx/>
              <a:buChar char="-"/>
            </a:pPr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replacement.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“n-Time</a:t>
            </a:r>
            <a:r>
              <a:rPr lang="zh-CN" altLang="en-US" dirty="0"/>
              <a:t> </a:t>
            </a:r>
            <a:r>
              <a:rPr lang="en-US" altLang="zh-CN" dirty="0"/>
              <a:t>Bernoulli</a:t>
            </a:r>
            <a:r>
              <a:rPr lang="zh-CN" altLang="en-US" dirty="0"/>
              <a:t> </a:t>
            </a:r>
            <a:r>
              <a:rPr lang="en-US" altLang="zh-CN" dirty="0"/>
              <a:t>Trial”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”Bernoulli</a:t>
            </a:r>
            <a:r>
              <a:rPr lang="zh-CN" altLang="en-US" dirty="0"/>
              <a:t> </a:t>
            </a:r>
            <a:r>
              <a:rPr lang="en-US" altLang="zh-CN" dirty="0"/>
              <a:t>Process”.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82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69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3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picking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replacement,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undamaged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trial.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25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</a:p>
          <a:p>
            <a:pPr marL="628650" lvl="1" indent="-171450">
              <a:buFontTx/>
              <a:buChar char="-"/>
            </a:pPr>
            <a:r>
              <a:rPr lang="en-US" altLang="zh-CN" dirty="0"/>
              <a:t>p(k)</a:t>
            </a:r>
            <a:r>
              <a:rPr lang="zh-CN" altLang="en-US" dirty="0"/>
              <a:t> </a:t>
            </a:r>
            <a:r>
              <a:rPr lang="en-US" altLang="zh-CN" dirty="0"/>
              <a:t>&gt;=0</a:t>
            </a:r>
          </a:p>
          <a:p>
            <a:pPr marL="628650" lvl="1" indent="-171450">
              <a:buFontTx/>
              <a:buChar char="-"/>
            </a:pP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p(k)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171450" indent="-171450">
              <a:buFontTx/>
              <a:buChar char="-"/>
            </a:pPr>
            <a:r>
              <a:rPr lang="ja-JP" altLang="en-US"/>
              <a:t>等比数列</a:t>
            </a:r>
            <a:r>
              <a:rPr lang="zh-CN" altLang="en-US" dirty="0"/>
              <a:t>：</a:t>
            </a:r>
            <a:r>
              <a:rPr lang="en-US" altLang="zh-CN" dirty="0"/>
              <a:t>geometrical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7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DF05CC-BAC3-45BC-B125-F20B71C7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7A09EC9-DCB3-44EC-9F32-91996722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03539E-22C7-4440-9ABA-2AB94B83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C9299F-6382-405D-AB06-70FC41A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61E452-CCDD-4B5C-9E50-69B1AED2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8E4929-11B3-463C-8E7E-50378A92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69B5C4-8D96-4DD6-A79E-9FB27998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1A97EC-3F5E-4839-A6C9-63AA0ACD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BBE474-D21F-41AF-960B-9FA5FB2F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7DB8F2-86A8-4B95-BBCF-4021FB27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193AAB7-486B-4774-8A43-AC2D1402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8E9A40A-67D0-4D7C-A88A-52BC70CCB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8E875A-3158-4260-914F-69AAA15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8CB712-B18A-4802-A67D-FB3CAF12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CC7007-2CDF-474F-94CE-2D6C171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4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470918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DF05CC-BAC3-45BC-B125-F20B71C7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7A09EC9-DCB3-44EC-9F32-91996722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03539E-22C7-4440-9ABA-2AB94B83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C9299F-6382-405D-AB06-70FC41A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61E452-CCDD-4B5C-9E50-69B1AED2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D1902C-E599-42E7-8B3A-6A46173B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69EF53-FAE1-4C59-B35A-09E5DE9A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E4D49B-45AE-49E7-84B8-622BE239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95A8B0-80F6-4B64-8392-0AC154C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A45F42-C5A5-4233-A593-8C1719C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7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15B96D-CB42-4563-B950-9A9F85CD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1C435E1-8AEA-45AF-B86C-5E142AB7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07E19D-14E6-4BAB-BB83-9EB229A6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B24D32-3424-4D31-B45A-3228B8A9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385D8F-4452-41E7-8E55-D2F4E36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4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3352BB-6D23-4B9A-B754-4A4F0C07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EF3D1F-14EA-4289-B70E-16F75379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40DDC7-C1BA-4484-918F-370FF610C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95567D0-CFCF-49B0-A174-92006AF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0297EE-4B85-4D6C-94C9-7105562C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13630A7-7D74-495D-B2D3-184CAC09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9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31A5F-3474-4C22-AA07-2D30202C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C889FDC-70BF-4D86-A7AE-3C24A1C4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D5846A6-CE2F-477F-8489-6DB57F6A9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CF08E88-74D0-45E9-A0DE-03D5581E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A28BA29-CE53-442F-9CB8-B7B90422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982E980-D98F-4A35-8D4D-DD18922F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DF4D5AA-8C82-4194-8D68-3617903F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7D4F938-095E-43BA-AFA5-069260A2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5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18EB3B-183A-49F0-B653-9E5B1C44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2C732E7-BDF1-4919-8876-B7B1D556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EE65979-DD68-4BD3-8F2F-5C33768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2F76D2-C84B-4AC5-A42E-081B49E6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11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36433A9-DF5A-44F8-A773-D390431C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2A2C587-823F-4DD8-9C3D-1E41EAC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CB53818-2AF9-41F1-844C-322B7AD5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0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D1902C-E599-42E7-8B3A-6A46173B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69EF53-FAE1-4C59-B35A-09E5DE9A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E4D49B-45AE-49E7-84B8-622BE239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95A8B0-80F6-4B64-8392-0AC154C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A45F42-C5A5-4233-A593-8C1719C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62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D762A1-BECA-4FC8-96F1-2DDB5E06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CD2A0D-DD93-433B-A1D1-B5D75619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CE4EFC9-1305-4E53-8C87-B69A85B5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8C7265-3674-4DAE-BA23-06A6E566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54C5094-7AA2-4487-97D1-5F55116C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FB3B935-610F-4222-8830-C850A305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40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0669AF-46C3-48BE-85CC-48267CA8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82F1515-456B-44F3-9BDB-1251C05F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19F3121-4FA2-489C-B360-C9183D2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2ECA65F-1FD0-4294-8526-CE29FA93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135CD79-6622-4E2D-91AE-65417642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5A62-049E-4361-8A6C-C4189B69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27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8E4929-11B3-463C-8E7E-50378A92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69B5C4-8D96-4DD6-A79E-9FB27998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1A97EC-3F5E-4839-A6C9-63AA0ACD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BBE474-D21F-41AF-960B-9FA5FB2F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7DB8F2-86A8-4B95-BBCF-4021FB27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27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193AAB7-486B-4774-8A43-AC2D1402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8E9A40A-67D0-4D7C-A88A-52BC70CCB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8E875A-3158-4260-914F-69AAA15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8CB712-B18A-4802-A67D-FB3CAF12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CC7007-2CDF-474F-94CE-2D6C171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4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0137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15B96D-CB42-4563-B950-9A9F85CD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1C435E1-8AEA-45AF-B86C-5E142AB7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07E19D-14E6-4BAB-BB83-9EB229A6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B24D32-3424-4D31-B45A-3228B8A9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385D8F-4452-41E7-8E55-D2F4E36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3352BB-6D23-4B9A-B754-4A4F0C07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EF3D1F-14EA-4289-B70E-16F75379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40DDC7-C1BA-4484-918F-370FF610C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95567D0-CFCF-49B0-A174-92006AF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0297EE-4B85-4D6C-94C9-7105562C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13630A7-7D74-495D-B2D3-184CAC09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31A5F-3474-4C22-AA07-2D30202C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C889FDC-70BF-4D86-A7AE-3C24A1C4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D5846A6-CE2F-477F-8489-6DB57F6A9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CF08E88-74D0-45E9-A0DE-03D5581E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A28BA29-CE53-442F-9CB8-B7B90422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982E980-D98F-4A35-8D4D-DD18922F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DF4D5AA-8C82-4194-8D68-3617903F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7D4F938-095E-43BA-AFA5-069260A2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0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18EB3B-183A-49F0-B653-9E5B1C44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2C732E7-BDF1-4919-8876-B7B1D556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EE65979-DD68-4BD3-8F2F-5C33768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2F76D2-C84B-4AC5-A42E-081B49E6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36433A9-DF5A-44F8-A773-D390431C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2A2C587-823F-4DD8-9C3D-1E41EAC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CB53818-2AF9-41F1-844C-322B7AD5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3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D762A1-BECA-4FC8-96F1-2DDB5E06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CD2A0D-DD93-433B-A1D1-B5D75619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CE4EFC9-1305-4E53-8C87-B69A85B5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8C7265-3674-4DAE-BA23-06A6E566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54C5094-7AA2-4487-97D1-5F55116C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FB3B935-610F-4222-8830-C850A305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8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0669AF-46C3-48BE-85CC-48267CA8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82F1515-456B-44F3-9BDB-1251C05F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19F3121-4FA2-489C-B360-C9183D2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2ECA65F-1FD0-4294-8526-CE29FA93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135CD79-6622-4E2D-91AE-65417642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5A62-049E-4361-8A6C-C4189B69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9E570AB-EB80-411E-955D-5F7E0280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C0EA07-6776-4571-8B67-5E95493C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46FD21-4151-49E5-9CE0-58C36D768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46B11C-C667-40B4-870D-BCC097876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7DBBAEF-A7E6-4BDC-90B4-98C1C10F9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91">
            <a:extLst>
              <a:ext uri="{FF2B5EF4-FFF2-40B4-BE49-F238E27FC236}">
                <a16:creationId xmlns:a16="http://schemas.microsoft.com/office/drawing/2014/main" xmlns="" id="{CAC178C0-7DFA-43C3-93F4-63393891D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94205" y="-26988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 </a:t>
            </a:r>
            <a:r>
              <a:rPr lang="zh-CN" altLang="en-US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离散随机变量</a:t>
            </a:r>
          </a:p>
        </p:txBody>
      </p:sp>
      <p:sp>
        <p:nvSpPr>
          <p:cNvPr id="8" name="Rectangle 93">
            <a:extLst>
              <a:ext uri="{FF2B5EF4-FFF2-40B4-BE49-F238E27FC236}">
                <a16:creationId xmlns:a16="http://schemas.microsoft.com/office/drawing/2014/main" xmlns="" id="{2D60AD2F-A1F7-4BDA-8396-975F0E897F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18">
            <a:extLst>
              <a:ext uri="{FF2B5EF4-FFF2-40B4-BE49-F238E27FC236}">
                <a16:creationId xmlns:a16="http://schemas.microsoft.com/office/drawing/2014/main" xmlns="" id="{3BFDCD32-330C-44F2-8788-F4222A61B8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DFFA2B01-B0FE-4912-9A82-330D3080069E}" type="slidenum">
              <a:rPr lang="en-US" altLang="zh-CN" sz="100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 algn="l"/>
              <a:t>‹#›</a:t>
            </a:fld>
            <a:endParaRPr lang="en-US" altLang="zh-CN" sz="1000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2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9E570AB-EB80-411E-955D-5F7E0280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C0EA07-6776-4571-8B67-5E95493C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46FD21-4151-49E5-9CE0-58C36D768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AF16-4E61-4AFA-957D-3256BD1E3AE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46B11C-C667-40B4-870D-BCC097876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7DBBAEF-A7E6-4BDC-90B4-98C1C10F9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653-B554-476A-A6C7-E71CEE71A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91">
            <a:extLst>
              <a:ext uri="{FF2B5EF4-FFF2-40B4-BE49-F238E27FC236}">
                <a16:creationId xmlns:a16="http://schemas.microsoft.com/office/drawing/2014/main" xmlns="" id="{CAC178C0-7DFA-43C3-93F4-63393891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05" y="-26988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 </a:t>
            </a:r>
            <a:r>
              <a:rPr lang="zh-CN" altLang="en-US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离散随机变量</a:t>
            </a:r>
          </a:p>
        </p:txBody>
      </p:sp>
      <p:sp>
        <p:nvSpPr>
          <p:cNvPr id="8" name="Rectangle 93">
            <a:extLst>
              <a:ext uri="{FF2B5EF4-FFF2-40B4-BE49-F238E27FC236}">
                <a16:creationId xmlns:a16="http://schemas.microsoft.com/office/drawing/2014/main" xmlns="" id="{2D60AD2F-A1F7-4BDA-8396-975F0E89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18">
            <a:extLst>
              <a:ext uri="{FF2B5EF4-FFF2-40B4-BE49-F238E27FC236}">
                <a16:creationId xmlns:a16="http://schemas.microsoft.com/office/drawing/2014/main" xmlns="" id="{3BFDCD32-330C-44F2-8788-F4222A61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2667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DFFA2B01-B0FE-4912-9A82-330D3080069E}" type="slidenum">
              <a:rPr lang="en-US" altLang="zh-CN" sz="100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 algn="l"/>
              <a:t>‹#›</a:t>
            </a:fld>
            <a:endParaRPr lang="en-US" altLang="zh-CN" sz="1000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6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gif"/><Relationship Id="rId7" Type="http://schemas.openxmlformats.org/officeDocument/2006/relationships/image" Target="../media/image46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8.gif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5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281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55.png"/><Relationship Id="rId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500.png"/><Relationship Id="rId9" Type="http://schemas.openxmlformats.org/officeDocument/2006/relationships/image" Target="../media/image260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73.png"/><Relationship Id="rId3" Type="http://schemas.openxmlformats.org/officeDocument/2006/relationships/image" Target="../media/image610.png"/><Relationship Id="rId7" Type="http://schemas.openxmlformats.org/officeDocument/2006/relationships/image" Target="../media/image67.png"/><Relationship Id="rId12" Type="http://schemas.openxmlformats.org/officeDocument/2006/relationships/image" Target="../media/image6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11" Type="http://schemas.openxmlformats.org/officeDocument/2006/relationships/image" Target="../media/image71.png"/><Relationship Id="rId5" Type="http://schemas.openxmlformats.org/officeDocument/2006/relationships/image" Target="../media/image650.png"/><Relationship Id="rId10" Type="http://schemas.openxmlformats.org/officeDocument/2006/relationships/image" Target="../media/image66.png"/><Relationship Id="rId4" Type="http://schemas.openxmlformats.org/officeDocument/2006/relationships/image" Target="../media/image620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10.png"/><Relationship Id="rId7" Type="http://schemas.openxmlformats.org/officeDocument/2006/relationships/image" Target="../media/image72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7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8.gif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50.gif"/><Relationship Id="rId4" Type="http://schemas.openxmlformats.org/officeDocument/2006/relationships/image" Target="../media/image49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0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63.png"/><Relationship Id="rId7" Type="http://schemas.openxmlformats.org/officeDocument/2006/relationships/image" Target="../media/image8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106.png"/><Relationship Id="rId5" Type="http://schemas.openxmlformats.org/officeDocument/2006/relationships/image" Target="../media/image64.png"/><Relationship Id="rId10" Type="http://schemas.openxmlformats.org/officeDocument/2006/relationships/image" Target="../media/image89.png"/><Relationship Id="rId4" Type="http://schemas.openxmlformats.org/officeDocument/2006/relationships/image" Target="../media/image105.png"/><Relationship Id="rId9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0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9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17.png"/><Relationship Id="rId5" Type="http://schemas.openxmlformats.org/officeDocument/2006/relationships/image" Target="../media/image2.gif"/><Relationship Id="rId10" Type="http://schemas.openxmlformats.org/officeDocument/2006/relationships/image" Target="../media/image1130.png"/><Relationship Id="rId4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54.gif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61.png"/><Relationship Id="rId9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gif"/><Relationship Id="rId5" Type="http://schemas.openxmlformats.org/officeDocument/2006/relationships/image" Target="../media/image631.png"/><Relationship Id="rId4" Type="http://schemas.openxmlformats.org/officeDocument/2006/relationships/image" Target="../media/image4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0.png"/><Relationship Id="rId4" Type="http://schemas.openxmlformats.org/officeDocument/2006/relationships/image" Target="../media/image49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10.png"/><Relationship Id="rId4" Type="http://schemas.openxmlformats.org/officeDocument/2006/relationships/image" Target="../media/image49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0.png"/><Relationship Id="rId7" Type="http://schemas.openxmlformats.org/officeDocument/2006/relationships/image" Target="../media/image158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0.png"/><Relationship Id="rId10" Type="http://schemas.openxmlformats.org/officeDocument/2006/relationships/image" Target="../media/image1480.png"/><Relationship Id="rId4" Type="http://schemas.openxmlformats.org/officeDocument/2006/relationships/image" Target="../media/image1550.png"/><Relationship Id="rId9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3.jpeg"/><Relationship Id="rId4" Type="http://schemas.openxmlformats.org/officeDocument/2006/relationships/image" Target="../media/image1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1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11" Type="http://schemas.openxmlformats.org/officeDocument/2006/relationships/image" Target="../media/image30.png"/><Relationship Id="rId5" Type="http://schemas.openxmlformats.org/officeDocument/2006/relationships/image" Target="../media/image3.gif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4.wmf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-12700" y="5365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8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159500"/>
            <a:ext cx="1217613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A0EF8B5-9060-44D7-8424-90368DBADDBB}"/>
              </a:ext>
            </a:extLst>
          </p:cNvPr>
          <p:cNvSpPr txBox="1"/>
          <p:nvPr/>
        </p:nvSpPr>
        <p:spPr>
          <a:xfrm>
            <a:off x="2304962" y="1213391"/>
            <a:ext cx="4756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2: Random Variables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F5A08B-C8BE-4AA0-87A6-9359DD4CD133}"/>
              </a:ext>
            </a:extLst>
          </p:cNvPr>
          <p:cNvSpPr txBox="1"/>
          <p:nvPr/>
        </p:nvSpPr>
        <p:spPr>
          <a:xfrm>
            <a:off x="2571060" y="2341989"/>
            <a:ext cx="50016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§1</a:t>
            </a:r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Discrete</a:t>
            </a:r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Random</a:t>
            </a:r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Variables</a:t>
            </a:r>
          </a:p>
          <a:p>
            <a:pPr lvl="1"/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（离散随机变量）</a:t>
            </a:r>
            <a:endParaRPr lang="en-US" altLang="zh-CN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§2 Continuous Random Variables</a:t>
            </a:r>
          </a:p>
          <a:p>
            <a:pPr lvl="1"/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（连续随机变量）</a:t>
            </a:r>
            <a:endParaRPr lang="en-US" altLang="zh-CN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endParaRPr lang="en-US" altLang="zh-CN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§3 Functions of a Random Variable</a:t>
            </a:r>
            <a:endParaRPr lang="zh-CN" altLang="en-US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2"/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（随机变量函数）</a:t>
            </a:r>
            <a:endParaRPr lang="en-US" altLang="zh-CN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07" name="WordArt 103"/>
          <p:cNvSpPr>
            <a:spLocks noChangeArrowheads="1" noChangeShapeType="1" noTextEdit="1"/>
          </p:cNvSpPr>
          <p:nvPr/>
        </p:nvSpPr>
        <p:spPr bwMode="auto">
          <a:xfrm>
            <a:off x="1075358" y="145188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①</a:t>
            </a:r>
          </a:p>
        </p:txBody>
      </p:sp>
      <p:sp>
        <p:nvSpPr>
          <p:cNvPr id="328808" name="WordArt 104"/>
          <p:cNvSpPr>
            <a:spLocks noChangeArrowheads="1" noChangeShapeType="1" noTextEdit="1"/>
          </p:cNvSpPr>
          <p:nvPr/>
        </p:nvSpPr>
        <p:spPr bwMode="auto">
          <a:xfrm>
            <a:off x="1065833" y="212181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②</a:t>
            </a:r>
          </a:p>
        </p:txBody>
      </p:sp>
      <p:sp>
        <p:nvSpPr>
          <p:cNvPr id="328812" name="WordArt 108"/>
          <p:cNvSpPr>
            <a:spLocks noChangeArrowheads="1" noChangeShapeType="1" noTextEdit="1"/>
          </p:cNvSpPr>
          <p:nvPr/>
        </p:nvSpPr>
        <p:spPr bwMode="auto">
          <a:xfrm>
            <a:off x="1268413" y="293398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②</a:t>
            </a:r>
          </a:p>
        </p:txBody>
      </p:sp>
      <p:sp>
        <p:nvSpPr>
          <p:cNvPr id="328816" name="AutoShape 112"/>
          <p:cNvSpPr>
            <a:spLocks/>
          </p:cNvSpPr>
          <p:nvPr/>
        </p:nvSpPr>
        <p:spPr bwMode="auto">
          <a:xfrm>
            <a:off x="4278794" y="1497577"/>
            <a:ext cx="139700" cy="901700"/>
          </a:xfrm>
          <a:prstGeom prst="rightBrace">
            <a:avLst>
              <a:gd name="adj1" fmla="val 53788"/>
              <a:gd name="adj2" fmla="val 5000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68F8FB8-F734-46D6-B5EC-6EA19896D8E1}"/>
              </a:ext>
            </a:extLst>
          </p:cNvPr>
          <p:cNvSpPr txBox="1"/>
          <p:nvPr/>
        </p:nvSpPr>
        <p:spPr>
          <a:xfrm>
            <a:off x="271364" y="785297"/>
            <a:ext cx="5663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basic properties of Frequency Function: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664A648-FEC0-4276-938B-123B8CF479E0}"/>
                  </a:ext>
                </a:extLst>
              </p:cNvPr>
              <p:cNvSpPr txBox="1"/>
              <p:nvPr/>
            </p:nvSpPr>
            <p:spPr>
              <a:xfrm>
                <a:off x="1650034" y="1441586"/>
                <a:ext cx="2652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≥0,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2, 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64A648-FEC0-4276-938B-123B8CF4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34" y="1441586"/>
                <a:ext cx="2652328" cy="276999"/>
              </a:xfrm>
              <a:prstGeom prst="rect">
                <a:avLst/>
              </a:prstGeom>
              <a:blipFill>
                <a:blip r:embed="rId2"/>
                <a:stretch>
                  <a:fillRect l="-1429" t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B2C57111-4E30-489A-9183-F24DFC0F2589}"/>
                  </a:ext>
                </a:extLst>
              </p:cNvPr>
              <p:cNvSpPr txBox="1"/>
              <p:nvPr/>
            </p:nvSpPr>
            <p:spPr>
              <a:xfrm>
                <a:off x="1680481" y="1882286"/>
                <a:ext cx="1418658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C57111-4E30-489A-9183-F24DFC0F2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481" y="1882286"/>
                <a:ext cx="1418658" cy="755271"/>
              </a:xfrm>
              <a:prstGeom prst="rect">
                <a:avLst/>
              </a:prstGeom>
              <a:blipFill>
                <a:blip r:embed="rId3"/>
                <a:stretch>
                  <a:fillRect l="-58036" t="-116393" r="-267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7D0E042-3229-468C-97E9-F5A387BD020D}"/>
              </a:ext>
            </a:extLst>
          </p:cNvPr>
          <p:cNvSpPr txBox="1"/>
          <p:nvPr/>
        </p:nvSpPr>
        <p:spPr>
          <a:xfrm>
            <a:off x="4468347" y="1653471"/>
            <a:ext cx="267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essential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properties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 Frequency Function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7707C83-71D2-4824-B2F2-6792B1E089DD}"/>
              </a:ext>
            </a:extLst>
          </p:cNvPr>
          <p:cNvSpPr txBox="1"/>
          <p:nvPr/>
        </p:nvSpPr>
        <p:spPr>
          <a:xfrm>
            <a:off x="438669" y="288425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Proof: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9F9ED12D-1475-432B-B447-0B4E9912E337}"/>
                  </a:ext>
                </a:extLst>
              </p:cNvPr>
              <p:cNvSpPr txBox="1"/>
              <p:nvPr/>
            </p:nvSpPr>
            <p:spPr>
              <a:xfrm>
                <a:off x="1790113" y="2691289"/>
                <a:ext cx="2678234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9ED12D-1475-432B-B447-0B4E9912E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13" y="2691289"/>
                <a:ext cx="2678234" cy="755271"/>
              </a:xfrm>
              <a:prstGeom prst="rect">
                <a:avLst/>
              </a:prstGeom>
              <a:blipFill>
                <a:blip r:embed="rId4"/>
                <a:stretch>
                  <a:fillRect l="-30189" t="-118333" r="-235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000F01B0-677F-4924-A24B-EC0FAA476CEE}"/>
                  </a:ext>
                </a:extLst>
              </p:cNvPr>
              <p:cNvSpPr txBox="1"/>
              <p:nvPr/>
            </p:nvSpPr>
            <p:spPr>
              <a:xfrm>
                <a:off x="2771286" y="3474670"/>
                <a:ext cx="1968168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0F01B0-677F-4924-A24B-EC0FAA47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86" y="3474670"/>
                <a:ext cx="1968168" cy="759695"/>
              </a:xfrm>
              <a:prstGeom prst="rect">
                <a:avLst/>
              </a:prstGeom>
              <a:blipFill>
                <a:blip r:embed="rId5"/>
                <a:stretch>
                  <a:fillRect l="-14103" t="-123333" b="-18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6D8CC7A1-2C20-4504-BE82-66B090F9FBA1}"/>
                  </a:ext>
                </a:extLst>
              </p:cNvPr>
              <p:cNvSpPr txBox="1"/>
              <p:nvPr/>
            </p:nvSpPr>
            <p:spPr>
              <a:xfrm>
                <a:off x="2774139" y="4431570"/>
                <a:ext cx="1226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8CC7A1-2C20-4504-BE82-66B090F9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139" y="4431570"/>
                <a:ext cx="1226361" cy="276999"/>
              </a:xfrm>
              <a:prstGeom prst="rect">
                <a:avLst/>
              </a:prstGeom>
              <a:blipFill>
                <a:blip r:embed="rId6"/>
                <a:stretch>
                  <a:fillRect l="-1020" r="-306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D339E37-3223-4916-B886-E5F7112CF380}"/>
              </a:ext>
            </a:extLst>
          </p:cNvPr>
          <p:cNvSpPr txBox="1"/>
          <p:nvPr/>
        </p:nvSpPr>
        <p:spPr>
          <a:xfrm>
            <a:off x="271364" y="4783583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implications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“essential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properties”:</a:t>
            </a:r>
            <a:endParaRPr lang="zh-CN" altLang="en-US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116856D-96CA-449A-A11D-B68EBB7F438A}"/>
              </a:ext>
            </a:extLst>
          </p:cNvPr>
          <p:cNvSpPr txBox="1"/>
          <p:nvPr/>
        </p:nvSpPr>
        <p:spPr>
          <a:xfrm>
            <a:off x="558990" y="5152915"/>
            <a:ext cx="76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Frequency Function of a discrete </a:t>
            </a:r>
            <a:r>
              <a:rPr lang="en-US" altLang="zh-CN" b="1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must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satisfy properties 1 and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endParaRPr lang="zh-CN" altLang="en-US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E5DBF01A-2727-4CDC-93C0-E621A966DCB3}"/>
                  </a:ext>
                </a:extLst>
              </p:cNvPr>
              <p:cNvSpPr txBox="1"/>
              <p:nvPr/>
            </p:nvSpPr>
            <p:spPr>
              <a:xfrm>
                <a:off x="558990" y="5522247"/>
                <a:ext cx="80266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 sequence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}</m:t>
                    </m:r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satisfying properties 1 and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 should be the Frequency Function of some discrete </a:t>
                </a:r>
                <a:r>
                  <a:rPr lang="en-US" altLang="zh-CN" b="1" dirty="0" err="1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r.v.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endParaRPr lang="zh-CN" altLang="en-US" b="1" dirty="0">
                  <a:solidFill>
                    <a:srgbClr val="0070C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5DBF01A-2727-4CDC-93C0-E621A966D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0" y="5522247"/>
                <a:ext cx="8026621" cy="646331"/>
              </a:xfrm>
              <a:prstGeom prst="rect">
                <a:avLst/>
              </a:prstGeom>
              <a:blipFill>
                <a:blip r:embed="rId7"/>
                <a:stretch>
                  <a:fillRect l="-532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07" grpId="0"/>
      <p:bldP spid="328808" grpId="0"/>
      <p:bldP spid="328812" grpId="0"/>
      <p:bldP spid="328816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92" name="Picture 64" descr="f09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24856"/>
            <a:ext cx="257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93" name="Picture 65" descr="f09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374908"/>
            <a:ext cx="257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94" name="Picture 66" descr="f098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792605"/>
            <a:ext cx="257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832" name="Oval 104"/>
          <p:cNvSpPr>
            <a:spLocks noChangeArrowheads="1"/>
          </p:cNvSpPr>
          <p:nvPr/>
        </p:nvSpPr>
        <p:spPr bwMode="auto">
          <a:xfrm>
            <a:off x="8712200" y="4585717"/>
            <a:ext cx="101600" cy="984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1D9115C-4E34-4C2E-98D2-A32068B2134E}"/>
              </a:ext>
            </a:extLst>
          </p:cNvPr>
          <p:cNvSpPr txBox="1"/>
          <p:nvPr/>
        </p:nvSpPr>
        <p:spPr>
          <a:xfrm>
            <a:off x="1500379" y="733320"/>
            <a:ext cx="5844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Three Presentations</a:t>
            </a: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of the</a:t>
            </a: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Frequency Function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5C7DF29-B771-4E01-95F7-301A849143B2}"/>
                  </a:ext>
                </a:extLst>
              </p:cNvPr>
              <p:cNvSpPr txBox="1"/>
              <p:nvPr/>
            </p:nvSpPr>
            <p:spPr>
              <a:xfrm>
                <a:off x="1495424" y="1354490"/>
                <a:ext cx="6873875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Expression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解析式法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   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=1,2,…)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C7DF29-B771-4E01-95F7-301A8491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24" y="1354490"/>
                <a:ext cx="6873875" cy="723275"/>
              </a:xfrm>
              <a:prstGeom prst="rect">
                <a:avLst/>
              </a:prstGeom>
              <a:blipFill>
                <a:blip r:embed="rId5"/>
                <a:stretch>
                  <a:fillRect l="-738" t="-3448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7E8DE9A-4FA1-4B2F-89B9-2B14D6660FF9}"/>
              </a:ext>
            </a:extLst>
          </p:cNvPr>
          <p:cNvSpPr txBox="1"/>
          <p:nvPr/>
        </p:nvSpPr>
        <p:spPr>
          <a:xfrm>
            <a:off x="1495424" y="23002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Table 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列表法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id="{2D9429CF-D741-4176-AF55-63A77A2CE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26"/>
                  </p:ext>
                </p:extLst>
              </p:nvPr>
            </p:nvGraphicFramePr>
            <p:xfrm>
              <a:off x="1878012" y="2683201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val="29385221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241484202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379284318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67383610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299557680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1077236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92150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p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01772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9429CF-D741-4176-AF55-63A77A2CE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26"/>
                  </p:ext>
                </p:extLst>
              </p:nvPr>
            </p:nvGraphicFramePr>
            <p:xfrm>
              <a:off x="1878012" y="2683201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385221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1484202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9284318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67383610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9557680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77236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3333" r="-40375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7531" t="-3333" r="-298765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1250" t="-3333" r="-1025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150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p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6897" r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7531" t="-106897" r="-2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1250" t="-106897" r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7721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34EBD79-BB8E-4884-8F13-77C0C8A4B8DE}"/>
                  </a:ext>
                </a:extLst>
              </p:cNvPr>
              <p:cNvSpPr txBox="1"/>
              <p:nvPr/>
            </p:nvSpPr>
            <p:spPr>
              <a:xfrm>
                <a:off x="1495424" y="3753099"/>
                <a:ext cx="6873875" cy="918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Matrix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矩阵法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华文新魏" panose="020108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/>
                                        <a:ea typeface="华文新魏" panose="020108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ea typeface="华文新魏" panose="020108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华文新魏" panose="0201080004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华文新魏" panose="020108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华文新魏" panose="02010800040101010101" pitchFamily="2" charset="-122"/>
                                        </a:rPr>
                                        <m:t>…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/>
                                              <a:ea typeface="华文新魏" panose="0201080004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/>
                                                    <a:ea typeface="华文新魏" panose="0201080004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华文新魏" panose="0201080004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华文新魏" panose="02010800040101010101" pitchFamily="2" charset="-122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华文新魏" panose="02010800040101010101" pitchFamily="2" charset="-122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华文新魏" panose="020108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/>
                                        <a:ea typeface="华文新魏" panose="020108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ea typeface="华文新魏" panose="020108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华文新魏" panose="02010800040101010101" pitchFamily="2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华文新魏" panose="020108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华文新魏" panose="02010800040101010101" pitchFamily="2" charset="-122"/>
                                        </a:rPr>
                                        <m:t>…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/>
                                              <a:ea typeface="华文新魏" panose="0201080004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/>
                                                    <a:ea typeface="华文新魏" panose="0201080004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华文新魏" panose="02010800040101010101" pitchFamily="2" charset="-122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华文新魏" panose="02010800040101010101" pitchFamily="2" charset="-122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华文新魏" panose="02010800040101010101" pitchFamily="2" charset="-122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4EBD79-BB8E-4884-8F13-77C0C8A4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24" y="3753099"/>
                <a:ext cx="6873875" cy="918136"/>
              </a:xfrm>
              <a:prstGeom prst="rect">
                <a:avLst/>
              </a:prstGeom>
              <a:blipFill>
                <a:blip r:embed="rId7"/>
                <a:stretch>
                  <a:fillRect l="-738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B24C7F72-0BEE-4347-BEA0-5F5EC8ED6A5B}"/>
                  </a:ext>
                </a:extLst>
              </p:cNvPr>
              <p:cNvSpPr txBox="1"/>
              <p:nvPr/>
            </p:nvSpPr>
            <p:spPr>
              <a:xfrm>
                <a:off x="829761" y="4802800"/>
                <a:ext cx="4124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TXinwei" panose="02010800040101010101" pitchFamily="2" charset="-122"/>
                    <a:ea typeface="STXinwei" panose="02010800040101010101" pitchFamily="2" charset="-122"/>
                  </a:rPr>
                  <a:t>Imagine: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The probability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distribution of a discrete </a:t>
                </a:r>
                <a:r>
                  <a:rPr lang="en-US" altLang="zh-CN" dirty="0" err="1">
                    <a:latin typeface="STXinwei" panose="02010800040101010101" pitchFamily="2" charset="-122"/>
                    <a:ea typeface="STXinwei" panose="02010800040101010101" pitchFamily="2" charset="-122"/>
                  </a:rPr>
                  <a:t>r.v.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is like throwing a ball into a box at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position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.</a:t>
                </a:r>
                <a:endParaRPr lang="zh-CN" altLang="en-US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4C7F72-0BEE-4347-BEA0-5F5EC8ED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1" y="4802800"/>
                <a:ext cx="4124399" cy="1015663"/>
              </a:xfrm>
              <a:prstGeom prst="rect">
                <a:avLst/>
              </a:prstGeom>
              <a:blipFill>
                <a:blip r:embed="rId8"/>
                <a:stretch>
                  <a:fillRect l="-2147" t="-4938" r="-2147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240A26B-89F1-47AA-984A-C1CF93DDB5CD}"/>
              </a:ext>
            </a:extLst>
          </p:cNvPr>
          <p:cNvGrpSpPr/>
          <p:nvPr/>
        </p:nvGrpSpPr>
        <p:grpSpPr>
          <a:xfrm>
            <a:off x="4699000" y="5828959"/>
            <a:ext cx="3670300" cy="918882"/>
            <a:chOff x="4699000" y="5308603"/>
            <a:chExt cx="3670300" cy="91888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65BF2A05-EE12-4AE3-AD50-6CE2AA69EBF9}"/>
                </a:ext>
              </a:extLst>
            </p:cNvPr>
            <p:cNvGrpSpPr/>
            <p:nvPr/>
          </p:nvGrpSpPr>
          <p:grpSpPr>
            <a:xfrm>
              <a:off x="4699000" y="5308603"/>
              <a:ext cx="3670300" cy="876300"/>
              <a:chOff x="4699000" y="5308603"/>
              <a:chExt cx="3670300" cy="876300"/>
            </a:xfrm>
          </p:grpSpPr>
          <p:sp>
            <p:nvSpPr>
              <p:cNvPr id="329809" name="Line 81"/>
              <p:cNvSpPr>
                <a:spLocks noChangeShapeType="1"/>
              </p:cNvSpPr>
              <p:nvPr/>
            </p:nvSpPr>
            <p:spPr bwMode="auto">
              <a:xfrm flipV="1">
                <a:off x="4699000" y="5308603"/>
                <a:ext cx="3670300" cy="876300"/>
              </a:xfrm>
              <a:prstGeom prst="lin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 type="stealth" w="lg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9817" name="Group 89"/>
              <p:cNvGrpSpPr>
                <a:grpSpLocks/>
              </p:cNvGrpSpPr>
              <p:nvPr/>
            </p:nvGrpSpPr>
            <p:grpSpPr bwMode="auto">
              <a:xfrm>
                <a:off x="5434013" y="5864228"/>
                <a:ext cx="200025" cy="163513"/>
                <a:chOff x="3204" y="3197"/>
                <a:chExt cx="167" cy="155"/>
              </a:xfrm>
            </p:grpSpPr>
            <p:sp>
              <p:nvSpPr>
                <p:cNvPr id="329813" name="Freeform 85"/>
                <p:cNvSpPr>
                  <a:spLocks/>
                </p:cNvSpPr>
                <p:nvPr/>
              </p:nvSpPr>
              <p:spPr bwMode="auto">
                <a:xfrm>
                  <a:off x="3205" y="3198"/>
                  <a:ext cx="166" cy="154"/>
                </a:xfrm>
                <a:custGeom>
                  <a:avLst/>
                  <a:gdLst>
                    <a:gd name="T0" fmla="*/ 0 w 166"/>
                    <a:gd name="T1" fmla="*/ 154 h 154"/>
                    <a:gd name="T2" fmla="*/ 106 w 166"/>
                    <a:gd name="T3" fmla="*/ 154 h 154"/>
                    <a:gd name="T4" fmla="*/ 166 w 166"/>
                    <a:gd name="T5" fmla="*/ 108 h 154"/>
                    <a:gd name="T6" fmla="*/ 166 w 166"/>
                    <a:gd name="T7" fmla="*/ 0 h 154"/>
                    <a:gd name="T8" fmla="*/ 106 w 166"/>
                    <a:gd name="T9" fmla="*/ 43 h 154"/>
                    <a:gd name="T10" fmla="*/ 0 w 166"/>
                    <a:gd name="T11" fmla="*/ 43 h 154"/>
                    <a:gd name="T12" fmla="*/ 0 w 166"/>
                    <a:gd name="T13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" h="154">
                      <a:moveTo>
                        <a:pt x="0" y="154"/>
                      </a:moveTo>
                      <a:lnTo>
                        <a:pt x="106" y="154"/>
                      </a:lnTo>
                      <a:lnTo>
                        <a:pt x="166" y="108"/>
                      </a:lnTo>
                      <a:lnTo>
                        <a:pt x="166" y="0"/>
                      </a:lnTo>
                      <a:lnTo>
                        <a:pt x="106" y="43"/>
                      </a:lnTo>
                      <a:lnTo>
                        <a:pt x="0" y="43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14" name="Freeform 86"/>
                <p:cNvSpPr>
                  <a:spLocks/>
                </p:cNvSpPr>
                <p:nvPr/>
              </p:nvSpPr>
              <p:spPr bwMode="auto">
                <a:xfrm>
                  <a:off x="3204" y="3197"/>
                  <a:ext cx="167" cy="44"/>
                </a:xfrm>
                <a:custGeom>
                  <a:avLst/>
                  <a:gdLst>
                    <a:gd name="T0" fmla="*/ 0 w 167"/>
                    <a:gd name="T1" fmla="*/ 44 h 44"/>
                    <a:gd name="T2" fmla="*/ 56 w 167"/>
                    <a:gd name="T3" fmla="*/ 0 h 44"/>
                    <a:gd name="T4" fmla="*/ 167 w 167"/>
                    <a:gd name="T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7" h="44">
                      <a:moveTo>
                        <a:pt x="0" y="44"/>
                      </a:moveTo>
                      <a:lnTo>
                        <a:pt x="56" y="0"/>
                      </a:lnTo>
                      <a:lnTo>
                        <a:pt x="16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16" name="Line 88"/>
                <p:cNvSpPr>
                  <a:spLocks noChangeShapeType="1"/>
                </p:cNvSpPr>
                <p:nvPr/>
              </p:nvSpPr>
              <p:spPr bwMode="auto">
                <a:xfrm>
                  <a:off x="3311" y="324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818" name="Group 90"/>
              <p:cNvGrpSpPr>
                <a:grpSpLocks/>
              </p:cNvGrpSpPr>
              <p:nvPr/>
            </p:nvGrpSpPr>
            <p:grpSpPr bwMode="auto">
              <a:xfrm>
                <a:off x="6299200" y="5662616"/>
                <a:ext cx="200025" cy="163513"/>
                <a:chOff x="3204" y="3197"/>
                <a:chExt cx="167" cy="155"/>
              </a:xfrm>
            </p:grpSpPr>
            <p:sp>
              <p:nvSpPr>
                <p:cNvPr id="329819" name="Freeform 91"/>
                <p:cNvSpPr>
                  <a:spLocks/>
                </p:cNvSpPr>
                <p:nvPr/>
              </p:nvSpPr>
              <p:spPr bwMode="auto">
                <a:xfrm>
                  <a:off x="3205" y="3198"/>
                  <a:ext cx="166" cy="154"/>
                </a:xfrm>
                <a:custGeom>
                  <a:avLst/>
                  <a:gdLst>
                    <a:gd name="T0" fmla="*/ 0 w 166"/>
                    <a:gd name="T1" fmla="*/ 154 h 154"/>
                    <a:gd name="T2" fmla="*/ 106 w 166"/>
                    <a:gd name="T3" fmla="*/ 154 h 154"/>
                    <a:gd name="T4" fmla="*/ 166 w 166"/>
                    <a:gd name="T5" fmla="*/ 108 h 154"/>
                    <a:gd name="T6" fmla="*/ 166 w 166"/>
                    <a:gd name="T7" fmla="*/ 0 h 154"/>
                    <a:gd name="T8" fmla="*/ 106 w 166"/>
                    <a:gd name="T9" fmla="*/ 43 h 154"/>
                    <a:gd name="T10" fmla="*/ 0 w 166"/>
                    <a:gd name="T11" fmla="*/ 43 h 154"/>
                    <a:gd name="T12" fmla="*/ 0 w 166"/>
                    <a:gd name="T13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" h="154">
                      <a:moveTo>
                        <a:pt x="0" y="154"/>
                      </a:moveTo>
                      <a:lnTo>
                        <a:pt x="106" y="154"/>
                      </a:lnTo>
                      <a:lnTo>
                        <a:pt x="166" y="108"/>
                      </a:lnTo>
                      <a:lnTo>
                        <a:pt x="166" y="0"/>
                      </a:lnTo>
                      <a:lnTo>
                        <a:pt x="106" y="43"/>
                      </a:lnTo>
                      <a:lnTo>
                        <a:pt x="0" y="43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20" name="Freeform 92"/>
                <p:cNvSpPr>
                  <a:spLocks/>
                </p:cNvSpPr>
                <p:nvPr/>
              </p:nvSpPr>
              <p:spPr bwMode="auto">
                <a:xfrm>
                  <a:off x="3204" y="3197"/>
                  <a:ext cx="167" cy="44"/>
                </a:xfrm>
                <a:custGeom>
                  <a:avLst/>
                  <a:gdLst>
                    <a:gd name="T0" fmla="*/ 0 w 167"/>
                    <a:gd name="T1" fmla="*/ 44 h 44"/>
                    <a:gd name="T2" fmla="*/ 56 w 167"/>
                    <a:gd name="T3" fmla="*/ 0 h 44"/>
                    <a:gd name="T4" fmla="*/ 167 w 167"/>
                    <a:gd name="T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7" h="44">
                      <a:moveTo>
                        <a:pt x="0" y="44"/>
                      </a:moveTo>
                      <a:lnTo>
                        <a:pt x="56" y="0"/>
                      </a:lnTo>
                      <a:lnTo>
                        <a:pt x="16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21" name="Line 93"/>
                <p:cNvSpPr>
                  <a:spLocks noChangeShapeType="1"/>
                </p:cNvSpPr>
                <p:nvPr/>
              </p:nvSpPr>
              <p:spPr bwMode="auto">
                <a:xfrm>
                  <a:off x="3311" y="324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822" name="Group 94"/>
              <p:cNvGrpSpPr>
                <a:grpSpLocks/>
              </p:cNvGrpSpPr>
              <p:nvPr/>
            </p:nvGrpSpPr>
            <p:grpSpPr bwMode="auto">
              <a:xfrm>
                <a:off x="7315200" y="5421316"/>
                <a:ext cx="200025" cy="163513"/>
                <a:chOff x="3204" y="3197"/>
                <a:chExt cx="167" cy="155"/>
              </a:xfrm>
            </p:grpSpPr>
            <p:sp>
              <p:nvSpPr>
                <p:cNvPr id="329823" name="Freeform 95"/>
                <p:cNvSpPr>
                  <a:spLocks/>
                </p:cNvSpPr>
                <p:nvPr/>
              </p:nvSpPr>
              <p:spPr bwMode="auto">
                <a:xfrm>
                  <a:off x="3205" y="3198"/>
                  <a:ext cx="166" cy="154"/>
                </a:xfrm>
                <a:custGeom>
                  <a:avLst/>
                  <a:gdLst>
                    <a:gd name="T0" fmla="*/ 0 w 166"/>
                    <a:gd name="T1" fmla="*/ 154 h 154"/>
                    <a:gd name="T2" fmla="*/ 106 w 166"/>
                    <a:gd name="T3" fmla="*/ 154 h 154"/>
                    <a:gd name="T4" fmla="*/ 166 w 166"/>
                    <a:gd name="T5" fmla="*/ 108 h 154"/>
                    <a:gd name="T6" fmla="*/ 166 w 166"/>
                    <a:gd name="T7" fmla="*/ 0 h 154"/>
                    <a:gd name="T8" fmla="*/ 106 w 166"/>
                    <a:gd name="T9" fmla="*/ 43 h 154"/>
                    <a:gd name="T10" fmla="*/ 0 w 166"/>
                    <a:gd name="T11" fmla="*/ 43 h 154"/>
                    <a:gd name="T12" fmla="*/ 0 w 166"/>
                    <a:gd name="T13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" h="154">
                      <a:moveTo>
                        <a:pt x="0" y="154"/>
                      </a:moveTo>
                      <a:lnTo>
                        <a:pt x="106" y="154"/>
                      </a:lnTo>
                      <a:lnTo>
                        <a:pt x="166" y="108"/>
                      </a:lnTo>
                      <a:lnTo>
                        <a:pt x="166" y="0"/>
                      </a:lnTo>
                      <a:lnTo>
                        <a:pt x="106" y="43"/>
                      </a:lnTo>
                      <a:lnTo>
                        <a:pt x="0" y="43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24" name="Freeform 96"/>
                <p:cNvSpPr>
                  <a:spLocks/>
                </p:cNvSpPr>
                <p:nvPr/>
              </p:nvSpPr>
              <p:spPr bwMode="auto">
                <a:xfrm>
                  <a:off x="3204" y="3197"/>
                  <a:ext cx="167" cy="44"/>
                </a:xfrm>
                <a:custGeom>
                  <a:avLst/>
                  <a:gdLst>
                    <a:gd name="T0" fmla="*/ 0 w 167"/>
                    <a:gd name="T1" fmla="*/ 44 h 44"/>
                    <a:gd name="T2" fmla="*/ 56 w 167"/>
                    <a:gd name="T3" fmla="*/ 0 h 44"/>
                    <a:gd name="T4" fmla="*/ 167 w 167"/>
                    <a:gd name="T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7" h="44">
                      <a:moveTo>
                        <a:pt x="0" y="44"/>
                      </a:moveTo>
                      <a:lnTo>
                        <a:pt x="56" y="0"/>
                      </a:lnTo>
                      <a:lnTo>
                        <a:pt x="16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25" name="Line 97"/>
                <p:cNvSpPr>
                  <a:spLocks noChangeShapeType="1"/>
                </p:cNvSpPr>
                <p:nvPr/>
              </p:nvSpPr>
              <p:spPr bwMode="auto">
                <a:xfrm>
                  <a:off x="3311" y="324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826" name="Group 98"/>
              <p:cNvGrpSpPr>
                <a:grpSpLocks/>
              </p:cNvGrpSpPr>
              <p:nvPr/>
            </p:nvGrpSpPr>
            <p:grpSpPr bwMode="auto">
              <a:xfrm>
                <a:off x="4826000" y="6005516"/>
                <a:ext cx="200025" cy="163513"/>
                <a:chOff x="3204" y="3197"/>
                <a:chExt cx="167" cy="155"/>
              </a:xfrm>
            </p:grpSpPr>
            <p:sp>
              <p:nvSpPr>
                <p:cNvPr id="329827" name="Freeform 99"/>
                <p:cNvSpPr>
                  <a:spLocks/>
                </p:cNvSpPr>
                <p:nvPr/>
              </p:nvSpPr>
              <p:spPr bwMode="auto">
                <a:xfrm>
                  <a:off x="3205" y="3198"/>
                  <a:ext cx="166" cy="154"/>
                </a:xfrm>
                <a:custGeom>
                  <a:avLst/>
                  <a:gdLst>
                    <a:gd name="T0" fmla="*/ 0 w 166"/>
                    <a:gd name="T1" fmla="*/ 154 h 154"/>
                    <a:gd name="T2" fmla="*/ 106 w 166"/>
                    <a:gd name="T3" fmla="*/ 154 h 154"/>
                    <a:gd name="T4" fmla="*/ 166 w 166"/>
                    <a:gd name="T5" fmla="*/ 108 h 154"/>
                    <a:gd name="T6" fmla="*/ 166 w 166"/>
                    <a:gd name="T7" fmla="*/ 0 h 154"/>
                    <a:gd name="T8" fmla="*/ 106 w 166"/>
                    <a:gd name="T9" fmla="*/ 43 h 154"/>
                    <a:gd name="T10" fmla="*/ 0 w 166"/>
                    <a:gd name="T11" fmla="*/ 43 h 154"/>
                    <a:gd name="T12" fmla="*/ 0 w 166"/>
                    <a:gd name="T13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" h="154">
                      <a:moveTo>
                        <a:pt x="0" y="154"/>
                      </a:moveTo>
                      <a:lnTo>
                        <a:pt x="106" y="154"/>
                      </a:lnTo>
                      <a:lnTo>
                        <a:pt x="166" y="108"/>
                      </a:lnTo>
                      <a:lnTo>
                        <a:pt x="166" y="0"/>
                      </a:lnTo>
                      <a:lnTo>
                        <a:pt x="106" y="43"/>
                      </a:lnTo>
                      <a:lnTo>
                        <a:pt x="0" y="43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28" name="Freeform 100"/>
                <p:cNvSpPr>
                  <a:spLocks/>
                </p:cNvSpPr>
                <p:nvPr/>
              </p:nvSpPr>
              <p:spPr bwMode="auto">
                <a:xfrm>
                  <a:off x="3204" y="3197"/>
                  <a:ext cx="167" cy="44"/>
                </a:xfrm>
                <a:custGeom>
                  <a:avLst/>
                  <a:gdLst>
                    <a:gd name="T0" fmla="*/ 0 w 167"/>
                    <a:gd name="T1" fmla="*/ 44 h 44"/>
                    <a:gd name="T2" fmla="*/ 56 w 167"/>
                    <a:gd name="T3" fmla="*/ 0 h 44"/>
                    <a:gd name="T4" fmla="*/ 167 w 167"/>
                    <a:gd name="T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7" h="44">
                      <a:moveTo>
                        <a:pt x="0" y="44"/>
                      </a:moveTo>
                      <a:lnTo>
                        <a:pt x="56" y="0"/>
                      </a:lnTo>
                      <a:lnTo>
                        <a:pt x="16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9829" name="Line 101"/>
                <p:cNvSpPr>
                  <a:spLocks noChangeShapeType="1"/>
                </p:cNvSpPr>
                <p:nvPr/>
              </p:nvSpPr>
              <p:spPr bwMode="auto">
                <a:xfrm>
                  <a:off x="3311" y="324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xmlns="" id="{8D1354E0-91B3-4FFA-A51E-942A3CE97F35}"/>
                    </a:ext>
                  </a:extLst>
                </p:cNvPr>
                <p:cNvSpPr txBox="1"/>
                <p:nvPr/>
              </p:nvSpPr>
              <p:spPr>
                <a:xfrm>
                  <a:off x="5562173" y="5950486"/>
                  <a:ext cx="300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1354E0-91B3-4FFA-A51E-942A3CE97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73" y="5950486"/>
                  <a:ext cx="30078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000" r="-40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AutoShape 109">
            <a:extLst>
              <a:ext uri="{FF2B5EF4-FFF2-40B4-BE49-F238E27FC236}">
                <a16:creationId xmlns:a16="http://schemas.microsoft.com/office/drawing/2014/main" xmlns="" id="{3BFFEE5C-ACE1-914D-9DCC-C69AD281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2" y="4725199"/>
            <a:ext cx="3546837" cy="812775"/>
          </a:xfrm>
          <a:prstGeom prst="wedgeRectCallout">
            <a:avLst>
              <a:gd name="adj1" fmla="val -44771"/>
              <a:gd name="adj2" fmla="val 140175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probability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of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throwing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a ball into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kth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box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is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k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8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-0.00555 C -0.08421 0.0132 -0.17049 0.03195 -0.22987 0.07686 C -0.28924 0.12199 -0.32136 0.19329 -0.35278 0.26482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32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8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32" grpId="0" animBg="1"/>
      <p:bldP spid="329832" grpId="1" animBg="1"/>
      <p:bldP spid="3" grpId="0"/>
      <p:bldP spid="4" grpId="0"/>
      <p:bldP spid="6" grpId="0"/>
      <p:bldP spid="8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A0314CB-6CB9-4E27-8EAD-08D03495FA20}"/>
              </a:ext>
            </a:extLst>
          </p:cNvPr>
          <p:cNvSpPr txBox="1"/>
          <p:nvPr/>
        </p:nvSpPr>
        <p:spPr>
          <a:xfrm>
            <a:off x="516467" y="728134"/>
            <a:ext cx="803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football team needs to win all 4 matches to be able to win the game. Assume that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probability 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team being eliminated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ja-JP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淘汰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at each match is p=0.4. Let X be the number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 matches that the team has played when the game ends. What is the Frequency Function of X?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4010D38D-4F1E-4DC0-B0AC-F6ACCA556B4D}"/>
                  </a:ext>
                </a:extLst>
              </p:cNvPr>
              <p:cNvSpPr txBox="1"/>
              <p:nvPr/>
            </p:nvSpPr>
            <p:spPr>
              <a:xfrm>
                <a:off x="516467" y="1961843"/>
                <a:ext cx="80348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Answer: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possible values of </a:t>
                </a:r>
                <a:r>
                  <a:rPr lang="en-US" altLang="zh-CN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r.v.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X are</a:t>
                </a:r>
              </a:p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1,  2,  3,  4 </a:t>
                </a: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team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3, 4</m:t>
                    </m:r>
                  </m:oMath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10D38D-4F1E-4DC0-B0AC-F6ACCA55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7" y="1961843"/>
                <a:ext cx="8034865" cy="923330"/>
              </a:xfrm>
              <a:prstGeom prst="rect">
                <a:avLst/>
              </a:prstGeom>
              <a:blipFill>
                <a:blip r:embed="rId2"/>
                <a:stretch>
                  <a:fillRect l="-631" t="-2703" b="-94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3C53A10-B55B-40D0-93CF-6EA17BAF3BAC}"/>
              </a:ext>
            </a:extLst>
          </p:cNvPr>
          <p:cNvSpPr txBox="1"/>
          <p:nvPr/>
        </p:nvSpPr>
        <p:spPr>
          <a:xfrm>
            <a:off x="549125" y="30529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47BF411-AAD2-483D-9602-A2E220078147}"/>
                  </a:ext>
                </a:extLst>
              </p:cNvPr>
              <p:cNvSpPr txBox="1"/>
              <p:nvPr/>
            </p:nvSpPr>
            <p:spPr>
              <a:xfrm>
                <a:off x="1862121" y="3140796"/>
                <a:ext cx="186384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7BF411-AAD2-483D-9602-A2E220078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21" y="3140796"/>
                <a:ext cx="1863844" cy="277576"/>
              </a:xfrm>
              <a:prstGeom prst="rect">
                <a:avLst/>
              </a:prstGeom>
              <a:blipFill>
                <a:blip r:embed="rId3"/>
                <a:stretch>
                  <a:fillRect l="-1961" t="-4348" r="-751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544FE9E6-D8CA-4BD5-8E37-06C1582F8AEA}"/>
                  </a:ext>
                </a:extLst>
              </p:cNvPr>
              <p:cNvSpPr txBox="1"/>
              <p:nvPr/>
            </p:nvSpPr>
            <p:spPr>
              <a:xfrm>
                <a:off x="3725965" y="3142636"/>
                <a:ext cx="1027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/>
                        </a:rPr>
                        <m:t>=0.4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4FE9E6-D8CA-4BD5-8E37-06C1582F8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65" y="3142636"/>
                <a:ext cx="1027141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775" r="-5325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CF7AD7A8-5116-48D6-B861-C64D64DC9505}"/>
                  </a:ext>
                </a:extLst>
              </p:cNvPr>
              <p:cNvSpPr txBox="1"/>
              <p:nvPr/>
            </p:nvSpPr>
            <p:spPr>
              <a:xfrm>
                <a:off x="1862121" y="3509551"/>
                <a:ext cx="211705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F7AD7A8-5116-48D6-B861-C64D64DC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21" y="3509551"/>
                <a:ext cx="2117054" cy="277576"/>
              </a:xfrm>
              <a:prstGeom prst="rect">
                <a:avLst/>
              </a:prstGeom>
              <a:blipFill>
                <a:blip r:embed="rId5"/>
                <a:stretch>
                  <a:fillRect l="-1724" t="-6667" r="-603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38B7E38-024D-4C09-9485-D36AA4D6BDF0}"/>
                  </a:ext>
                </a:extLst>
              </p:cNvPr>
              <p:cNvSpPr txBox="1"/>
              <p:nvPr/>
            </p:nvSpPr>
            <p:spPr>
              <a:xfrm>
                <a:off x="3979175" y="3509551"/>
                <a:ext cx="185448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8B7E38-024D-4C09-9485-D36AA4D6B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75" y="3509551"/>
                <a:ext cx="1854482" cy="277576"/>
              </a:xfrm>
              <a:prstGeom prst="rect">
                <a:avLst/>
              </a:prstGeom>
              <a:blipFill rotWithShape="1">
                <a:blip r:embed="rId6"/>
                <a:stretch>
                  <a:fillRect t="-22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xmlns="" id="{E15AA46F-FBBD-46C6-A58B-17E61E57646F}"/>
                  </a:ext>
                </a:extLst>
              </p:cNvPr>
              <p:cNvSpPr txBox="1"/>
              <p:nvPr/>
            </p:nvSpPr>
            <p:spPr>
              <a:xfrm>
                <a:off x="1862121" y="3877043"/>
                <a:ext cx="242797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5AA46F-FBBD-46C6-A58B-17E61E57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21" y="3877043"/>
                <a:ext cx="2427972" cy="277576"/>
              </a:xfrm>
              <a:prstGeom prst="rect">
                <a:avLst/>
              </a:prstGeom>
              <a:blipFill>
                <a:blip r:embed="rId7"/>
                <a:stretch>
                  <a:fillRect l="-251" t="-6522" r="-40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82DCCF7B-6288-4591-A012-33B6D971469D}"/>
                  </a:ext>
                </a:extLst>
              </p:cNvPr>
              <p:cNvSpPr txBox="1"/>
              <p:nvPr/>
            </p:nvSpPr>
            <p:spPr>
              <a:xfrm>
                <a:off x="4191649" y="3908140"/>
                <a:ext cx="302172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DCCF7B-6288-4591-A012-33B6D971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649" y="3908140"/>
                <a:ext cx="3021725" cy="277576"/>
              </a:xfrm>
              <a:prstGeom prst="rect">
                <a:avLst/>
              </a:prstGeom>
              <a:blipFill rotWithShape="1">
                <a:blip r:embed="rId8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xmlns="" id="{DA9045AD-BCD9-4BFF-BE35-A5E92F9713DA}"/>
                  </a:ext>
                </a:extLst>
              </p:cNvPr>
              <p:cNvSpPr txBox="1"/>
              <p:nvPr/>
            </p:nvSpPr>
            <p:spPr>
              <a:xfrm>
                <a:off x="1862121" y="4598994"/>
                <a:ext cx="1264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9045AD-BCD9-4BFF-BE35-A5E92F97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21" y="4598994"/>
                <a:ext cx="1264064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44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BE674614-ADFD-480F-B03F-E1524546E023}"/>
                  </a:ext>
                </a:extLst>
              </p:cNvPr>
              <p:cNvSpPr txBox="1"/>
              <p:nvPr/>
            </p:nvSpPr>
            <p:spPr>
              <a:xfrm>
                <a:off x="2881795" y="4958124"/>
                <a:ext cx="45322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=0.216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674614-ADFD-480F-B03F-E1524546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95" y="4958124"/>
                <a:ext cx="4532299" cy="276999"/>
              </a:xfrm>
              <a:prstGeom prst="rect">
                <a:avLst/>
              </a:prstGeom>
              <a:blipFill>
                <a:blip r:embed="rId10"/>
                <a:stretch>
                  <a:fillRect l="-1117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5C2B64-B5D1-451A-953D-6598689B72A4}"/>
              </a:ext>
            </a:extLst>
          </p:cNvPr>
          <p:cNvSpPr txBox="1"/>
          <p:nvPr/>
        </p:nvSpPr>
        <p:spPr>
          <a:xfrm>
            <a:off x="1185333" y="5390293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Then the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Frequency Function of </a:t>
            </a:r>
            <a:r>
              <a:rPr lang="en-US" altLang="zh-CN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X is</a:t>
            </a:r>
            <a:endParaRPr lang="zh-CN" alt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xmlns="" id="{A719EC54-8755-469D-ABD1-495C809A6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23501"/>
                  </p:ext>
                </p:extLst>
              </p:nvPr>
            </p:nvGraphicFramePr>
            <p:xfrm>
              <a:off x="1862121" y="5794382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xmlns="" val="200000217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xmlns="" val="53789752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xmlns="" val="36433597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xmlns="" val="100710108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xmlns="" val="766142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X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1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2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3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99693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0.24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0.144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0.216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58186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A719EC54-8755-469D-ABD1-495C809A6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23501"/>
                  </p:ext>
                </p:extLst>
              </p:nvPr>
            </p:nvGraphicFramePr>
            <p:xfrm>
              <a:off x="1862121" y="5794382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0217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53789752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433597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0710108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661420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X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1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2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3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693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42" t="-106897" r="-40208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0.24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0.144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STXinwei" panose="02010800040101010101" pitchFamily="2" charset="-122"/>
                              <a:ea typeface="STXinwei" panose="02010800040101010101" pitchFamily="2" charset="-122"/>
                            </a:rPr>
                            <a:t>0.216</a:t>
                          </a:r>
                          <a:endParaRPr lang="zh-CN" altLang="en-US" sz="1600" dirty="0">
                            <a:latin typeface="STXinwei" panose="02010800040101010101" pitchFamily="2" charset="-122"/>
                            <a:ea typeface="STXinwei" panose="0201080004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186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72338" y="4552538"/>
                <a:ext cx="3271408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8" y="4552538"/>
                <a:ext cx="3271408" cy="369909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728150" y="3461884"/>
                <a:ext cx="33718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=0.4∗0.6= 0.24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3461884"/>
                <a:ext cx="337188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93182" y="4176865"/>
                <a:ext cx="25530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=0.144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182" y="4176865"/>
                <a:ext cx="255307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095185" y="6185685"/>
            <a:ext cx="4862936" cy="35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0" grpId="0"/>
      <p:bldP spid="7" grpId="0"/>
      <p:bldP spid="42" grpId="0"/>
      <p:bldP spid="8" grpId="0"/>
      <p:bldP spid="44" grpId="0"/>
      <p:bldP spid="9" grpId="0"/>
      <p:bldP spid="10" grpId="0"/>
      <p:bldP spid="12" grpId="0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A0314CB-6CB9-4E27-8EAD-08D03495FA20}"/>
              </a:ext>
            </a:extLst>
          </p:cNvPr>
          <p:cNvSpPr txBox="1"/>
          <p:nvPr/>
        </p:nvSpPr>
        <p:spPr>
          <a:xfrm>
            <a:off x="0" y="59625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Exercise: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Roll two fair dices and observe their numbers on. Let </a:t>
            </a:r>
            <a:r>
              <a:rPr lang="en-US" altLang="zh-CN" sz="20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 the </a:t>
            </a: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sum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of the numbers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two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dices, find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GB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a) the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Frequency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Function of </a:t>
            </a:r>
            <a:r>
              <a:rPr lang="en-GB" altLang="zh-CN" sz="20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and then display them on x-y coordinates;</a:t>
            </a:r>
          </a:p>
          <a:p>
            <a:pPr lvl="1"/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b) the probability of </a:t>
            </a:r>
            <a:r>
              <a:rPr lang="en-GB" altLang="zh-CN" sz="20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when they are </a:t>
            </a:r>
            <a:r>
              <a:rPr lang="en-GB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odd numbers.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010D38D-4F1E-4DC0-B0AC-F6ACCA556B4D}"/>
              </a:ext>
            </a:extLst>
          </p:cNvPr>
          <p:cNvSpPr txBox="1"/>
          <p:nvPr/>
        </p:nvSpPr>
        <p:spPr>
          <a:xfrm>
            <a:off x="335783" y="1998768"/>
            <a:ext cx="6846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Answer: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possible values of r.v. X are </a:t>
            </a:r>
          </a:p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2,  3,  4,  5,  6, 7,  8,  9,  10,  11, 12</a:t>
            </a:r>
          </a:p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How many combinations of the two numbers :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A979526-FEBB-4DB1-8D3D-1967969C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1" y="3162946"/>
            <a:ext cx="5918600" cy="847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6F60D5-E164-49A7-A3A0-B111B0852111}"/>
              </a:ext>
            </a:extLst>
          </p:cNvPr>
          <p:cNvSpPr txBox="1"/>
          <p:nvPr/>
        </p:nvSpPr>
        <p:spPr>
          <a:xfrm>
            <a:off x="451649" y="4714896"/>
            <a:ext cx="507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</a:rPr>
              <a:t>b)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D4FF34-9A1E-B240-9A78-40C2209F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12" y="4145522"/>
            <a:ext cx="6348595" cy="253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37916069-84DC-41C3-8A60-12B382F1BEE9}"/>
              </a:ext>
            </a:extLst>
          </p:cNvPr>
          <p:cNvSpPr/>
          <p:nvPr/>
        </p:nvSpPr>
        <p:spPr>
          <a:xfrm>
            <a:off x="2020793" y="3439884"/>
            <a:ext cx="268592" cy="57065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4D14C65-7CE1-4287-84B3-7C4D024E1040}"/>
              </a:ext>
            </a:extLst>
          </p:cNvPr>
          <p:cNvSpPr/>
          <p:nvPr/>
        </p:nvSpPr>
        <p:spPr>
          <a:xfrm>
            <a:off x="2907259" y="3448860"/>
            <a:ext cx="268592" cy="57065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4E8F8BAF-9D7B-4426-A86E-EC0094CFC8E2}"/>
              </a:ext>
            </a:extLst>
          </p:cNvPr>
          <p:cNvSpPr/>
          <p:nvPr/>
        </p:nvSpPr>
        <p:spPr>
          <a:xfrm>
            <a:off x="3814303" y="3445872"/>
            <a:ext cx="268592" cy="57065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5ADEAE19-93D2-443D-A5C5-116E25D1680B}"/>
              </a:ext>
            </a:extLst>
          </p:cNvPr>
          <p:cNvSpPr/>
          <p:nvPr/>
        </p:nvSpPr>
        <p:spPr>
          <a:xfrm>
            <a:off x="4696636" y="3451856"/>
            <a:ext cx="268592" cy="57065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262920B-C0F0-44C2-929D-94D1963DA7B4}"/>
              </a:ext>
            </a:extLst>
          </p:cNvPr>
          <p:cNvSpPr/>
          <p:nvPr/>
        </p:nvSpPr>
        <p:spPr>
          <a:xfrm>
            <a:off x="5751994" y="3457831"/>
            <a:ext cx="302101" cy="57065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xmlns="" id="{66CACA85-081D-4D1E-9B16-AE55DF6A299D}"/>
                  </a:ext>
                </a:extLst>
              </p:cNvPr>
              <p:cNvSpPr txBox="1"/>
              <p:nvPr/>
            </p:nvSpPr>
            <p:spPr>
              <a:xfrm>
                <a:off x="871628" y="4606469"/>
                <a:ext cx="1246887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/>
                            <a:ea typeface="STXinwei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TXinwei" panose="02010800040101010101" pitchFamily="2" charset="-122"/>
                          </a:rPr>
                          <m:t>18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TXinwei" panose="02010800040101010101" pitchFamily="2" charset="-122"/>
                          </a:rPr>
                          <m:t>36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TXinwei" panose="020108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  <a:ea typeface="STXinwei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TXinwei" panose="020108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TXinwei" panose="0201080004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00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66CACA85-081D-4D1E-9B16-AE55DF6A2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8" y="4606469"/>
                <a:ext cx="1246887" cy="61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xmlns="" id="{EF3E828F-6160-433F-9BF1-9E5FE6B6E736}"/>
              </a:ext>
            </a:extLst>
          </p:cNvPr>
          <p:cNvSpPr txBox="1"/>
          <p:nvPr/>
        </p:nvSpPr>
        <p:spPr>
          <a:xfrm>
            <a:off x="422311" y="3273943"/>
            <a:ext cx="507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</a:rPr>
              <a:t>a)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D254C3A-896D-4503-9E8D-36EC0ADADA3B}"/>
              </a:ext>
            </a:extLst>
          </p:cNvPr>
          <p:cNvSpPr txBox="1"/>
          <p:nvPr/>
        </p:nvSpPr>
        <p:spPr>
          <a:xfrm>
            <a:off x="6653949" y="2644381"/>
            <a:ext cx="141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 * 6 = 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59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329" name="Picture 73" descr="8_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723127"/>
            <a:ext cx="885825" cy="61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331" name="WordArt 75"/>
          <p:cNvSpPr>
            <a:spLocks noChangeArrowheads="1" noChangeShapeType="1" noTextEdit="1"/>
          </p:cNvSpPr>
          <p:nvPr/>
        </p:nvSpPr>
        <p:spPr bwMode="auto">
          <a:xfrm>
            <a:off x="-30163" y="1195459"/>
            <a:ext cx="1452563" cy="2620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Question</a:t>
            </a:r>
            <a:endParaRPr lang="zh-CN" alt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352347" name="AutoShape 91"/>
          <p:cNvSpPr>
            <a:spLocks noChangeArrowheads="1"/>
          </p:cNvSpPr>
          <p:nvPr/>
        </p:nvSpPr>
        <p:spPr bwMode="auto">
          <a:xfrm>
            <a:off x="457200" y="5007207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Note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52383" name="Oval 127"/>
          <p:cNvSpPr>
            <a:spLocks noChangeArrowheads="1"/>
          </p:cNvSpPr>
          <p:nvPr/>
        </p:nvSpPr>
        <p:spPr bwMode="auto">
          <a:xfrm>
            <a:off x="3232712" y="2458193"/>
            <a:ext cx="884161" cy="508000"/>
          </a:xfrm>
          <a:prstGeom prst="ellipse">
            <a:avLst/>
          </a:prstGeom>
          <a:noFill/>
          <a:ln w="38100" algn="ctr">
            <a:solidFill>
              <a:srgbClr val="FF505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52380" name="AutoShape 124"/>
          <p:cNvSpPr>
            <a:spLocks noChangeArrowheads="1"/>
          </p:cNvSpPr>
          <p:nvPr/>
        </p:nvSpPr>
        <p:spPr bwMode="auto">
          <a:xfrm>
            <a:off x="3162376" y="3134099"/>
            <a:ext cx="864393" cy="338493"/>
          </a:xfrm>
          <a:prstGeom prst="wedgeRectCallout">
            <a:avLst>
              <a:gd name="adj1" fmla="val 20648"/>
              <a:gd name="adj2" fmla="val -105657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Event</a:t>
            </a:r>
            <a:endParaRPr lang="zh-CN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15C862A-1C9D-46ED-B907-CE33DEA3ECA5}"/>
                  </a:ext>
                </a:extLst>
              </p:cNvPr>
              <p:cNvSpPr txBox="1"/>
              <p:nvPr/>
            </p:nvSpPr>
            <p:spPr>
              <a:xfrm>
                <a:off x="1422400" y="775590"/>
                <a:ext cx="73575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Random variable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 a function of the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sample point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Since it is a “random function”, we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cannot apply calculus tools. </a:t>
                </a:r>
                <a:endPara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5C862A-1C9D-46ED-B907-CE33DEA3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775590"/>
                <a:ext cx="7357593" cy="707886"/>
              </a:xfrm>
              <a:prstGeom prst="rect">
                <a:avLst/>
              </a:prstGeom>
              <a:blipFill>
                <a:blip r:embed="rId4"/>
                <a:stretch>
                  <a:fillRect l="-829" t="-3448" r="-1077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C484304-CE37-4FF6-9B9D-55AD40ACEABC}"/>
              </a:ext>
            </a:extLst>
          </p:cNvPr>
          <p:cNvSpPr txBox="1"/>
          <p:nvPr/>
        </p:nvSpPr>
        <p:spPr>
          <a:xfrm>
            <a:off x="1422400" y="1538633"/>
            <a:ext cx="753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How to transform a “random function”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（随机函数）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a“normal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function”(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正常函数）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2B38F36-4C50-4E6F-ABF2-31F52536C848}"/>
                  </a:ext>
                </a:extLst>
              </p:cNvPr>
              <p:cNvSpPr txBox="1"/>
              <p:nvPr/>
            </p:nvSpPr>
            <p:spPr>
              <a:xfrm>
                <a:off x="1482271" y="2209054"/>
                <a:ext cx="6525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dirty="0" err="1">
                    <a:latin typeface="STXinwei" panose="02010800040101010101" pitchFamily="2" charset="-122"/>
                    <a:ea typeface="STXinwei" panose="02010800040101010101" pitchFamily="2" charset="-122"/>
                    <a:cs typeface="Arial" panose="020B0604020202020204" pitchFamily="34" charset="0"/>
                  </a:rPr>
                  <a:t>r.v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  <a:cs typeface="Arial" panose="020B0604020202020204" pitchFamily="34" charset="0"/>
                  </a:rPr>
                  <a:t>. X, </a:t>
                </a:r>
                <a14:m>
                  <m:oMath xmlns:m="http://schemas.openxmlformats.org/officeDocument/2006/math">
                    <m:r>
                      <a:rPr lang="en-GB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B38F36-4C50-4E6F-ABF2-31F52536C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71" y="2209054"/>
                <a:ext cx="6525420" cy="646331"/>
              </a:xfrm>
              <a:prstGeom prst="rect">
                <a:avLst/>
              </a:prstGeom>
              <a:blipFill>
                <a:blip r:embed="rId5"/>
                <a:stretch>
                  <a:fillRect l="-747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5CC13E5B-669A-4953-BC22-96374737734C}"/>
                  </a:ext>
                </a:extLst>
              </p:cNvPr>
              <p:cNvSpPr txBox="1"/>
              <p:nvPr/>
            </p:nvSpPr>
            <p:spPr>
              <a:xfrm>
                <a:off x="783332" y="3664173"/>
                <a:ext cx="8015515" cy="107721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Definition: </a:t>
                </a:r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function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𝑷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𝑿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         −∞&lt;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&lt;∞</m:t>
                      </m:r>
                    </m:oMath>
                  </m:oMathPara>
                </a14:m>
                <a:endParaRPr lang="en-US" altLang="zh-CN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 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Cumulative Distribution Function (CDF,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累计分布函数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  r.v. X</a:t>
                </a:r>
                <a:endParaRPr lang="zh-CN" altLang="en-US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C13E5B-669A-4953-BC22-96374737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2" y="3664173"/>
                <a:ext cx="8015515" cy="1077218"/>
              </a:xfrm>
              <a:prstGeom prst="rect">
                <a:avLst/>
              </a:prstGeom>
              <a:blipFill>
                <a:blip r:embed="rId6"/>
                <a:stretch>
                  <a:fillRect l="-532" t="-1676" b="-782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407316A4-EDB0-4E59-9106-855346250153}"/>
                  </a:ext>
                </a:extLst>
              </p:cNvPr>
              <p:cNvSpPr txBox="1"/>
              <p:nvPr/>
            </p:nvSpPr>
            <p:spPr>
              <a:xfrm>
                <a:off x="1466866" y="5055447"/>
                <a:ext cx="7331981" cy="171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Cumulative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Distribution Function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CDF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，累积分布函数）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 a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 err="1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r.v.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X is 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 normal function,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which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no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longer a random function.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CDF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𝑭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𝑿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≤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𝒙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is a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Probability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CDF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also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simply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called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</a:t>
                </a:r>
                <a:r>
                  <a:rPr lang="zh-CN" altLang="en-US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distribution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function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分布函数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endParaRPr lang="zh-CN" altLang="en-US" b="1" dirty="0">
                  <a:solidFill>
                    <a:srgbClr val="0070C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7316A4-EDB0-4E59-9106-85534625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66" y="5055447"/>
                <a:ext cx="7331981" cy="1714765"/>
              </a:xfrm>
              <a:prstGeom prst="rect">
                <a:avLst/>
              </a:prstGeom>
              <a:blipFill>
                <a:blip r:embed="rId7"/>
                <a:stretch>
                  <a:fillRect l="-582" b="-4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47" grpId="0" animBg="1"/>
      <p:bldP spid="352383" grpId="0" animBg="1"/>
      <p:bldP spid="352380" grpId="0" animBg="1"/>
      <p:bldP spid="3" grpId="0"/>
      <p:bldP spid="4" grpId="0"/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914" name="Picture 82" descr="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29" y="4195607"/>
            <a:ext cx="58102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45A5F109-DE63-4A80-8899-C633B1E3D0C2}"/>
              </a:ext>
            </a:extLst>
          </p:cNvPr>
          <p:cNvGrpSpPr/>
          <p:nvPr/>
        </p:nvGrpSpPr>
        <p:grpSpPr>
          <a:xfrm>
            <a:off x="5056357" y="4547860"/>
            <a:ext cx="3639793" cy="2203152"/>
            <a:chOff x="5056357" y="4678492"/>
            <a:chExt cx="3639793" cy="2203152"/>
          </a:xfrm>
        </p:grpSpPr>
        <p:grpSp>
          <p:nvGrpSpPr>
            <p:cNvPr id="376911" name="Group 79"/>
            <p:cNvGrpSpPr>
              <a:grpSpLocks/>
            </p:cNvGrpSpPr>
            <p:nvPr/>
          </p:nvGrpSpPr>
          <p:grpSpPr bwMode="auto">
            <a:xfrm>
              <a:off x="5236367" y="5600840"/>
              <a:ext cx="3375425" cy="906959"/>
              <a:chOff x="3456" y="3494"/>
              <a:chExt cx="1785" cy="468"/>
            </a:xfrm>
          </p:grpSpPr>
          <p:sp>
            <p:nvSpPr>
              <p:cNvPr id="376889" name="Line 57"/>
              <p:cNvSpPr>
                <a:spLocks noChangeShapeType="1"/>
              </p:cNvSpPr>
              <p:nvPr/>
            </p:nvSpPr>
            <p:spPr bwMode="auto">
              <a:xfrm>
                <a:off x="4992" y="3494"/>
                <a:ext cx="0" cy="4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0" name="Line 58"/>
              <p:cNvSpPr>
                <a:spLocks noChangeShapeType="1"/>
              </p:cNvSpPr>
              <p:nvPr/>
            </p:nvSpPr>
            <p:spPr bwMode="auto">
              <a:xfrm>
                <a:off x="4048" y="3832"/>
                <a:ext cx="0" cy="12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1" name="Line 59"/>
              <p:cNvSpPr>
                <a:spLocks noChangeShapeType="1"/>
              </p:cNvSpPr>
              <p:nvPr/>
            </p:nvSpPr>
            <p:spPr bwMode="auto">
              <a:xfrm flipV="1">
                <a:off x="3456" y="3962"/>
                <a:ext cx="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2" name="Line 60"/>
              <p:cNvSpPr>
                <a:spLocks noChangeShapeType="1"/>
              </p:cNvSpPr>
              <p:nvPr/>
            </p:nvSpPr>
            <p:spPr bwMode="auto">
              <a:xfrm>
                <a:off x="4048" y="3832"/>
                <a:ext cx="4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4" name="Line 62"/>
              <p:cNvSpPr>
                <a:spLocks noChangeShapeType="1"/>
              </p:cNvSpPr>
              <p:nvPr/>
            </p:nvSpPr>
            <p:spPr bwMode="auto">
              <a:xfrm>
                <a:off x="4529" y="3729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5" name="Line 63"/>
              <p:cNvSpPr>
                <a:spLocks noChangeShapeType="1"/>
              </p:cNvSpPr>
              <p:nvPr/>
            </p:nvSpPr>
            <p:spPr bwMode="auto">
              <a:xfrm>
                <a:off x="4529" y="3729"/>
                <a:ext cx="4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6" name="Line 64"/>
              <p:cNvSpPr>
                <a:spLocks noChangeShapeType="1"/>
              </p:cNvSpPr>
              <p:nvPr/>
            </p:nvSpPr>
            <p:spPr bwMode="auto">
              <a:xfrm>
                <a:off x="4992" y="3494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6902" name="Group 70"/>
            <p:cNvGrpSpPr>
              <a:grpSpLocks/>
            </p:cNvGrpSpPr>
            <p:nvPr/>
          </p:nvGrpSpPr>
          <p:grpSpPr bwMode="auto">
            <a:xfrm>
              <a:off x="5223342" y="4920411"/>
              <a:ext cx="3237380" cy="1771282"/>
              <a:chOff x="3456" y="3134"/>
              <a:chExt cx="1712" cy="914"/>
            </a:xfrm>
          </p:grpSpPr>
          <p:sp>
            <p:nvSpPr>
              <p:cNvPr id="376897" name="Line 65"/>
              <p:cNvSpPr>
                <a:spLocks noChangeShapeType="1"/>
              </p:cNvSpPr>
              <p:nvPr/>
            </p:nvSpPr>
            <p:spPr bwMode="auto">
              <a:xfrm>
                <a:off x="3456" y="3955"/>
                <a:ext cx="1712" cy="0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898" name="Line 66"/>
              <p:cNvSpPr>
                <a:spLocks noChangeShapeType="1"/>
              </p:cNvSpPr>
              <p:nvPr/>
            </p:nvSpPr>
            <p:spPr bwMode="auto">
              <a:xfrm flipV="1">
                <a:off x="3564" y="3134"/>
                <a:ext cx="0" cy="914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B437CFB4-CC60-476E-85FE-78610DD868EF}"/>
                </a:ext>
              </a:extLst>
            </p:cNvPr>
            <p:cNvSpPr txBox="1"/>
            <p:nvPr/>
          </p:nvSpPr>
          <p:spPr>
            <a:xfrm>
              <a:off x="5110786" y="541744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165A85FE-213A-44AD-8CA3-6EA6F618F5E9}"/>
                </a:ext>
              </a:extLst>
            </p:cNvPr>
            <p:cNvSpPr txBox="1"/>
            <p:nvPr/>
          </p:nvSpPr>
          <p:spPr>
            <a:xfrm>
              <a:off x="5056357" y="6101979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0.3</a:t>
              </a:r>
              <a:endParaRPr lang="zh-CN" altLang="en-US" sz="14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52FDBBB9-339B-409C-AE80-A758807345F8}"/>
                </a:ext>
              </a:extLst>
            </p:cNvPr>
            <p:cNvSpPr txBox="1"/>
            <p:nvPr/>
          </p:nvSpPr>
          <p:spPr>
            <a:xfrm>
              <a:off x="5057899" y="5898179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0.5</a:t>
              </a:r>
              <a:endParaRPr lang="zh-CN" altLang="en-US" sz="1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1FF55E19-DEC7-4303-98AF-97EFE19269D5}"/>
                </a:ext>
              </a:extLst>
            </p:cNvPr>
            <p:cNvSpPr txBox="1"/>
            <p:nvPr/>
          </p:nvSpPr>
          <p:spPr>
            <a:xfrm>
              <a:off x="6177424" y="655022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93F31E43-BFE3-4CD4-8C3B-83ECDD259D3B}"/>
                </a:ext>
              </a:extLst>
            </p:cNvPr>
            <p:cNvSpPr txBox="1"/>
            <p:nvPr/>
          </p:nvSpPr>
          <p:spPr>
            <a:xfrm>
              <a:off x="7112110" y="657386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B5C58B6C-ADD0-4341-82D0-F4ACAE971769}"/>
                </a:ext>
              </a:extLst>
            </p:cNvPr>
            <p:cNvSpPr txBox="1"/>
            <p:nvPr/>
          </p:nvSpPr>
          <p:spPr>
            <a:xfrm>
              <a:off x="8033712" y="657386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7727C9E-B8A0-40A0-A01F-6834BAB8D65B}"/>
                </a:ext>
              </a:extLst>
            </p:cNvPr>
            <p:cNvSpPr txBox="1"/>
            <p:nvPr/>
          </p:nvSpPr>
          <p:spPr>
            <a:xfrm>
              <a:off x="5417280" y="467849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4B9DA453-02A2-4A9E-A093-86F4A0015EE3}"/>
                </a:ext>
              </a:extLst>
            </p:cNvPr>
            <p:cNvSpPr txBox="1"/>
            <p:nvPr/>
          </p:nvSpPr>
          <p:spPr>
            <a:xfrm>
              <a:off x="5091276" y="653324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zh-CN" altLang="en-US" sz="14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58FC5E38-C093-4E5B-B3D0-FBF2E551200C}"/>
                </a:ext>
              </a:extLst>
            </p:cNvPr>
            <p:cNvSpPr txBox="1"/>
            <p:nvPr/>
          </p:nvSpPr>
          <p:spPr>
            <a:xfrm>
              <a:off x="8404082" y="640975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59444F8-910D-492A-BB08-9427E8FC2254}"/>
              </a:ext>
            </a:extLst>
          </p:cNvPr>
          <p:cNvSpPr txBox="1"/>
          <p:nvPr/>
        </p:nvSpPr>
        <p:spPr>
          <a:xfrm>
            <a:off x="183111" y="624839"/>
            <a:ext cx="756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Assume the Frequency Function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频率函数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PMF) of r.v. X 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97B52A94-A727-4B47-BCD6-52DA479C4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558037"/>
                  </p:ext>
                </p:extLst>
              </p:nvPr>
            </p:nvGraphicFramePr>
            <p:xfrm>
              <a:off x="1635493" y="1026022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="" val="124681459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6313515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90000886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16086724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23899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38210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B52A94-A727-4B47-BCD6-52DA479C4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558037"/>
                  </p:ext>
                </p:extLst>
              </p:nvPr>
            </p:nvGraphicFramePr>
            <p:xfrm>
              <a:off x="1635493" y="1026022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4681459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6313515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0000886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086724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23899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1639" r="-300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38210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5A2C0EE-B586-4FB4-BC07-2197A2BE5617}"/>
              </a:ext>
            </a:extLst>
          </p:cNvPr>
          <p:cNvSpPr txBox="1"/>
          <p:nvPr/>
        </p:nvSpPr>
        <p:spPr>
          <a:xfrm>
            <a:off x="1390241" y="1778713"/>
            <a:ext cx="67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What is the Cumulative Distribution Function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累计分布函数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CDF)?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1708403-DBBF-4E6E-A30A-7DF500ADF5E4}"/>
              </a:ext>
            </a:extLst>
          </p:cNvPr>
          <p:cNvSpPr txBox="1"/>
          <p:nvPr/>
        </p:nvSpPr>
        <p:spPr>
          <a:xfrm>
            <a:off x="292182" y="2282702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Answer: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Based on the definition of Cumulative Distribution Function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7BC0DEED-6497-47F0-A072-C158AB540947}"/>
                  </a:ext>
                </a:extLst>
              </p:cNvPr>
              <p:cNvSpPr txBox="1"/>
              <p:nvPr/>
            </p:nvSpPr>
            <p:spPr>
              <a:xfrm>
                <a:off x="1357584" y="2700449"/>
                <a:ext cx="3466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&lt;1,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BC0DEED-6497-47F0-A072-C158AB54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84" y="2700449"/>
                <a:ext cx="346697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0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4271DBD2-29CC-43E9-8C72-092ED4B7BF6A}"/>
                  </a:ext>
                </a:extLst>
              </p:cNvPr>
              <p:cNvSpPr txBox="1"/>
              <p:nvPr/>
            </p:nvSpPr>
            <p:spPr>
              <a:xfrm>
                <a:off x="4792176" y="2700448"/>
                <a:ext cx="1250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71DBD2-29CC-43E9-8C72-092ED4B7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76" y="2700448"/>
                <a:ext cx="1250407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76" r="-390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8E77F9E-E005-41D2-BCC7-EF3E4B494475}"/>
                  </a:ext>
                </a:extLst>
              </p:cNvPr>
              <p:cNvSpPr txBox="1"/>
              <p:nvPr/>
            </p:nvSpPr>
            <p:spPr>
              <a:xfrm>
                <a:off x="1356083" y="3064409"/>
                <a:ext cx="3435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&lt;2,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8E77F9E-E005-41D2-BCC7-EF3E4B49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83" y="3064409"/>
                <a:ext cx="3435684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887" t="-4444" r="-212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88BF71B5-E7D2-4E24-8DBF-1243CD426CD6}"/>
                  </a:ext>
                </a:extLst>
              </p:cNvPr>
              <p:cNvSpPr txBox="1"/>
              <p:nvPr/>
            </p:nvSpPr>
            <p:spPr>
              <a:xfrm>
                <a:off x="4762336" y="3064409"/>
                <a:ext cx="181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BF71B5-E7D2-4E24-8DBF-1243CD42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36" y="3064409"/>
                <a:ext cx="1817101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671" r="-268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xmlns="" id="{A3F0D74B-2140-49D5-84B0-DCAE3E6F2221}"/>
                  </a:ext>
                </a:extLst>
              </p:cNvPr>
              <p:cNvSpPr txBox="1"/>
              <p:nvPr/>
            </p:nvSpPr>
            <p:spPr>
              <a:xfrm>
                <a:off x="1353906" y="3471482"/>
                <a:ext cx="3435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&lt;3,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F0D74B-2140-49D5-84B0-DCAE3E6F2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6" y="3471482"/>
                <a:ext cx="3435684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887" t="-2174" r="-212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4B249E6B-7C58-46B0-B663-E97DF49104F9}"/>
                  </a:ext>
                </a:extLst>
              </p:cNvPr>
              <p:cNvSpPr txBox="1"/>
              <p:nvPr/>
            </p:nvSpPr>
            <p:spPr>
              <a:xfrm>
                <a:off x="4780881" y="3477445"/>
                <a:ext cx="3004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249E6B-7C58-46B0-B663-E97DF491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81" y="3477445"/>
                <a:ext cx="3004220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203" r="-162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xmlns="" id="{F30CE55D-9795-4F45-8A42-58E5453A7076}"/>
                  </a:ext>
                </a:extLst>
              </p:cNvPr>
              <p:cNvSpPr txBox="1"/>
              <p:nvPr/>
            </p:nvSpPr>
            <p:spPr>
              <a:xfrm>
                <a:off x="1351730" y="3833718"/>
                <a:ext cx="3416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≥3,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30CE55D-9795-4F45-8A42-58E5453A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30" y="3833718"/>
                <a:ext cx="3416448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071" t="-4444" r="-2143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A3E8FD8A-344D-4370-AF16-0DD712A30436}"/>
                  </a:ext>
                </a:extLst>
              </p:cNvPr>
              <p:cNvSpPr txBox="1"/>
              <p:nvPr/>
            </p:nvSpPr>
            <p:spPr>
              <a:xfrm>
                <a:off x="4780881" y="3841727"/>
                <a:ext cx="1226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E8FD8A-344D-4370-AF16-0DD712A30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81" y="3841727"/>
                <a:ext cx="1226361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995" r="-398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A7DE8FCB-B49B-40C7-8DD7-789346FB238C}"/>
                  </a:ext>
                </a:extLst>
              </p:cNvPr>
              <p:cNvSpPr txBox="1"/>
              <p:nvPr/>
            </p:nvSpPr>
            <p:spPr>
              <a:xfrm>
                <a:off x="732388" y="4764289"/>
                <a:ext cx="969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DE8FCB-B49B-40C7-8DD7-789346FB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8" y="4764289"/>
                <a:ext cx="969048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887" r="-188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00C24BD0-F282-45A3-8EAE-FE923394C87F}"/>
                  </a:ext>
                </a:extLst>
              </p:cNvPr>
              <p:cNvSpPr txBox="1"/>
              <p:nvPr/>
            </p:nvSpPr>
            <p:spPr>
              <a:xfrm>
                <a:off x="2025409" y="4410312"/>
                <a:ext cx="1956241" cy="1027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&lt;1,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0.3, 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&lt;2,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.5, 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            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≥3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C24BD0-F282-45A3-8EAE-FE923394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09" y="4410312"/>
                <a:ext cx="1956241" cy="102784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大括号 17">
            <a:extLst>
              <a:ext uri="{FF2B5EF4-FFF2-40B4-BE49-F238E27FC236}">
                <a16:creationId xmlns:a16="http://schemas.microsoft.com/office/drawing/2014/main" xmlns="" id="{74E3A752-95DA-4668-98FB-AEFF79521670}"/>
              </a:ext>
            </a:extLst>
          </p:cNvPr>
          <p:cNvSpPr/>
          <p:nvPr/>
        </p:nvSpPr>
        <p:spPr>
          <a:xfrm>
            <a:off x="1799374" y="4377654"/>
            <a:ext cx="193377" cy="106027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20B36AE-1B2C-4592-8326-C785ACEDD180}"/>
              </a:ext>
            </a:extLst>
          </p:cNvPr>
          <p:cNvSpPr txBox="1"/>
          <p:nvPr/>
        </p:nvSpPr>
        <p:spPr>
          <a:xfrm>
            <a:off x="6823730" y="419298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B3B0323-F2D7-416A-90AA-322E6A2C2223}"/>
              </a:ext>
            </a:extLst>
          </p:cNvPr>
          <p:cNvSpPr txBox="1"/>
          <p:nvPr/>
        </p:nvSpPr>
        <p:spPr>
          <a:xfrm>
            <a:off x="6017135" y="4617181"/>
            <a:ext cx="240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What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are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the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special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properties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of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the</a:t>
            </a:r>
            <a:r>
              <a:rPr lang="zh-CN" altLang="en-US" b="1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  <a:t>CDFs?</a:t>
            </a:r>
            <a:endParaRPr lang="zh-CN" altLang="en-US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41" name="文本框 2">
            <a:extLst>
              <a:ext uri="{FF2B5EF4-FFF2-40B4-BE49-F238E27FC236}">
                <a16:creationId xmlns:a16="http://schemas.microsoft.com/office/drawing/2014/main" xmlns="" id="{29AB7F57-F12E-46A3-8DDA-E8CA3112B3DD}"/>
              </a:ext>
            </a:extLst>
          </p:cNvPr>
          <p:cNvSpPr txBox="1"/>
          <p:nvPr/>
        </p:nvSpPr>
        <p:spPr>
          <a:xfrm>
            <a:off x="736018" y="5675420"/>
            <a:ext cx="35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Since CDFs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are normal functions, calculus tools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can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applied.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36" grpId="0"/>
      <p:bldP spid="14" grpId="0"/>
      <p:bldP spid="38" grpId="0"/>
      <p:bldP spid="15" grpId="0"/>
      <p:bldP spid="16" grpId="0"/>
      <p:bldP spid="17" grpId="0"/>
      <p:bldP spid="18" grpId="0" animBg="1"/>
      <p:bldP spid="21" grpId="0"/>
      <p:bldP spid="22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17" name="WordArt 113"/>
          <p:cNvSpPr>
            <a:spLocks noChangeArrowheads="1" noChangeShapeType="1" noTextEdit="1"/>
          </p:cNvSpPr>
          <p:nvPr/>
        </p:nvSpPr>
        <p:spPr bwMode="auto">
          <a:xfrm>
            <a:off x="776923" y="2678430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</a:p>
        </p:txBody>
      </p:sp>
      <p:sp>
        <p:nvSpPr>
          <p:cNvPr id="328818" name="WordArt 114"/>
          <p:cNvSpPr>
            <a:spLocks noChangeArrowheads="1" noChangeShapeType="1" noTextEdit="1"/>
          </p:cNvSpPr>
          <p:nvPr/>
        </p:nvSpPr>
        <p:spPr bwMode="auto">
          <a:xfrm>
            <a:off x="776923" y="3202305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</a:p>
        </p:txBody>
      </p:sp>
      <p:sp>
        <p:nvSpPr>
          <p:cNvPr id="328819" name="WordArt 115"/>
          <p:cNvSpPr>
            <a:spLocks noChangeArrowheads="1" noChangeShapeType="1" noTextEdit="1"/>
          </p:cNvSpPr>
          <p:nvPr/>
        </p:nvSpPr>
        <p:spPr bwMode="auto">
          <a:xfrm>
            <a:off x="776923" y="431196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</a:p>
        </p:txBody>
      </p:sp>
      <p:sp>
        <p:nvSpPr>
          <p:cNvPr id="328918" name="AutoShape 214"/>
          <p:cNvSpPr>
            <a:spLocks noChangeArrowheads="1"/>
          </p:cNvSpPr>
          <p:nvPr/>
        </p:nvSpPr>
        <p:spPr bwMode="auto">
          <a:xfrm>
            <a:off x="490220" y="490410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/>
              </a:rPr>
              <a:t>Note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328920" name="Picture 216" descr="qi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4" y="5661025"/>
            <a:ext cx="162409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921" name="Picture 217" descr="qi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9" y="6067121"/>
            <a:ext cx="162409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A2F6734C-5FEA-49E0-B6DC-6EDAF3DF4BFD}"/>
                  </a:ext>
                </a:extLst>
              </p:cNvPr>
              <p:cNvSpPr txBox="1"/>
              <p:nvPr/>
            </p:nvSpPr>
            <p:spPr>
              <a:xfrm>
                <a:off x="409574" y="656194"/>
                <a:ext cx="71255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Cumulative Distribution Function of </a:t>
                </a:r>
                <a:r>
                  <a:rPr lang="en-US" altLang="zh-CN" b="1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</a:t>
                </a: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X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−∞&lt;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2F6734C-5FEA-49E0-B6DC-6EDAF3DF4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" y="656194"/>
                <a:ext cx="7125543" cy="954107"/>
              </a:xfrm>
              <a:prstGeom prst="rect">
                <a:avLst/>
              </a:prstGeom>
              <a:blipFill>
                <a:blip r:embed="rId3"/>
                <a:stretch>
                  <a:fillRect l="-712" t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31A1347-1655-4CE0-80B2-6941F70E8646}"/>
              </a:ext>
            </a:extLst>
          </p:cNvPr>
          <p:cNvSpPr txBox="1"/>
          <p:nvPr/>
        </p:nvSpPr>
        <p:spPr>
          <a:xfrm>
            <a:off x="318134" y="2250346"/>
            <a:ext cx="868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basic properties of Cumulative Distribution Function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累积分布函数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CDF)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D7E49721-E757-4107-934B-5D0F696C30E8}"/>
                  </a:ext>
                </a:extLst>
              </p:cNvPr>
              <p:cNvSpPr txBox="1"/>
              <p:nvPr/>
            </p:nvSpPr>
            <p:spPr>
              <a:xfrm>
                <a:off x="1184102" y="2630845"/>
                <a:ext cx="6974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 is a</a:t>
                </a:r>
                <a:r>
                  <a:rPr lang="zh-CN" altLang="en-US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monotone non-decreasing function (</a:t>
                </a:r>
                <a:r>
                  <a:rPr lang="zh-CN" altLang="en-US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单调不减函数</a:t>
                </a:r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)</a:t>
                </a:r>
                <a:endParaRPr lang="zh-CN" altLang="en-US" sz="2000" dirty="0">
                  <a:latin typeface="STXinwei" panose="02010800040101010101" pitchFamily="2" charset="-122"/>
                  <a:ea typeface="STXinwei" panose="02010800040101010101" pitchFamily="2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9721-E757-4107-934B-5D0F696C3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02" y="2630845"/>
                <a:ext cx="6974794" cy="400110"/>
              </a:xfrm>
              <a:prstGeom prst="rect">
                <a:avLst/>
              </a:prstGeom>
              <a:blipFill>
                <a:blip r:embed="rId4"/>
                <a:stretch>
                  <a:fillRect t="-6250" b="-31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99CAAAA-1B8F-4F08-BA93-753D38196203}"/>
                  </a:ext>
                </a:extLst>
              </p:cNvPr>
              <p:cNvSpPr txBox="1"/>
              <p:nvPr/>
            </p:nvSpPr>
            <p:spPr>
              <a:xfrm>
                <a:off x="1262698" y="3202305"/>
                <a:ext cx="2048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0≤</m:t>
                    </m:r>
                    <m:r>
                      <a:rPr lang="en-US" altLang="zh-CN" sz="20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, and</a:t>
                </a:r>
                <a:endParaRPr lang="zh-CN" altLang="en-US" sz="2000" dirty="0">
                  <a:latin typeface="STXinwei" panose="02010800040101010101" pitchFamily="2" charset="-122"/>
                  <a:ea typeface="STXinwei" panose="02010800040101010101" pitchFamily="2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9CAAAA-1B8F-4F08-BA93-753D3819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98" y="3202305"/>
                <a:ext cx="2048061" cy="307777"/>
              </a:xfrm>
              <a:prstGeom prst="rect">
                <a:avLst/>
              </a:prstGeom>
              <a:blipFill>
                <a:blip r:embed="rId5"/>
                <a:stretch>
                  <a:fillRect l="-4321" t="-24000" r="-6173" b="-5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EDD18F5E-D1C0-4ABB-B610-BF5BE891BE05}"/>
                  </a:ext>
                </a:extLst>
              </p:cNvPr>
              <p:cNvSpPr txBox="1"/>
              <p:nvPr/>
            </p:nvSpPr>
            <p:spPr>
              <a:xfrm>
                <a:off x="1184703" y="3619863"/>
                <a:ext cx="2917722" cy="400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−∞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D18F5E-D1C0-4ABB-B610-BF5BE891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03" y="3619863"/>
                <a:ext cx="2917722" cy="400559"/>
              </a:xfrm>
              <a:prstGeom prst="rect">
                <a:avLst/>
              </a:prstGeom>
              <a:blipFill>
                <a:blip r:embed="rId6"/>
                <a:stretch>
                  <a:fillRect l="-1299" b="-93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121BD597-11F0-4652-A900-EDC426AD91FC}"/>
                  </a:ext>
                </a:extLst>
              </p:cNvPr>
              <p:cNvSpPr txBox="1"/>
              <p:nvPr/>
            </p:nvSpPr>
            <p:spPr>
              <a:xfrm>
                <a:off x="4154312" y="3620506"/>
                <a:ext cx="2797304" cy="40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/>
                            </a:rPr>
                            <m:t>+∞</m:t>
                          </m:r>
                        </m:e>
                      </m:d>
                      <m:r>
                        <a:rPr lang="en-US" altLang="zh-CN" sz="2000" b="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0" i="1">
                                  <a:latin typeface="Cambria Math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sz="2000" b="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1BD597-11F0-4652-A900-EDC426AD9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12" y="3620506"/>
                <a:ext cx="2797304" cy="406137"/>
              </a:xfrm>
              <a:prstGeom prst="rect">
                <a:avLst/>
              </a:prstGeom>
              <a:blipFill>
                <a:blip r:embed="rId7"/>
                <a:stretch>
                  <a:fillRect l="-1351" r="-1802" b="-121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C31EA2C-A042-4F42-9508-6AA19BC519AC}"/>
                  </a:ext>
                </a:extLst>
              </p:cNvPr>
              <p:cNvSpPr txBox="1"/>
              <p:nvPr/>
            </p:nvSpPr>
            <p:spPr>
              <a:xfrm>
                <a:off x="1180581" y="4263458"/>
                <a:ext cx="6211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 is a Right Continuous Function</a:t>
                </a:r>
                <a:r>
                  <a:rPr lang="zh-CN" altLang="en-US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(</a:t>
                </a:r>
                <a:r>
                  <a:rPr lang="zh-CN" altLang="en-US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右连续函数</a:t>
                </a:r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),</a:t>
                </a:r>
                <a:r>
                  <a:rPr lang="zh-CN" altLang="en-US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i.e.,</a:t>
                </a:r>
                <a:endParaRPr lang="zh-CN" altLang="en-US" sz="2000" dirty="0">
                  <a:latin typeface="STXinwei" panose="02010800040101010101" pitchFamily="2" charset="-122"/>
                  <a:ea typeface="STXinwei" panose="02010800040101010101" pitchFamily="2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31EA2C-A042-4F42-9508-6AA19BC5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81" y="4263458"/>
                <a:ext cx="6211765" cy="400110"/>
              </a:xfrm>
              <a:prstGeom prst="rect">
                <a:avLst/>
              </a:prstGeom>
              <a:blipFill>
                <a:blip r:embed="rId8"/>
                <a:stretch>
                  <a:fillRect t="-3030" b="-272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96C9D208-4220-45D6-AE90-1FDD790A246C}"/>
                  </a:ext>
                </a:extLst>
              </p:cNvPr>
              <p:cNvSpPr txBox="1"/>
              <p:nvPr/>
            </p:nvSpPr>
            <p:spPr>
              <a:xfrm>
                <a:off x="2816068" y="4760051"/>
                <a:ext cx="3226844" cy="410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6C9D208-4220-45D6-AE90-1FDD790A2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68" y="4760051"/>
                <a:ext cx="3226844" cy="410305"/>
              </a:xfrm>
              <a:prstGeom prst="rect">
                <a:avLst/>
              </a:prstGeom>
              <a:blipFill rotWithShape="1">
                <a:blip r:embed="rId9"/>
                <a:stretch>
                  <a:fillRect l="-1701" r="-2647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D5CF359-6408-4AC4-8BA0-2ED3A67C97FD}"/>
              </a:ext>
            </a:extLst>
          </p:cNvPr>
          <p:cNvSpPr txBox="1"/>
          <p:nvPr/>
        </p:nvSpPr>
        <p:spPr>
          <a:xfrm>
            <a:off x="660923" y="5584825"/>
            <a:ext cx="834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Cumulative Distribution Function of a </a:t>
            </a:r>
            <a:r>
              <a:rPr lang="en-US" altLang="zh-CN" b="1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must satisfy Properties 1, 2, 3.</a:t>
            </a:r>
            <a:endParaRPr lang="zh-CN" altLang="en-US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01A8A4D-C921-4207-9079-F80662927D8D}"/>
              </a:ext>
            </a:extLst>
          </p:cNvPr>
          <p:cNvSpPr txBox="1"/>
          <p:nvPr/>
        </p:nvSpPr>
        <p:spPr>
          <a:xfrm>
            <a:off x="660924" y="5955480"/>
            <a:ext cx="80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function which satisfies Properties 1, 2, 3 must be the Cumulative Distribution Function of some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endParaRPr lang="zh-CN" altLang="en-US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5A5F109-DE63-4A80-8899-C633B1E3D0C2}"/>
              </a:ext>
            </a:extLst>
          </p:cNvPr>
          <p:cNvGrpSpPr/>
          <p:nvPr/>
        </p:nvGrpSpPr>
        <p:grpSpPr>
          <a:xfrm>
            <a:off x="6063511" y="563597"/>
            <a:ext cx="2461539" cy="1583858"/>
            <a:chOff x="4853709" y="4678492"/>
            <a:chExt cx="3842441" cy="2302102"/>
          </a:xfrm>
        </p:grpSpPr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5236367" y="5600840"/>
              <a:ext cx="3375425" cy="906959"/>
              <a:chOff x="3456" y="3494"/>
              <a:chExt cx="1785" cy="468"/>
            </a:xfrm>
          </p:grpSpPr>
          <p:sp>
            <p:nvSpPr>
              <p:cNvPr id="32" name="Line 57"/>
              <p:cNvSpPr>
                <a:spLocks noChangeShapeType="1"/>
              </p:cNvSpPr>
              <p:nvPr/>
            </p:nvSpPr>
            <p:spPr bwMode="auto">
              <a:xfrm>
                <a:off x="4992" y="3494"/>
                <a:ext cx="0" cy="4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58"/>
              <p:cNvSpPr>
                <a:spLocks noChangeShapeType="1"/>
              </p:cNvSpPr>
              <p:nvPr/>
            </p:nvSpPr>
            <p:spPr bwMode="auto">
              <a:xfrm>
                <a:off x="4048" y="3832"/>
                <a:ext cx="0" cy="12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59"/>
              <p:cNvSpPr>
                <a:spLocks noChangeShapeType="1"/>
              </p:cNvSpPr>
              <p:nvPr/>
            </p:nvSpPr>
            <p:spPr bwMode="auto">
              <a:xfrm flipV="1">
                <a:off x="3456" y="3962"/>
                <a:ext cx="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60"/>
              <p:cNvSpPr>
                <a:spLocks noChangeShapeType="1"/>
              </p:cNvSpPr>
              <p:nvPr/>
            </p:nvSpPr>
            <p:spPr bwMode="auto">
              <a:xfrm>
                <a:off x="4048" y="3832"/>
                <a:ext cx="4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62"/>
              <p:cNvSpPr>
                <a:spLocks noChangeShapeType="1"/>
              </p:cNvSpPr>
              <p:nvPr/>
            </p:nvSpPr>
            <p:spPr bwMode="auto">
              <a:xfrm>
                <a:off x="4529" y="3729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63"/>
              <p:cNvSpPr>
                <a:spLocks noChangeShapeType="1"/>
              </p:cNvSpPr>
              <p:nvPr/>
            </p:nvSpPr>
            <p:spPr bwMode="auto">
              <a:xfrm>
                <a:off x="4529" y="3729"/>
                <a:ext cx="4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64"/>
              <p:cNvSpPr>
                <a:spLocks noChangeShapeType="1"/>
              </p:cNvSpPr>
              <p:nvPr/>
            </p:nvSpPr>
            <p:spPr bwMode="auto">
              <a:xfrm>
                <a:off x="4992" y="3494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5223342" y="4920411"/>
              <a:ext cx="3237380" cy="1771282"/>
              <a:chOff x="3456" y="3134"/>
              <a:chExt cx="1712" cy="914"/>
            </a:xfrm>
          </p:grpSpPr>
          <p:sp>
            <p:nvSpPr>
              <p:cNvPr id="30" name="Line 65"/>
              <p:cNvSpPr>
                <a:spLocks noChangeShapeType="1"/>
              </p:cNvSpPr>
              <p:nvPr/>
            </p:nvSpPr>
            <p:spPr bwMode="auto">
              <a:xfrm>
                <a:off x="3456" y="3960"/>
                <a:ext cx="1712" cy="0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auto">
              <a:xfrm flipV="1">
                <a:off x="3564" y="3134"/>
                <a:ext cx="0" cy="914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文本框 1">
              <a:extLst>
                <a:ext uri="{FF2B5EF4-FFF2-40B4-BE49-F238E27FC236}">
                  <a16:creationId xmlns:a16="http://schemas.microsoft.com/office/drawing/2014/main" xmlns="" id="{B437CFB4-CC60-476E-85FE-78610DD868EF}"/>
                </a:ext>
              </a:extLst>
            </p:cNvPr>
            <p:cNvSpPr txBox="1"/>
            <p:nvPr/>
          </p:nvSpPr>
          <p:spPr>
            <a:xfrm>
              <a:off x="5042814" y="5328840"/>
              <a:ext cx="435897" cy="447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22" name="文本框 47">
              <a:extLst>
                <a:ext uri="{FF2B5EF4-FFF2-40B4-BE49-F238E27FC236}">
                  <a16:creationId xmlns:a16="http://schemas.microsoft.com/office/drawing/2014/main" xmlns="" id="{165A85FE-213A-44AD-8CA3-6EA6F618F5E9}"/>
                </a:ext>
              </a:extLst>
            </p:cNvPr>
            <p:cNvSpPr txBox="1"/>
            <p:nvPr/>
          </p:nvSpPr>
          <p:spPr>
            <a:xfrm>
              <a:off x="4853709" y="6000712"/>
              <a:ext cx="413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0.3</a:t>
              </a:r>
              <a:endParaRPr lang="zh-CN" altLang="en-US" sz="1400" dirty="0"/>
            </a:p>
          </p:txBody>
        </p:sp>
        <p:sp>
          <p:nvSpPr>
            <p:cNvPr id="23" name="文本框 48">
              <a:extLst>
                <a:ext uri="{FF2B5EF4-FFF2-40B4-BE49-F238E27FC236}">
                  <a16:creationId xmlns:a16="http://schemas.microsoft.com/office/drawing/2014/main" xmlns="" id="{52FDBBB9-339B-409C-AE80-A758807345F8}"/>
                </a:ext>
              </a:extLst>
            </p:cNvPr>
            <p:cNvSpPr txBox="1"/>
            <p:nvPr/>
          </p:nvSpPr>
          <p:spPr>
            <a:xfrm>
              <a:off x="4868843" y="5695646"/>
              <a:ext cx="41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0.5</a:t>
              </a:r>
              <a:endParaRPr lang="zh-CN" altLang="en-US" sz="1400" dirty="0"/>
            </a:p>
          </p:txBody>
        </p:sp>
        <p:sp>
          <p:nvSpPr>
            <p:cNvPr id="24" name="文本框 2">
              <a:extLst>
                <a:ext uri="{FF2B5EF4-FFF2-40B4-BE49-F238E27FC236}">
                  <a16:creationId xmlns:a16="http://schemas.microsoft.com/office/drawing/2014/main" xmlns="" id="{1FF55E19-DEC7-4303-98AF-97EFE19269D5}"/>
                </a:ext>
              </a:extLst>
            </p:cNvPr>
            <p:cNvSpPr txBox="1"/>
            <p:nvPr/>
          </p:nvSpPr>
          <p:spPr>
            <a:xfrm>
              <a:off x="6177424" y="655022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25" name="文本框 50">
              <a:extLst>
                <a:ext uri="{FF2B5EF4-FFF2-40B4-BE49-F238E27FC236}">
                  <a16:creationId xmlns:a16="http://schemas.microsoft.com/office/drawing/2014/main" xmlns="" id="{93F31E43-BFE3-4CD4-8C3B-83ECDD259D3B}"/>
                </a:ext>
              </a:extLst>
            </p:cNvPr>
            <p:cNvSpPr txBox="1"/>
            <p:nvPr/>
          </p:nvSpPr>
          <p:spPr>
            <a:xfrm>
              <a:off x="7112110" y="657386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26" name="文本框 51">
              <a:extLst>
                <a:ext uri="{FF2B5EF4-FFF2-40B4-BE49-F238E27FC236}">
                  <a16:creationId xmlns:a16="http://schemas.microsoft.com/office/drawing/2014/main" xmlns="" id="{B5C58B6C-ADD0-4341-82D0-F4ACAE971769}"/>
                </a:ext>
              </a:extLst>
            </p:cNvPr>
            <p:cNvSpPr txBox="1"/>
            <p:nvPr/>
          </p:nvSpPr>
          <p:spPr>
            <a:xfrm>
              <a:off x="8033712" y="657386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27" name="文本框 3">
              <a:extLst>
                <a:ext uri="{FF2B5EF4-FFF2-40B4-BE49-F238E27FC236}">
                  <a16:creationId xmlns:a16="http://schemas.microsoft.com/office/drawing/2014/main" xmlns="" id="{C7727C9E-B8A0-40A0-A01F-6834BAB8D65B}"/>
                </a:ext>
              </a:extLst>
            </p:cNvPr>
            <p:cNvSpPr txBox="1"/>
            <p:nvPr/>
          </p:nvSpPr>
          <p:spPr>
            <a:xfrm>
              <a:off x="5417280" y="467849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28" name="文本框 53">
              <a:extLst>
                <a:ext uri="{FF2B5EF4-FFF2-40B4-BE49-F238E27FC236}">
                  <a16:creationId xmlns:a16="http://schemas.microsoft.com/office/drawing/2014/main" xmlns="" id="{4B9DA453-02A2-4A9E-A093-86F4A0015EE3}"/>
                </a:ext>
              </a:extLst>
            </p:cNvPr>
            <p:cNvSpPr txBox="1"/>
            <p:nvPr/>
          </p:nvSpPr>
          <p:spPr>
            <a:xfrm>
              <a:off x="5091276" y="6533247"/>
              <a:ext cx="435897" cy="447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zh-CN" altLang="en-US" sz="1400" dirty="0"/>
            </a:p>
          </p:txBody>
        </p:sp>
        <p:sp>
          <p:nvSpPr>
            <p:cNvPr id="29" name="文本框 54">
              <a:extLst>
                <a:ext uri="{FF2B5EF4-FFF2-40B4-BE49-F238E27FC236}">
                  <a16:creationId xmlns:a16="http://schemas.microsoft.com/office/drawing/2014/main" xmlns="" id="{58FC5E38-C093-4E5B-B3D0-FBF2E551200C}"/>
                </a:ext>
              </a:extLst>
            </p:cNvPr>
            <p:cNvSpPr txBox="1"/>
            <p:nvPr/>
          </p:nvSpPr>
          <p:spPr>
            <a:xfrm>
              <a:off x="8404082" y="640975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9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17" grpId="0" animBg="1"/>
      <p:bldP spid="328818" grpId="0" animBg="1"/>
      <p:bldP spid="328819" grpId="0" animBg="1"/>
      <p:bldP spid="328918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005" name="Picture 77" descr="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5" y="702130"/>
            <a:ext cx="58102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011" name="Picture 83" descr="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5" y="3556605"/>
            <a:ext cx="58102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DACFCC76-8811-42A8-A945-CE1618E9B686}"/>
                  </a:ext>
                </a:extLst>
              </p:cNvPr>
              <p:cNvSpPr txBox="1"/>
              <p:nvPr/>
            </p:nvSpPr>
            <p:spPr>
              <a:xfrm>
                <a:off x="782128" y="704511"/>
                <a:ext cx="8150863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新魏" pitchFamily="2" charset="-122"/>
                    <a:ea typeface="华文新魏" pitchFamily="2" charset="-122"/>
                  </a:rPr>
                  <a:t>Question: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rPr>
                  <a:t>How to use distribution function</a:t>
                </a:r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rPr>
                  <a:t>（分布函数）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rPr>
                  <a:t>to calculate probability</a:t>
                </a:r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rPr>
                  <a:t>（概率）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rPr>
                  <a:t>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FCC76-8811-42A8-A945-CE1618E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8" y="704511"/>
                <a:ext cx="8150863" cy="1154162"/>
              </a:xfrm>
              <a:prstGeom prst="rect">
                <a:avLst/>
              </a:prstGeom>
              <a:blipFill>
                <a:blip r:embed="rId3"/>
                <a:stretch>
                  <a:fillRect l="-673" t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F4E0AF9-4610-4F0E-8B75-543664195FF3}"/>
              </a:ext>
            </a:extLst>
          </p:cNvPr>
          <p:cNvSpPr txBox="1"/>
          <p:nvPr/>
        </p:nvSpPr>
        <p:spPr>
          <a:xfrm>
            <a:off x="992708" y="19760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Answer: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B763AD50-D5BA-4C7F-8B90-74BC5910D3DC}"/>
                  </a:ext>
                </a:extLst>
              </p:cNvPr>
              <p:cNvSpPr txBox="1"/>
              <p:nvPr/>
            </p:nvSpPr>
            <p:spPr>
              <a:xfrm>
                <a:off x="2032000" y="2016379"/>
                <a:ext cx="3571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63AD50-D5BA-4C7F-8B90-74BC5910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2016379"/>
                <a:ext cx="3571427" cy="276999"/>
              </a:xfrm>
              <a:prstGeom prst="rect">
                <a:avLst/>
              </a:prstGeom>
              <a:blipFill>
                <a:blip r:embed="rId4"/>
                <a:stretch>
                  <a:fillRect l="-171" t="-4444" r="-187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95E577C-72F4-4B73-9D32-315DDA9FB3F6}"/>
                  </a:ext>
                </a:extLst>
              </p:cNvPr>
              <p:cNvSpPr txBox="1"/>
              <p:nvPr/>
            </p:nvSpPr>
            <p:spPr>
              <a:xfrm>
                <a:off x="2278650" y="2291830"/>
                <a:ext cx="1898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⊂{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5E577C-72F4-4B73-9D32-315DDA9F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50" y="2291830"/>
                <a:ext cx="1898340" cy="276999"/>
              </a:xfrm>
              <a:prstGeom prst="rect">
                <a:avLst/>
              </a:prstGeom>
              <a:blipFill>
                <a:blip r:embed="rId5"/>
                <a:stretch>
                  <a:fillRect t="-4444" r="-385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0A534A6-FECB-4C7F-A69C-6340FFD4F97D}"/>
                  </a:ext>
                </a:extLst>
              </p:cNvPr>
              <p:cNvSpPr txBox="1"/>
              <p:nvPr/>
            </p:nvSpPr>
            <p:spPr>
              <a:xfrm>
                <a:off x="2036763" y="2748781"/>
                <a:ext cx="4016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A534A6-FECB-4C7F-A69C-6340FFD4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63" y="2748781"/>
                <a:ext cx="4016356" cy="276999"/>
              </a:xfrm>
              <a:prstGeom prst="rect">
                <a:avLst/>
              </a:prstGeom>
              <a:blipFill>
                <a:blip r:embed="rId6"/>
                <a:stretch>
                  <a:fillRect l="-607" t="-4444" r="-212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EA66ABE-06C6-44FB-9BC4-88776BA7A9EE}"/>
                  </a:ext>
                </a:extLst>
              </p:cNvPr>
              <p:cNvSpPr txBox="1"/>
              <p:nvPr/>
            </p:nvSpPr>
            <p:spPr>
              <a:xfrm>
                <a:off x="3657507" y="3021043"/>
                <a:ext cx="1523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A66ABE-06C6-44FB-9BC4-88776BA7A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07" y="3021043"/>
                <a:ext cx="1523622" cy="276999"/>
              </a:xfrm>
              <a:prstGeom prst="rect">
                <a:avLst/>
              </a:prstGeom>
              <a:blipFill>
                <a:blip r:embed="rId7"/>
                <a:stretch>
                  <a:fillRect l="-1600" t="-4444" r="-56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98CEFB1-7B00-4F78-98BE-4F632172C7FA}"/>
                  </a:ext>
                </a:extLst>
              </p:cNvPr>
              <p:cNvSpPr txBox="1"/>
              <p:nvPr/>
            </p:nvSpPr>
            <p:spPr>
              <a:xfrm>
                <a:off x="825140" y="3556605"/>
                <a:ext cx="7404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Question: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How to calculate the probability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}(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𝒄𝒐𝒏𝒔𝒕𝒂𝒏𝒕</m:t>
                    </m:r>
                    <m:r>
                      <a:rPr lang="en-US" altLang="zh-CN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?</a:t>
                </a:r>
                <a:endPara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8CEFB1-7B00-4F78-98BE-4F632172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40" y="3556605"/>
                <a:ext cx="7404591" cy="369332"/>
              </a:xfrm>
              <a:prstGeom prst="rect">
                <a:avLst/>
              </a:prstGeom>
              <a:blipFill>
                <a:blip r:embed="rId8"/>
                <a:stretch>
                  <a:fillRect l="-741" t="-819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BBE5367F-0BC7-46A9-BCAB-A059E9F764ED}"/>
              </a:ext>
            </a:extLst>
          </p:cNvPr>
          <p:cNvSpPr txBox="1"/>
          <p:nvPr/>
        </p:nvSpPr>
        <p:spPr>
          <a:xfrm>
            <a:off x="1030808" y="391395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Answer: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1F69188E-1C00-4961-B70C-2CF52A020548}"/>
                  </a:ext>
                </a:extLst>
              </p:cNvPr>
              <p:cNvSpPr txBox="1"/>
              <p:nvPr/>
            </p:nvSpPr>
            <p:spPr>
              <a:xfrm>
                <a:off x="2039417" y="3955486"/>
                <a:ext cx="3680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F69188E-1C00-4961-B70C-2CF52A02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17" y="3955486"/>
                <a:ext cx="3680943" cy="276999"/>
              </a:xfrm>
              <a:prstGeom prst="rect">
                <a:avLst/>
              </a:prstGeom>
              <a:blipFill>
                <a:blip r:embed="rId9"/>
                <a:stretch>
                  <a:fillRect l="-829" t="-4444" r="-182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ADABD5F1-072D-4357-B22E-8E4E68B49AEE}"/>
                  </a:ext>
                </a:extLst>
              </p:cNvPr>
              <p:cNvSpPr txBox="1"/>
              <p:nvPr/>
            </p:nvSpPr>
            <p:spPr>
              <a:xfrm>
                <a:off x="2032000" y="4286866"/>
                <a:ext cx="3885614" cy="368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ABD5F1-072D-4357-B22E-8E4E68B4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4286866"/>
                <a:ext cx="3885614" cy="368242"/>
              </a:xfrm>
              <a:prstGeom prst="rect">
                <a:avLst/>
              </a:prstGeom>
              <a:blipFill>
                <a:blip r:embed="rId10"/>
                <a:stretch>
                  <a:fillRect l="-157" r="-172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B0E64DA2-6FD4-4E52-944D-AE719D1FD4C6}"/>
                  </a:ext>
                </a:extLst>
              </p:cNvPr>
              <p:cNvSpPr txBox="1"/>
              <p:nvPr/>
            </p:nvSpPr>
            <p:spPr>
              <a:xfrm>
                <a:off x="3227820" y="4714794"/>
                <a:ext cx="2685222" cy="368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E64DA2-6FD4-4E52-944D-AE719D1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20" y="4714794"/>
                <a:ext cx="2685222" cy="368242"/>
              </a:xfrm>
              <a:prstGeom prst="rect">
                <a:avLst/>
              </a:prstGeom>
              <a:blipFill>
                <a:blip r:embed="rId11"/>
                <a:stretch>
                  <a:fillRect l="-227" r="-272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1C94FE61-6AC8-4CEC-B6E6-8CE8D0F4444D}"/>
                  </a:ext>
                </a:extLst>
              </p:cNvPr>
              <p:cNvSpPr txBox="1"/>
              <p:nvPr/>
            </p:nvSpPr>
            <p:spPr>
              <a:xfrm>
                <a:off x="3217863" y="5142722"/>
                <a:ext cx="1889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C94FE61-6AC8-4CEC-B6E6-8CE8D0F4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63" y="5142722"/>
                <a:ext cx="1889813" cy="276999"/>
              </a:xfrm>
              <a:prstGeom prst="rect">
                <a:avLst/>
              </a:prstGeom>
              <a:blipFill>
                <a:blip r:embed="rId12"/>
                <a:stretch>
                  <a:fillRect l="-645" t="-4444" r="-387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021" name="AutoShape 93"/>
          <p:cNvSpPr>
            <a:spLocks noChangeArrowheads="1"/>
          </p:cNvSpPr>
          <p:nvPr/>
        </p:nvSpPr>
        <p:spPr bwMode="auto">
          <a:xfrm>
            <a:off x="447584" y="5596488"/>
            <a:ext cx="3104507" cy="646331"/>
          </a:xfrm>
          <a:prstGeom prst="wedgeRectCallout">
            <a:avLst>
              <a:gd name="adj1" fmla="val 61645"/>
              <a:gd name="adj2" fmla="val -55361"/>
            </a:avLst>
          </a:prstGeom>
          <a:solidFill>
            <a:schemeClr val="bg1"/>
          </a:solidFill>
          <a:ln w="9525" algn="ctr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en-US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7677" y="5722669"/>
            <a:ext cx="3027832" cy="369332"/>
            <a:chOff x="5107677" y="5524044"/>
            <a:chExt cx="3027832" cy="369332"/>
          </a:xfrm>
        </p:grpSpPr>
        <p:sp>
          <p:nvSpPr>
            <p:cNvPr id="18" name="矩形标注 17"/>
            <p:cNvSpPr/>
            <p:nvPr/>
          </p:nvSpPr>
          <p:spPr>
            <a:xfrm>
              <a:off x="5107677" y="5524044"/>
              <a:ext cx="2844132" cy="369332"/>
            </a:xfrm>
            <a:prstGeom prst="wedgeRectCallout">
              <a:avLst>
                <a:gd name="adj1" fmla="val -48604"/>
                <a:gd name="adj2" fmla="val -1520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129600" y="5524044"/>
              <a:ext cx="3005909" cy="369332"/>
              <a:chOff x="5129600" y="5524044"/>
              <a:chExt cx="3005909" cy="3693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CB8238D0-33D9-4BB1-83B3-2B4051F59E15}"/>
                  </a:ext>
                </a:extLst>
              </p:cNvPr>
              <p:cNvSpPr txBox="1"/>
              <p:nvPr/>
            </p:nvSpPr>
            <p:spPr>
              <a:xfrm>
                <a:off x="5129600" y="5524044"/>
                <a:ext cx="3005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it is discrete,</a:t>
                </a:r>
                <a:r>
                  <a:rPr lang="en-US" altLang="zh-CN" b="1" dirty="0">
                    <a:solidFill>
                      <a:srgbClr val="00206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P{x=c} = 0</a:t>
                </a:r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7463249" y="5621801"/>
                <a:ext cx="69668" cy="1828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 15"/>
          <p:cNvSpPr/>
          <p:nvPr/>
        </p:nvSpPr>
        <p:spPr>
          <a:xfrm>
            <a:off x="534627" y="5613937"/>
            <a:ext cx="2906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If F(x) is continuous at x=c, </a:t>
            </a:r>
          </a:p>
          <a:p>
            <a:pPr lvl="0"/>
            <a:r>
              <a:rPr lang="en-US" altLang="zh-CN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then P{x=c}=0. </a:t>
            </a:r>
          </a:p>
        </p:txBody>
      </p:sp>
    </p:spTree>
    <p:extLst>
      <p:ext uri="{BB962C8B-B14F-4D97-AF65-F5344CB8AC3E}">
        <p14:creationId xmlns:p14="http://schemas.microsoft.com/office/powerpoint/2010/main" val="32142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41" grpId="0"/>
      <p:bldP spid="11" grpId="0"/>
      <p:bldP spid="12" grpId="0"/>
      <p:bldP spid="13" grpId="0"/>
      <p:bldP spid="14" grpId="0"/>
      <p:bldP spid="3810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317614" y="3906597"/>
            <a:ext cx="2373377" cy="1657350"/>
            <a:chOff x="6695898" y="2669179"/>
            <a:chExt cx="2373377" cy="1657350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869" y="2669179"/>
              <a:ext cx="2290406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6695898" y="2669179"/>
              <a:ext cx="165941" cy="1502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90BC4D62-5C78-49FE-BB89-AB0A5A642ADE}"/>
                  </a:ext>
                </a:extLst>
              </p:cNvPr>
              <p:cNvSpPr txBox="1"/>
              <p:nvPr/>
            </p:nvSpPr>
            <p:spPr>
              <a:xfrm>
                <a:off x="163902" y="717730"/>
                <a:ext cx="8816196" cy="600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Exercise: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It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is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known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that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the PM2.5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level in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the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air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is in the range of 0.0 -</a:t>
                </a:r>
                <a:r>
                  <a:rPr kumimoji="0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120.4 (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新魏" panose="02010800040101010101" pitchFamily="2" charset="-122"/>
                        <a:cs typeface="+mn-cs"/>
                      </a:rPr>
                      <m:t>𝜇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新魏" panose="02010800040101010101" pitchFamily="2" charset="-122"/>
                        <a:cs typeface="+mn-cs"/>
                      </a:rPr>
                      <m:t>𝑔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新魏" panose="02010800040101010101" pitchFamily="2" charset="-122"/>
                        <a:cs typeface="+mn-cs"/>
                      </a:rPr>
                      <m:t>/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华文新魏" panose="02010800040101010101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cs"/>
                          </a:rPr>
                          <m:t>𝑚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c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).</a:t>
                </a:r>
                <a:r>
                  <a:rPr kumimoji="0" lang="zh-CN" alt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According</a:t>
                </a:r>
                <a:r>
                  <a:rPr kumimoji="0" lang="zh-CN" alt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to</a:t>
                </a:r>
                <a:r>
                  <a:rPr kumimoji="0" lang="zh-CN" alt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the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standard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index, PM2.5 level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above 100.5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harmful to human being.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Suppose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that the probability of PM2.5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level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being in any small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interval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[a, b]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[0.0, 120.4] is proportional to the interval length (b-a).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Now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randomly get a sample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and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check its air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quality,</a:t>
                </a:r>
              </a:p>
              <a:p>
                <a:pPr marL="800100" lvl="1" indent="-342900">
                  <a:lnSpc>
                    <a:spcPct val="114000"/>
                  </a:lnSpc>
                  <a:buFontTx/>
                  <a:buAutoNum type="alphaLcParenR"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what is the CDF of the PM2.5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level X and draw a diagram to show;</a:t>
                </a:r>
              </a:p>
              <a:p>
                <a:pPr marL="800100" lvl="1" indent="-342900">
                  <a:lnSpc>
                    <a:spcPct val="114000"/>
                  </a:lnSpc>
                  <a:buFontTx/>
                  <a:buAutoNum type="alphaLcParenR"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what is the probability of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harmless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air quality.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Answer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:</a:t>
                </a:r>
              </a:p>
              <a:p>
                <a:pPr marL="914400" lvl="1" indent="-457200">
                  <a:lnSpc>
                    <a:spcPct val="114000"/>
                  </a:lnSpc>
                  <a:buFontTx/>
                  <a:buAutoNum type="alphaLcParenR"/>
                </a:pP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For 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 &lt; 0.0</a:t>
                </a: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  F(x) = 0;         </a:t>
                </a:r>
              </a:p>
              <a:p>
                <a:pPr lvl="2">
                  <a:lnSpc>
                    <a:spcPct val="114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For 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 &gt; 120.4</a:t>
                </a: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F(x) = 1</a:t>
                </a:r>
              </a:p>
              <a:p>
                <a:pPr lvl="2">
                  <a:lnSpc>
                    <a:spcPct val="114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For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0.0 &lt;x &lt; 120.4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the </a:t>
                </a: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DF is:</a:t>
                </a:r>
              </a:p>
              <a:p>
                <a:pPr lvl="2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                        </m:t>
                      </m:r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𝑥</m:t>
                          </m:r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−0.0</m:t>
                          </m:r>
                        </m:num>
                        <m:den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120.4−0.0</m:t>
                          </m:r>
                        </m:den>
                      </m:f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𝑥</m:t>
                          </m:r>
                        </m:num>
                        <m:den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120.4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lnSpc>
                    <a:spcPct val="114000"/>
                  </a:lnSpc>
                </a:pPr>
                <a:endParaRPr lang="en-US" altLang="zh-CN" dirty="0">
                  <a:solidFill>
                    <a:prstClr val="blac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914400" lvl="1" indent="-457200">
                  <a:lnSpc>
                    <a:spcPct val="114000"/>
                  </a:lnSpc>
                  <a:buFontTx/>
                  <a:buAutoNum type="alphaLcParenR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probability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harmless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air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quality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is:</a:t>
                </a:r>
                <a:endParaRPr lang="en-US" altLang="zh-CN" dirty="0">
                  <a:solidFill>
                    <a:prstClr val="blac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                                 </m:t>
                      </m:r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≤100.5</m:t>
                          </m:r>
                        </m:e>
                      </m:d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100.5</m:t>
                          </m:r>
                        </m:num>
                        <m:den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120.4</m:t>
                          </m:r>
                        </m:den>
                      </m:f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≈0.8347</m:t>
                      </m:r>
                    </m:oMath>
                  </m:oMathPara>
                </a14:m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BC4D62-5C78-49FE-BB89-AB0A5A64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2" y="717730"/>
                <a:ext cx="8816196" cy="6005875"/>
              </a:xfrm>
              <a:prstGeom prst="rect">
                <a:avLst/>
              </a:prstGeom>
              <a:blipFill>
                <a:blip r:embed="rId4"/>
                <a:stretch>
                  <a:fillRect l="-1107" t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B8F41883-79BA-45CF-8CC4-8EA8281102D6}"/>
              </a:ext>
            </a:extLst>
          </p:cNvPr>
          <p:cNvCxnSpPr/>
          <p:nvPr/>
        </p:nvCxnSpPr>
        <p:spPr>
          <a:xfrm flipV="1">
            <a:off x="7729390" y="5266723"/>
            <a:ext cx="0" cy="594447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45A9A74-2D63-4F0C-8D73-26551D00DE42}"/>
              </a:ext>
            </a:extLst>
          </p:cNvPr>
          <p:cNvSpPr txBox="1"/>
          <p:nvPr/>
        </p:nvSpPr>
        <p:spPr>
          <a:xfrm>
            <a:off x="7465033" y="5821916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100.5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38C235F-4F6E-49B5-8B77-89F4983EFE74}"/>
              </a:ext>
            </a:extLst>
          </p:cNvPr>
          <p:cNvSpPr txBox="1"/>
          <p:nvPr/>
        </p:nvSpPr>
        <p:spPr>
          <a:xfrm>
            <a:off x="119743" y="743559"/>
            <a:ext cx="90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Some important distributions of discrete random variable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xmlns="" id="{90BC4D62-5C78-49FE-BB89-AB0A5A642ADE}"/>
              </a:ext>
            </a:extLst>
          </p:cNvPr>
          <p:cNvSpPr txBox="1"/>
          <p:nvPr/>
        </p:nvSpPr>
        <p:spPr>
          <a:xfrm>
            <a:off x="882562" y="1492159"/>
            <a:ext cx="77525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Single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GB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distribution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单点分布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Two points distribution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两点分布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Binomial Distribution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二项分布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Geometric distribution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几何分布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Negative binomial distribution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负二项分布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Hypergeometric Distribution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超几何分布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GB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泊松分布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5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-12700" y="5365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8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159500"/>
            <a:ext cx="1217613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A0EF8B5-9060-44D7-8424-90368DBADDBB}"/>
              </a:ext>
            </a:extLst>
          </p:cNvPr>
          <p:cNvSpPr txBox="1"/>
          <p:nvPr/>
        </p:nvSpPr>
        <p:spPr>
          <a:xfrm>
            <a:off x="2304962" y="1213391"/>
            <a:ext cx="4756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2: Random Variables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F5A08B-C8BE-4AA0-87A6-9359DD4CD133}"/>
              </a:ext>
            </a:extLst>
          </p:cNvPr>
          <p:cNvSpPr txBox="1"/>
          <p:nvPr/>
        </p:nvSpPr>
        <p:spPr>
          <a:xfrm>
            <a:off x="2571060" y="2341989"/>
            <a:ext cx="50016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§1</a:t>
            </a:r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Discrete</a:t>
            </a:r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Random</a:t>
            </a:r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Variables</a:t>
            </a:r>
          </a:p>
          <a:p>
            <a:pPr lvl="1"/>
            <a:r>
              <a:rPr lang="zh-CN" altLang="en-US" sz="2400" kern="10" dirty="0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（离散随机变量）</a:t>
            </a:r>
            <a:endParaRPr lang="en-US" altLang="zh-CN" sz="2400" kern="10" dirty="0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kern="1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kern="10" dirty="0">
                <a:solidFill>
                  <a:schemeClr val="bg1">
                    <a:lumMod val="6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§2 Continuous Random Variables</a:t>
            </a:r>
          </a:p>
          <a:p>
            <a:pPr lvl="1"/>
            <a:r>
              <a:rPr lang="zh-CN" altLang="en-US" sz="2400" kern="10" dirty="0">
                <a:solidFill>
                  <a:schemeClr val="bg1">
                    <a:lumMod val="6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（连续随机变量）</a:t>
            </a:r>
            <a:endParaRPr lang="en-US" altLang="zh-CN" sz="2400" kern="10" dirty="0">
              <a:solidFill>
                <a:schemeClr val="bg1">
                  <a:lumMod val="6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endParaRPr lang="en-US" altLang="zh-CN" sz="2400" kern="10" dirty="0">
              <a:solidFill>
                <a:schemeClr val="bg1">
                  <a:lumMod val="6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kern="10" dirty="0">
                <a:solidFill>
                  <a:schemeClr val="bg1">
                    <a:lumMod val="6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§3 Functions of a Random Variable</a:t>
            </a:r>
            <a:endParaRPr lang="zh-CN" altLang="en-US" sz="2400" kern="10" dirty="0">
              <a:solidFill>
                <a:schemeClr val="bg1">
                  <a:lumMod val="6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2"/>
            <a:r>
              <a:rPr lang="zh-CN" altLang="en-US" sz="2400" kern="10" dirty="0">
                <a:solidFill>
                  <a:schemeClr val="bg1">
                    <a:lumMod val="6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（随机变量函数）</a:t>
            </a:r>
            <a:endParaRPr lang="en-US" altLang="zh-CN" sz="2400" kern="10" dirty="0">
              <a:solidFill>
                <a:schemeClr val="bg1">
                  <a:lumMod val="6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400" kern="1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3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410" name="Picture 34" descr="f12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4" y="334140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411" name="Picture 35" descr="f12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1" y="4069458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412" name="Picture 36" descr="f12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1" y="4625520"/>
            <a:ext cx="284163" cy="2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5B52DCC-3F59-4807-95AA-8079488CD601}"/>
              </a:ext>
            </a:extLst>
          </p:cNvPr>
          <p:cNvSpPr txBox="1"/>
          <p:nvPr/>
        </p:nvSpPr>
        <p:spPr>
          <a:xfrm>
            <a:off x="8156" y="779789"/>
            <a:ext cx="4870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Single point distribution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单点分布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2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90BC4D62-5C78-49FE-BB89-AB0A5A642ADE}"/>
                  </a:ext>
                </a:extLst>
              </p:cNvPr>
              <p:cNvSpPr txBox="1"/>
              <p:nvPr/>
            </p:nvSpPr>
            <p:spPr>
              <a:xfrm>
                <a:off x="686620" y="1372433"/>
                <a:ext cx="775252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the frequency function of </a:t>
                </a:r>
                <a:r>
                  <a:rPr lang="en-US" altLang="zh-CN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X is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(c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constant)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BC4D62-5C78-49FE-BB89-AB0A5A64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20" y="1372433"/>
                <a:ext cx="7752529" cy="800219"/>
              </a:xfrm>
              <a:prstGeom prst="rect">
                <a:avLst/>
              </a:prstGeom>
              <a:blipFill>
                <a:blip r:embed="rId6"/>
                <a:stretch>
                  <a:fillRect l="-818" t="-31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04FF68B-EDFF-4996-B8E4-20634B6BC731}"/>
              </a:ext>
            </a:extLst>
          </p:cNvPr>
          <p:cNvSpPr txBox="1"/>
          <p:nvPr/>
        </p:nvSpPr>
        <p:spPr>
          <a:xfrm>
            <a:off x="685784" y="2171168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Then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X 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called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follow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Single Point Distribution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D84E440-DAD7-4B4B-828C-D5EDA5460EFB}"/>
              </a:ext>
            </a:extLst>
          </p:cNvPr>
          <p:cNvSpPr txBox="1"/>
          <p:nvPr/>
        </p:nvSpPr>
        <p:spPr>
          <a:xfrm>
            <a:off x="323850" y="284970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Note: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4A24D2D-2099-4F84-840E-42A971A48B14}"/>
              </a:ext>
            </a:extLst>
          </p:cNvPr>
          <p:cNvSpPr txBox="1"/>
          <p:nvPr/>
        </p:nvSpPr>
        <p:spPr>
          <a:xfrm>
            <a:off x="1053538" y="3304078"/>
            <a:ext cx="762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Single point distribution does not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really have “randomness”. However, for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theoretical completeness, it is regarded as a random variable.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1C17879-4812-4468-AF38-B478385C6E9C}"/>
              </a:ext>
            </a:extLst>
          </p:cNvPr>
          <p:cNvSpPr txBox="1"/>
          <p:nvPr/>
        </p:nvSpPr>
        <p:spPr>
          <a:xfrm>
            <a:off x="1050466" y="4026873"/>
            <a:ext cx="77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Single point distribution is also called 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degenerate distribution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退化分布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endParaRPr lang="zh-CN" altLang="en-US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89F62A5-65B9-4F84-9817-6EEC26D7B3CB}"/>
              </a:ext>
            </a:extLst>
          </p:cNvPr>
          <p:cNvSpPr txBox="1"/>
          <p:nvPr/>
        </p:nvSpPr>
        <p:spPr>
          <a:xfrm>
            <a:off x="1094650" y="4579220"/>
            <a:ext cx="752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If the probability of an event is 1, we call the event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happens “almost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everywhere”.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E80875C-E294-4043-A69D-4F28AE37E7FE}"/>
              </a:ext>
            </a:extLst>
          </p:cNvPr>
          <p:cNvSpPr txBox="1"/>
          <p:nvPr/>
        </p:nvSpPr>
        <p:spPr>
          <a:xfrm>
            <a:off x="1094650" y="52239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8549E0B3-2D1D-4CA0-A494-519E7D34ECE3}"/>
                  </a:ext>
                </a:extLst>
              </p:cNvPr>
              <p:cNvSpPr txBox="1"/>
              <p:nvPr/>
            </p:nvSpPr>
            <p:spPr>
              <a:xfrm>
                <a:off x="2367711" y="5223768"/>
                <a:ext cx="4848635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49E0B3-2D1D-4CA0-A494-519E7D34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11" y="5223768"/>
                <a:ext cx="4848635" cy="349455"/>
              </a:xfrm>
              <a:prstGeom prst="rect">
                <a:avLst/>
              </a:prstGeom>
              <a:blipFill>
                <a:blip r:embed="rId7"/>
                <a:stretch>
                  <a:fillRect l="-1567" r="-1305" b="-32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0D415B4B-6774-4EB0-913D-F85A23770C7F}"/>
                  </a:ext>
                </a:extLst>
              </p:cNvPr>
              <p:cNvSpPr txBox="1"/>
              <p:nvPr/>
            </p:nvSpPr>
            <p:spPr>
              <a:xfrm>
                <a:off x="2367711" y="5656539"/>
                <a:ext cx="4890057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D415B4B-6774-4EB0-913D-F85A23770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11" y="5656539"/>
                <a:ext cx="4890057" cy="349455"/>
              </a:xfrm>
              <a:prstGeom prst="rect">
                <a:avLst/>
              </a:prstGeom>
              <a:blipFill>
                <a:blip r:embed="rId8"/>
                <a:stretch>
                  <a:fillRect l="-1619" t="-1754" r="-1245" b="-28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8" name="Picture 38" descr="k12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35" y="3170667"/>
            <a:ext cx="6985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BB3ED42-4A02-4231-8E79-880172F2B71A}"/>
              </a:ext>
            </a:extLst>
          </p:cNvPr>
          <p:cNvSpPr txBox="1"/>
          <p:nvPr/>
        </p:nvSpPr>
        <p:spPr>
          <a:xfrm>
            <a:off x="42939" y="772306"/>
            <a:ext cx="8750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(0-1)Two Point Distribution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（两点分布）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Bernoulli Random variables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（伯努利随机变量）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11DF08-8DBE-4558-942E-DE8A413F7DD2}"/>
              </a:ext>
            </a:extLst>
          </p:cNvPr>
          <p:cNvSpPr txBox="1"/>
          <p:nvPr/>
        </p:nvSpPr>
        <p:spPr>
          <a:xfrm>
            <a:off x="625920" y="1652167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If the 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Frequency Function of </a:t>
            </a:r>
            <a:r>
              <a:rPr lang="en-US" altLang="zh-CN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X is</a:t>
            </a:r>
            <a:endParaRPr lang="zh-CN" altLang="en-US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B7B64DB6-75E4-4EBF-9017-BBAD87DC99E6}"/>
                  </a:ext>
                </a:extLst>
              </p:cNvPr>
              <p:cNvSpPr txBox="1"/>
              <p:nvPr/>
            </p:nvSpPr>
            <p:spPr>
              <a:xfrm>
                <a:off x="2577447" y="2066442"/>
                <a:ext cx="3738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B64DB6-75E4-4EBF-9017-BBAD87DC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447" y="2066442"/>
                <a:ext cx="3738267" cy="276999"/>
              </a:xfrm>
              <a:prstGeom prst="rect">
                <a:avLst/>
              </a:prstGeom>
              <a:blipFill>
                <a:blip r:embed="rId4"/>
                <a:stretch>
                  <a:fillRect l="-1017" r="-1017" b="-260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A6F7059F-1F3B-434F-B026-6171A5D82539}"/>
                  </a:ext>
                </a:extLst>
              </p:cNvPr>
              <p:cNvSpPr txBox="1"/>
              <p:nvPr/>
            </p:nvSpPr>
            <p:spPr>
              <a:xfrm>
                <a:off x="517072" y="2430319"/>
                <a:ext cx="8697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Then </a:t>
                </a:r>
                <a:r>
                  <a:rPr lang="en-US" altLang="zh-CN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X is called to follow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(0-1)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Two Point Distribution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constant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7059F-1F3B-434F-B026-6171A5D8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2" y="2430319"/>
                <a:ext cx="8697686" cy="369332"/>
              </a:xfrm>
              <a:prstGeom prst="rect">
                <a:avLst/>
              </a:prstGeom>
              <a:blipFill>
                <a:blip r:embed="rId5"/>
                <a:stretch>
                  <a:fillRect l="-631"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AB9B73C-229D-4783-9CA0-E41C3A7FFFE9}"/>
              </a:ext>
            </a:extLst>
          </p:cNvPr>
          <p:cNvSpPr txBox="1"/>
          <p:nvPr/>
        </p:nvSpPr>
        <p:spPr>
          <a:xfrm>
            <a:off x="1899035" y="3237325"/>
            <a:ext cx="542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background of (0-1) Two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distribution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E830388-3208-4D6C-B76D-EF850BBBB73C}"/>
              </a:ext>
            </a:extLst>
          </p:cNvPr>
          <p:cNvSpPr txBox="1"/>
          <p:nvPr/>
        </p:nvSpPr>
        <p:spPr>
          <a:xfrm>
            <a:off x="688813" y="3651212"/>
            <a:ext cx="810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 an experiment has only two possible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outcomes, it can be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described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by the </a:t>
            </a:r>
            <a:r>
              <a:rPr lang="en-US" altLang="zh-CN" b="1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which follows the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(0-1) Two point distribution.</a:t>
            </a:r>
            <a:endParaRPr lang="zh-CN" altLang="en-US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97080A-59CB-4332-919A-AF67B5799938}"/>
              </a:ext>
            </a:extLst>
          </p:cNvPr>
          <p:cNvSpPr txBox="1"/>
          <p:nvPr/>
        </p:nvSpPr>
        <p:spPr>
          <a:xfrm>
            <a:off x="952500" y="4968382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gender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newborn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baby: “boy” or “girl”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D8560EA6-3FA3-4E19-8A1C-2698498473B2}"/>
              </a:ext>
            </a:extLst>
          </p:cNvPr>
          <p:cNvSpPr txBox="1"/>
          <p:nvPr/>
        </p:nvSpPr>
        <p:spPr>
          <a:xfrm>
            <a:off x="952500" y="4433185"/>
            <a:ext cx="78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outcome of an exam:  “Pass” or “Fail”.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5E40B34-CD23-40F6-A6AD-28328E017B99}"/>
              </a:ext>
            </a:extLst>
          </p:cNvPr>
          <p:cNvSpPr txBox="1"/>
          <p:nvPr/>
        </p:nvSpPr>
        <p:spPr>
          <a:xfrm>
            <a:off x="952500" y="5498958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result of a single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shooting: “hit” or “miss”.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9" grpId="0"/>
      <p:bldP spid="5" grpId="0"/>
      <p:bldP spid="6" grpId="0"/>
      <p:bldP spid="7" grpId="0"/>
      <p:bldP spid="3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526" name="Group 102"/>
          <p:cNvGrpSpPr>
            <a:grpSpLocks/>
          </p:cNvGrpSpPr>
          <p:nvPr/>
        </p:nvGrpSpPr>
        <p:grpSpPr bwMode="auto">
          <a:xfrm>
            <a:off x="4620147" y="6059100"/>
            <a:ext cx="407988" cy="331787"/>
            <a:chOff x="4234" y="2097"/>
            <a:chExt cx="177" cy="161"/>
          </a:xfrm>
        </p:grpSpPr>
        <p:grpSp>
          <p:nvGrpSpPr>
            <p:cNvPr id="359527" name="Group 103"/>
            <p:cNvGrpSpPr>
              <a:grpSpLocks/>
            </p:cNvGrpSpPr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359528" name="Line 104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29" name="Line 105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530" name="Group 106"/>
            <p:cNvGrpSpPr>
              <a:grpSpLocks/>
            </p:cNvGrpSpPr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359531" name="Line 107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32" name="Line 108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59542" name="Picture 118" descr="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578663"/>
            <a:ext cx="58102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C5285776-2445-4236-90E4-FFDF3BEAF517}"/>
              </a:ext>
            </a:extLst>
          </p:cNvPr>
          <p:cNvSpPr txBox="1"/>
          <p:nvPr/>
        </p:nvSpPr>
        <p:spPr>
          <a:xfrm>
            <a:off x="800" y="781720"/>
            <a:ext cx="868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Binomial Distribution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二项分布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and Bernoulli Trial (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伯努利实验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2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197A448-69C4-4D5C-868D-A475BB7E53AC}"/>
              </a:ext>
            </a:extLst>
          </p:cNvPr>
          <p:cNvSpPr txBox="1"/>
          <p:nvPr/>
        </p:nvSpPr>
        <p:spPr>
          <a:xfrm>
            <a:off x="593047" y="1327624"/>
            <a:ext cx="709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Bernoulli Trial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an experiment which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has only two possible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outcomes.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0884C43-0AF9-4B04-B8BE-DFCEA0E7E44C}"/>
              </a:ext>
            </a:extLst>
          </p:cNvPr>
          <p:cNvSpPr txBox="1"/>
          <p:nvPr/>
        </p:nvSpPr>
        <p:spPr>
          <a:xfrm>
            <a:off x="594408" y="1705638"/>
            <a:ext cx="85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n-Time Bernoulli Trial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重伯努利实验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repeating the Bernoulli Trial n times independently. It is also called as a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Bernoulli Process. </a:t>
            </a:r>
            <a:endParaRPr lang="zh-CN" alt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9312468-9159-416D-93A1-A9EE4606D8F2}"/>
                  </a:ext>
                </a:extLst>
              </p:cNvPr>
              <p:cNvSpPr txBox="1"/>
              <p:nvPr/>
            </p:nvSpPr>
            <p:spPr>
              <a:xfrm>
                <a:off x="917575" y="3015296"/>
                <a:ext cx="7267575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Example: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 solider shoots a target,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hit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miss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312468-9159-416D-93A1-A9EE4606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" y="3015296"/>
                <a:ext cx="7267575" cy="670761"/>
              </a:xfrm>
              <a:prstGeom prst="rect">
                <a:avLst/>
              </a:prstGeom>
              <a:blipFill>
                <a:blip r:embed="rId4"/>
                <a:stretch>
                  <a:fillRect l="-873" t="-5556" b="-18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3647481-D024-46B5-8D42-66DD5EC552B8}"/>
              </a:ext>
            </a:extLst>
          </p:cNvPr>
          <p:cNvSpPr txBox="1"/>
          <p:nvPr/>
        </p:nvSpPr>
        <p:spPr>
          <a:xfrm>
            <a:off x="1897644" y="3642278"/>
            <a:ext cx="691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Every shooting is a Bernoulli Trial. If shooting the target n times, it 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a“n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-Time Bernoulli Trial” or a Bernoulli Process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xmlns="" id="{1AA48153-0A38-41AC-A77A-2797FC5D34CD}"/>
                  </a:ext>
                </a:extLst>
              </p:cNvPr>
              <p:cNvSpPr txBox="1"/>
              <p:nvPr/>
            </p:nvSpPr>
            <p:spPr>
              <a:xfrm>
                <a:off x="917575" y="4320382"/>
                <a:ext cx="7549092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Example: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Pick a product from a group of products to check its quality,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pass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fail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AA48153-0A38-41AC-A77A-2797FC5D3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" y="4320382"/>
                <a:ext cx="7549092" cy="647228"/>
              </a:xfrm>
              <a:prstGeom prst="rect">
                <a:avLst/>
              </a:prstGeom>
              <a:blipFill>
                <a:blip r:embed="rId5"/>
                <a:stretch>
                  <a:fillRect l="-840" t="-5769" b="-576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C5839AB-2402-4324-A3ED-A99856EDCB27}"/>
              </a:ext>
            </a:extLst>
          </p:cNvPr>
          <p:cNvSpPr txBox="1"/>
          <p:nvPr/>
        </p:nvSpPr>
        <p:spPr>
          <a:xfrm>
            <a:off x="1937581" y="4953329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Every pick is a Bernoulli trial.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A87941E-9539-40B6-87E1-65E54B868FA7}"/>
              </a:ext>
            </a:extLst>
          </p:cNvPr>
          <p:cNvSpPr txBox="1"/>
          <p:nvPr/>
        </p:nvSpPr>
        <p:spPr>
          <a:xfrm>
            <a:off x="895350" y="5578662"/>
            <a:ext cx="75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Question: </a:t>
            </a:r>
            <a:r>
              <a:rPr lang="en-US" altLang="zh-CN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If </a:t>
            </a:r>
            <a:r>
              <a:rPr lang="en-US" altLang="zh-CN" b="1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n</a:t>
            </a:r>
            <a:r>
              <a:rPr lang="en-US" altLang="zh-CN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products are</a:t>
            </a:r>
            <a:r>
              <a:rPr lang="zh-CN" altLang="en-US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picked</a:t>
            </a:r>
            <a:r>
              <a:rPr lang="zh-CN" altLang="en-US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at the same time for independently quality</a:t>
            </a:r>
            <a:r>
              <a:rPr lang="zh-CN" altLang="en-US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2F5498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checking, is this an “n-Time Bernoulli Trial”?</a:t>
            </a:r>
            <a:endParaRPr lang="zh-CN" altLang="en-US" dirty="0">
              <a:solidFill>
                <a:srgbClr val="2F5498"/>
              </a:solidFill>
              <a:latin typeface="STXinwei" panose="02010800040101010101" pitchFamily="2" charset="-122"/>
              <a:ea typeface="STXinwei" panose="02010800040101010101" pitchFamily="2" charset="-122"/>
              <a:cs typeface="Arial Unicode MS" pitchFamily="34" charset="-122"/>
            </a:endParaRPr>
          </a:p>
        </p:txBody>
      </p:sp>
      <p:pic>
        <p:nvPicPr>
          <p:cNvPr id="20" name="Picture 122" descr="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490317"/>
            <a:ext cx="58102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">
            <a:extLst>
              <a:ext uri="{FF2B5EF4-FFF2-40B4-BE49-F238E27FC236}">
                <a16:creationId xmlns:a16="http://schemas.microsoft.com/office/drawing/2014/main" xmlns="" id="{AA122EBC-1737-4DF4-982E-08B273C7319B}"/>
              </a:ext>
            </a:extLst>
          </p:cNvPr>
          <p:cNvSpPr txBox="1"/>
          <p:nvPr/>
        </p:nvSpPr>
        <p:spPr>
          <a:xfrm>
            <a:off x="917575" y="2493128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Question: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What random variable does Bernoulli Trial produce?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4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  <p:bldP spid="5" grpId="0"/>
      <p:bldP spid="6" grpId="0"/>
      <p:bldP spid="7" grpId="0"/>
      <p:bldP spid="61" grpId="0"/>
      <p:bldP spid="9" grpId="0"/>
      <p:bldP spid="1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71689" y="709616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Note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0499" name="Group 51"/>
          <p:cNvGrpSpPr>
            <a:grpSpLocks/>
          </p:cNvGrpSpPr>
          <p:nvPr/>
        </p:nvGrpSpPr>
        <p:grpSpPr bwMode="auto">
          <a:xfrm>
            <a:off x="282575" y="5464585"/>
            <a:ext cx="1622425" cy="1069975"/>
            <a:chOff x="3031" y="327"/>
            <a:chExt cx="1022" cy="674"/>
          </a:xfrm>
        </p:grpSpPr>
        <p:pic>
          <p:nvPicPr>
            <p:cNvPr id="360500" name="Picture 52" descr="8_2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" y="327"/>
              <a:ext cx="1022" cy="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50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138" y="694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Question</a:t>
              </a:r>
              <a:endPara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E9C964EE-8495-4FC0-92C4-48360EBFB925}"/>
                  </a:ext>
                </a:extLst>
              </p:cNvPr>
              <p:cNvSpPr txBox="1"/>
              <p:nvPr/>
            </p:nvSpPr>
            <p:spPr>
              <a:xfrm>
                <a:off x="1237154" y="695346"/>
                <a:ext cx="7392724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 a Bernoulli Trial,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C964EE-8495-4FC0-92C4-48360EBF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54" y="695346"/>
                <a:ext cx="7392724" cy="670761"/>
              </a:xfrm>
              <a:prstGeom prst="rect">
                <a:avLst/>
              </a:prstGeom>
              <a:blipFill>
                <a:blip r:embed="rId3"/>
                <a:stretch>
                  <a:fillRect l="-742" t="-3636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FC44FA1-CDDC-4F51-8B76-874E3D5A39F3}"/>
              </a:ext>
            </a:extLst>
          </p:cNvPr>
          <p:cNvSpPr txBox="1"/>
          <p:nvPr/>
        </p:nvSpPr>
        <p:spPr>
          <a:xfrm>
            <a:off x="482827" y="1386961"/>
            <a:ext cx="808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Repeat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” means that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probability P(A) = p keeps unchanged in every trial.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5B3CEA75-5658-4890-96D3-81E9A17640DA}"/>
              </a:ext>
            </a:extLst>
          </p:cNvPr>
          <p:cNvSpPr txBox="1"/>
          <p:nvPr/>
        </p:nvSpPr>
        <p:spPr>
          <a:xfrm>
            <a:off x="447946" y="1844158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Independent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” means that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outcome of every trial does not impact to each other.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1547B55-1E62-4F03-A7D2-A0043D3B4F45}"/>
                  </a:ext>
                </a:extLst>
              </p:cNvPr>
              <p:cNvSpPr txBox="1"/>
              <p:nvPr/>
            </p:nvSpPr>
            <p:spPr>
              <a:xfrm>
                <a:off x="635227" y="2403163"/>
                <a:ext cx="76839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tria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outcome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2,…,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547B55-1E62-4F03-A7D2-A0043D3B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27" y="2403163"/>
                <a:ext cx="7683945" cy="646331"/>
              </a:xfrm>
              <a:prstGeom prst="rect">
                <a:avLst/>
              </a:prstGeom>
              <a:blipFill>
                <a:blip r:embed="rId4"/>
                <a:stretch>
                  <a:fillRect l="-634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1D2B3193-387A-48E9-8B4C-3560433C83AA}"/>
                  </a:ext>
                </a:extLst>
              </p:cNvPr>
              <p:cNvSpPr txBox="1"/>
              <p:nvPr/>
            </p:nvSpPr>
            <p:spPr>
              <a:xfrm>
                <a:off x="754289" y="3235638"/>
                <a:ext cx="7683945" cy="679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For</a:t>
                </a:r>
                <a:r>
                  <a:rPr lang="zh-CN" altLang="en-US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2B3193-387A-48E9-8B4C-3560433C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89" y="3235638"/>
                <a:ext cx="7683945" cy="679289"/>
              </a:xfrm>
              <a:prstGeom prst="rect">
                <a:avLst/>
              </a:prstGeom>
              <a:blipFill>
                <a:blip r:embed="rId5"/>
                <a:stretch>
                  <a:fillRect l="-1905" t="-10811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74B3DCBC-5527-4E96-A477-E6E91C1A27D6}"/>
                  </a:ext>
                </a:extLst>
              </p:cNvPr>
              <p:cNvSpPr txBox="1"/>
              <p:nvPr/>
            </p:nvSpPr>
            <p:spPr>
              <a:xfrm>
                <a:off x="661306" y="4449287"/>
                <a:ext cx="7951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𝑿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how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many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times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that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Event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𝐴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happened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in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the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Bernoulli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Process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B3DCBC-5527-4E96-A477-E6E91C1A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06" y="4449287"/>
                <a:ext cx="7951216" cy="646331"/>
              </a:xfrm>
              <a:prstGeom prst="rect">
                <a:avLst/>
              </a:prstGeom>
              <a:blipFill>
                <a:blip r:embed="rId6"/>
                <a:stretch>
                  <a:fillRect l="-613" t="-471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EFC4DDF-407B-4233-B4DC-EC18C2B5E76D}"/>
              </a:ext>
            </a:extLst>
          </p:cNvPr>
          <p:cNvSpPr txBox="1"/>
          <p:nvPr/>
        </p:nvSpPr>
        <p:spPr>
          <a:xfrm>
            <a:off x="635227" y="5140228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Then,  X is a discrete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739832A-0B46-4D34-AB65-2533BDC2A425}"/>
              </a:ext>
            </a:extLst>
          </p:cNvPr>
          <p:cNvSpPr txBox="1"/>
          <p:nvPr/>
        </p:nvSpPr>
        <p:spPr>
          <a:xfrm>
            <a:off x="2074863" y="604719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What is the Frequency Function of X?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57D17AD8-A30B-421B-807E-4053880299BA}"/>
                  </a:ext>
                </a:extLst>
              </p:cNvPr>
              <p:cNvSpPr txBox="1"/>
              <p:nvPr/>
            </p:nvSpPr>
            <p:spPr>
              <a:xfrm>
                <a:off x="661306" y="4134246"/>
                <a:ext cx="6244544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haroni" panose="020B0604020202020204" pitchFamily="2" charset="-79"/>
                  </a:rPr>
                  <a:t>Since, every Bernoulli Trial has two outcomes: </a:t>
                </a:r>
                <a:r>
                  <a:rPr lang="en-US" altLang="zh-CN" i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haroni" panose="020B0604020202020204" pitchFamily="2" charset="-79"/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haroni" panose="020B0604020202020204" pitchFamily="2" charset="-79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Aharoni" panose="020B0604020202020204" pitchFamily="2" charset="-79"/>
                  </a:rPr>
                  <a:t>  </a:t>
                </a: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haroni" panose="020B0604020202020204" pitchFamily="2" charset="-79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D17AD8-A30B-421B-807E-40538802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06" y="4134246"/>
                <a:ext cx="6244544" cy="369909"/>
              </a:xfrm>
              <a:prstGeom prst="rect">
                <a:avLst/>
              </a:prstGeom>
              <a:blipFill>
                <a:blip r:embed="rId7"/>
                <a:stretch>
                  <a:fillRect l="-780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85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1" grpId="0" animBg="1"/>
      <p:bldP spid="2" grpId="0"/>
      <p:bldP spid="4" grpId="0"/>
      <p:bldP spid="38" grpId="0"/>
      <p:bldP spid="5" grpId="0"/>
      <p:bldP spid="6" grpId="0"/>
      <p:bldP spid="9" grpId="0"/>
      <p:bldP spid="11" grpId="0"/>
      <p:bldP spid="1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333417" y="20605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1523" name="AutoShape 51"/>
          <p:cNvSpPr>
            <a:spLocks noChangeArrowheads="1"/>
          </p:cNvSpPr>
          <p:nvPr/>
        </p:nvSpPr>
        <p:spPr bwMode="auto">
          <a:xfrm>
            <a:off x="2335005" y="284956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1545" name="AutoShape 73"/>
          <p:cNvSpPr>
            <a:spLocks/>
          </p:cNvSpPr>
          <p:nvPr/>
        </p:nvSpPr>
        <p:spPr bwMode="auto">
          <a:xfrm>
            <a:off x="5346048" y="1831976"/>
            <a:ext cx="101224" cy="563565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0477C314-BB10-4778-8EBF-C83232B577EB}"/>
                  </a:ext>
                </a:extLst>
              </p:cNvPr>
              <p:cNvSpPr txBox="1"/>
              <p:nvPr/>
            </p:nvSpPr>
            <p:spPr>
              <a:xfrm>
                <a:off x="621793" y="827305"/>
                <a:ext cx="7951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𝑿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𝐡𝐨𝐰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𝐦𝐚𝐧𝐲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𝐭𝐢𝐦𝐞𝐬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𝐭𝐡𝐚𝐭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𝐞𝐯𝐞𝐧𝐭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𝑨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𝐡𝐚𝐩𝐩𝐞𝐧𝐞𝐝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𝐢𝐧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𝐭𝐡𝐞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𝐁𝐞𝐫𝐧𝐨𝐮𝐥𝐥𝐢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𝐩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𝐫𝐨𝐜𝐞𝐬𝐬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.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477C314-BB10-4778-8EBF-C83232B57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3" y="827305"/>
                <a:ext cx="7951216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BAD23C2-B440-4AC6-82EF-CADAF95E16FF}"/>
              </a:ext>
            </a:extLst>
          </p:cNvPr>
          <p:cNvSpPr txBox="1"/>
          <p:nvPr/>
        </p:nvSpPr>
        <p:spPr>
          <a:xfrm>
            <a:off x="1221109" y="1311275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possible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values of X are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737EF5D-E438-4526-AE1D-E0710965621D}"/>
                  </a:ext>
                </a:extLst>
              </p:cNvPr>
              <p:cNvSpPr txBox="1"/>
              <p:nvPr/>
            </p:nvSpPr>
            <p:spPr>
              <a:xfrm>
                <a:off x="1221109" y="2036375"/>
                <a:ext cx="830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37EF5D-E438-4526-AE1D-E07109656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109" y="2036375"/>
                <a:ext cx="830164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8824" r="-10294" b="-4222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413344A7-1C33-4025-9F19-21625BA3EDA5}"/>
                  </a:ext>
                </a:extLst>
              </p:cNvPr>
              <p:cNvSpPr txBox="1"/>
              <p:nvPr/>
            </p:nvSpPr>
            <p:spPr>
              <a:xfrm>
                <a:off x="3043371" y="2036375"/>
                <a:ext cx="20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independent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trials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3344A7-1C33-4025-9F19-21625BA3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71" y="2036375"/>
                <a:ext cx="2063835" cy="276999"/>
              </a:xfrm>
              <a:prstGeom prst="rect">
                <a:avLst/>
              </a:prstGeom>
              <a:blipFill>
                <a:blip r:embed="rId4"/>
                <a:stretch>
                  <a:fillRect l="-610" t="-9091" r="-1829" b="-409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7EEFC6BE-05CE-46CB-9160-94A0F9B0D8FA}"/>
                  </a:ext>
                </a:extLst>
              </p:cNvPr>
              <p:cNvSpPr txBox="1"/>
              <p:nvPr/>
            </p:nvSpPr>
            <p:spPr>
              <a:xfrm>
                <a:off x="5544822" y="1835531"/>
                <a:ext cx="2767424" cy="560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happened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time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happended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times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EFC6BE-05CE-46CB-9160-94A0F9B0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22" y="1835531"/>
                <a:ext cx="2767424" cy="560538"/>
              </a:xfrm>
              <a:prstGeom prst="rect">
                <a:avLst/>
              </a:prstGeom>
              <a:blipFill rotWithShape="1">
                <a:blip r:embed="rId5"/>
                <a:stretch>
                  <a:fillRect l="-22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2B8EB272-C54C-4BFF-85B9-041F6FD925C2}"/>
                  </a:ext>
                </a:extLst>
              </p:cNvPr>
              <p:cNvSpPr txBox="1"/>
              <p:nvPr/>
            </p:nvSpPr>
            <p:spPr>
              <a:xfrm>
                <a:off x="3043371" y="2656972"/>
                <a:ext cx="3300198" cy="720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8EB272-C54C-4BFF-85B9-041F6FD9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71" y="2656972"/>
                <a:ext cx="3300198" cy="7205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22891F9-2A64-4183-B921-289700A8632B}"/>
                  </a:ext>
                </a:extLst>
              </p:cNvPr>
              <p:cNvSpPr txBox="1"/>
              <p:nvPr/>
            </p:nvSpPr>
            <p:spPr>
              <a:xfrm>
                <a:off x="495092" y="3638551"/>
                <a:ext cx="7663426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&lt;…&lt;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2891F9-2A64-4183-B921-289700A86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92" y="3638551"/>
                <a:ext cx="7663426" cy="7194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D8E0A13-9800-4C14-89D0-3CAA168C873C}"/>
                  </a:ext>
                </a:extLst>
              </p:cNvPr>
              <p:cNvSpPr txBox="1"/>
              <p:nvPr/>
            </p:nvSpPr>
            <p:spPr>
              <a:xfrm>
                <a:off x="2052619" y="4427539"/>
                <a:ext cx="5980432" cy="716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8E0A13-9800-4C14-89D0-3CAA168C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19" y="4427539"/>
                <a:ext cx="5980432" cy="71609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xmlns="" id="{7C913B42-8A52-4978-976E-75DAFF27270D}"/>
                  </a:ext>
                </a:extLst>
              </p:cNvPr>
              <p:cNvSpPr txBox="1"/>
              <p:nvPr/>
            </p:nvSpPr>
            <p:spPr>
              <a:xfrm>
                <a:off x="1985318" y="5274453"/>
                <a:ext cx="5980432" cy="716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C913B42-8A52-4978-976E-75DAFF272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8" y="5274453"/>
                <a:ext cx="5980432" cy="71609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xmlns="" id="{B897FFE0-1912-4EA2-AB81-423DC5F7844E}"/>
              </a:ext>
            </a:extLst>
          </p:cNvPr>
          <p:cNvSpPr/>
          <p:nvPr/>
        </p:nvSpPr>
        <p:spPr>
          <a:xfrm rot="16200000">
            <a:off x="4799264" y="5132529"/>
            <a:ext cx="133086" cy="46041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F82DC83-4423-4559-B31A-F3420E66C68B}"/>
              </a:ext>
            </a:extLst>
          </p:cNvPr>
          <p:cNvSpPr txBox="1"/>
          <p:nvPr/>
        </p:nvSpPr>
        <p:spPr>
          <a:xfrm>
            <a:off x="4718972" y="49153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x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xmlns="" id="{9B5ACA0E-982A-4106-984A-CBB16F360359}"/>
              </a:ext>
            </a:extLst>
          </p:cNvPr>
          <p:cNvSpPr/>
          <p:nvPr/>
        </p:nvSpPr>
        <p:spPr>
          <a:xfrm rot="16200000">
            <a:off x="5913231" y="4575578"/>
            <a:ext cx="144608" cy="15627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11CE0A68-28FD-4B06-BC01-397A0379B9A5}"/>
              </a:ext>
            </a:extLst>
          </p:cNvPr>
          <p:cNvSpPr txBox="1"/>
          <p:nvPr/>
        </p:nvSpPr>
        <p:spPr>
          <a:xfrm>
            <a:off x="5717673" y="49153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n-x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31C2EF96-7337-473D-9151-CFF0206AA990}"/>
                  </a:ext>
                </a:extLst>
              </p:cNvPr>
              <p:cNvSpPr txBox="1"/>
              <p:nvPr/>
            </p:nvSpPr>
            <p:spPr>
              <a:xfrm>
                <a:off x="3043371" y="6121093"/>
                <a:ext cx="39379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1, 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C2EF96-7337-473D-9151-CFF0206A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71" y="6121093"/>
                <a:ext cx="3937936" cy="374270"/>
              </a:xfrm>
              <a:prstGeom prst="rect">
                <a:avLst/>
              </a:prstGeom>
              <a:blipFill rotWithShape="1"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F3E396C-7C20-4A22-81CD-36BB269B22E3}"/>
              </a:ext>
            </a:extLst>
          </p:cNvPr>
          <p:cNvSpPr txBox="1"/>
          <p:nvPr/>
        </p:nvSpPr>
        <p:spPr>
          <a:xfrm>
            <a:off x="4481316" y="1333016"/>
            <a:ext cx="179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0, 1, 2, …, n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135C60F-E407-48CD-944B-6131C32CF6E9}"/>
              </a:ext>
            </a:extLst>
          </p:cNvPr>
          <p:cNvGrpSpPr/>
          <p:nvPr/>
        </p:nvGrpSpPr>
        <p:grpSpPr>
          <a:xfrm>
            <a:off x="7148367" y="3638551"/>
            <a:ext cx="1876836" cy="904093"/>
            <a:chOff x="7148367" y="3638551"/>
            <a:chExt cx="1876836" cy="904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34">
                  <a:extLst>
                    <a:ext uri="{FF2B5EF4-FFF2-40B4-BE49-F238E27FC236}">
                      <a16:creationId xmlns:a16="http://schemas.microsoft.com/office/drawing/2014/main" xmlns="" id="{92E41FF4-E398-4D0D-8580-D5BA2C42537A}"/>
                    </a:ext>
                  </a:extLst>
                </p:cNvPr>
                <p:cNvSpPr txBox="1"/>
                <p:nvPr/>
              </p:nvSpPr>
              <p:spPr>
                <a:xfrm>
                  <a:off x="7148367" y="3994417"/>
                  <a:ext cx="1876836" cy="548227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𝑃</m:t>
                        </m:r>
                        <m:r>
                          <a:rPr lang="en-US" altLang="zh-CN" sz="13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(</m:t>
                        </m:r>
                        <m:nary>
                          <m:naryPr>
                            <m:chr m:val="⋃"/>
                            <m:ctrlPr>
                              <a:rPr lang="en-US" altLang="zh-CN" sz="13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 sz="13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k</m:t>
                            </m:r>
                            <m:r>
                              <a:rPr lang="en-US" altLang="zh-CN" sz="13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3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3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3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3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k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13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13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 sz="13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k</m:t>
                            </m:r>
                            <m:r>
                              <a:rPr lang="en-US" altLang="zh-CN" sz="13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3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  <m:t>n</m:t>
                            </m:r>
                          </m:sup>
                          <m:e>
                            <m:r>
                              <a:rPr lang="en-US" altLang="zh-CN" sz="13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𝑃</m:t>
                            </m:r>
                          </m:e>
                        </m:nary>
                        <m:r>
                          <a:rPr lang="en-US" altLang="zh-CN" sz="13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3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3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sz="13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3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34">
                  <a:extLst>
                    <a:ext uri="{FF2B5EF4-FFF2-40B4-BE49-F238E27FC236}">
                      <a16:creationId xmlns:a16="http://schemas.microsoft.com/office/drawing/2014/main" id="{92E41FF4-E398-4D0D-8580-D5BA2C425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7" y="3994417"/>
                  <a:ext cx="1876836" cy="5482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EC2453F8-947C-4234-8C13-3ACBFCC8DA0C}"/>
                </a:ext>
              </a:extLst>
            </p:cNvPr>
            <p:cNvSpPr txBox="1"/>
            <p:nvPr/>
          </p:nvSpPr>
          <p:spPr>
            <a:xfrm>
              <a:off x="7403706" y="3638551"/>
              <a:ext cx="1366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>
                      <a:lumMod val="75000"/>
                    </a:schemeClr>
                  </a:solidFill>
                </a:rPr>
                <a:t>有限可加性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6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9" grpId="0" animBg="1"/>
      <p:bldP spid="361523" grpId="0" animBg="1"/>
      <p:bldP spid="361545" grpId="0" animBg="1"/>
      <p:bldP spid="30" grpId="0"/>
      <p:bldP spid="2" grpId="0"/>
      <p:bldP spid="3" grpId="0"/>
      <p:bldP spid="4" grpId="0"/>
      <p:bldP spid="6" grpId="0"/>
      <p:bldP spid="7" grpId="0"/>
      <p:bldP spid="8" grpId="0"/>
      <p:bldP spid="9" grpId="0"/>
      <p:bldP spid="39" grpId="0"/>
      <p:bldP spid="10" grpId="0" animBg="1"/>
      <p:bldP spid="11" grpId="0"/>
      <p:bldP spid="42" grpId="0" animBg="1"/>
      <p:bldP spid="43" grpId="0"/>
      <p:bldP spid="1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23" name="WordArt 27"/>
          <p:cNvSpPr>
            <a:spLocks noChangeArrowheads="1" noChangeShapeType="1" noTextEdit="1"/>
          </p:cNvSpPr>
          <p:nvPr/>
        </p:nvSpPr>
        <p:spPr bwMode="auto">
          <a:xfrm>
            <a:off x="1011238" y="2048973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①</a:t>
            </a:r>
          </a:p>
        </p:txBody>
      </p:sp>
      <p:sp>
        <p:nvSpPr>
          <p:cNvPr id="362524" name="WordArt 28"/>
          <p:cNvSpPr>
            <a:spLocks noChangeArrowheads="1" noChangeShapeType="1" noTextEdit="1"/>
          </p:cNvSpPr>
          <p:nvPr/>
        </p:nvSpPr>
        <p:spPr bwMode="auto">
          <a:xfrm>
            <a:off x="1000102" y="2672867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C2CFDBB4-F007-42FB-92B2-6A2631E1F72C}"/>
                  </a:ext>
                </a:extLst>
              </p:cNvPr>
              <p:cNvSpPr txBox="1"/>
              <p:nvPr/>
            </p:nvSpPr>
            <p:spPr>
              <a:xfrm>
                <a:off x="618878" y="705455"/>
                <a:ext cx="7954131" cy="1251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q=(1-p), the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Frequency Function of X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=0, 1, 2,…, 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CFDBB4-F007-42FB-92B2-6A2631E1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78" y="705455"/>
                <a:ext cx="7954131" cy="1251176"/>
              </a:xfrm>
              <a:prstGeom prst="rect">
                <a:avLst/>
              </a:prstGeom>
              <a:blipFill rotWithShape="1">
                <a:blip r:embed="rId2"/>
                <a:stretch>
                  <a:fillRect l="-690" t="-243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077603-9902-4FE6-9054-6637C5FB8C11}"/>
              </a:ext>
            </a:extLst>
          </p:cNvPr>
          <p:cNvSpPr txBox="1"/>
          <p:nvPr/>
        </p:nvSpPr>
        <p:spPr>
          <a:xfrm>
            <a:off x="618876" y="15872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Thus: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8D69B9D7-E294-46C5-9071-F9F3B10611E6}"/>
                  </a:ext>
                </a:extLst>
              </p:cNvPr>
              <p:cNvSpPr txBox="1"/>
              <p:nvPr/>
            </p:nvSpPr>
            <p:spPr>
              <a:xfrm>
                <a:off x="1587000" y="2042634"/>
                <a:ext cx="3264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   (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1, 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D69B9D7-E294-46C5-9071-F9F3B106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00" y="2042634"/>
                <a:ext cx="3264933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933" r="-2052" b="-347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FAFDBEB-668E-44A9-920E-746F6CBACE4A}"/>
                  </a:ext>
                </a:extLst>
              </p:cNvPr>
              <p:cNvSpPr txBox="1"/>
              <p:nvPr/>
            </p:nvSpPr>
            <p:spPr>
              <a:xfrm>
                <a:off x="1552164" y="2574518"/>
                <a:ext cx="3010311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AFDBEB-668E-44A9-920E-746F6C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164" y="2574518"/>
                <a:ext cx="3010311" cy="7564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B2E85F6-3183-4615-86D6-7D80BB4C35DF}"/>
                  </a:ext>
                </a:extLst>
              </p:cNvPr>
              <p:cNvSpPr txBox="1"/>
              <p:nvPr/>
            </p:nvSpPr>
            <p:spPr>
              <a:xfrm>
                <a:off x="618876" y="3749462"/>
                <a:ext cx="7954132" cy="9777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Definition: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the Frequency Function of </a:t>
                </a:r>
                <a:r>
                  <a:rPr lang="en-US" altLang="zh-CN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r.v.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X is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=0, 1, 2,…, 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2E85F6-3183-4615-86D6-7D80BB4C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76" y="3749462"/>
                <a:ext cx="7954132" cy="977768"/>
              </a:xfrm>
              <a:prstGeom prst="rect">
                <a:avLst/>
              </a:prstGeom>
              <a:blipFill rotWithShape="1">
                <a:blip r:embed="rId5"/>
                <a:stretch>
                  <a:fillRect l="-690" t="-312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40B75ACB-5E79-4A11-BCD7-9A7295782EB3}"/>
                  </a:ext>
                </a:extLst>
              </p:cNvPr>
              <p:cNvSpPr txBox="1"/>
              <p:nvPr/>
            </p:nvSpPr>
            <p:spPr>
              <a:xfrm>
                <a:off x="618877" y="4709722"/>
                <a:ext cx="7954132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then X follows 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Binomial Distribution (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二项分布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with parameter (n, p), 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~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B75ACB-5E79-4A11-BCD7-9A729578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77" y="4709722"/>
                <a:ext cx="7954132" cy="646331"/>
              </a:xfrm>
              <a:prstGeom prst="rect">
                <a:avLst/>
              </a:prstGeom>
              <a:blipFill>
                <a:blip r:embed="rId6"/>
                <a:stretch>
                  <a:fillRect l="-638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CC97EE4E-8BA2-4493-B6EC-B414D50920EE}"/>
                  </a:ext>
                </a:extLst>
              </p:cNvPr>
              <p:cNvSpPr txBox="1"/>
              <p:nvPr/>
            </p:nvSpPr>
            <p:spPr>
              <a:xfrm>
                <a:off x="618876" y="5645775"/>
                <a:ext cx="7899195" cy="11008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When n=1, b(1, p) is</a:t>
                </a:r>
                <a:r>
                  <a:rPr lang="zh-CN" altLang="en-US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(0-1)Two Point Distribution. Its Frequency Function is</a:t>
                </a:r>
                <a:endParaRPr lang="en-US" altLang="zh-CN" dirty="0">
                  <a:solidFill>
                    <a:srgbClr val="0070C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   (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=0, 1)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97EE4E-8BA2-4493-B6EC-B414D509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76" y="5645775"/>
                <a:ext cx="7899195" cy="1100879"/>
              </a:xfrm>
              <a:prstGeom prst="rect">
                <a:avLst/>
              </a:prstGeom>
              <a:blipFill rotWithShape="1">
                <a:blip r:embed="rId7"/>
                <a:stretch>
                  <a:fillRect l="-695" t="-2762" b="-16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7ED5BE4C-320E-4556-89B1-5B2E2FBF51A7}"/>
                  </a:ext>
                </a:extLst>
              </p:cNvPr>
              <p:cNvSpPr txBox="1"/>
              <p:nvPr/>
            </p:nvSpPr>
            <p:spPr>
              <a:xfrm>
                <a:off x="4595942" y="2808742"/>
                <a:ext cx="1581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D5BE4C-320E-4556-89B1-5B2E2FBF5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42" y="2808742"/>
                <a:ext cx="1581202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158" r="-2703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3" grpId="0" animBg="1"/>
      <p:bldP spid="362524" grpId="0" animBg="1"/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9" y="4053302"/>
            <a:ext cx="5702990" cy="27931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9" y="1086617"/>
            <a:ext cx="5702990" cy="279318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33257" y="2298542"/>
            <a:ext cx="15870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=10,  </a:t>
            </a:r>
            <a:r>
              <a:rPr lang="en-US" altLang="zh-CN" i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=0.1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33257" y="5265228"/>
            <a:ext cx="1685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=10,  </a:t>
            </a:r>
            <a:r>
              <a:rPr lang="en-US" altLang="zh-CN" i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=0.5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21139" y="659694"/>
            <a:ext cx="5638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Frequency Function of the Binomial Distribution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844786" y="677718"/>
                <a:ext cx="31843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786" y="677718"/>
                <a:ext cx="318436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97329" y="659694"/>
            <a:ext cx="549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Frequency Function of the Binomial Distribution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96278" y="636544"/>
                <a:ext cx="42193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278" y="636544"/>
                <a:ext cx="421931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1F4F4012-09AE-F74E-817A-339D711FA5A7}"/>
                  </a:ext>
                </a:extLst>
              </p:cNvPr>
              <p:cNvSpPr/>
              <p:nvPr/>
            </p:nvSpPr>
            <p:spPr>
              <a:xfrm>
                <a:off x="975468" y="1410497"/>
                <a:ext cx="7642752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Question: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  <m:t>(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.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How does 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change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with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STXinwei" panose="0201080004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given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fixed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TXinwei" panose="020108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and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TXinwei" panose="02010800040101010101" pitchFamily="2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?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endParaRPr lang="en-US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F4F4012-09AE-F74E-817A-339D711FA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8" y="1410497"/>
                <a:ext cx="7642752" cy="669992"/>
              </a:xfrm>
              <a:prstGeom prst="rect">
                <a:avLst/>
              </a:prstGeom>
              <a:blipFill rotWithShape="1">
                <a:blip r:embed="rId4"/>
                <a:stretch>
                  <a:fillRect l="-718" t="-4545" b="-109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22" descr="4">
            <a:extLst>
              <a:ext uri="{FF2B5EF4-FFF2-40B4-BE49-F238E27FC236}">
                <a16:creationId xmlns:a16="http://schemas.microsoft.com/office/drawing/2014/main" xmlns="" id="{9164A97B-2FFC-9443-9911-F55785FD36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" y="1410497"/>
            <a:ext cx="58102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0E6A00-399D-E748-8755-8507900F24BA}"/>
              </a:ext>
            </a:extLst>
          </p:cNvPr>
          <p:cNvSpPr/>
          <p:nvPr/>
        </p:nvSpPr>
        <p:spPr>
          <a:xfrm>
            <a:off x="975468" y="2258571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Answer: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Consider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following: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3EE9038-A42D-7149-ABDE-84EAA6EDDA1B}"/>
                  </a:ext>
                </a:extLst>
              </p:cNvPr>
              <p:cNvSpPr txBox="1"/>
              <p:nvPr/>
            </p:nvSpPr>
            <p:spPr>
              <a:xfrm>
                <a:off x="1374456" y="2802675"/>
                <a:ext cx="6912293" cy="612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EE9038-A42D-7149-ABDE-84EAA6ED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56" y="2802675"/>
                <a:ext cx="6912293" cy="6124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E3A8C07-D295-7143-BE4A-CD08BFE1A1F9}"/>
                  </a:ext>
                </a:extLst>
              </p:cNvPr>
              <p:cNvSpPr/>
              <p:nvPr/>
            </p:nvSpPr>
            <p:spPr>
              <a:xfrm>
                <a:off x="975468" y="3800577"/>
                <a:ext cx="65683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When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,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increases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as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STXinwei" panose="0201080004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increases.</a:t>
                </a:r>
                <a:endParaRPr lang="en-US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3A8C07-D295-7143-BE4A-CD08BFE1A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8" y="3800577"/>
                <a:ext cx="656833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42" t="-6557" b="-2623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22AA3EF7-3FFA-A94A-9F27-72945F1015B9}"/>
                  </a:ext>
                </a:extLst>
              </p:cNvPr>
              <p:cNvSpPr/>
              <p:nvPr/>
            </p:nvSpPr>
            <p:spPr>
              <a:xfrm>
                <a:off x="975468" y="4788585"/>
                <a:ext cx="65683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When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is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an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integer,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.</a:t>
                </a:r>
                <a:endParaRPr lang="en-US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AA3EF7-3FFA-A94A-9F27-72945F101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8" y="4788585"/>
                <a:ext cx="6568332" cy="369332"/>
              </a:xfrm>
              <a:prstGeom prst="rect">
                <a:avLst/>
              </a:prstGeom>
              <a:blipFill>
                <a:blip r:embed="rId10"/>
                <a:stretch>
                  <a:fillRect l="-77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355A690-5A0A-8F4F-8BD7-FA31A46EA9B8}"/>
                  </a:ext>
                </a:extLst>
              </p:cNvPr>
              <p:cNvSpPr/>
              <p:nvPr/>
            </p:nvSpPr>
            <p:spPr>
              <a:xfrm>
                <a:off x="975467" y="4294581"/>
                <a:ext cx="70123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When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,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decreases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as</a:t>
                </a:r>
                <a:r>
                  <a:rPr lang="zh-CN" altLang="en-US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STXinwei" panose="0201080004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STXinwei" panose="02010800040101010101" pitchFamily="2" charset="-122"/>
                    <a:ea typeface="STXinwei" panose="02010800040101010101" pitchFamily="2" charset="-122"/>
                  </a:rPr>
                  <a:t> 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increases.</a:t>
                </a:r>
                <a:endParaRPr lang="en-US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5A690-5A0A-8F4F-8BD7-FA31A46E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7" y="4294581"/>
                <a:ext cx="70123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96" t="-6557" b="-2623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52">
            <a:extLst>
              <a:ext uri="{FF2B5EF4-FFF2-40B4-BE49-F238E27FC236}">
                <a16:creationId xmlns:a16="http://schemas.microsoft.com/office/drawing/2014/main" xmlns="" id="{409181A0-314C-A744-B57A-A0E9E6A2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91" y="4788585"/>
            <a:ext cx="452438" cy="4191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17" name="AutoShape 93">
            <a:extLst>
              <a:ext uri="{FF2B5EF4-FFF2-40B4-BE49-F238E27FC236}">
                <a16:creationId xmlns:a16="http://schemas.microsoft.com/office/drawing/2014/main" xmlns="" id="{FE89BCB0-459F-E547-9BFE-34488D52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39" y="5700332"/>
            <a:ext cx="2624981" cy="646331"/>
          </a:xfrm>
          <a:prstGeom prst="wedgeRectCallout">
            <a:avLst>
              <a:gd name="adj1" fmla="val -3751"/>
              <a:gd name="adj2" fmla="val -110183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Appears</a:t>
            </a:r>
            <a:r>
              <a:rPr lang="zh-CN" altLang="en-US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most</a:t>
            </a:r>
            <a:r>
              <a:rPr lang="zh-CN" altLang="en-US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frequently</a:t>
            </a:r>
            <a:endParaRPr lang="zh-CN" altLang="en-US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43" name="Picture 23" descr="k1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635000"/>
            <a:ext cx="1263641" cy="8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471CC47-ABDC-465C-9AD5-5CBD067A2B65}"/>
              </a:ext>
            </a:extLst>
          </p:cNvPr>
          <p:cNvSpPr txBox="1"/>
          <p:nvPr/>
        </p:nvSpPr>
        <p:spPr>
          <a:xfrm>
            <a:off x="2190741" y="75508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Applications: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544C740-4D78-4896-BBEE-3829275ECC0C}"/>
              </a:ext>
            </a:extLst>
          </p:cNvPr>
          <p:cNvSpPr txBox="1"/>
          <p:nvPr/>
        </p:nvSpPr>
        <p:spPr>
          <a:xfrm>
            <a:off x="2017726" y="1117033"/>
            <a:ext cx="706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Binomial Distribution comes from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 n-time Bernoulli Trial.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44C78A8-E205-4202-AB65-BBF707191041}"/>
              </a:ext>
            </a:extLst>
          </p:cNvPr>
          <p:cNvSpPr txBox="1"/>
          <p:nvPr/>
        </p:nvSpPr>
        <p:spPr>
          <a:xfrm>
            <a:off x="517778" y="1762298"/>
            <a:ext cx="824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10% components from a huge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group of electronic components are damaged. Randomly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 20 components from the group to build a device, what is the probability that the device can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work properly?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CD9EB1A-59E2-4BB2-937E-1BB5F6925A96}"/>
              </a:ext>
            </a:extLst>
          </p:cNvPr>
          <p:cNvSpPr txBox="1"/>
          <p:nvPr/>
        </p:nvSpPr>
        <p:spPr>
          <a:xfrm>
            <a:off x="517778" y="2821958"/>
            <a:ext cx="792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Answer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Since the total number of components is huge, the picking process can be considered as sampling with replacement.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69272291-F12B-4D79-9DF2-8AC87493D845}"/>
                  </a:ext>
                </a:extLst>
              </p:cNvPr>
              <p:cNvSpPr txBox="1"/>
              <p:nvPr/>
            </p:nvSpPr>
            <p:spPr>
              <a:xfrm>
                <a:off x="538283" y="3538051"/>
                <a:ext cx="810497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denote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number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 the undamaged from the 20 components.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Then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b="0" dirty="0">
                    <a:solidFill>
                      <a:srgbClr val="C00000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(20, 0.9)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272291-F12B-4D79-9DF2-8AC87493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3" y="3538051"/>
                <a:ext cx="8104974" cy="1231106"/>
              </a:xfrm>
              <a:prstGeom prst="rect">
                <a:avLst/>
              </a:prstGeom>
              <a:blipFill>
                <a:blip r:embed="rId4"/>
                <a:stretch>
                  <a:fillRect l="-602" t="-1980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A6A234F-CD88-41D7-88A1-491DC5297C40}"/>
                  </a:ext>
                </a:extLst>
              </p:cNvPr>
              <p:cNvSpPr txBox="1"/>
              <p:nvPr/>
            </p:nvSpPr>
            <p:spPr>
              <a:xfrm>
                <a:off x="1187850" y="4932039"/>
                <a:ext cx="4291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device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works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properly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=20}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6A234F-CD88-41D7-88A1-491DC5297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50" y="4932039"/>
                <a:ext cx="4291367" cy="276999"/>
              </a:xfrm>
              <a:prstGeom prst="rect">
                <a:avLst/>
              </a:prstGeom>
              <a:blipFill>
                <a:blip r:embed="rId5"/>
                <a:stretch>
                  <a:fillRect l="-590" t="-8696" r="-1475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8C11382F-D9BC-4D21-BBB4-CDE021060B23}"/>
                  </a:ext>
                </a:extLst>
              </p:cNvPr>
              <p:cNvSpPr txBox="1"/>
              <p:nvPr/>
            </p:nvSpPr>
            <p:spPr>
              <a:xfrm>
                <a:off x="4106065" y="5742440"/>
                <a:ext cx="2459519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20−20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11382F-D9BC-4D21-BBB4-CDE021060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65" y="5742440"/>
                <a:ext cx="2459519" cy="284180"/>
              </a:xfrm>
              <a:prstGeom prst="rect">
                <a:avLst/>
              </a:prstGeom>
              <a:blipFill>
                <a:blip r:embed="rId6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7BB463A-A00D-495A-A156-BF19BF1AB004}"/>
                  </a:ext>
                </a:extLst>
              </p:cNvPr>
              <p:cNvSpPr txBox="1"/>
              <p:nvPr/>
            </p:nvSpPr>
            <p:spPr>
              <a:xfrm>
                <a:off x="4127149" y="6113708"/>
                <a:ext cx="80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BB463A-A00D-495A-A156-BF19BF1AB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49" y="6113708"/>
                <a:ext cx="809452" cy="276999"/>
              </a:xfrm>
              <a:prstGeom prst="rect">
                <a:avLst/>
              </a:prstGeom>
              <a:blipFill>
                <a:blip r:embed="rId7"/>
                <a:stretch>
                  <a:fillRect l="-1538" t="-4348" r="-1538" b="-43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75FA492C-D52C-417B-9487-3AEB0C44CE69}"/>
                  </a:ext>
                </a:extLst>
              </p:cNvPr>
              <p:cNvSpPr txBox="1"/>
              <p:nvPr/>
            </p:nvSpPr>
            <p:spPr>
              <a:xfrm>
                <a:off x="5020792" y="6121522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≈0.1216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FA492C-D52C-417B-9487-3AEB0C44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792" y="6121522"/>
                <a:ext cx="985847" cy="276999"/>
              </a:xfrm>
              <a:prstGeom prst="rect">
                <a:avLst/>
              </a:prstGeom>
              <a:blipFill>
                <a:blip r:embed="rId8"/>
                <a:stretch>
                  <a:fillRect l="-1282" r="-5128" b="-41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479217" y="3938158"/>
            <a:ext cx="3601557" cy="923330"/>
            <a:chOff x="5897857" y="4250678"/>
            <a:chExt cx="3292534" cy="946467"/>
          </a:xfrm>
        </p:grpSpPr>
        <p:sp>
          <p:nvSpPr>
            <p:cNvPr id="3" name="矩形标注 2"/>
            <p:cNvSpPr/>
            <p:nvPr/>
          </p:nvSpPr>
          <p:spPr>
            <a:xfrm>
              <a:off x="5897857" y="4250678"/>
              <a:ext cx="3292534" cy="899261"/>
            </a:xfrm>
            <a:prstGeom prst="wedgeRectCallout">
              <a:avLst>
                <a:gd name="adj1" fmla="val -73025"/>
                <a:gd name="adj2" fmla="val 2472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66383" y="4250678"/>
              <a:ext cx="3070123" cy="946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Probability for undamaged components in the group is</a:t>
              </a:r>
            </a:p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90%</a:t>
              </a:r>
              <a:endParaRPr lang="zh-CN" altLang="en-US" dirty="0">
                <a:solidFill>
                  <a:srgbClr val="00B0F0"/>
                </a:solidFill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4034724" y="5316375"/>
                <a:ext cx="2176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724" y="5316375"/>
                <a:ext cx="217694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08D1B2-EC11-463E-9754-63A5A2695B62}"/>
              </a:ext>
            </a:extLst>
          </p:cNvPr>
          <p:cNvSpPr txBox="1"/>
          <p:nvPr/>
        </p:nvSpPr>
        <p:spPr>
          <a:xfrm>
            <a:off x="451413" y="843360"/>
            <a:ext cx="827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There are 5 defective products among 100 products. 3 products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sampled with replacement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picking one product each time. What is the probability of getting 2 defective products in the 3 picks?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59E7C11-5E2F-4001-B80C-79D432713376}"/>
              </a:ext>
            </a:extLst>
          </p:cNvPr>
          <p:cNvSpPr txBox="1"/>
          <p:nvPr/>
        </p:nvSpPr>
        <p:spPr>
          <a:xfrm>
            <a:off x="532436" y="2040359"/>
            <a:ext cx="819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Answer: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Since it is sampling with replacement, the 3 trials are in the same context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and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are independent from each other. This suggests that the trails are Bernoulli Trials with n = 3.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30F2994-42B8-4320-9350-9E6A63A9804C}"/>
                  </a:ext>
                </a:extLst>
              </p:cNvPr>
              <p:cNvSpPr txBox="1"/>
              <p:nvPr/>
            </p:nvSpPr>
            <p:spPr>
              <a:xfrm>
                <a:off x="532436" y="3152239"/>
                <a:ext cx="8440114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probability of getting a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defective product </a:t>
                </a:r>
                <a:r>
                  <a:rPr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</a:t>
                </a:r>
                <a:r>
                  <a:rPr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single trial is 5/100=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0.05</a:t>
                </a:r>
                <a:r>
                  <a:rPr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Let X denote the number of defective products in the 3 picks,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=3,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=0.05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0F2994-42B8-4320-9350-9E6A63A9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6" y="3152239"/>
                <a:ext cx="8440114" cy="1400383"/>
              </a:xfrm>
              <a:prstGeom prst="rect">
                <a:avLst/>
              </a:prstGeom>
              <a:blipFill rotWithShape="1">
                <a:blip r:embed="rId2"/>
                <a:stretch>
                  <a:fillRect l="-722" t="-2174" b="-347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5C585209-2D1F-4A78-83C6-28F6521EE9AC}"/>
                  </a:ext>
                </a:extLst>
              </p:cNvPr>
              <p:cNvSpPr txBox="1"/>
              <p:nvPr/>
            </p:nvSpPr>
            <p:spPr>
              <a:xfrm>
                <a:off x="594783" y="4412953"/>
                <a:ext cx="8136462" cy="1216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Thus, the probability is: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(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0.05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0.95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=0.007125</m:t>
                      </m:r>
                    </m:oMath>
                  </m:oMathPara>
                </a14:m>
                <a:endPara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585209-2D1F-4A78-83C6-28F6521EE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83" y="4412953"/>
                <a:ext cx="8136462" cy="1216615"/>
              </a:xfrm>
              <a:prstGeom prst="rect">
                <a:avLst/>
              </a:prstGeom>
              <a:blipFill rotWithShape="1">
                <a:blip r:embed="rId3"/>
                <a:stretch>
                  <a:fillRect l="-825" t="-2513" b="-15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8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ChangeArrowheads="1"/>
          </p:cNvSpPr>
          <p:nvPr/>
        </p:nvSpPr>
        <p:spPr bwMode="auto">
          <a:xfrm rot="10800000" flipV="1">
            <a:off x="3004519" y="5741988"/>
            <a:ext cx="1906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dirty="0">
                <a:latin typeface="Times New Roman" pitchFamily="18" charset="0"/>
              </a:rPr>
              <a:t>··········</a:t>
            </a:r>
          </a:p>
        </p:txBody>
      </p:sp>
      <p:grpSp>
        <p:nvGrpSpPr>
          <p:cNvPr id="368649" name="Group 9"/>
          <p:cNvGrpSpPr>
            <a:grpSpLocks/>
          </p:cNvGrpSpPr>
          <p:nvPr/>
        </p:nvGrpSpPr>
        <p:grpSpPr bwMode="auto">
          <a:xfrm>
            <a:off x="900113" y="2184847"/>
            <a:ext cx="647700" cy="635000"/>
            <a:chOff x="2861" y="3240"/>
            <a:chExt cx="408" cy="400"/>
          </a:xfrm>
        </p:grpSpPr>
        <p:sp>
          <p:nvSpPr>
            <p:cNvPr id="3096" name="Rectangle 10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7" name="Picture 11" descr="COSMIC08H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657" name="Group 17"/>
          <p:cNvGrpSpPr>
            <a:grpSpLocks/>
          </p:cNvGrpSpPr>
          <p:nvPr/>
        </p:nvGrpSpPr>
        <p:grpSpPr bwMode="auto">
          <a:xfrm>
            <a:off x="889000" y="3529013"/>
            <a:ext cx="647700" cy="635000"/>
            <a:chOff x="2861" y="3240"/>
            <a:chExt cx="408" cy="400"/>
          </a:xfrm>
        </p:grpSpPr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1" name="Picture 19" descr="COSMIC08H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661" name="Group 21"/>
          <p:cNvGrpSpPr>
            <a:grpSpLocks/>
          </p:cNvGrpSpPr>
          <p:nvPr/>
        </p:nvGrpSpPr>
        <p:grpSpPr bwMode="auto">
          <a:xfrm>
            <a:off x="890588" y="4622800"/>
            <a:ext cx="647700" cy="635000"/>
            <a:chOff x="2861" y="3240"/>
            <a:chExt cx="408" cy="400"/>
          </a:xfrm>
        </p:grpSpPr>
        <p:sp>
          <p:nvSpPr>
            <p:cNvPr id="3087" name="Rectangle 22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88" name="Picture 23" descr="COSMIC08H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665" name="Group 25"/>
          <p:cNvGrpSpPr>
            <a:grpSpLocks/>
          </p:cNvGrpSpPr>
          <p:nvPr/>
        </p:nvGrpSpPr>
        <p:grpSpPr bwMode="auto">
          <a:xfrm>
            <a:off x="892175" y="5678488"/>
            <a:ext cx="647700" cy="635000"/>
            <a:chOff x="2861" y="3240"/>
            <a:chExt cx="408" cy="400"/>
          </a:xfrm>
        </p:grpSpPr>
        <p:sp>
          <p:nvSpPr>
            <p:cNvPr id="3084" name="Rectangle 26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85" name="Picture 27" descr="COSMIC08H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4A0D2B7-E419-4594-915C-282316B949DE}"/>
              </a:ext>
            </a:extLst>
          </p:cNvPr>
          <p:cNvSpPr txBox="1"/>
          <p:nvPr/>
        </p:nvSpPr>
        <p:spPr>
          <a:xfrm>
            <a:off x="2483571" y="734938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Problems of Classical Probability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921FA46C-460D-473B-B091-B461B196FB58}"/>
                  </a:ext>
                </a:extLst>
              </p:cNvPr>
              <p:cNvSpPr txBox="1"/>
              <p:nvPr/>
            </p:nvSpPr>
            <p:spPr>
              <a:xfrm>
                <a:off x="889000" y="1415018"/>
                <a:ext cx="743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Assume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 the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probability space for a random experiment E.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1FA46C-460D-473B-B091-B461B196F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415018"/>
                <a:ext cx="7439344" cy="369332"/>
              </a:xfrm>
              <a:prstGeom prst="rect">
                <a:avLst/>
              </a:prstGeom>
              <a:blipFill>
                <a:blip r:embed="rId3"/>
                <a:stretch>
                  <a:fillRect l="-68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D34A61C-6F27-4D5A-A8DF-0900F110AB96}"/>
              </a:ext>
            </a:extLst>
          </p:cNvPr>
          <p:cNvSpPr txBox="1"/>
          <p:nvPr/>
        </p:nvSpPr>
        <p:spPr>
          <a:xfrm>
            <a:off x="1547813" y="218484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 A: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8958B8CC-BC11-4AA3-9AAA-2FCADC7C1162}"/>
                  </a:ext>
                </a:extLst>
              </p:cNvPr>
              <p:cNvSpPr txBox="1"/>
              <p:nvPr/>
            </p:nvSpPr>
            <p:spPr>
              <a:xfrm>
                <a:off x="3004519" y="2184847"/>
                <a:ext cx="56933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elements from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are related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to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experiment.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 expected to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be an abstract set (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抽象集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 the experiment from a mathematical perspective.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58B8CC-BC11-4AA3-9AAA-2FCADC7C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519" y="2184847"/>
                <a:ext cx="5693394" cy="923330"/>
              </a:xfrm>
              <a:prstGeom prst="rect">
                <a:avLst/>
              </a:prstGeom>
              <a:blipFill>
                <a:blip r:embed="rId4"/>
                <a:stretch>
                  <a:fillRect l="-964" t="-2632" r="-857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D2828F7-3C3A-406A-A1C5-94F7F346E6F1}"/>
              </a:ext>
            </a:extLst>
          </p:cNvPr>
          <p:cNvSpPr txBox="1"/>
          <p:nvPr/>
        </p:nvSpPr>
        <p:spPr>
          <a:xfrm>
            <a:off x="1536700" y="352901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 B: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F68AF1A-A2B7-4592-9F52-4C72DE1C2890}"/>
              </a:ext>
            </a:extLst>
          </p:cNvPr>
          <p:cNvSpPr txBox="1"/>
          <p:nvPr/>
        </p:nvSpPr>
        <p:spPr>
          <a:xfrm>
            <a:off x="3004518" y="3530428"/>
            <a:ext cx="591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How to calculate the probability for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unequal probability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非等可能事件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C187227-2DFD-4F49-814A-D198A5636EE5}"/>
              </a:ext>
            </a:extLst>
          </p:cNvPr>
          <p:cNvSpPr txBox="1"/>
          <p:nvPr/>
        </p:nvSpPr>
        <p:spPr>
          <a:xfrm>
            <a:off x="1587887" y="46228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 C: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737DA84-3EC2-46BD-82E5-EC4EBD8010ED}"/>
              </a:ext>
            </a:extLst>
          </p:cNvPr>
          <p:cNvSpPr txBox="1"/>
          <p:nvPr/>
        </p:nvSpPr>
        <p:spPr>
          <a:xfrm>
            <a:off x="3004520" y="4622800"/>
            <a:ext cx="569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How to apply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calculus theory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微积分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 probability theory?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D034A1F-4738-4D70-954A-BB78F2E98897}"/>
              </a:ext>
            </a:extLst>
          </p:cNvPr>
          <p:cNvSpPr txBox="1"/>
          <p:nvPr/>
        </p:nvSpPr>
        <p:spPr>
          <a:xfrm>
            <a:off x="1571857" y="567848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 D: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73825" y="2721562"/>
            <a:ext cx="8550432" cy="11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 we change the condition “</a:t>
            </a: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sampling with replacement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 to “</a:t>
            </a: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sampling without replacement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”,  the context for each trail later on has been changed  so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that the trials are not Bernoulli Trials anymore.</a:t>
            </a:r>
            <a:endParaRPr lang="en-US" altLang="zh-CN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16909CB-041E-470A-A140-265A4A0E7839}"/>
              </a:ext>
            </a:extLst>
          </p:cNvPr>
          <p:cNvSpPr txBox="1"/>
          <p:nvPr/>
        </p:nvSpPr>
        <p:spPr>
          <a:xfrm>
            <a:off x="473825" y="2261582"/>
            <a:ext cx="17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Attention: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5F10823F-BB34-44D3-858D-84A6A57E6C85}"/>
                  </a:ext>
                </a:extLst>
              </p:cNvPr>
              <p:cNvSpPr txBox="1"/>
              <p:nvPr/>
            </p:nvSpPr>
            <p:spPr>
              <a:xfrm>
                <a:off x="555585" y="4042462"/>
                <a:ext cx="8224040" cy="174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We have to apply Classical Probability (combination) to obtain the result: Here </a:t>
                </a:r>
                <a:r>
                  <a:rPr lang="en-US" altLang="zh-CN" sz="2000" dirty="0" err="1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sz="2000" dirty="0" err="1" smtClean="0">
                    <a:latin typeface="Arial Unicode MS"/>
                    <a:ea typeface="Arial Unicode MS"/>
                    <a:cs typeface="Arial Unicode MS"/>
                  </a:rPr>
                  <a:t>~Hypergeom</a:t>
                </a:r>
                <a:r>
                  <a:rPr lang="en-US" altLang="zh-CN" sz="2000" dirty="0" smtClean="0">
                    <a:latin typeface="Arial Unicode MS"/>
                    <a:ea typeface="Arial Unicode MS"/>
                    <a:cs typeface="Arial Unicode MS"/>
                  </a:rPr>
                  <a:t>(N=100, n=3,k=5)</a:t>
                </a:r>
                <a:endPara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endPara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95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)(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5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100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≈0.00618</m:t>
                      </m:r>
                    </m:oMath>
                  </m:oMathPara>
                </a14:m>
                <a:endPara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10823F-BB34-44D3-858D-84A6A57E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5" y="4042462"/>
                <a:ext cx="8224040" cy="1748492"/>
              </a:xfrm>
              <a:prstGeom prst="rect">
                <a:avLst/>
              </a:prstGeom>
              <a:blipFill rotWithShape="1">
                <a:blip r:embed="rId2"/>
                <a:stretch>
                  <a:fillRect l="-741" t="-1742" r="-7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1308D1B2-EC11-463E-9754-63A5A2695B62}"/>
              </a:ext>
            </a:extLst>
          </p:cNvPr>
          <p:cNvSpPr txBox="1"/>
          <p:nvPr/>
        </p:nvSpPr>
        <p:spPr>
          <a:xfrm>
            <a:off x="450675" y="848026"/>
            <a:ext cx="820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There are 5 defective products among 100 products. 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products were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sampled </a:t>
            </a:r>
            <a:r>
              <a:rPr lang="en-US" altLang="zh-CN" sz="2000" strike="sngStrike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with replacement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by picking one product each time. What is the probability of getting 2 defective products in 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picks?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5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6955" y="580202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insurance industry is one of the earliest industries that applied Probability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theory for their business. Insurance companies need to calculate the probability of their services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 as to evaluate their company's profit.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06301C-563E-42B8-9383-B281908D70FD}"/>
              </a:ext>
            </a:extLst>
          </p:cNvPr>
          <p:cNvSpPr txBox="1"/>
          <p:nvPr/>
        </p:nvSpPr>
        <p:spPr>
          <a:xfrm>
            <a:off x="341423" y="1617074"/>
            <a:ext cx="8088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10,000 people bought insurance for their car. Assume every person only has one car and has a car accident per year as maximum). In general, the probability of having a car accident is 0.005. (1) What is the probability that 40 people have a car accident in the next year? (2) What is the probability that 70 people have a car accident in a year? (3) What is the probability that maximum 70 people have a car accident in the coming year?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B9976E89-7C0C-4A45-BC7D-2F8FD0C8BC43}"/>
                  </a:ext>
                </a:extLst>
              </p:cNvPr>
              <p:cNvSpPr txBox="1"/>
              <p:nvPr/>
            </p:nvSpPr>
            <p:spPr>
              <a:xfrm>
                <a:off x="341422" y="3779031"/>
                <a:ext cx="8612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Answer: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X denote the total number of the car accidents in a year for this case,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(10000, 0.005)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976E89-7C0C-4A45-BC7D-2F8FD0C8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2" y="3779031"/>
                <a:ext cx="8612077" cy="646331"/>
              </a:xfrm>
              <a:prstGeom prst="rect">
                <a:avLst/>
              </a:prstGeom>
              <a:blipFill>
                <a:blip r:embed="rId2"/>
                <a:stretch>
                  <a:fillRect l="-566" t="-4717" r="-63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A575AD0A-11E0-45AF-8383-6F3B71B99016}"/>
                  </a:ext>
                </a:extLst>
              </p:cNvPr>
              <p:cNvSpPr txBox="1"/>
              <p:nvPr/>
            </p:nvSpPr>
            <p:spPr>
              <a:xfrm>
                <a:off x="1018909" y="4540155"/>
                <a:ext cx="1422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=40}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75AD0A-11E0-45AF-8383-6F3B71B99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09" y="4540155"/>
                <a:ext cx="1422762" cy="276999"/>
              </a:xfrm>
              <a:prstGeom prst="rect">
                <a:avLst/>
              </a:prstGeom>
              <a:blipFill>
                <a:blip r:embed="rId3"/>
                <a:stretch>
                  <a:fillRect t="-4444" r="-5556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C6E479CD-238E-448D-9F17-FA60F564C55D}"/>
                  </a:ext>
                </a:extLst>
              </p:cNvPr>
              <p:cNvSpPr txBox="1"/>
              <p:nvPr/>
            </p:nvSpPr>
            <p:spPr>
              <a:xfrm>
                <a:off x="2441671" y="4540155"/>
                <a:ext cx="3135154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1000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0.005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9960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E479CD-238E-448D-9F17-FA60F564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4540155"/>
                <a:ext cx="3135154" cy="284180"/>
              </a:xfrm>
              <a:prstGeom prst="rect">
                <a:avLst/>
              </a:prstGeom>
              <a:blipFill rotWithShape="1">
                <a:blip r:embed="rId4"/>
                <a:stretch>
                  <a:fillRect l="-195" r="-195" b="-347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98DE15E9-9D39-4322-9B32-EE90B35CF2AE}"/>
                  </a:ext>
                </a:extLst>
              </p:cNvPr>
              <p:cNvSpPr txBox="1"/>
              <p:nvPr/>
            </p:nvSpPr>
            <p:spPr>
              <a:xfrm>
                <a:off x="2441671" y="4905326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≈0.0214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DE15E9-9D39-4322-9B32-EE90B35C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4905326"/>
                <a:ext cx="985847" cy="276999"/>
              </a:xfrm>
              <a:prstGeom prst="rect">
                <a:avLst/>
              </a:prstGeom>
              <a:blipFill>
                <a:blip r:embed="rId5"/>
                <a:stretch>
                  <a:fillRect l="-1863" r="-55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146CC8B9-912E-44AF-B919-C0FB984FD8A9}"/>
                  </a:ext>
                </a:extLst>
              </p:cNvPr>
              <p:cNvSpPr txBox="1"/>
              <p:nvPr/>
            </p:nvSpPr>
            <p:spPr>
              <a:xfrm>
                <a:off x="1018909" y="6236322"/>
                <a:ext cx="14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≤70}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6CC8B9-912E-44AF-B919-C0FB984F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09" y="6236322"/>
                <a:ext cx="1413144" cy="276999"/>
              </a:xfrm>
              <a:prstGeom prst="rect">
                <a:avLst/>
              </a:prstGeom>
              <a:blipFill>
                <a:blip r:embed="rId6"/>
                <a:stretch>
                  <a:fillRect t="-2222" r="-6034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FBF194CF-D63D-49BF-B685-955A301B380D}"/>
                  </a:ext>
                </a:extLst>
              </p:cNvPr>
              <p:cNvSpPr txBox="1"/>
              <p:nvPr/>
            </p:nvSpPr>
            <p:spPr>
              <a:xfrm>
                <a:off x="2441671" y="5985323"/>
                <a:ext cx="370242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10000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0.005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10000−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BF194CF-D63D-49BF-B685-955A301B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985323"/>
                <a:ext cx="3702424" cy="778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4C6EC763-36F9-41A8-9D85-BF5364AE0610}"/>
                  </a:ext>
                </a:extLst>
              </p:cNvPr>
              <p:cNvSpPr txBox="1"/>
              <p:nvPr/>
            </p:nvSpPr>
            <p:spPr>
              <a:xfrm>
                <a:off x="6116203" y="6236358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≈0.997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C6EC763-36F9-41A8-9D85-BF5364AE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03" y="6236358"/>
                <a:ext cx="857607" cy="276999"/>
              </a:xfrm>
              <a:prstGeom prst="rect">
                <a:avLst/>
              </a:prstGeom>
              <a:blipFill>
                <a:blip r:embed="rId8"/>
                <a:stretch>
                  <a:fillRect l="-2128" r="-63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xmlns="" id="{CF808842-955C-4EEA-A6E1-16B77513344C}"/>
                  </a:ext>
                </a:extLst>
              </p:cNvPr>
              <p:cNvSpPr txBox="1"/>
              <p:nvPr/>
            </p:nvSpPr>
            <p:spPr>
              <a:xfrm>
                <a:off x="1040677" y="5291285"/>
                <a:ext cx="14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=70}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CF808842-955C-4EEA-A6E1-16B775133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77" y="5291285"/>
                <a:ext cx="1413144" cy="276999"/>
              </a:xfrm>
              <a:prstGeom prst="rect">
                <a:avLst/>
              </a:prstGeom>
              <a:blipFill>
                <a:blip r:embed="rId9"/>
                <a:stretch>
                  <a:fillRect t="-4444" r="-5603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4">
                <a:extLst>
                  <a:ext uri="{FF2B5EF4-FFF2-40B4-BE49-F238E27FC236}">
                    <a16:creationId xmlns:a16="http://schemas.microsoft.com/office/drawing/2014/main" xmlns="" id="{DA239096-42E1-4FC5-8AF4-469E9A7F9EC6}"/>
                  </a:ext>
                </a:extLst>
              </p:cNvPr>
              <p:cNvSpPr txBox="1"/>
              <p:nvPr/>
            </p:nvSpPr>
            <p:spPr>
              <a:xfrm>
                <a:off x="2463439" y="5291285"/>
                <a:ext cx="3135154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1000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0.005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239096-42E1-4FC5-8AF4-469E9A7F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9" y="5291285"/>
                <a:ext cx="3135154" cy="284180"/>
              </a:xfrm>
              <a:prstGeom prst="rect">
                <a:avLst/>
              </a:prstGeom>
              <a:blipFill rotWithShape="1">
                <a:blip r:embed="rId10"/>
                <a:stretch>
                  <a:fillRect r="-389" b="-3191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5">
                <a:extLst>
                  <a:ext uri="{FF2B5EF4-FFF2-40B4-BE49-F238E27FC236}">
                    <a16:creationId xmlns:a16="http://schemas.microsoft.com/office/drawing/2014/main" xmlns="" id="{F97DB36A-BF54-4240-8F35-14D5BFCC9341}"/>
                  </a:ext>
                </a:extLst>
              </p:cNvPr>
              <p:cNvSpPr txBox="1"/>
              <p:nvPr/>
            </p:nvSpPr>
            <p:spPr>
              <a:xfrm>
                <a:off x="2463439" y="5656456"/>
                <a:ext cx="1104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/>
                        </a:rPr>
                        <m:t>0.00134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5">
                <a:extLst>
                  <a:ext uri="{FF2B5EF4-FFF2-40B4-BE49-F238E27FC236}">
                    <a16:creationId xmlns:a16="http://schemas.microsoft.com/office/drawing/2014/main" id="{F97DB36A-BF54-4240-8F35-14D5BFCC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9" y="5656456"/>
                <a:ext cx="1104470" cy="276999"/>
              </a:xfrm>
              <a:prstGeom prst="rect">
                <a:avLst/>
              </a:prstGeom>
              <a:blipFill>
                <a:blip r:embed="rId11"/>
                <a:stretch>
                  <a:fillRect l="-2210" r="-552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2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86AC4DF-D11F-498E-AD1F-F7D4AC5EF70A}"/>
              </a:ext>
            </a:extLst>
          </p:cNvPr>
          <p:cNvSpPr txBox="1"/>
          <p:nvPr/>
        </p:nvSpPr>
        <p:spPr>
          <a:xfrm>
            <a:off x="432262" y="732678"/>
            <a:ext cx="8218026" cy="260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There are 80 same type machines working independently. The probability that a machine breaks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down is 0.01. A breakdown can be handled only by one worker. Consider the two ways of allocating maintenance workers: </a:t>
            </a:r>
          </a:p>
          <a:p>
            <a:pPr marL="800100" lvl="1" indent="-342900" algn="just">
              <a:lnSpc>
                <a:spcPct val="114000"/>
              </a:lnSpc>
              <a:buAutoNum type="arabicParenBoth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allocate 4 workers to maintain the machines . Each worker takes care of 20 machines. </a:t>
            </a:r>
          </a:p>
          <a:p>
            <a:pPr marL="800100" lvl="1" indent="-342900" algn="just">
              <a:lnSpc>
                <a:spcPct val="114000"/>
              </a:lnSpc>
              <a:buAutoNum type="arabicParenBoth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Allocate 3 workers to maintain all the machines together. </a:t>
            </a:r>
          </a:p>
          <a:p>
            <a:pPr algn="just">
              <a:lnSpc>
                <a:spcPct val="114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Compute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probability for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two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ways that breakdowns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can not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handled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time.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FB174EB-5308-4564-AFBA-C8F0CCB005CB}"/>
                  </a:ext>
                </a:extLst>
              </p:cNvPr>
              <p:cNvSpPr txBox="1"/>
              <p:nvPr/>
            </p:nvSpPr>
            <p:spPr>
              <a:xfrm>
                <a:off x="432263" y="3396269"/>
                <a:ext cx="8218026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Answer:  </a:t>
                </a:r>
                <a:r>
                  <a:rPr lang="en-US" altLang="zh-CN" dirty="0">
                    <a:latin typeface="华文新魏" pitchFamily="2" charset="-122"/>
                    <a:ea typeface="华文新魏" pitchFamily="2" charset="-122"/>
                  </a:rPr>
                  <a:t>(1)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Let X</a:t>
                </a:r>
                <a:r>
                  <a:rPr lang="en-US" altLang="zh-CN" baseline="-25000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i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denote the number of breakdowns at the same time out of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20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machines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maintained by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 err="1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ith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worker, then</a:t>
                </a:r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20,</m:t>
                          </m:r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=1, 2, 3, 4</m:t>
                      </m:r>
                    </m:oMath>
                  </m:oMathPara>
                </a14:m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B174EB-5308-4564-AFBA-C8F0CCB0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3" y="3396269"/>
                <a:ext cx="8218026" cy="1000274"/>
              </a:xfrm>
              <a:prstGeom prst="rect">
                <a:avLst/>
              </a:prstGeom>
              <a:blipFill>
                <a:blip r:embed="rId2"/>
                <a:stretch>
                  <a:fillRect l="-668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4CD4A90-F4AF-4FF2-8BB9-DADE47206D23}"/>
              </a:ext>
            </a:extLst>
          </p:cNvPr>
          <p:cNvSpPr txBox="1"/>
          <p:nvPr/>
        </p:nvSpPr>
        <p:spPr>
          <a:xfrm>
            <a:off x="432263" y="4403533"/>
            <a:ext cx="821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 probability that the breakdowns cannot be handled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time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FEDABCE-175B-4D0E-8E3C-96F5FA54F600}"/>
                  </a:ext>
                </a:extLst>
              </p:cNvPr>
              <p:cNvSpPr txBox="1"/>
              <p:nvPr/>
            </p:nvSpPr>
            <p:spPr>
              <a:xfrm>
                <a:off x="1558635" y="4866056"/>
                <a:ext cx="3128998" cy="11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≥2}</m:t>
                      </m:r>
                    </m:oMath>
                  </m:oMathPara>
                </a14:m>
                <a:endParaRPr lang="zh-CN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EDABCE-175B-4D0E-8E3C-96F5FA54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35" y="4866056"/>
                <a:ext cx="3128998" cy="1168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C6106AE-4AEE-4D0E-A8EE-21F40305CC5A}"/>
                  </a:ext>
                </a:extLst>
              </p:cNvPr>
              <p:cNvSpPr txBox="1"/>
              <p:nvPr/>
            </p:nvSpPr>
            <p:spPr>
              <a:xfrm>
                <a:off x="3304308" y="5624144"/>
                <a:ext cx="2975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6106AE-4AEE-4D0E-A8EE-21F40305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08" y="5624144"/>
                <a:ext cx="2975495" cy="276999"/>
              </a:xfrm>
              <a:prstGeom prst="rect">
                <a:avLst/>
              </a:prstGeom>
              <a:blipFill>
                <a:blip r:embed="rId4"/>
                <a:stretch>
                  <a:fillRect l="-205" t="-4444" r="-245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D41DED6A-B237-4202-B98F-2DFFC07F8696}"/>
                  </a:ext>
                </a:extLst>
              </p:cNvPr>
              <p:cNvSpPr txBox="1"/>
              <p:nvPr/>
            </p:nvSpPr>
            <p:spPr>
              <a:xfrm>
                <a:off x="3207082" y="6065942"/>
                <a:ext cx="5028364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1DED6A-B237-4202-B98F-2DFFC07F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82" y="6065942"/>
                <a:ext cx="5028364" cy="284180"/>
              </a:xfrm>
              <a:prstGeom prst="rect">
                <a:avLst/>
              </a:prstGeom>
              <a:blipFill>
                <a:blip r:embed="rId5"/>
                <a:stretch>
                  <a:fillRect t="-2128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4167191-651B-430C-A751-D6D97DEF7187}"/>
                  </a:ext>
                </a:extLst>
              </p:cNvPr>
              <p:cNvSpPr txBox="1"/>
              <p:nvPr/>
            </p:nvSpPr>
            <p:spPr>
              <a:xfrm>
                <a:off x="3304308" y="6473633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≈0.0169</m:t>
                      </m:r>
                    </m:oMath>
                  </m:oMathPara>
                </a14:m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167191-651B-430C-A751-D6D97DEF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08" y="6473633"/>
                <a:ext cx="985847" cy="276999"/>
              </a:xfrm>
              <a:prstGeom prst="rect">
                <a:avLst/>
              </a:prstGeom>
              <a:blipFill>
                <a:blip r:embed="rId6"/>
                <a:stretch>
                  <a:fillRect l="-1852" r="-555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E01A2BA-D099-4CC1-9F1A-7EE5A8C2C46A}"/>
              </a:ext>
            </a:extLst>
          </p:cNvPr>
          <p:cNvSpPr txBox="1"/>
          <p:nvPr/>
        </p:nvSpPr>
        <p:spPr>
          <a:xfrm>
            <a:off x="432262" y="3226785"/>
            <a:ext cx="821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Answer: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(2)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Let X denote the total number of breakdowns at the same time out of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machines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maintained by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workers, then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2A27B87-35AB-4F69-86A7-87693CB6DD12}"/>
              </a:ext>
            </a:extLst>
          </p:cNvPr>
          <p:cNvSpPr txBox="1"/>
          <p:nvPr/>
        </p:nvSpPr>
        <p:spPr>
          <a:xfrm>
            <a:off x="432262" y="4010654"/>
            <a:ext cx="813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 probability that the breakdowns cannot be handled on time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31D7E86D-AF9C-4FEA-85FE-1157B9C680D3}"/>
                  </a:ext>
                </a:extLst>
              </p:cNvPr>
              <p:cNvSpPr txBox="1"/>
              <p:nvPr/>
            </p:nvSpPr>
            <p:spPr>
              <a:xfrm>
                <a:off x="1502871" y="4574608"/>
                <a:ext cx="288867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D7E86D-AF9C-4FEA-85FE-1157B9C6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71" y="4574608"/>
                <a:ext cx="2888676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59BD2A2-CED8-472C-89CF-119EFF86C296}"/>
                  </a:ext>
                </a:extLst>
              </p:cNvPr>
              <p:cNvSpPr txBox="1"/>
              <p:nvPr/>
            </p:nvSpPr>
            <p:spPr>
              <a:xfrm>
                <a:off x="4343878" y="4574608"/>
                <a:ext cx="317067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80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80−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9BD2A2-CED8-472C-89CF-119EFF86C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78" y="4574608"/>
                <a:ext cx="3170676" cy="778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FB6D3837-C4F3-43E5-84EA-8CE2525CD927}"/>
                  </a:ext>
                </a:extLst>
              </p:cNvPr>
              <p:cNvSpPr txBox="1"/>
              <p:nvPr/>
            </p:nvSpPr>
            <p:spPr>
              <a:xfrm>
                <a:off x="2454285" y="5380791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≈0.0087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6D3837-C4F3-43E5-84EA-8CE2525C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85" y="5380791"/>
                <a:ext cx="985847" cy="276999"/>
              </a:xfrm>
              <a:prstGeom prst="rect">
                <a:avLst/>
              </a:prstGeom>
              <a:blipFill>
                <a:blip r:embed="rId4"/>
                <a:stretch>
                  <a:fillRect l="-1863" r="-55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0D41CFE-496B-42D6-A994-95D3724B1682}"/>
              </a:ext>
            </a:extLst>
          </p:cNvPr>
          <p:cNvSpPr txBox="1"/>
          <p:nvPr/>
        </p:nvSpPr>
        <p:spPr>
          <a:xfrm>
            <a:off x="512864" y="5755990"/>
            <a:ext cx="766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Based on the results (Way 1 the probability is 0.0169 and Way 2 the probability is 0.0087), we conclude that the working efficiency in Way 2 is higher</a:t>
            </a:r>
            <a:r>
              <a:rPr lang="zh-CN" altLang="en-US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than</a:t>
            </a:r>
            <a:r>
              <a:rPr lang="zh-CN" altLang="en-US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Way</a:t>
            </a:r>
            <a:r>
              <a:rPr lang="zh-CN" altLang="en-US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1.</a:t>
            </a:r>
            <a:endParaRPr lang="zh-CN" altLang="en-US" b="1" dirty="0">
              <a:solidFill>
                <a:schemeClr val="accent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320CA03-AEC8-44EA-8861-06F4D7A35DEF}"/>
              </a:ext>
            </a:extLst>
          </p:cNvPr>
          <p:cNvSpPr txBox="1"/>
          <p:nvPr/>
        </p:nvSpPr>
        <p:spPr>
          <a:xfrm>
            <a:off x="432262" y="732678"/>
            <a:ext cx="8218026" cy="260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There are 80 same type machines working independently. The probability that a machine breaks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down is 0.01. A breakdown can be handled only by one worker. Consider the two ways of allocating maintenance workers: </a:t>
            </a:r>
          </a:p>
          <a:p>
            <a:pPr marL="800100" lvl="1" indent="-342900" algn="just">
              <a:lnSpc>
                <a:spcPct val="114000"/>
              </a:lnSpc>
              <a:buAutoNum type="arabicParenBoth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allocate 4 workers to maintain the machines . Each worker takes care of 20 machines. </a:t>
            </a:r>
          </a:p>
          <a:p>
            <a:pPr marL="800100" lvl="1" indent="-342900" algn="just">
              <a:lnSpc>
                <a:spcPct val="114000"/>
              </a:lnSpc>
              <a:buAutoNum type="arabicParenBoth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Allocate 3 workers to maintain all the machines together. </a:t>
            </a:r>
          </a:p>
          <a:p>
            <a:pPr algn="just">
              <a:lnSpc>
                <a:spcPct val="114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Compute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probability for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two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ways that breakdowns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can not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handled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time.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2BF608E-3900-45EC-A1CB-E85665173592}"/>
                  </a:ext>
                </a:extLst>
              </p:cNvPr>
              <p:cNvSpPr txBox="1"/>
              <p:nvPr/>
            </p:nvSpPr>
            <p:spPr>
              <a:xfrm>
                <a:off x="2326821" y="3907487"/>
                <a:ext cx="45883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=80, </m:t>
                          </m:r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=0.01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BF608E-3900-45EC-A1CB-E8566517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21" y="3907487"/>
                <a:ext cx="458832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3" grpId="0"/>
      <p:bldP spid="4" grpId="0"/>
      <p:bldP spid="5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BC5AEF1-3973-4CFD-A8FD-FF742EFC576B}"/>
              </a:ext>
            </a:extLst>
          </p:cNvPr>
          <p:cNvSpPr txBox="1"/>
          <p:nvPr/>
        </p:nvSpPr>
        <p:spPr>
          <a:xfrm>
            <a:off x="385552" y="679963"/>
            <a:ext cx="862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 Distribution and Negative Binomial Distribution</a:t>
            </a:r>
          </a:p>
          <a:p>
            <a:pPr algn="ctr"/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几何分布和负二项分布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2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0559C94-42DA-4EB8-9104-87C1B35065E5}"/>
              </a:ext>
            </a:extLst>
          </p:cNvPr>
          <p:cNvSpPr txBox="1"/>
          <p:nvPr/>
        </p:nvSpPr>
        <p:spPr>
          <a:xfrm>
            <a:off x="181370" y="1586405"/>
            <a:ext cx="882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 distribution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is also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constructed from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independent Bernoulli Trials.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F48A321-D8AB-4996-ACCF-D016C3C6184B}"/>
              </a:ext>
            </a:extLst>
          </p:cNvPr>
          <p:cNvSpPr txBox="1"/>
          <p:nvPr/>
        </p:nvSpPr>
        <p:spPr>
          <a:xfrm>
            <a:off x="181370" y="2258501"/>
            <a:ext cx="874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each trial, a success occurs with probability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Let</a:t>
            </a:r>
            <a:r>
              <a:rPr lang="en-US" altLang="zh-CN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be the total number of trials until the first success, including the first success.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5394CDE-990E-45C8-B498-C636C7DF0980}"/>
                  </a:ext>
                </a:extLst>
              </p:cNvPr>
              <p:cNvSpPr txBox="1"/>
              <p:nvPr/>
            </p:nvSpPr>
            <p:spPr>
              <a:xfrm>
                <a:off x="889462" y="3997462"/>
                <a:ext cx="7361909" cy="2318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 = 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 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-1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failures followed by 1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success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dirty="0" err="1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xth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),  thus</a:t>
                </a:r>
              </a:p>
              <a:p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华文新魏" panose="020108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𝒑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               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,…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can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show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that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p(x)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satisfies the essential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properties of a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Frequency Function. 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5394CDE-990E-45C8-B498-C636C7DF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" y="3997462"/>
                <a:ext cx="7361909" cy="2318776"/>
              </a:xfrm>
              <a:prstGeom prst="rect">
                <a:avLst/>
              </a:prstGeom>
              <a:blipFill rotWithShape="1">
                <a:blip r:embed="rId3"/>
                <a:stretch>
                  <a:fillRect l="-745" t="-1316" b="-342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77883" y="2908426"/>
            <a:ext cx="349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   </a:t>
            </a:r>
            <a:r>
              <a:rPr lang="en-GB" dirty="0" err="1"/>
              <a:t>F</a:t>
            </a:r>
            <a:r>
              <a:rPr lang="en-GB" dirty="0"/>
              <a:t>    </a:t>
            </a:r>
            <a:r>
              <a:rPr lang="en-GB" dirty="0" err="1"/>
              <a:t>F</a:t>
            </a:r>
            <a:r>
              <a:rPr lang="en-GB" dirty="0"/>
              <a:t>    …      …    F </a:t>
            </a:r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7" name="AutoShape 39"/>
          <p:cNvSpPr>
            <a:spLocks/>
          </p:cNvSpPr>
          <p:nvPr/>
        </p:nvSpPr>
        <p:spPr bwMode="auto">
          <a:xfrm rot="16200000">
            <a:off x="3443022" y="2178031"/>
            <a:ext cx="155164" cy="2354611"/>
          </a:xfrm>
          <a:prstGeom prst="leftBrace">
            <a:avLst>
              <a:gd name="adj1" fmla="val 6969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91648" y="3461539"/>
            <a:ext cx="18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x</a:t>
            </a:r>
            <a:r>
              <a:rPr lang="en-GB" dirty="0" smtClean="0">
                <a:solidFill>
                  <a:srgbClr val="00009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GB" dirty="0">
                <a:solidFill>
                  <a:srgbClr val="00009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29856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07910" y="802306"/>
            <a:ext cx="8481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some country, the probability of winning a lottery is 1/9.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0F00A5A-D063-4B91-A109-419E835BF122}"/>
              </a:ext>
            </a:extLst>
          </p:cNvPr>
          <p:cNvSpPr txBox="1"/>
          <p:nvPr/>
        </p:nvSpPr>
        <p:spPr>
          <a:xfrm>
            <a:off x="1255222" y="1231933"/>
            <a:ext cx="745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total lottery tickets (X) that a winner has purchased until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he/she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first wins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lottery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follows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Geometric Distribution with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p=1/9.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59A5CFA5-BBC8-4432-8875-E49DE35D1C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4089" y="2204657"/>
            <a:ext cx="5712463" cy="4128294"/>
            <a:chOff x="1158" y="1512"/>
            <a:chExt cx="3743" cy="270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xmlns="" id="{4F347ECD-1F01-4D51-935C-8B3467710D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8" y="1512"/>
              <a:ext cx="3607" cy="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F48B6418-9264-4237-B6DB-8F88DC13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12"/>
              <a:ext cx="2793" cy="2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xmlns="" id="{455A6227-50E5-429C-B5BE-6DDDDBBCD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12"/>
              <a:ext cx="2793" cy="220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xmlns="" id="{591A280F-2502-40A8-A2B8-67025CC7A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1717"/>
              <a:ext cx="0" cy="2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xmlns="" id="{DD4084CC-5DE9-4A13-BD5F-AC055D11F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0" y="1717"/>
              <a:ext cx="0" cy="2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xmlns="" id="{0F565259-906F-422F-B0B9-01A777BAC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1717"/>
              <a:ext cx="0" cy="2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xmlns="" id="{2C0FB223-AFE1-44AF-8F82-AACE5F38F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6" y="1717"/>
              <a:ext cx="0" cy="2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xmlns="" id="{FE19B64B-4B9F-4DC6-BE2C-1254B4F22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7" y="1717"/>
              <a:ext cx="0" cy="2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xmlns="" id="{E919B9D9-6BC6-469A-89B3-B4F2FC8A2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1717"/>
              <a:ext cx="0" cy="2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xmlns="" id="{319F720B-C3DA-4589-BDFA-5B26D7B0B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916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xmlns="" id="{C1DD5C44-D24D-4B4E-9895-26376E273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550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xmlns="" id="{BAEDA7B5-0B21-4293-B7AA-788F6A4FC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183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xmlns="" id="{1FD5D349-0055-47AA-B15D-228EFA3DB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817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xmlns="" id="{2B5D251F-4169-4490-B196-2D4B0E2A4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445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xmlns="" id="{B3803033-822A-43B2-A785-04057632E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084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xmlns="" id="{DA1BB202-9F4F-47A3-B64A-A03F3B706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717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xmlns="" id="{5C4E0516-C744-4CD5-AE59-569F22EAF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712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xmlns="" id="{B772C956-A62B-457C-9BFC-37E4B805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916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xmlns="" id="{049AE8A7-69A1-41E7-A3F6-268A7F685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1712"/>
              <a:ext cx="0" cy="2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xmlns="" id="{6504B268-247D-4783-8D7D-4415E81A1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1712"/>
              <a:ext cx="0" cy="2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xmlns="" id="{1E2E920B-FDA3-4D52-83C1-7D698BE13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916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xmlns="" id="{7930D193-EAC8-4D04-86BE-CF11FEC05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1712"/>
              <a:ext cx="0" cy="2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xmlns="" id="{6E6A5D0B-4091-44B5-B2A0-F5A50FF7F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3883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xmlns="" id="{1333ECDB-786E-4C26-8B5F-989C2D0D0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717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xmlns="" id="{24FD2B75-7B57-4407-BA1D-702C1C40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938"/>
              <a:ext cx="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48" name="Line 29">
              <a:extLst>
                <a:ext uri="{FF2B5EF4-FFF2-40B4-BE49-F238E27FC236}">
                  <a16:creationId xmlns:a16="http://schemas.microsoft.com/office/drawing/2014/main" xmlns="" id="{67CD043A-0FD6-4478-A8B8-E69138F20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0" y="3883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49" name="Line 30">
              <a:extLst>
                <a:ext uri="{FF2B5EF4-FFF2-40B4-BE49-F238E27FC236}">
                  <a16:creationId xmlns:a16="http://schemas.microsoft.com/office/drawing/2014/main" xmlns="" id="{60F659E1-697C-435C-AE7B-E5E0D9BE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717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50" name="Rectangle 31">
              <a:extLst>
                <a:ext uri="{FF2B5EF4-FFF2-40B4-BE49-F238E27FC236}">
                  <a16:creationId xmlns:a16="http://schemas.microsoft.com/office/drawing/2014/main" xmlns="" id="{AB7903D4-5858-4E85-9C8D-BDFB3CB57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938"/>
              <a:ext cx="14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52" name="Line 32">
              <a:extLst>
                <a:ext uri="{FF2B5EF4-FFF2-40B4-BE49-F238E27FC236}">
                  <a16:creationId xmlns:a16="http://schemas.microsoft.com/office/drawing/2014/main" xmlns="" id="{094FC07E-3F7C-4A7F-B3A1-D5383018C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83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53" name="Line 33">
              <a:extLst>
                <a:ext uri="{FF2B5EF4-FFF2-40B4-BE49-F238E27FC236}">
                  <a16:creationId xmlns:a16="http://schemas.microsoft.com/office/drawing/2014/main" xmlns="" id="{250967F7-2656-483A-AD96-B8CDDE39B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717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54" name="Rectangle 34">
              <a:extLst>
                <a:ext uri="{FF2B5EF4-FFF2-40B4-BE49-F238E27FC236}">
                  <a16:creationId xmlns:a16="http://schemas.microsoft.com/office/drawing/2014/main" xmlns="" id="{CBD03EB4-4B61-4300-B3A5-B592802A7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938"/>
              <a:ext cx="14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55" name="Line 35">
              <a:extLst>
                <a:ext uri="{FF2B5EF4-FFF2-40B4-BE49-F238E27FC236}">
                  <a16:creationId xmlns:a16="http://schemas.microsoft.com/office/drawing/2014/main" xmlns="" id="{0EE38C81-3C73-4715-9813-1BCD744EA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6" y="3883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56" name="Line 36">
              <a:extLst>
                <a:ext uri="{FF2B5EF4-FFF2-40B4-BE49-F238E27FC236}">
                  <a16:creationId xmlns:a16="http://schemas.microsoft.com/office/drawing/2014/main" xmlns="" id="{5FEBDF75-8AC5-45FD-9684-0327B11FB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1717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57" name="Rectangle 37">
              <a:extLst>
                <a:ext uri="{FF2B5EF4-FFF2-40B4-BE49-F238E27FC236}">
                  <a16:creationId xmlns:a16="http://schemas.microsoft.com/office/drawing/2014/main" xmlns="" id="{CA1364E3-2D84-4A72-B20B-8D09EEA88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3938"/>
              <a:ext cx="14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30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58" name="Line 38">
              <a:extLst>
                <a:ext uri="{FF2B5EF4-FFF2-40B4-BE49-F238E27FC236}">
                  <a16:creationId xmlns:a16="http://schemas.microsoft.com/office/drawing/2014/main" xmlns="" id="{741CED65-A084-4C32-AE6A-A7A34C2B5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7" y="3883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59" name="Line 39">
              <a:extLst>
                <a:ext uri="{FF2B5EF4-FFF2-40B4-BE49-F238E27FC236}">
                  <a16:creationId xmlns:a16="http://schemas.microsoft.com/office/drawing/2014/main" xmlns="" id="{181C838F-8D06-4282-B736-083EF0039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" y="1717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0" name="Rectangle 40">
              <a:extLst>
                <a:ext uri="{FF2B5EF4-FFF2-40B4-BE49-F238E27FC236}">
                  <a16:creationId xmlns:a16="http://schemas.microsoft.com/office/drawing/2014/main" xmlns="" id="{C5971634-D5D4-431B-992D-6E3AF1C7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938"/>
              <a:ext cx="14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40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61" name="Line 41">
              <a:extLst>
                <a:ext uri="{FF2B5EF4-FFF2-40B4-BE49-F238E27FC236}">
                  <a16:creationId xmlns:a16="http://schemas.microsoft.com/office/drawing/2014/main" xmlns="" id="{D6D50D20-D483-4457-BB0E-A7C12800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3883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2" name="Line 42">
              <a:extLst>
                <a:ext uri="{FF2B5EF4-FFF2-40B4-BE49-F238E27FC236}">
                  <a16:creationId xmlns:a16="http://schemas.microsoft.com/office/drawing/2014/main" xmlns="" id="{D96ECFCD-504A-4D71-A5BB-A9CF89DE9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7" y="1717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3" name="Rectangle 43">
              <a:extLst>
                <a:ext uri="{FF2B5EF4-FFF2-40B4-BE49-F238E27FC236}">
                  <a16:creationId xmlns:a16="http://schemas.microsoft.com/office/drawing/2014/main" xmlns="" id="{29595B56-26D5-405B-ACAE-B9ABDCCF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3938"/>
              <a:ext cx="14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50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64" name="Line 44">
              <a:extLst>
                <a:ext uri="{FF2B5EF4-FFF2-40B4-BE49-F238E27FC236}">
                  <a16:creationId xmlns:a16="http://schemas.microsoft.com/office/drawing/2014/main" xmlns="" id="{73AF2B1C-8BE8-404F-B9F2-A1F2AC155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916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5" name="Line 45">
              <a:extLst>
                <a:ext uri="{FF2B5EF4-FFF2-40B4-BE49-F238E27FC236}">
                  <a16:creationId xmlns:a16="http://schemas.microsoft.com/office/drawing/2014/main" xmlns="" id="{C70D5B61-AAA0-47AA-B777-550DE9E82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3916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6" name="Rectangle 46">
              <a:extLst>
                <a:ext uri="{FF2B5EF4-FFF2-40B4-BE49-F238E27FC236}">
                  <a16:creationId xmlns:a16="http://schemas.microsoft.com/office/drawing/2014/main" xmlns="" id="{C4F89221-02F7-44B8-85CD-D39863F6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3866"/>
              <a:ext cx="8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67" name="Line 47">
              <a:extLst>
                <a:ext uri="{FF2B5EF4-FFF2-40B4-BE49-F238E27FC236}">
                  <a16:creationId xmlns:a16="http://schemas.microsoft.com/office/drawing/2014/main" xmlns="" id="{91F72257-8682-4AE0-AB87-052933DD6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550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8" name="Line 48">
              <a:extLst>
                <a:ext uri="{FF2B5EF4-FFF2-40B4-BE49-F238E27FC236}">
                  <a16:creationId xmlns:a16="http://schemas.microsoft.com/office/drawing/2014/main" xmlns="" id="{E97AD648-E0E6-488B-B5BA-6AA71392C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3550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69" name="Rectangle 49">
              <a:extLst>
                <a:ext uri="{FF2B5EF4-FFF2-40B4-BE49-F238E27FC236}">
                  <a16:creationId xmlns:a16="http://schemas.microsoft.com/office/drawing/2014/main" xmlns="" id="{057B3236-59D1-4450-BDA4-E1AEBD0D8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500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70" name="Line 50">
              <a:extLst>
                <a:ext uri="{FF2B5EF4-FFF2-40B4-BE49-F238E27FC236}">
                  <a16:creationId xmlns:a16="http://schemas.microsoft.com/office/drawing/2014/main" xmlns="" id="{A7B6D55A-246A-49C5-BFFA-B23C9D299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183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71" name="Line 51">
              <a:extLst>
                <a:ext uri="{FF2B5EF4-FFF2-40B4-BE49-F238E27FC236}">
                  <a16:creationId xmlns:a16="http://schemas.microsoft.com/office/drawing/2014/main" xmlns="" id="{8173261B-1920-45AC-B9BB-AD9856BF8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3183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72" name="Rectangle 52">
              <a:extLst>
                <a:ext uri="{FF2B5EF4-FFF2-40B4-BE49-F238E27FC236}">
                  <a16:creationId xmlns:a16="http://schemas.microsoft.com/office/drawing/2014/main" xmlns="" id="{73E66365-B72E-44C6-AB5E-3700D6F60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133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73" name="Line 53">
              <a:extLst>
                <a:ext uri="{FF2B5EF4-FFF2-40B4-BE49-F238E27FC236}">
                  <a16:creationId xmlns:a16="http://schemas.microsoft.com/office/drawing/2014/main" xmlns="" id="{6FDF4766-BC8F-4D98-BE3D-891CC1302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817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74" name="Line 54">
              <a:extLst>
                <a:ext uri="{FF2B5EF4-FFF2-40B4-BE49-F238E27FC236}">
                  <a16:creationId xmlns:a16="http://schemas.microsoft.com/office/drawing/2014/main" xmlns="" id="{54D1B9A7-6C8E-413C-B9C3-E4C9F5777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2817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75" name="Rectangle 55">
              <a:extLst>
                <a:ext uri="{FF2B5EF4-FFF2-40B4-BE49-F238E27FC236}">
                  <a16:creationId xmlns:a16="http://schemas.microsoft.com/office/drawing/2014/main" xmlns="" id="{FC35A008-84F6-48FE-9D3D-ED56A187D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767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76" name="Line 56">
              <a:extLst>
                <a:ext uri="{FF2B5EF4-FFF2-40B4-BE49-F238E27FC236}">
                  <a16:creationId xmlns:a16="http://schemas.microsoft.com/office/drawing/2014/main" xmlns="" id="{839227D8-89E7-4575-9710-22D3D7D3F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445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77" name="Line 57">
              <a:extLst>
                <a:ext uri="{FF2B5EF4-FFF2-40B4-BE49-F238E27FC236}">
                  <a16:creationId xmlns:a16="http://schemas.microsoft.com/office/drawing/2014/main" xmlns="" id="{745E7C67-FBB1-40BD-80DB-F4EB1BAE1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2445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78" name="Rectangle 58">
              <a:extLst>
                <a:ext uri="{FF2B5EF4-FFF2-40B4-BE49-F238E27FC236}">
                  <a16:creationId xmlns:a16="http://schemas.microsoft.com/office/drawing/2014/main" xmlns="" id="{6836BA86-79BB-42C9-8F67-F43482FF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395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79" name="Line 59">
              <a:extLst>
                <a:ext uri="{FF2B5EF4-FFF2-40B4-BE49-F238E27FC236}">
                  <a16:creationId xmlns:a16="http://schemas.microsoft.com/office/drawing/2014/main" xmlns="" id="{62A03CC6-7005-44C9-A961-10F88C4A9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084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0" name="Line 60">
              <a:extLst>
                <a:ext uri="{FF2B5EF4-FFF2-40B4-BE49-F238E27FC236}">
                  <a16:creationId xmlns:a16="http://schemas.microsoft.com/office/drawing/2014/main" xmlns="" id="{13033DB5-5751-4D21-B5A9-A0061E217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2084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1" name="Rectangle 61">
              <a:extLst>
                <a:ext uri="{FF2B5EF4-FFF2-40B4-BE49-F238E27FC236}">
                  <a16:creationId xmlns:a16="http://schemas.microsoft.com/office/drawing/2014/main" xmlns="" id="{D3041401-AF88-4B94-BEE5-AE2AA09C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034"/>
              <a:ext cx="16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82" name="Line 62">
              <a:extLst>
                <a:ext uri="{FF2B5EF4-FFF2-40B4-BE49-F238E27FC236}">
                  <a16:creationId xmlns:a16="http://schemas.microsoft.com/office/drawing/2014/main" xmlns="" id="{8DDD6045-8529-40D6-A223-F122229BC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717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3" name="Line 63">
              <a:extLst>
                <a:ext uri="{FF2B5EF4-FFF2-40B4-BE49-F238E27FC236}">
                  <a16:creationId xmlns:a16="http://schemas.microsoft.com/office/drawing/2014/main" xmlns="" id="{164806B9-3121-4CBE-93A1-B32771FF0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1717"/>
              <a:ext cx="3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4" name="Rectangle 64">
              <a:extLst>
                <a:ext uri="{FF2B5EF4-FFF2-40B4-BE49-F238E27FC236}">
                  <a16:creationId xmlns:a16="http://schemas.microsoft.com/office/drawing/2014/main" xmlns="" id="{237FDE65-9CF4-4F81-A03A-7EA24F34F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667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85" name="Line 65">
              <a:extLst>
                <a:ext uri="{FF2B5EF4-FFF2-40B4-BE49-F238E27FC236}">
                  <a16:creationId xmlns:a16="http://schemas.microsoft.com/office/drawing/2014/main" xmlns="" id="{DC4847F9-34D7-4465-8E79-629BC4B24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712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6" name="Line 66">
              <a:extLst>
                <a:ext uri="{FF2B5EF4-FFF2-40B4-BE49-F238E27FC236}">
                  <a16:creationId xmlns:a16="http://schemas.microsoft.com/office/drawing/2014/main" xmlns="" id="{DF81F08D-E1A1-43F6-ACD1-02DCFE423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3916"/>
              <a:ext cx="27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7" name="Line 67">
              <a:extLst>
                <a:ext uri="{FF2B5EF4-FFF2-40B4-BE49-F238E27FC236}">
                  <a16:creationId xmlns:a16="http://schemas.microsoft.com/office/drawing/2014/main" xmlns="" id="{A0AF8802-21D4-4348-A8F9-FD46E075D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1712"/>
              <a:ext cx="0" cy="2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8" name="Line 68">
              <a:extLst>
                <a:ext uri="{FF2B5EF4-FFF2-40B4-BE49-F238E27FC236}">
                  <a16:creationId xmlns:a16="http://schemas.microsoft.com/office/drawing/2014/main" xmlns="" id="{38F20B7C-918A-48C2-8400-A35C5734E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1712"/>
              <a:ext cx="0" cy="2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89" name="Freeform 69">
              <a:extLst>
                <a:ext uri="{FF2B5EF4-FFF2-40B4-BE49-F238E27FC236}">
                  <a16:creationId xmlns:a16="http://schemas.microsoft.com/office/drawing/2014/main" xmlns="" id="{E9D52ABA-7002-42E5-9825-C22DD4E64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1878"/>
              <a:ext cx="2793" cy="2027"/>
            </a:xfrm>
            <a:custGeom>
              <a:avLst/>
              <a:gdLst>
                <a:gd name="T0" fmla="*/ 0 w 2793"/>
                <a:gd name="T1" fmla="*/ 0 h 2027"/>
                <a:gd name="T2" fmla="*/ 56 w 2793"/>
                <a:gd name="T3" fmla="*/ 228 h 2027"/>
                <a:gd name="T4" fmla="*/ 111 w 2793"/>
                <a:gd name="T5" fmla="*/ 428 h 2027"/>
                <a:gd name="T6" fmla="*/ 167 w 2793"/>
                <a:gd name="T7" fmla="*/ 606 h 2027"/>
                <a:gd name="T8" fmla="*/ 223 w 2793"/>
                <a:gd name="T9" fmla="*/ 767 h 2027"/>
                <a:gd name="T10" fmla="*/ 278 w 2793"/>
                <a:gd name="T11" fmla="*/ 905 h 2027"/>
                <a:gd name="T12" fmla="*/ 334 w 2793"/>
                <a:gd name="T13" fmla="*/ 1033 h 2027"/>
                <a:gd name="T14" fmla="*/ 389 w 2793"/>
                <a:gd name="T15" fmla="*/ 1144 h 2027"/>
                <a:gd name="T16" fmla="*/ 445 w 2793"/>
                <a:gd name="T17" fmla="*/ 1244 h 2027"/>
                <a:gd name="T18" fmla="*/ 500 w 2793"/>
                <a:gd name="T19" fmla="*/ 1327 h 2027"/>
                <a:gd name="T20" fmla="*/ 556 w 2793"/>
                <a:gd name="T21" fmla="*/ 1411 h 2027"/>
                <a:gd name="T22" fmla="*/ 611 w 2793"/>
                <a:gd name="T23" fmla="*/ 1477 h 2027"/>
                <a:gd name="T24" fmla="*/ 667 w 2793"/>
                <a:gd name="T25" fmla="*/ 1538 h 2027"/>
                <a:gd name="T26" fmla="*/ 722 w 2793"/>
                <a:gd name="T27" fmla="*/ 1594 h 2027"/>
                <a:gd name="T28" fmla="*/ 778 w 2793"/>
                <a:gd name="T29" fmla="*/ 1644 h 2027"/>
                <a:gd name="T30" fmla="*/ 833 w 2793"/>
                <a:gd name="T31" fmla="*/ 1688 h 2027"/>
                <a:gd name="T32" fmla="*/ 889 w 2793"/>
                <a:gd name="T33" fmla="*/ 1727 h 2027"/>
                <a:gd name="T34" fmla="*/ 950 w 2793"/>
                <a:gd name="T35" fmla="*/ 1760 h 2027"/>
                <a:gd name="T36" fmla="*/ 1005 w 2793"/>
                <a:gd name="T37" fmla="*/ 1788 h 2027"/>
                <a:gd name="T38" fmla="*/ 1061 w 2793"/>
                <a:gd name="T39" fmla="*/ 1816 h 2027"/>
                <a:gd name="T40" fmla="*/ 1117 w 2793"/>
                <a:gd name="T41" fmla="*/ 1844 h 2027"/>
                <a:gd name="T42" fmla="*/ 1172 w 2793"/>
                <a:gd name="T43" fmla="*/ 1866 h 2027"/>
                <a:gd name="T44" fmla="*/ 1228 w 2793"/>
                <a:gd name="T45" fmla="*/ 1883 h 2027"/>
                <a:gd name="T46" fmla="*/ 1283 w 2793"/>
                <a:gd name="T47" fmla="*/ 1899 h 2027"/>
                <a:gd name="T48" fmla="*/ 1339 w 2793"/>
                <a:gd name="T49" fmla="*/ 1916 h 2027"/>
                <a:gd name="T50" fmla="*/ 1394 w 2793"/>
                <a:gd name="T51" fmla="*/ 1927 h 2027"/>
                <a:gd name="T52" fmla="*/ 1450 w 2793"/>
                <a:gd name="T53" fmla="*/ 1938 h 2027"/>
                <a:gd name="T54" fmla="*/ 1505 w 2793"/>
                <a:gd name="T55" fmla="*/ 1949 h 2027"/>
                <a:gd name="T56" fmla="*/ 1561 w 2793"/>
                <a:gd name="T57" fmla="*/ 1960 h 2027"/>
                <a:gd name="T58" fmla="*/ 1616 w 2793"/>
                <a:gd name="T59" fmla="*/ 1966 h 2027"/>
                <a:gd name="T60" fmla="*/ 1672 w 2793"/>
                <a:gd name="T61" fmla="*/ 1977 h 2027"/>
                <a:gd name="T62" fmla="*/ 1727 w 2793"/>
                <a:gd name="T63" fmla="*/ 1983 h 2027"/>
                <a:gd name="T64" fmla="*/ 1783 w 2793"/>
                <a:gd name="T65" fmla="*/ 1988 h 2027"/>
                <a:gd name="T66" fmla="*/ 1838 w 2793"/>
                <a:gd name="T67" fmla="*/ 1994 h 2027"/>
                <a:gd name="T68" fmla="*/ 1899 w 2793"/>
                <a:gd name="T69" fmla="*/ 1999 h 2027"/>
                <a:gd name="T70" fmla="*/ 1955 w 2793"/>
                <a:gd name="T71" fmla="*/ 2005 h 2027"/>
                <a:gd name="T72" fmla="*/ 2010 w 2793"/>
                <a:gd name="T73" fmla="*/ 2005 h 2027"/>
                <a:gd name="T74" fmla="*/ 2066 w 2793"/>
                <a:gd name="T75" fmla="*/ 2010 h 2027"/>
                <a:gd name="T76" fmla="*/ 2122 w 2793"/>
                <a:gd name="T77" fmla="*/ 2010 h 2027"/>
                <a:gd name="T78" fmla="*/ 2177 w 2793"/>
                <a:gd name="T79" fmla="*/ 2016 h 2027"/>
                <a:gd name="T80" fmla="*/ 2233 w 2793"/>
                <a:gd name="T81" fmla="*/ 2016 h 2027"/>
                <a:gd name="T82" fmla="*/ 2288 w 2793"/>
                <a:gd name="T83" fmla="*/ 2021 h 2027"/>
                <a:gd name="T84" fmla="*/ 2344 w 2793"/>
                <a:gd name="T85" fmla="*/ 2021 h 2027"/>
                <a:gd name="T86" fmla="*/ 2399 w 2793"/>
                <a:gd name="T87" fmla="*/ 2021 h 2027"/>
                <a:gd name="T88" fmla="*/ 2455 w 2793"/>
                <a:gd name="T89" fmla="*/ 2021 h 2027"/>
                <a:gd name="T90" fmla="*/ 2510 w 2793"/>
                <a:gd name="T91" fmla="*/ 2027 h 2027"/>
                <a:gd name="T92" fmla="*/ 2566 w 2793"/>
                <a:gd name="T93" fmla="*/ 2027 h 2027"/>
                <a:gd name="T94" fmla="*/ 2621 w 2793"/>
                <a:gd name="T95" fmla="*/ 2027 h 2027"/>
                <a:gd name="T96" fmla="*/ 2677 w 2793"/>
                <a:gd name="T97" fmla="*/ 2027 h 2027"/>
                <a:gd name="T98" fmla="*/ 2732 w 2793"/>
                <a:gd name="T99" fmla="*/ 2027 h 2027"/>
                <a:gd name="T100" fmla="*/ 2793 w 2793"/>
                <a:gd name="T101" fmla="*/ 2027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3" h="2027">
                  <a:moveTo>
                    <a:pt x="0" y="0"/>
                  </a:moveTo>
                  <a:lnTo>
                    <a:pt x="56" y="228"/>
                  </a:lnTo>
                  <a:lnTo>
                    <a:pt x="111" y="428"/>
                  </a:lnTo>
                  <a:lnTo>
                    <a:pt x="167" y="606"/>
                  </a:lnTo>
                  <a:lnTo>
                    <a:pt x="223" y="767"/>
                  </a:lnTo>
                  <a:lnTo>
                    <a:pt x="278" y="905"/>
                  </a:lnTo>
                  <a:lnTo>
                    <a:pt x="334" y="1033"/>
                  </a:lnTo>
                  <a:lnTo>
                    <a:pt x="389" y="1144"/>
                  </a:lnTo>
                  <a:lnTo>
                    <a:pt x="445" y="1244"/>
                  </a:lnTo>
                  <a:lnTo>
                    <a:pt x="500" y="1327"/>
                  </a:lnTo>
                  <a:lnTo>
                    <a:pt x="556" y="1411"/>
                  </a:lnTo>
                  <a:lnTo>
                    <a:pt x="611" y="1477"/>
                  </a:lnTo>
                  <a:lnTo>
                    <a:pt x="667" y="1538"/>
                  </a:lnTo>
                  <a:lnTo>
                    <a:pt x="722" y="1594"/>
                  </a:lnTo>
                  <a:lnTo>
                    <a:pt x="778" y="1644"/>
                  </a:lnTo>
                  <a:lnTo>
                    <a:pt x="833" y="1688"/>
                  </a:lnTo>
                  <a:lnTo>
                    <a:pt x="889" y="1727"/>
                  </a:lnTo>
                  <a:lnTo>
                    <a:pt x="950" y="1760"/>
                  </a:lnTo>
                  <a:lnTo>
                    <a:pt x="1005" y="1788"/>
                  </a:lnTo>
                  <a:lnTo>
                    <a:pt x="1061" y="1816"/>
                  </a:lnTo>
                  <a:lnTo>
                    <a:pt x="1117" y="1844"/>
                  </a:lnTo>
                  <a:lnTo>
                    <a:pt x="1172" y="1866"/>
                  </a:lnTo>
                  <a:lnTo>
                    <a:pt x="1228" y="1883"/>
                  </a:lnTo>
                  <a:lnTo>
                    <a:pt x="1283" y="1899"/>
                  </a:lnTo>
                  <a:lnTo>
                    <a:pt x="1339" y="1916"/>
                  </a:lnTo>
                  <a:lnTo>
                    <a:pt x="1394" y="1927"/>
                  </a:lnTo>
                  <a:lnTo>
                    <a:pt x="1450" y="1938"/>
                  </a:lnTo>
                  <a:lnTo>
                    <a:pt x="1505" y="1949"/>
                  </a:lnTo>
                  <a:lnTo>
                    <a:pt x="1561" y="1960"/>
                  </a:lnTo>
                  <a:lnTo>
                    <a:pt x="1616" y="1966"/>
                  </a:lnTo>
                  <a:lnTo>
                    <a:pt x="1672" y="1977"/>
                  </a:lnTo>
                  <a:lnTo>
                    <a:pt x="1727" y="1983"/>
                  </a:lnTo>
                  <a:lnTo>
                    <a:pt x="1783" y="1988"/>
                  </a:lnTo>
                  <a:lnTo>
                    <a:pt x="1838" y="1994"/>
                  </a:lnTo>
                  <a:lnTo>
                    <a:pt x="1899" y="1999"/>
                  </a:lnTo>
                  <a:lnTo>
                    <a:pt x="1955" y="2005"/>
                  </a:lnTo>
                  <a:lnTo>
                    <a:pt x="2010" y="2005"/>
                  </a:lnTo>
                  <a:lnTo>
                    <a:pt x="2066" y="2010"/>
                  </a:lnTo>
                  <a:lnTo>
                    <a:pt x="2122" y="2010"/>
                  </a:lnTo>
                  <a:lnTo>
                    <a:pt x="2177" y="2016"/>
                  </a:lnTo>
                  <a:lnTo>
                    <a:pt x="2233" y="2016"/>
                  </a:lnTo>
                  <a:lnTo>
                    <a:pt x="2288" y="2021"/>
                  </a:lnTo>
                  <a:lnTo>
                    <a:pt x="2344" y="2021"/>
                  </a:lnTo>
                  <a:lnTo>
                    <a:pt x="2399" y="2021"/>
                  </a:lnTo>
                  <a:lnTo>
                    <a:pt x="2455" y="2021"/>
                  </a:lnTo>
                  <a:lnTo>
                    <a:pt x="2510" y="2027"/>
                  </a:lnTo>
                  <a:lnTo>
                    <a:pt x="2566" y="2027"/>
                  </a:lnTo>
                  <a:lnTo>
                    <a:pt x="2621" y="2027"/>
                  </a:lnTo>
                  <a:lnTo>
                    <a:pt x="2677" y="2027"/>
                  </a:lnTo>
                  <a:lnTo>
                    <a:pt x="2732" y="2027"/>
                  </a:lnTo>
                  <a:lnTo>
                    <a:pt x="2793" y="202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0" name="Rectangle 70">
              <a:extLst>
                <a:ext uri="{FF2B5EF4-FFF2-40B4-BE49-F238E27FC236}">
                  <a16:creationId xmlns:a16="http://schemas.microsoft.com/office/drawing/2014/main" xmlns="" id="{9C9BB4C5-5F68-4493-8E36-0C62CB7C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856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1" name="Rectangle 71">
              <a:extLst>
                <a:ext uri="{FF2B5EF4-FFF2-40B4-BE49-F238E27FC236}">
                  <a16:creationId xmlns:a16="http://schemas.microsoft.com/office/drawing/2014/main" xmlns="" id="{DEE637AB-EF10-4BEC-8D73-7C14FDC8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2084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2" name="Rectangle 72">
              <a:extLst>
                <a:ext uri="{FF2B5EF4-FFF2-40B4-BE49-F238E27FC236}">
                  <a16:creationId xmlns:a16="http://schemas.microsoft.com/office/drawing/2014/main" xmlns="" id="{4EA8E882-57C1-4D0F-B33A-2D073989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2284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3" name="Rectangle 73">
              <a:extLst>
                <a:ext uri="{FF2B5EF4-FFF2-40B4-BE49-F238E27FC236}">
                  <a16:creationId xmlns:a16="http://schemas.microsoft.com/office/drawing/2014/main" xmlns="" id="{F360993D-6D8D-44B3-9A2D-1A1F86CA3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461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4" name="Rectangle 74">
              <a:extLst>
                <a:ext uri="{FF2B5EF4-FFF2-40B4-BE49-F238E27FC236}">
                  <a16:creationId xmlns:a16="http://schemas.microsoft.com/office/drawing/2014/main" xmlns="" id="{426D401B-F7CB-4D35-A3D3-B493CE8B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22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5" name="Rectangle 75">
              <a:extLst>
                <a:ext uri="{FF2B5EF4-FFF2-40B4-BE49-F238E27FC236}">
                  <a16:creationId xmlns:a16="http://schemas.microsoft.com/office/drawing/2014/main" xmlns="" id="{70880A80-F6BF-47BF-9640-2AFA065B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2761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6" name="Rectangle 76">
              <a:extLst>
                <a:ext uri="{FF2B5EF4-FFF2-40B4-BE49-F238E27FC236}">
                  <a16:creationId xmlns:a16="http://schemas.microsoft.com/office/drawing/2014/main" xmlns="" id="{862C57F2-7D12-468A-9998-F57ACD22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889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7" name="Rectangle 77">
              <a:extLst>
                <a:ext uri="{FF2B5EF4-FFF2-40B4-BE49-F238E27FC236}">
                  <a16:creationId xmlns:a16="http://schemas.microsoft.com/office/drawing/2014/main" xmlns="" id="{A98A1D23-4445-43F8-95C4-D25BA9B4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000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8" name="Rectangle 78">
              <a:extLst>
                <a:ext uri="{FF2B5EF4-FFF2-40B4-BE49-F238E27FC236}">
                  <a16:creationId xmlns:a16="http://schemas.microsoft.com/office/drawing/2014/main" xmlns="" id="{CD65F68F-4FCC-4AC3-A929-7CCE0C49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3100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99" name="Rectangle 79">
              <a:extLst>
                <a:ext uri="{FF2B5EF4-FFF2-40B4-BE49-F238E27FC236}">
                  <a16:creationId xmlns:a16="http://schemas.microsoft.com/office/drawing/2014/main" xmlns="" id="{7FB86363-0DC2-430C-B6E3-9CE85010E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183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0" name="Rectangle 80">
              <a:extLst>
                <a:ext uri="{FF2B5EF4-FFF2-40B4-BE49-F238E27FC236}">
                  <a16:creationId xmlns:a16="http://schemas.microsoft.com/office/drawing/2014/main" xmlns="" id="{BDD992C3-8571-44A4-A46F-73E59FC27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3266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1" name="Rectangle 81">
              <a:extLst>
                <a:ext uri="{FF2B5EF4-FFF2-40B4-BE49-F238E27FC236}">
                  <a16:creationId xmlns:a16="http://schemas.microsoft.com/office/drawing/2014/main" xmlns="" id="{E05A89C0-A8C3-4790-9AFE-60813F0B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333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2" name="Rectangle 82">
              <a:extLst>
                <a:ext uri="{FF2B5EF4-FFF2-40B4-BE49-F238E27FC236}">
                  <a16:creationId xmlns:a16="http://schemas.microsoft.com/office/drawing/2014/main" xmlns="" id="{2DCA35A0-B056-4C4F-88A4-1DD15FB2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3394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3" name="Rectangle 83">
              <a:extLst>
                <a:ext uri="{FF2B5EF4-FFF2-40B4-BE49-F238E27FC236}">
                  <a16:creationId xmlns:a16="http://schemas.microsoft.com/office/drawing/2014/main" xmlns="" id="{A40216A4-0E2C-479B-8222-3A99A48B2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3450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4" name="Rectangle 84">
              <a:extLst>
                <a:ext uri="{FF2B5EF4-FFF2-40B4-BE49-F238E27FC236}">
                  <a16:creationId xmlns:a16="http://schemas.microsoft.com/office/drawing/2014/main" xmlns="" id="{B9A6F67E-76A4-4A50-9848-B49154F9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500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5" name="Rectangle 85">
              <a:extLst>
                <a:ext uri="{FF2B5EF4-FFF2-40B4-BE49-F238E27FC236}">
                  <a16:creationId xmlns:a16="http://schemas.microsoft.com/office/drawing/2014/main" xmlns="" id="{C4738623-B8B7-4ABE-9FD6-CAEB798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544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6" name="Rectangle 86">
              <a:extLst>
                <a:ext uri="{FF2B5EF4-FFF2-40B4-BE49-F238E27FC236}">
                  <a16:creationId xmlns:a16="http://schemas.microsoft.com/office/drawing/2014/main" xmlns="" id="{8965A077-A818-4784-9FFE-12BD6BFF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58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7" name="Rectangle 87">
              <a:extLst>
                <a:ext uri="{FF2B5EF4-FFF2-40B4-BE49-F238E27FC236}">
                  <a16:creationId xmlns:a16="http://schemas.microsoft.com/office/drawing/2014/main" xmlns="" id="{2B328E12-7A04-48F7-9838-09361650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616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8" name="Rectangle 88">
              <a:extLst>
                <a:ext uri="{FF2B5EF4-FFF2-40B4-BE49-F238E27FC236}">
                  <a16:creationId xmlns:a16="http://schemas.microsoft.com/office/drawing/2014/main" xmlns="" id="{522F61CC-53DE-42C6-AFEE-30084FC59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644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09" name="Rectangle 89">
              <a:extLst>
                <a:ext uri="{FF2B5EF4-FFF2-40B4-BE49-F238E27FC236}">
                  <a16:creationId xmlns:a16="http://schemas.microsoft.com/office/drawing/2014/main" xmlns="" id="{BD9C826C-B585-4D2D-8137-5A265339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672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0" name="Rectangle 90">
              <a:extLst>
                <a:ext uri="{FF2B5EF4-FFF2-40B4-BE49-F238E27FC236}">
                  <a16:creationId xmlns:a16="http://schemas.microsoft.com/office/drawing/2014/main" xmlns="" id="{3875276F-8463-4FF2-8AB4-ACE8DB65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3700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1" name="Rectangle 91">
              <a:extLst>
                <a:ext uri="{FF2B5EF4-FFF2-40B4-BE49-F238E27FC236}">
                  <a16:creationId xmlns:a16="http://schemas.microsoft.com/office/drawing/2014/main" xmlns="" id="{5DCA8AB4-9D28-4A27-ABC6-630B7352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722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2" name="Rectangle 92">
              <a:extLst>
                <a:ext uri="{FF2B5EF4-FFF2-40B4-BE49-F238E27FC236}">
                  <a16:creationId xmlns:a16="http://schemas.microsoft.com/office/drawing/2014/main" xmlns="" id="{D90DA0E5-AAFA-444A-914E-76C3A40B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3738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3" name="Rectangle 93">
              <a:extLst>
                <a:ext uri="{FF2B5EF4-FFF2-40B4-BE49-F238E27FC236}">
                  <a16:creationId xmlns:a16="http://schemas.microsoft.com/office/drawing/2014/main" xmlns="" id="{567A2140-8325-4AAA-B732-D57B8CDC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3755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4" name="Rectangle 94">
              <a:extLst>
                <a:ext uri="{FF2B5EF4-FFF2-40B4-BE49-F238E27FC236}">
                  <a16:creationId xmlns:a16="http://schemas.microsoft.com/office/drawing/2014/main" xmlns="" id="{6CE85A02-AD59-4BAF-9504-7473C68D0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3772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5" name="Rectangle 95">
              <a:extLst>
                <a:ext uri="{FF2B5EF4-FFF2-40B4-BE49-F238E27FC236}">
                  <a16:creationId xmlns:a16="http://schemas.microsoft.com/office/drawing/2014/main" xmlns="" id="{7B0C38DF-B61E-4779-A13C-2D9CAC46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78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6" name="Rectangle 96">
              <a:extLst>
                <a:ext uri="{FF2B5EF4-FFF2-40B4-BE49-F238E27FC236}">
                  <a16:creationId xmlns:a16="http://schemas.microsoft.com/office/drawing/2014/main" xmlns="" id="{20EF67CD-BBFF-4C1A-9A1D-7EB80695D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794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7" name="Rectangle 97">
              <a:extLst>
                <a:ext uri="{FF2B5EF4-FFF2-40B4-BE49-F238E27FC236}">
                  <a16:creationId xmlns:a16="http://schemas.microsoft.com/office/drawing/2014/main" xmlns="" id="{3B971D96-8B38-4D60-8AA0-9E76AC07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05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8" name="Rectangle 98">
              <a:extLst>
                <a:ext uri="{FF2B5EF4-FFF2-40B4-BE49-F238E27FC236}">
                  <a16:creationId xmlns:a16="http://schemas.microsoft.com/office/drawing/2014/main" xmlns="" id="{C0538344-5FA5-45E4-B0FF-C3BA9726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816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19" name="Rectangle 99">
              <a:extLst>
                <a:ext uri="{FF2B5EF4-FFF2-40B4-BE49-F238E27FC236}">
                  <a16:creationId xmlns:a16="http://schemas.microsoft.com/office/drawing/2014/main" xmlns="" id="{1C066D6C-A483-4245-8112-F56917E3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822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0" name="Rectangle 100">
              <a:extLst>
                <a:ext uri="{FF2B5EF4-FFF2-40B4-BE49-F238E27FC236}">
                  <a16:creationId xmlns:a16="http://schemas.microsoft.com/office/drawing/2014/main" xmlns="" id="{F2DC99C8-6282-401A-B969-D7B276F9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383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1" name="Rectangle 101">
              <a:extLst>
                <a:ext uri="{FF2B5EF4-FFF2-40B4-BE49-F238E27FC236}">
                  <a16:creationId xmlns:a16="http://schemas.microsoft.com/office/drawing/2014/main" xmlns="" id="{8FC05C12-7AD9-4A9B-86EF-78E4E2AD6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3838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2" name="Rectangle 102">
              <a:extLst>
                <a:ext uri="{FF2B5EF4-FFF2-40B4-BE49-F238E27FC236}">
                  <a16:creationId xmlns:a16="http://schemas.microsoft.com/office/drawing/2014/main" xmlns="" id="{0F139304-1D88-4740-8B64-BEB942787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3844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3" name="Rectangle 103">
              <a:extLst>
                <a:ext uri="{FF2B5EF4-FFF2-40B4-BE49-F238E27FC236}">
                  <a16:creationId xmlns:a16="http://schemas.microsoft.com/office/drawing/2014/main" xmlns="" id="{0D6C705F-6D10-496D-B6AC-11C04170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849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4" name="Rectangle 104">
              <a:extLst>
                <a:ext uri="{FF2B5EF4-FFF2-40B4-BE49-F238E27FC236}">
                  <a16:creationId xmlns:a16="http://schemas.microsoft.com/office/drawing/2014/main" xmlns="" id="{4CB39669-4A59-45FA-B6B0-F7D3BDA2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3855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5" name="Rectangle 105">
              <a:extLst>
                <a:ext uri="{FF2B5EF4-FFF2-40B4-BE49-F238E27FC236}">
                  <a16:creationId xmlns:a16="http://schemas.microsoft.com/office/drawing/2014/main" xmlns="" id="{67F9A420-F52B-4B3E-8C39-260D69D0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3861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6" name="Rectangle 106">
              <a:extLst>
                <a:ext uri="{FF2B5EF4-FFF2-40B4-BE49-F238E27FC236}">
                  <a16:creationId xmlns:a16="http://schemas.microsoft.com/office/drawing/2014/main" xmlns="" id="{50E15844-AB24-444B-B275-A5901F5F8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3861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7" name="Rectangle 107">
              <a:extLst>
                <a:ext uri="{FF2B5EF4-FFF2-40B4-BE49-F238E27FC236}">
                  <a16:creationId xmlns:a16="http://schemas.microsoft.com/office/drawing/2014/main" xmlns="" id="{85CAC807-E18C-40EB-B838-2A48A88F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866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8" name="Rectangle 108">
              <a:extLst>
                <a:ext uri="{FF2B5EF4-FFF2-40B4-BE49-F238E27FC236}">
                  <a16:creationId xmlns:a16="http://schemas.microsoft.com/office/drawing/2014/main" xmlns="" id="{B35A1BAC-DFA0-4985-B56D-45BF7DC4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866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29" name="Rectangle 109">
              <a:extLst>
                <a:ext uri="{FF2B5EF4-FFF2-40B4-BE49-F238E27FC236}">
                  <a16:creationId xmlns:a16="http://schemas.microsoft.com/office/drawing/2014/main" xmlns="" id="{86DAC1ED-A648-4CA5-86BC-88BA15CED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3872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0" name="Rectangle 110">
              <a:extLst>
                <a:ext uri="{FF2B5EF4-FFF2-40B4-BE49-F238E27FC236}">
                  <a16:creationId xmlns:a16="http://schemas.microsoft.com/office/drawing/2014/main" xmlns="" id="{E83AC9A2-E1A9-417B-AFAA-7E92496AB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3872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1" name="Rectangle 111">
              <a:extLst>
                <a:ext uri="{FF2B5EF4-FFF2-40B4-BE49-F238E27FC236}">
                  <a16:creationId xmlns:a16="http://schemas.microsoft.com/office/drawing/2014/main" xmlns="" id="{601A34D5-2571-45B7-8D45-877B6BF1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3877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2" name="Rectangle 112">
              <a:extLst>
                <a:ext uri="{FF2B5EF4-FFF2-40B4-BE49-F238E27FC236}">
                  <a16:creationId xmlns:a16="http://schemas.microsoft.com/office/drawing/2014/main" xmlns="" id="{242A652E-1D3C-4016-9C59-F174602D5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3877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3" name="Rectangle 113">
              <a:extLst>
                <a:ext uri="{FF2B5EF4-FFF2-40B4-BE49-F238E27FC236}">
                  <a16:creationId xmlns:a16="http://schemas.microsoft.com/office/drawing/2014/main" xmlns="" id="{D20E03EC-7D6B-455B-B8C8-E24A6294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3877"/>
              <a:ext cx="44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4" name="Rectangle 114">
              <a:extLst>
                <a:ext uri="{FF2B5EF4-FFF2-40B4-BE49-F238E27FC236}">
                  <a16:creationId xmlns:a16="http://schemas.microsoft.com/office/drawing/2014/main" xmlns="" id="{13425145-91A7-45C4-A855-1917FBFE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877"/>
              <a:ext cx="45" cy="45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5" name="Rectangle 115">
              <a:extLst>
                <a:ext uri="{FF2B5EF4-FFF2-40B4-BE49-F238E27FC236}">
                  <a16:creationId xmlns:a16="http://schemas.microsoft.com/office/drawing/2014/main" xmlns="" id="{3A90B35B-EC18-4AA3-A859-CF5EDDDD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388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6" name="Rectangle 116">
              <a:extLst>
                <a:ext uri="{FF2B5EF4-FFF2-40B4-BE49-F238E27FC236}">
                  <a16:creationId xmlns:a16="http://schemas.microsoft.com/office/drawing/2014/main" xmlns="" id="{AF089CA1-00B6-47F5-B407-6982A992B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88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7" name="Rectangle 117">
              <a:extLst>
                <a:ext uri="{FF2B5EF4-FFF2-40B4-BE49-F238E27FC236}">
                  <a16:creationId xmlns:a16="http://schemas.microsoft.com/office/drawing/2014/main" xmlns="" id="{7F7C1414-DEF4-4CA2-9FCA-F5754B0AD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388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8" name="Rectangle 118">
              <a:extLst>
                <a:ext uri="{FF2B5EF4-FFF2-40B4-BE49-F238E27FC236}">
                  <a16:creationId xmlns:a16="http://schemas.microsoft.com/office/drawing/2014/main" xmlns="" id="{473A0E10-CFA9-4A08-A6A8-B5EEA0EC6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883"/>
              <a:ext cx="44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39" name="Rectangle 119">
              <a:extLst>
                <a:ext uri="{FF2B5EF4-FFF2-40B4-BE49-F238E27FC236}">
                  <a16:creationId xmlns:a16="http://schemas.microsoft.com/office/drawing/2014/main" xmlns="" id="{81968674-7EE2-4C87-BA67-CCA74B8D4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3883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40" name="Rectangle 120">
              <a:extLst>
                <a:ext uri="{FF2B5EF4-FFF2-40B4-BE49-F238E27FC236}">
                  <a16:creationId xmlns:a16="http://schemas.microsoft.com/office/drawing/2014/main" xmlns="" id="{392CE431-0D46-417A-A630-1C6A690C2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883"/>
              <a:ext cx="45" cy="44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41" name="Rectangle 121">
              <a:extLst>
                <a:ext uri="{FF2B5EF4-FFF2-40B4-BE49-F238E27FC236}">
                  <a16:creationId xmlns:a16="http://schemas.microsoft.com/office/drawing/2014/main" xmlns="" id="{DC36946F-E167-4E65-8409-050FE1F0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4055"/>
              <a:ext cx="8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42" name="Rectangle 122">
              <a:extLst>
                <a:ext uri="{FF2B5EF4-FFF2-40B4-BE49-F238E27FC236}">
                  <a16:creationId xmlns:a16="http://schemas.microsoft.com/office/drawing/2014/main" xmlns="" id="{1C09A4F0-2BB1-4F32-A4F4-0B090ED6DA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44" y="2729"/>
              <a:ext cx="20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p(x)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43" name="Rectangle 123">
              <a:extLst>
                <a:ext uri="{FF2B5EF4-FFF2-40B4-BE49-F238E27FC236}">
                  <a16:creationId xmlns:a16="http://schemas.microsoft.com/office/drawing/2014/main" xmlns="" id="{FEE3F03D-C812-4CDF-B129-086D15B0D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563"/>
              <a:ext cx="328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The</a:t>
              </a: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" panose="020B0604020202020204" pitchFamily="34" charset="0"/>
                </a:rPr>
                <a:t> probability mass function </a:t>
              </a: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of a geometric distribution random variable with </a:t>
              </a:r>
              <a:r>
                <a:rPr kumimoji="0" lang="zh-CN" altLang="zh-CN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p=1/9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701925" y="6259132"/>
                <a:ext cx="4490810" cy="379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𝒑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𝒑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925" y="6259132"/>
                <a:ext cx="4490810" cy="379784"/>
              </a:xfrm>
              <a:prstGeom prst="rect">
                <a:avLst/>
              </a:prstGeom>
              <a:blipFill rotWithShape="1">
                <a:blip r:embed="rId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4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>
            <a:extLst>
              <a:ext uri="{FF2B5EF4-FFF2-40B4-BE49-F238E27FC236}">
                <a16:creationId xmlns:a16="http://schemas.microsoft.com/office/drawing/2014/main" xmlns="" id="{A0EA8153-C507-4E0E-B849-A9D1B3815307}"/>
              </a:ext>
            </a:extLst>
          </p:cNvPr>
          <p:cNvSpPr txBox="1"/>
          <p:nvPr/>
        </p:nvSpPr>
        <p:spPr>
          <a:xfrm>
            <a:off x="173812" y="1457332"/>
            <a:ext cx="897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Negative Binomial Distribution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is a generalization 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Geometric Distribution.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xmlns="" id="{35C06FA8-B984-4FF0-B80B-DE03240F2D1E}"/>
              </a:ext>
            </a:extLst>
          </p:cNvPr>
          <p:cNvSpPr txBox="1"/>
          <p:nvPr/>
        </p:nvSpPr>
        <p:spPr>
          <a:xfrm>
            <a:off x="729456" y="2026928"/>
            <a:ext cx="828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sequence of independent trials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(each with probability of success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is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performed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until there are r successes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total.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denotes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total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trials.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xmlns="" id="{D1D6DBA6-0C92-4D55-8C69-C10B4C99605F}"/>
              </a:ext>
            </a:extLst>
          </p:cNvPr>
          <p:cNvSpPr txBox="1"/>
          <p:nvPr/>
        </p:nvSpPr>
        <p:spPr>
          <a:xfrm>
            <a:off x="729457" y="4981692"/>
            <a:ext cx="774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last trial must be Success, and the remaining (r-1) successes are from the remaining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(x-1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trials.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Therefore: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12">
                <a:extLst>
                  <a:ext uri="{FF2B5EF4-FFF2-40B4-BE49-F238E27FC236}">
                    <a16:creationId xmlns:a16="http://schemas.microsoft.com/office/drawing/2014/main" xmlns="" id="{DF70EC3F-05FC-4DBB-8B12-6801ABB787CF}"/>
                  </a:ext>
                </a:extLst>
              </p:cNvPr>
              <p:cNvSpPr txBox="1"/>
              <p:nvPr/>
            </p:nvSpPr>
            <p:spPr>
              <a:xfrm>
                <a:off x="1207822" y="5727577"/>
                <a:ext cx="7150247" cy="29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文本框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0EC3F-05FC-4DBB-8B12-6801ABB78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22" y="5727577"/>
                <a:ext cx="7150247" cy="296171"/>
              </a:xfrm>
              <a:prstGeom prst="rect">
                <a:avLst/>
              </a:prstGeom>
              <a:blipFill rotWithShape="1"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13">
            <a:extLst>
              <a:ext uri="{FF2B5EF4-FFF2-40B4-BE49-F238E27FC236}">
                <a16:creationId xmlns:a16="http://schemas.microsoft.com/office/drawing/2014/main" xmlns="" id="{42D3B69A-4274-4957-AA66-90142C4E1794}"/>
              </a:ext>
            </a:extLst>
          </p:cNvPr>
          <p:cNvSpPr txBox="1"/>
          <p:nvPr/>
        </p:nvSpPr>
        <p:spPr>
          <a:xfrm>
            <a:off x="181318" y="6023748"/>
            <a:ext cx="921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Negative Binomial Distribution when </a:t>
            </a:r>
            <a:r>
              <a:rPr lang="en-US" altLang="zh-CN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r=1</a:t>
            </a:r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is the</a:t>
            </a:r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 Distribution.</a:t>
            </a:r>
            <a:endParaRPr lang="zh-CN" altLang="en-US" sz="20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813" y="3464863"/>
            <a:ext cx="8539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 </a:t>
            </a:r>
            <a:r>
              <a:rPr lang="en-GB" sz="2000" b="1" dirty="0" err="1"/>
              <a:t>F</a:t>
            </a:r>
            <a:r>
              <a:rPr lang="en-GB" sz="2000" b="1" dirty="0"/>
              <a:t>  </a:t>
            </a:r>
            <a:r>
              <a:rPr lang="en-GB" sz="2000" b="1" dirty="0" err="1"/>
              <a:t>F</a:t>
            </a:r>
            <a:r>
              <a:rPr lang="en-GB" sz="2000" b="1" dirty="0"/>
              <a:t>  …          … F S  F  </a:t>
            </a:r>
            <a:r>
              <a:rPr lang="en-GB" sz="2000" b="1" dirty="0" err="1"/>
              <a:t>F</a:t>
            </a:r>
            <a:r>
              <a:rPr lang="en-GB" sz="2000" b="1" dirty="0"/>
              <a:t>  </a:t>
            </a:r>
            <a:r>
              <a:rPr lang="en-GB" sz="2000" b="1" dirty="0" err="1"/>
              <a:t>F</a:t>
            </a:r>
            <a:r>
              <a:rPr lang="en-GB" sz="2000" b="1" dirty="0"/>
              <a:t>  S  F  </a:t>
            </a:r>
            <a:r>
              <a:rPr lang="en-GB" sz="2000" b="1" dirty="0" err="1"/>
              <a:t>F</a:t>
            </a:r>
            <a:r>
              <a:rPr lang="en-GB" sz="2000" b="1" dirty="0"/>
              <a:t>  </a:t>
            </a:r>
            <a:r>
              <a:rPr lang="en-GB" sz="2000" b="1" dirty="0" err="1"/>
              <a:t>F</a:t>
            </a:r>
            <a:r>
              <a:rPr lang="en-GB" sz="2000" b="1" dirty="0"/>
              <a:t>  </a:t>
            </a:r>
            <a:r>
              <a:rPr lang="en-GB" sz="2000" b="1" dirty="0" err="1"/>
              <a:t>F</a:t>
            </a:r>
            <a:r>
              <a:rPr lang="en-GB" sz="2000" b="1" dirty="0"/>
              <a:t>  …            </a:t>
            </a:r>
            <a:r>
              <a:rPr lang="en-GB" sz="2000" b="1" dirty="0" smtClean="0"/>
              <a:t>… SF </a:t>
            </a:r>
            <a:r>
              <a:rPr lang="en-GB" sz="2000" b="1" dirty="0"/>
              <a:t>F F </a:t>
            </a:r>
            <a:r>
              <a:rPr lang="en-GB" sz="2000" b="1" dirty="0" err="1"/>
              <a:t>F</a:t>
            </a:r>
            <a:r>
              <a:rPr lang="en-GB" sz="2000" b="1" dirty="0"/>
              <a:t> </a:t>
            </a:r>
            <a:r>
              <a:rPr lang="en-GB" sz="2000" b="1" dirty="0" smtClean="0"/>
              <a:t>FFS</a:t>
            </a:r>
            <a:endParaRPr lang="en-GB" sz="2000" b="1" dirty="0"/>
          </a:p>
        </p:txBody>
      </p:sp>
      <p:sp>
        <p:nvSpPr>
          <p:cNvPr id="36" name="AutoShape 39"/>
          <p:cNvSpPr>
            <a:spLocks/>
          </p:cNvSpPr>
          <p:nvPr/>
        </p:nvSpPr>
        <p:spPr bwMode="auto">
          <a:xfrm rot="16200000">
            <a:off x="4237488" y="97917"/>
            <a:ext cx="139188" cy="7520302"/>
          </a:xfrm>
          <a:prstGeom prst="leftBrace">
            <a:avLst>
              <a:gd name="adj1" fmla="val 6969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133770" y="2488593"/>
            <a:ext cx="1971120" cy="1065137"/>
            <a:chOff x="6610105" y="4273068"/>
            <a:chExt cx="2399537" cy="802832"/>
          </a:xfrm>
        </p:grpSpPr>
        <p:sp>
          <p:nvSpPr>
            <p:cNvPr id="37" name="TextBox 36"/>
            <p:cNvSpPr txBox="1"/>
            <p:nvPr/>
          </p:nvSpPr>
          <p:spPr>
            <a:xfrm>
              <a:off x="6733449" y="4273068"/>
              <a:ext cx="2095304" cy="80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0099"/>
                  </a:solidFill>
                  <a:latin typeface="华文新魏" pitchFamily="2" charset="-122"/>
                  <a:ea typeface="华文新魏" pitchFamily="2" charset="-122"/>
                </a:rPr>
                <a:t>The last one must </a:t>
              </a:r>
              <a:r>
                <a:rPr lang="en-GB" sz="1600" dirty="0" smtClean="0">
                  <a:solidFill>
                    <a:srgbClr val="000099"/>
                  </a:solidFill>
                  <a:latin typeface="华文新魏" pitchFamily="2" charset="-122"/>
                  <a:ea typeface="华文新魏" pitchFamily="2" charset="-122"/>
                </a:rPr>
                <a:t>be a Success</a:t>
              </a:r>
              <a:endParaRPr lang="en-GB" sz="16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8" name="Rounded Rectangular Callout 16"/>
            <p:cNvSpPr/>
            <p:nvPr/>
          </p:nvSpPr>
          <p:spPr>
            <a:xfrm>
              <a:off x="6610105" y="4273068"/>
              <a:ext cx="2399537" cy="534102"/>
            </a:xfrm>
            <a:prstGeom prst="wedgeRoundRectCallout">
              <a:avLst>
                <a:gd name="adj1" fmla="val 2691"/>
                <a:gd name="adj2" fmla="val 110952"/>
                <a:gd name="adj3" fmla="val 16667"/>
              </a:avLst>
            </a:prstGeom>
            <a:noFill/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39" name="AutoShape 39"/>
          <p:cNvSpPr>
            <a:spLocks/>
          </p:cNvSpPr>
          <p:nvPr/>
        </p:nvSpPr>
        <p:spPr bwMode="auto">
          <a:xfrm rot="5400000">
            <a:off x="5231613" y="699882"/>
            <a:ext cx="355752" cy="5315488"/>
          </a:xfrm>
          <a:prstGeom prst="leftBrace">
            <a:avLst>
              <a:gd name="adj1" fmla="val 69697"/>
              <a:gd name="adj2" fmla="val 49536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97869" y="3927663"/>
            <a:ext cx="151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x</a:t>
            </a:r>
            <a:r>
              <a:rPr lang="en-GB" dirty="0" smtClean="0">
                <a:solidFill>
                  <a:srgbClr val="00009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GB" dirty="0">
                <a:solidFill>
                  <a:srgbClr val="00009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trials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5914" y="2785454"/>
            <a:ext cx="156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r</a:t>
            </a:r>
            <a:r>
              <a:rPr lang="en-GB" dirty="0" smtClean="0">
                <a:solidFill>
                  <a:srgbClr val="00009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GB" dirty="0" smtClean="0">
                <a:solidFill>
                  <a:srgbClr val="00009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Successes </a:t>
            </a:r>
            <a:endParaRPr lang="en-GB" dirty="0">
              <a:solidFill>
                <a:srgbClr val="000099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10">
                <a:extLst>
                  <a:ext uri="{FF2B5EF4-FFF2-40B4-BE49-F238E27FC236}">
                    <a16:creationId xmlns:a16="http://schemas.microsoft.com/office/drawing/2014/main" xmlns="" id="{5C8B933B-8E72-4933-A2D4-55EA5A251EEA}"/>
                  </a:ext>
                </a:extLst>
              </p:cNvPr>
              <p:cNvSpPr txBox="1"/>
              <p:nvPr/>
            </p:nvSpPr>
            <p:spPr>
              <a:xfrm>
                <a:off x="763924" y="4282081"/>
                <a:ext cx="8380076" cy="65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From the independence assumption, any particular of such a sequence has probability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42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8B933B-8E72-4933-A2D4-55EA5A25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4" y="4282081"/>
                <a:ext cx="8380076" cy="656783"/>
              </a:xfrm>
              <a:prstGeom prst="rect">
                <a:avLst/>
              </a:prstGeom>
              <a:blipFill rotWithShape="1">
                <a:blip r:embed="rId3"/>
                <a:stretch>
                  <a:fillRect l="-582" t="-3704" b="-129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">
            <a:extLst>
              <a:ext uri="{FF2B5EF4-FFF2-40B4-BE49-F238E27FC236}">
                <a16:creationId xmlns:a16="http://schemas.microsoft.com/office/drawing/2014/main" xmlns="" id="{CBC5AEF1-3973-4CFD-A8FD-FF742EFC576B}"/>
              </a:ext>
            </a:extLst>
          </p:cNvPr>
          <p:cNvSpPr txBox="1"/>
          <p:nvPr/>
        </p:nvSpPr>
        <p:spPr>
          <a:xfrm>
            <a:off x="173812" y="679963"/>
            <a:ext cx="8836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 Distribution and Negative Binomial Distribution</a:t>
            </a:r>
          </a:p>
          <a:p>
            <a:pPr algn="ctr"/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几何分布和负二项分布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2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0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9" grpId="0" animBg="1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xmlns="" id="{83BC2C93-013A-4FB9-8BAA-494BDDD30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697798"/>
            <a:ext cx="8481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some country, the probability of winning a lottery is 1/9.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ED334685-949F-4F25-8569-B698215D1F29}"/>
                  </a:ext>
                </a:extLst>
              </p:cNvPr>
              <p:cNvSpPr txBox="1"/>
              <p:nvPr/>
            </p:nvSpPr>
            <p:spPr>
              <a:xfrm>
                <a:off x="240262" y="1491147"/>
                <a:ext cx="8913264" cy="10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total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lottery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tickets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 that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winner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has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purchased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until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he/she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wins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twice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follows Negative Binomial Distribution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（负二项分布）</a:t>
                </a:r>
                <a:endParaRPr lang="en-US" altLang="zh-CN" dirty="0">
                  <a:solidFill>
                    <a:schemeClr val="accent1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  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=2, 3,…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334685-949F-4F25-8569-B698215D1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2" y="1491147"/>
                <a:ext cx="8913264" cy="1082156"/>
              </a:xfrm>
              <a:prstGeom prst="rect">
                <a:avLst/>
              </a:prstGeom>
              <a:blipFill rotWithShape="1">
                <a:blip r:embed="rId2"/>
                <a:stretch>
                  <a:fillRect l="-547" t="-2260" b="-169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33">
            <a:extLst>
              <a:ext uri="{FF2B5EF4-FFF2-40B4-BE49-F238E27FC236}">
                <a16:creationId xmlns:a16="http://schemas.microsoft.com/office/drawing/2014/main" xmlns="" id="{A3CD7F2E-6726-4A1A-838A-3A0F279239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99717" y="2505559"/>
            <a:ext cx="5575303" cy="4121150"/>
            <a:chOff x="1191" y="1512"/>
            <a:chExt cx="3512" cy="2596"/>
          </a:xfrm>
        </p:grpSpPr>
        <p:sp>
          <p:nvSpPr>
            <p:cNvPr id="9" name="AutoShape 32">
              <a:extLst>
                <a:ext uri="{FF2B5EF4-FFF2-40B4-BE49-F238E27FC236}">
                  <a16:creationId xmlns:a16="http://schemas.microsoft.com/office/drawing/2014/main" xmlns="" id="{732E2470-40A9-4A70-BBE7-45A71AA7984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4" y="1512"/>
              <a:ext cx="3462" cy="2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xmlns="" id="{91FA60B6-1FEE-48D9-964B-014673F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1709"/>
              <a:ext cx="2680" cy="2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xmlns="" id="{1BE903CD-7D99-491B-A9C7-A3962863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1709"/>
              <a:ext cx="2680" cy="211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xmlns="" id="{9BCF8920-CC84-416C-A066-F434B864D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xmlns="" id="{658DBAAF-2C04-42B8-803D-C3BA407DC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5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38">
              <a:extLst>
                <a:ext uri="{FF2B5EF4-FFF2-40B4-BE49-F238E27FC236}">
                  <a16:creationId xmlns:a16="http://schemas.microsoft.com/office/drawing/2014/main" xmlns="" id="{8029046F-B82E-4617-B6DD-6F4951272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3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xmlns="" id="{6E7462D9-FBF9-4CEC-A9C8-9D35D1E40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xmlns="" id="{C3E1A80D-E226-4822-9402-24403A25E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xmlns="" id="{5967F9C7-EECB-4086-95C2-995884C3B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xmlns="" id="{3FA19CE9-7EDD-4B43-BE0A-F65AA88BF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81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xmlns="" id="{98A02AD9-212F-4E51-9FDC-84050D538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585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xmlns="" id="{2EFD2A29-9410-40D8-A074-111CA82B6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350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45">
              <a:extLst>
                <a:ext uri="{FF2B5EF4-FFF2-40B4-BE49-F238E27FC236}">
                  <a16:creationId xmlns:a16="http://schemas.microsoft.com/office/drawing/2014/main" xmlns="" id="{3A2BBD25-5610-41A1-88D5-FD196D66C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116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6">
              <a:extLst>
                <a:ext uri="{FF2B5EF4-FFF2-40B4-BE49-F238E27FC236}">
                  <a16:creationId xmlns:a16="http://schemas.microsoft.com/office/drawing/2014/main" xmlns="" id="{CA56F959-2E47-44CE-A818-9803CCB6A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881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47">
              <a:extLst>
                <a:ext uri="{FF2B5EF4-FFF2-40B4-BE49-F238E27FC236}">
                  <a16:creationId xmlns:a16="http://schemas.microsoft.com/office/drawing/2014/main" xmlns="" id="{EB30DC3F-4184-4940-A739-FC6701506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647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xmlns="" id="{30D3764E-0699-4E2F-B311-2803148C6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413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xmlns="" id="{635D9D33-7BD0-4A70-8904-8FA0CEE3A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173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50">
              <a:extLst>
                <a:ext uri="{FF2B5EF4-FFF2-40B4-BE49-F238E27FC236}">
                  <a16:creationId xmlns:a16="http://schemas.microsoft.com/office/drawing/2014/main" xmlns="" id="{714C4322-6B24-4F1C-B2FC-83F48C5C9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944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51">
              <a:extLst>
                <a:ext uri="{FF2B5EF4-FFF2-40B4-BE49-F238E27FC236}">
                  <a16:creationId xmlns:a16="http://schemas.microsoft.com/office/drawing/2014/main" xmlns="" id="{AE8CECB3-573E-40DA-987F-B4A4DAEB3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70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52">
              <a:extLst>
                <a:ext uri="{FF2B5EF4-FFF2-40B4-BE49-F238E27FC236}">
                  <a16:creationId xmlns:a16="http://schemas.microsoft.com/office/drawing/2014/main" xmlns="" id="{37222457-1166-443A-B829-C1715ACD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70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xmlns="" id="{6D2DC011-F51B-4FC9-94A5-CAD21488F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81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54">
              <a:extLst>
                <a:ext uri="{FF2B5EF4-FFF2-40B4-BE49-F238E27FC236}">
                  <a16:creationId xmlns:a16="http://schemas.microsoft.com/office/drawing/2014/main" xmlns="" id="{84690F69-C164-423B-9558-550440364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55">
              <a:extLst>
                <a:ext uri="{FF2B5EF4-FFF2-40B4-BE49-F238E27FC236}">
                  <a16:creationId xmlns:a16="http://schemas.microsoft.com/office/drawing/2014/main" xmlns="" id="{FB6DA2B6-37CE-4B68-B397-3D25EE06C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96" name="Line 56">
              <a:extLst>
                <a:ext uri="{FF2B5EF4-FFF2-40B4-BE49-F238E27FC236}">
                  <a16:creationId xmlns:a16="http://schemas.microsoft.com/office/drawing/2014/main" xmlns="" id="{96821DF3-F2EC-4BC7-AD21-058466C55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81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97" name="Line 57">
              <a:extLst>
                <a:ext uri="{FF2B5EF4-FFF2-40B4-BE49-F238E27FC236}">
                  <a16:creationId xmlns:a16="http://schemas.microsoft.com/office/drawing/2014/main" xmlns="" id="{68F1F10E-0EE2-4D15-B91F-A812DD58C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98" name="Line 58">
              <a:extLst>
                <a:ext uri="{FF2B5EF4-FFF2-40B4-BE49-F238E27FC236}">
                  <a16:creationId xmlns:a16="http://schemas.microsoft.com/office/drawing/2014/main" xmlns="" id="{58F47735-D6C9-44B6-BDBF-8257120A2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2" y="3787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0" name="Line 59">
              <a:extLst>
                <a:ext uri="{FF2B5EF4-FFF2-40B4-BE49-F238E27FC236}">
                  <a16:creationId xmlns:a16="http://schemas.microsoft.com/office/drawing/2014/main" xmlns="" id="{434D6B0C-E2B7-4AAB-B615-F6A304AE0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709"/>
              <a:ext cx="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1" name="Rectangle 60">
              <a:extLst>
                <a:ext uri="{FF2B5EF4-FFF2-40B4-BE49-F238E27FC236}">
                  <a16:creationId xmlns:a16="http://schemas.microsoft.com/office/drawing/2014/main" xmlns="" id="{B2786DE1-EAEA-477E-959E-C48395B88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841"/>
              <a:ext cx="9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2" name="Line 61">
              <a:extLst>
                <a:ext uri="{FF2B5EF4-FFF2-40B4-BE49-F238E27FC236}">
                  <a16:creationId xmlns:a16="http://schemas.microsoft.com/office/drawing/2014/main" xmlns="" id="{C8B28EEC-DE5F-4072-819A-EC5112346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5" y="3787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3" name="Line 62">
              <a:extLst>
                <a:ext uri="{FF2B5EF4-FFF2-40B4-BE49-F238E27FC236}">
                  <a16:creationId xmlns:a16="http://schemas.microsoft.com/office/drawing/2014/main" xmlns="" id="{41DD12A0-A180-4E83-878F-56B7E8748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1709"/>
              <a:ext cx="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4" name="Rectangle 63">
              <a:extLst>
                <a:ext uri="{FF2B5EF4-FFF2-40B4-BE49-F238E27FC236}">
                  <a16:creationId xmlns:a16="http://schemas.microsoft.com/office/drawing/2014/main" xmlns="" id="{BC63F4A8-17C0-4367-BAF0-D4DCB2F9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3841"/>
              <a:ext cx="14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5" name="Line 64">
              <a:extLst>
                <a:ext uri="{FF2B5EF4-FFF2-40B4-BE49-F238E27FC236}">
                  <a16:creationId xmlns:a16="http://schemas.microsoft.com/office/drawing/2014/main" xmlns="" id="{13557DE3-A9E8-4790-84E9-ED7CDBD91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3" y="3787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6" name="Line 65">
              <a:extLst>
                <a:ext uri="{FF2B5EF4-FFF2-40B4-BE49-F238E27FC236}">
                  <a16:creationId xmlns:a16="http://schemas.microsoft.com/office/drawing/2014/main" xmlns="" id="{30AACE72-ED21-4564-8330-DACD223CF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3" y="1709"/>
              <a:ext cx="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7" name="Rectangle 66">
              <a:extLst>
                <a:ext uri="{FF2B5EF4-FFF2-40B4-BE49-F238E27FC236}">
                  <a16:creationId xmlns:a16="http://schemas.microsoft.com/office/drawing/2014/main" xmlns="" id="{D5022853-EF69-42B0-96A5-47FA698A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3841"/>
              <a:ext cx="14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8" name="Line 67">
              <a:extLst>
                <a:ext uri="{FF2B5EF4-FFF2-40B4-BE49-F238E27FC236}">
                  <a16:creationId xmlns:a16="http://schemas.microsoft.com/office/drawing/2014/main" xmlns="" id="{5F5D5B3A-5459-48A5-95AE-A74A9EFD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3787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09" name="Line 68">
              <a:extLst>
                <a:ext uri="{FF2B5EF4-FFF2-40B4-BE49-F238E27FC236}">
                  <a16:creationId xmlns:a16="http://schemas.microsoft.com/office/drawing/2014/main" xmlns="" id="{482F58F5-5256-4C63-AF89-34A7AD91F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709"/>
              <a:ext cx="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0" name="Rectangle 69">
              <a:extLst>
                <a:ext uri="{FF2B5EF4-FFF2-40B4-BE49-F238E27FC236}">
                  <a16:creationId xmlns:a16="http://schemas.microsoft.com/office/drawing/2014/main" xmlns="" id="{D7ABF919-006A-4A4B-9A28-5017BE8A6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841"/>
              <a:ext cx="14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30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11" name="Line 70">
              <a:extLst>
                <a:ext uri="{FF2B5EF4-FFF2-40B4-BE49-F238E27FC236}">
                  <a16:creationId xmlns:a16="http://schemas.microsoft.com/office/drawing/2014/main" xmlns="" id="{1CE0A3B8-2761-4FB7-87CE-785D29358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3787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2" name="Line 71">
              <a:extLst>
                <a:ext uri="{FF2B5EF4-FFF2-40B4-BE49-F238E27FC236}">
                  <a16:creationId xmlns:a16="http://schemas.microsoft.com/office/drawing/2014/main" xmlns="" id="{E7737471-65EE-424F-A498-ED69BA30E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1709"/>
              <a:ext cx="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3" name="Rectangle 72">
              <a:extLst>
                <a:ext uri="{FF2B5EF4-FFF2-40B4-BE49-F238E27FC236}">
                  <a16:creationId xmlns:a16="http://schemas.microsoft.com/office/drawing/2014/main" xmlns="" id="{6BBAB89B-57EE-456F-89A0-1FAA8CE5E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841"/>
              <a:ext cx="14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40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14" name="Line 73">
              <a:extLst>
                <a:ext uri="{FF2B5EF4-FFF2-40B4-BE49-F238E27FC236}">
                  <a16:creationId xmlns:a16="http://schemas.microsoft.com/office/drawing/2014/main" xmlns="" id="{76A1C9BF-DE30-4C68-8AFE-77A640DED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" y="3787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5" name="Line 74">
              <a:extLst>
                <a:ext uri="{FF2B5EF4-FFF2-40B4-BE49-F238E27FC236}">
                  <a16:creationId xmlns:a16="http://schemas.microsoft.com/office/drawing/2014/main" xmlns="" id="{BD4CFDB5-81F9-4446-A53E-D4A02AFEF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2" y="1709"/>
              <a:ext cx="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6" name="Rectangle 75">
              <a:extLst>
                <a:ext uri="{FF2B5EF4-FFF2-40B4-BE49-F238E27FC236}">
                  <a16:creationId xmlns:a16="http://schemas.microsoft.com/office/drawing/2014/main" xmlns="" id="{298BFB95-4FB8-4141-929D-E56FDA06A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3841"/>
              <a:ext cx="14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50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17" name="Line 76">
              <a:extLst>
                <a:ext uri="{FF2B5EF4-FFF2-40B4-BE49-F238E27FC236}">
                  <a16:creationId xmlns:a16="http://schemas.microsoft.com/office/drawing/2014/main" xmlns="" id="{A7491DF9-290C-4A59-A7F0-E37CA4056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819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8" name="Line 77">
              <a:extLst>
                <a:ext uri="{FF2B5EF4-FFF2-40B4-BE49-F238E27FC236}">
                  <a16:creationId xmlns:a16="http://schemas.microsoft.com/office/drawing/2014/main" xmlns="" id="{48009F7B-7FA6-4D72-9B47-02C2DFBF7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3819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19" name="Rectangle 78">
              <a:extLst>
                <a:ext uri="{FF2B5EF4-FFF2-40B4-BE49-F238E27FC236}">
                  <a16:creationId xmlns:a16="http://schemas.microsoft.com/office/drawing/2014/main" xmlns="" id="{61B5B58E-6633-4C9A-986A-6879EE835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771"/>
              <a:ext cx="9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20" name="Line 79">
              <a:extLst>
                <a:ext uri="{FF2B5EF4-FFF2-40B4-BE49-F238E27FC236}">
                  <a16:creationId xmlns:a16="http://schemas.microsoft.com/office/drawing/2014/main" xmlns="" id="{607FDA09-C22B-46F7-BF61-BDDAE23DA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58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1" name="Line 80">
              <a:extLst>
                <a:ext uri="{FF2B5EF4-FFF2-40B4-BE49-F238E27FC236}">
                  <a16:creationId xmlns:a16="http://schemas.microsoft.com/office/drawing/2014/main" xmlns="" id="{D7E51141-28D4-4792-8241-A3D4A79DA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3585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2" name="Rectangle 81">
              <a:extLst>
                <a:ext uri="{FF2B5EF4-FFF2-40B4-BE49-F238E27FC236}">
                  <a16:creationId xmlns:a16="http://schemas.microsoft.com/office/drawing/2014/main" xmlns="" id="{5D1E7F4E-2D2C-4E3B-90A3-8130B57D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537"/>
              <a:ext cx="27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0.005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23" name="Line 82">
              <a:extLst>
                <a:ext uri="{FF2B5EF4-FFF2-40B4-BE49-F238E27FC236}">
                  <a16:creationId xmlns:a16="http://schemas.microsoft.com/office/drawing/2014/main" xmlns="" id="{E4527233-D3F5-4123-BA3F-4E6E05A45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350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4" name="Line 83">
              <a:extLst>
                <a:ext uri="{FF2B5EF4-FFF2-40B4-BE49-F238E27FC236}">
                  <a16:creationId xmlns:a16="http://schemas.microsoft.com/office/drawing/2014/main" xmlns="" id="{DF644055-4588-4759-B955-1B1566749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3350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5" name="Rectangle 84">
              <a:extLst>
                <a:ext uri="{FF2B5EF4-FFF2-40B4-BE49-F238E27FC236}">
                  <a16:creationId xmlns:a16="http://schemas.microsoft.com/office/drawing/2014/main" xmlns="" id="{739795C1-8052-4152-8523-1C26DB3A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302"/>
              <a:ext cx="21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26" name="Line 85">
              <a:extLst>
                <a:ext uri="{FF2B5EF4-FFF2-40B4-BE49-F238E27FC236}">
                  <a16:creationId xmlns:a16="http://schemas.microsoft.com/office/drawing/2014/main" xmlns="" id="{DD57A163-5026-4FE8-8DC2-5A825261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11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7" name="Line 86">
              <a:extLst>
                <a:ext uri="{FF2B5EF4-FFF2-40B4-BE49-F238E27FC236}">
                  <a16:creationId xmlns:a16="http://schemas.microsoft.com/office/drawing/2014/main" xmlns="" id="{37C6059E-E2A8-4D59-BD02-491C8D13D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3116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28" name="Rectangle 87">
              <a:extLst>
                <a:ext uri="{FF2B5EF4-FFF2-40B4-BE49-F238E27FC236}">
                  <a16:creationId xmlns:a16="http://schemas.microsoft.com/office/drawing/2014/main" xmlns="" id="{88263446-2EDB-4CB2-BD8B-836A791E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068"/>
              <a:ext cx="27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0.015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29" name="Line 88">
              <a:extLst>
                <a:ext uri="{FF2B5EF4-FFF2-40B4-BE49-F238E27FC236}">
                  <a16:creationId xmlns:a16="http://schemas.microsoft.com/office/drawing/2014/main" xmlns="" id="{DCBAF812-2A8B-472C-AA10-1A8125E23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881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0" name="Line 89">
              <a:extLst>
                <a:ext uri="{FF2B5EF4-FFF2-40B4-BE49-F238E27FC236}">
                  <a16:creationId xmlns:a16="http://schemas.microsoft.com/office/drawing/2014/main" xmlns="" id="{133914D5-2960-4524-9866-FE4A879EC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2881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1" name="Rectangle 90">
              <a:extLst>
                <a:ext uri="{FF2B5EF4-FFF2-40B4-BE49-F238E27FC236}">
                  <a16:creationId xmlns:a16="http://schemas.microsoft.com/office/drawing/2014/main" xmlns="" id="{C8F3F5F4-2E82-4C73-BADD-4319E53B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833"/>
              <a:ext cx="21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32" name="Line 91">
              <a:extLst>
                <a:ext uri="{FF2B5EF4-FFF2-40B4-BE49-F238E27FC236}">
                  <a16:creationId xmlns:a16="http://schemas.microsoft.com/office/drawing/2014/main" xmlns="" id="{F1E250C5-E707-4749-A650-156462C7E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647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3" name="Line 92">
              <a:extLst>
                <a:ext uri="{FF2B5EF4-FFF2-40B4-BE49-F238E27FC236}">
                  <a16:creationId xmlns:a16="http://schemas.microsoft.com/office/drawing/2014/main" xmlns="" id="{780DD0E1-0746-44CA-A05A-C79CAD96A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2647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4" name="Rectangle 93">
              <a:extLst>
                <a:ext uri="{FF2B5EF4-FFF2-40B4-BE49-F238E27FC236}">
                  <a16:creationId xmlns:a16="http://schemas.microsoft.com/office/drawing/2014/main" xmlns="" id="{4829B252-71EA-4894-A1C9-3960BE9E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599"/>
              <a:ext cx="27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0.025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35" name="Line 94">
              <a:extLst>
                <a:ext uri="{FF2B5EF4-FFF2-40B4-BE49-F238E27FC236}">
                  <a16:creationId xmlns:a16="http://schemas.microsoft.com/office/drawing/2014/main" xmlns="" id="{58D1A1FF-41F6-4C4D-9AC5-77E0F016C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413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6" name="Line 95">
              <a:extLst>
                <a:ext uri="{FF2B5EF4-FFF2-40B4-BE49-F238E27FC236}">
                  <a16:creationId xmlns:a16="http://schemas.microsoft.com/office/drawing/2014/main" xmlns="" id="{60C4EEB6-CE73-4736-8CB0-29081B8DC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2413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7" name="Rectangle 96">
              <a:extLst>
                <a:ext uri="{FF2B5EF4-FFF2-40B4-BE49-F238E27FC236}">
                  <a16:creationId xmlns:a16="http://schemas.microsoft.com/office/drawing/2014/main" xmlns="" id="{E3AA3553-351D-48A2-B7CC-F4C7FAA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365"/>
              <a:ext cx="21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38" name="Line 97">
              <a:extLst>
                <a:ext uri="{FF2B5EF4-FFF2-40B4-BE49-F238E27FC236}">
                  <a16:creationId xmlns:a16="http://schemas.microsoft.com/office/drawing/2014/main" xmlns="" id="{120CCCF1-ECB2-4B16-BC63-11C578499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173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39" name="Line 98">
              <a:extLst>
                <a:ext uri="{FF2B5EF4-FFF2-40B4-BE49-F238E27FC236}">
                  <a16:creationId xmlns:a16="http://schemas.microsoft.com/office/drawing/2014/main" xmlns="" id="{6F8C9E36-06D9-48CA-ABDB-7DC7E1A4D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2173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0" name="Rectangle 99">
              <a:extLst>
                <a:ext uri="{FF2B5EF4-FFF2-40B4-BE49-F238E27FC236}">
                  <a16:creationId xmlns:a16="http://schemas.microsoft.com/office/drawing/2014/main" xmlns="" id="{C6B6E50A-0338-44C0-8FF0-2E2AA4C1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125"/>
              <a:ext cx="27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0.035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41" name="Line 100">
              <a:extLst>
                <a:ext uri="{FF2B5EF4-FFF2-40B4-BE49-F238E27FC236}">
                  <a16:creationId xmlns:a16="http://schemas.microsoft.com/office/drawing/2014/main" xmlns="" id="{4F59C2D2-4016-4865-9EAF-B28AD9303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944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2" name="Line 101">
              <a:extLst>
                <a:ext uri="{FF2B5EF4-FFF2-40B4-BE49-F238E27FC236}">
                  <a16:creationId xmlns:a16="http://schemas.microsoft.com/office/drawing/2014/main" xmlns="" id="{C5DC9A67-8A07-4917-AFFD-0B68A6249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1944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3" name="Rectangle 102">
              <a:extLst>
                <a:ext uri="{FF2B5EF4-FFF2-40B4-BE49-F238E27FC236}">
                  <a16:creationId xmlns:a16="http://schemas.microsoft.com/office/drawing/2014/main" xmlns="" id="{B004F065-A2D2-4F39-9529-652F16209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896"/>
              <a:ext cx="21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44" name="Line 103">
              <a:extLst>
                <a:ext uri="{FF2B5EF4-FFF2-40B4-BE49-F238E27FC236}">
                  <a16:creationId xmlns:a16="http://schemas.microsoft.com/office/drawing/2014/main" xmlns="" id="{23AC8C61-46F6-4611-B7A2-0C79C151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709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5" name="Line 104">
              <a:extLst>
                <a:ext uri="{FF2B5EF4-FFF2-40B4-BE49-F238E27FC236}">
                  <a16:creationId xmlns:a16="http://schemas.microsoft.com/office/drawing/2014/main" xmlns="" id="{8A85FDEF-7B81-4148-9AB1-72975EBB1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1709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6" name="Rectangle 105">
              <a:extLst>
                <a:ext uri="{FF2B5EF4-FFF2-40B4-BE49-F238E27FC236}">
                  <a16:creationId xmlns:a16="http://schemas.microsoft.com/office/drawing/2014/main" xmlns="" id="{4FD4D7B9-7204-4226-9BF9-2D94CD99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661"/>
              <a:ext cx="27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0.045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47" name="Line 106">
              <a:extLst>
                <a:ext uri="{FF2B5EF4-FFF2-40B4-BE49-F238E27FC236}">
                  <a16:creationId xmlns:a16="http://schemas.microsoft.com/office/drawing/2014/main" xmlns="" id="{C44D5983-E811-43A9-AFB3-635D41798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70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8" name="Line 107">
              <a:extLst>
                <a:ext uri="{FF2B5EF4-FFF2-40B4-BE49-F238E27FC236}">
                  <a16:creationId xmlns:a16="http://schemas.microsoft.com/office/drawing/2014/main" xmlns="" id="{D18E8EE2-A120-44A2-AC25-81E1E26E5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3819"/>
              <a:ext cx="26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49" name="Line 108">
              <a:extLst>
                <a:ext uri="{FF2B5EF4-FFF2-40B4-BE49-F238E27FC236}">
                  <a16:creationId xmlns:a16="http://schemas.microsoft.com/office/drawing/2014/main" xmlns="" id="{FA81BFD6-1C6D-4EED-BEC1-17D512FDC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0" name="Line 109">
              <a:extLst>
                <a:ext uri="{FF2B5EF4-FFF2-40B4-BE49-F238E27FC236}">
                  <a16:creationId xmlns:a16="http://schemas.microsoft.com/office/drawing/2014/main" xmlns="" id="{69783DB3-9FD3-487C-9B02-260A3DCC2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2" y="1709"/>
              <a:ext cx="0" cy="21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1" name="Freeform 110">
              <a:extLst>
                <a:ext uri="{FF2B5EF4-FFF2-40B4-BE49-F238E27FC236}">
                  <a16:creationId xmlns:a16="http://schemas.microsoft.com/office/drawing/2014/main" xmlns="" id="{ED39BD75-6582-4FB4-9C5E-F19269013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784"/>
              <a:ext cx="2680" cy="1950"/>
            </a:xfrm>
            <a:custGeom>
              <a:avLst/>
              <a:gdLst>
                <a:gd name="T0" fmla="*/ 0 w 2680"/>
                <a:gd name="T1" fmla="*/ 1454 h 1950"/>
                <a:gd name="T2" fmla="*/ 53 w 2680"/>
                <a:gd name="T3" fmla="*/ 1001 h 1950"/>
                <a:gd name="T4" fmla="*/ 106 w 2680"/>
                <a:gd name="T5" fmla="*/ 660 h 1950"/>
                <a:gd name="T6" fmla="*/ 160 w 2680"/>
                <a:gd name="T7" fmla="*/ 405 h 1950"/>
                <a:gd name="T8" fmla="*/ 213 w 2680"/>
                <a:gd name="T9" fmla="*/ 224 h 1950"/>
                <a:gd name="T10" fmla="*/ 266 w 2680"/>
                <a:gd name="T11" fmla="*/ 106 h 1950"/>
                <a:gd name="T12" fmla="*/ 319 w 2680"/>
                <a:gd name="T13" fmla="*/ 32 h 1950"/>
                <a:gd name="T14" fmla="*/ 373 w 2680"/>
                <a:gd name="T15" fmla="*/ 0 h 1950"/>
                <a:gd name="T16" fmla="*/ 426 w 2680"/>
                <a:gd name="T17" fmla="*/ 0 h 1950"/>
                <a:gd name="T18" fmla="*/ 479 w 2680"/>
                <a:gd name="T19" fmla="*/ 26 h 1950"/>
                <a:gd name="T20" fmla="*/ 533 w 2680"/>
                <a:gd name="T21" fmla="*/ 69 h 1950"/>
                <a:gd name="T22" fmla="*/ 586 w 2680"/>
                <a:gd name="T23" fmla="*/ 133 h 1950"/>
                <a:gd name="T24" fmla="*/ 639 w 2680"/>
                <a:gd name="T25" fmla="*/ 202 h 1950"/>
                <a:gd name="T26" fmla="*/ 692 w 2680"/>
                <a:gd name="T27" fmla="*/ 282 h 1950"/>
                <a:gd name="T28" fmla="*/ 746 w 2680"/>
                <a:gd name="T29" fmla="*/ 362 h 1950"/>
                <a:gd name="T30" fmla="*/ 799 w 2680"/>
                <a:gd name="T31" fmla="*/ 447 h 1950"/>
                <a:gd name="T32" fmla="*/ 852 w 2680"/>
                <a:gd name="T33" fmla="*/ 538 h 1950"/>
                <a:gd name="T34" fmla="*/ 911 w 2680"/>
                <a:gd name="T35" fmla="*/ 623 h 1950"/>
                <a:gd name="T36" fmla="*/ 964 w 2680"/>
                <a:gd name="T37" fmla="*/ 714 h 1950"/>
                <a:gd name="T38" fmla="*/ 1018 w 2680"/>
                <a:gd name="T39" fmla="*/ 799 h 1950"/>
                <a:gd name="T40" fmla="*/ 1071 w 2680"/>
                <a:gd name="T41" fmla="*/ 879 h 1950"/>
                <a:gd name="T42" fmla="*/ 1124 w 2680"/>
                <a:gd name="T43" fmla="*/ 959 h 1950"/>
                <a:gd name="T44" fmla="*/ 1177 w 2680"/>
                <a:gd name="T45" fmla="*/ 1033 h 1950"/>
                <a:gd name="T46" fmla="*/ 1231 w 2680"/>
                <a:gd name="T47" fmla="*/ 1108 h 1950"/>
                <a:gd name="T48" fmla="*/ 1284 w 2680"/>
                <a:gd name="T49" fmla="*/ 1177 h 1950"/>
                <a:gd name="T50" fmla="*/ 1337 w 2680"/>
                <a:gd name="T51" fmla="*/ 1241 h 1950"/>
                <a:gd name="T52" fmla="*/ 1391 w 2680"/>
                <a:gd name="T53" fmla="*/ 1300 h 1950"/>
                <a:gd name="T54" fmla="*/ 1444 w 2680"/>
                <a:gd name="T55" fmla="*/ 1358 h 1950"/>
                <a:gd name="T56" fmla="*/ 1497 w 2680"/>
                <a:gd name="T57" fmla="*/ 1412 h 1950"/>
                <a:gd name="T58" fmla="*/ 1551 w 2680"/>
                <a:gd name="T59" fmla="*/ 1460 h 1950"/>
                <a:gd name="T60" fmla="*/ 1604 w 2680"/>
                <a:gd name="T61" fmla="*/ 1508 h 1950"/>
                <a:gd name="T62" fmla="*/ 1657 w 2680"/>
                <a:gd name="T63" fmla="*/ 1550 h 1950"/>
                <a:gd name="T64" fmla="*/ 1710 w 2680"/>
                <a:gd name="T65" fmla="*/ 1593 h 1950"/>
                <a:gd name="T66" fmla="*/ 1764 w 2680"/>
                <a:gd name="T67" fmla="*/ 1630 h 1950"/>
                <a:gd name="T68" fmla="*/ 1822 w 2680"/>
                <a:gd name="T69" fmla="*/ 1662 h 1950"/>
                <a:gd name="T70" fmla="*/ 1876 w 2680"/>
                <a:gd name="T71" fmla="*/ 1694 h 1950"/>
                <a:gd name="T72" fmla="*/ 1929 w 2680"/>
                <a:gd name="T73" fmla="*/ 1726 h 1950"/>
                <a:gd name="T74" fmla="*/ 1982 w 2680"/>
                <a:gd name="T75" fmla="*/ 1753 h 1950"/>
                <a:gd name="T76" fmla="*/ 2036 w 2680"/>
                <a:gd name="T77" fmla="*/ 1774 h 1950"/>
                <a:gd name="T78" fmla="*/ 2089 w 2680"/>
                <a:gd name="T79" fmla="*/ 1801 h 1950"/>
                <a:gd name="T80" fmla="*/ 2142 w 2680"/>
                <a:gd name="T81" fmla="*/ 1817 h 1950"/>
                <a:gd name="T82" fmla="*/ 2195 w 2680"/>
                <a:gd name="T83" fmla="*/ 1838 h 1950"/>
                <a:gd name="T84" fmla="*/ 2249 w 2680"/>
                <a:gd name="T85" fmla="*/ 1854 h 1950"/>
                <a:gd name="T86" fmla="*/ 2302 w 2680"/>
                <a:gd name="T87" fmla="*/ 1870 h 1950"/>
                <a:gd name="T88" fmla="*/ 2355 w 2680"/>
                <a:gd name="T89" fmla="*/ 1886 h 1950"/>
                <a:gd name="T90" fmla="*/ 2409 w 2680"/>
                <a:gd name="T91" fmla="*/ 1902 h 1950"/>
                <a:gd name="T92" fmla="*/ 2462 w 2680"/>
                <a:gd name="T93" fmla="*/ 1913 h 1950"/>
                <a:gd name="T94" fmla="*/ 2515 w 2680"/>
                <a:gd name="T95" fmla="*/ 1923 h 1950"/>
                <a:gd name="T96" fmla="*/ 2568 w 2680"/>
                <a:gd name="T97" fmla="*/ 1934 h 1950"/>
                <a:gd name="T98" fmla="*/ 2622 w 2680"/>
                <a:gd name="T99" fmla="*/ 1945 h 1950"/>
                <a:gd name="T100" fmla="*/ 2680 w 2680"/>
                <a:gd name="T101" fmla="*/ 195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80" h="1950">
                  <a:moveTo>
                    <a:pt x="0" y="1454"/>
                  </a:moveTo>
                  <a:lnTo>
                    <a:pt x="53" y="1001"/>
                  </a:lnTo>
                  <a:lnTo>
                    <a:pt x="106" y="660"/>
                  </a:lnTo>
                  <a:lnTo>
                    <a:pt x="160" y="405"/>
                  </a:lnTo>
                  <a:lnTo>
                    <a:pt x="213" y="224"/>
                  </a:lnTo>
                  <a:lnTo>
                    <a:pt x="266" y="106"/>
                  </a:lnTo>
                  <a:lnTo>
                    <a:pt x="319" y="32"/>
                  </a:lnTo>
                  <a:lnTo>
                    <a:pt x="373" y="0"/>
                  </a:lnTo>
                  <a:lnTo>
                    <a:pt x="426" y="0"/>
                  </a:lnTo>
                  <a:lnTo>
                    <a:pt x="479" y="26"/>
                  </a:lnTo>
                  <a:lnTo>
                    <a:pt x="533" y="69"/>
                  </a:lnTo>
                  <a:lnTo>
                    <a:pt x="586" y="133"/>
                  </a:lnTo>
                  <a:lnTo>
                    <a:pt x="639" y="202"/>
                  </a:lnTo>
                  <a:lnTo>
                    <a:pt x="692" y="282"/>
                  </a:lnTo>
                  <a:lnTo>
                    <a:pt x="746" y="362"/>
                  </a:lnTo>
                  <a:lnTo>
                    <a:pt x="799" y="447"/>
                  </a:lnTo>
                  <a:lnTo>
                    <a:pt x="852" y="538"/>
                  </a:lnTo>
                  <a:lnTo>
                    <a:pt x="911" y="623"/>
                  </a:lnTo>
                  <a:lnTo>
                    <a:pt x="964" y="714"/>
                  </a:lnTo>
                  <a:lnTo>
                    <a:pt x="1018" y="799"/>
                  </a:lnTo>
                  <a:lnTo>
                    <a:pt x="1071" y="879"/>
                  </a:lnTo>
                  <a:lnTo>
                    <a:pt x="1124" y="959"/>
                  </a:lnTo>
                  <a:lnTo>
                    <a:pt x="1177" y="1033"/>
                  </a:lnTo>
                  <a:lnTo>
                    <a:pt x="1231" y="1108"/>
                  </a:lnTo>
                  <a:lnTo>
                    <a:pt x="1284" y="1177"/>
                  </a:lnTo>
                  <a:lnTo>
                    <a:pt x="1337" y="1241"/>
                  </a:lnTo>
                  <a:lnTo>
                    <a:pt x="1391" y="1300"/>
                  </a:lnTo>
                  <a:lnTo>
                    <a:pt x="1444" y="1358"/>
                  </a:lnTo>
                  <a:lnTo>
                    <a:pt x="1497" y="1412"/>
                  </a:lnTo>
                  <a:lnTo>
                    <a:pt x="1551" y="1460"/>
                  </a:lnTo>
                  <a:lnTo>
                    <a:pt x="1604" y="1508"/>
                  </a:lnTo>
                  <a:lnTo>
                    <a:pt x="1657" y="1550"/>
                  </a:lnTo>
                  <a:lnTo>
                    <a:pt x="1710" y="1593"/>
                  </a:lnTo>
                  <a:lnTo>
                    <a:pt x="1764" y="1630"/>
                  </a:lnTo>
                  <a:lnTo>
                    <a:pt x="1822" y="1662"/>
                  </a:lnTo>
                  <a:lnTo>
                    <a:pt x="1876" y="1694"/>
                  </a:lnTo>
                  <a:lnTo>
                    <a:pt x="1929" y="1726"/>
                  </a:lnTo>
                  <a:lnTo>
                    <a:pt x="1982" y="1753"/>
                  </a:lnTo>
                  <a:lnTo>
                    <a:pt x="2036" y="1774"/>
                  </a:lnTo>
                  <a:lnTo>
                    <a:pt x="2089" y="1801"/>
                  </a:lnTo>
                  <a:lnTo>
                    <a:pt x="2142" y="1817"/>
                  </a:lnTo>
                  <a:lnTo>
                    <a:pt x="2195" y="1838"/>
                  </a:lnTo>
                  <a:lnTo>
                    <a:pt x="2249" y="1854"/>
                  </a:lnTo>
                  <a:lnTo>
                    <a:pt x="2302" y="1870"/>
                  </a:lnTo>
                  <a:lnTo>
                    <a:pt x="2355" y="1886"/>
                  </a:lnTo>
                  <a:lnTo>
                    <a:pt x="2409" y="1902"/>
                  </a:lnTo>
                  <a:lnTo>
                    <a:pt x="2462" y="1913"/>
                  </a:lnTo>
                  <a:lnTo>
                    <a:pt x="2515" y="1923"/>
                  </a:lnTo>
                  <a:lnTo>
                    <a:pt x="2568" y="1934"/>
                  </a:lnTo>
                  <a:lnTo>
                    <a:pt x="2622" y="1945"/>
                  </a:lnTo>
                  <a:lnTo>
                    <a:pt x="2680" y="19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2" name="Rectangle 111">
              <a:extLst>
                <a:ext uri="{FF2B5EF4-FFF2-40B4-BE49-F238E27FC236}">
                  <a16:creationId xmlns:a16="http://schemas.microsoft.com/office/drawing/2014/main" xmlns="" id="{3BFAE8F3-9499-4D96-9FA8-B611A4AD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217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3" name="Rectangle 112">
              <a:extLst>
                <a:ext uri="{FF2B5EF4-FFF2-40B4-BE49-F238E27FC236}">
                  <a16:creationId xmlns:a16="http://schemas.microsoft.com/office/drawing/2014/main" xmlns="" id="{AF0B1418-76BA-491E-AB6E-9ADA0A79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2764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4" name="Rectangle 113">
              <a:extLst>
                <a:ext uri="{FF2B5EF4-FFF2-40B4-BE49-F238E27FC236}">
                  <a16:creationId xmlns:a16="http://schemas.microsoft.com/office/drawing/2014/main" xmlns="" id="{29259594-7E1B-45BE-8CDC-8BB1945BF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423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5" name="Rectangle 114">
              <a:extLst>
                <a:ext uri="{FF2B5EF4-FFF2-40B4-BE49-F238E27FC236}">
                  <a16:creationId xmlns:a16="http://schemas.microsoft.com/office/drawing/2014/main" xmlns="" id="{43927397-8FF0-47E2-8A44-2DCF2E19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7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6" name="Rectangle 115">
              <a:extLst>
                <a:ext uri="{FF2B5EF4-FFF2-40B4-BE49-F238E27FC236}">
                  <a16:creationId xmlns:a16="http://schemas.microsoft.com/office/drawing/2014/main" xmlns="" id="{C589C4E9-95BD-4306-B74E-9F2A8492F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986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7" name="Rectangle 116">
              <a:extLst>
                <a:ext uri="{FF2B5EF4-FFF2-40B4-BE49-F238E27FC236}">
                  <a16:creationId xmlns:a16="http://schemas.microsoft.com/office/drawing/2014/main" xmlns="" id="{1CA87F26-15ED-41AD-A91B-DCB4CFEB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869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8" name="Rectangle 117">
              <a:extLst>
                <a:ext uri="{FF2B5EF4-FFF2-40B4-BE49-F238E27FC236}">
                  <a16:creationId xmlns:a16="http://schemas.microsoft.com/office/drawing/2014/main" xmlns="" id="{DD44C47A-93F5-4E51-B3F9-924E08133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794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59" name="Rectangle 118">
              <a:extLst>
                <a:ext uri="{FF2B5EF4-FFF2-40B4-BE49-F238E27FC236}">
                  <a16:creationId xmlns:a16="http://schemas.microsoft.com/office/drawing/2014/main" xmlns="" id="{ECB28F99-F9A5-419B-AC46-ECAA4D191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762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0" name="Rectangle 119">
              <a:extLst>
                <a:ext uri="{FF2B5EF4-FFF2-40B4-BE49-F238E27FC236}">
                  <a16:creationId xmlns:a16="http://schemas.microsoft.com/office/drawing/2014/main" xmlns="" id="{B9C2AADE-6B79-496C-9624-4BAB4639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762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1" name="Rectangle 120">
              <a:extLst>
                <a:ext uri="{FF2B5EF4-FFF2-40B4-BE49-F238E27FC236}">
                  <a16:creationId xmlns:a16="http://schemas.microsoft.com/office/drawing/2014/main" xmlns="" id="{360D7883-643E-4E24-A82C-F1B5B310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789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2" name="Rectangle 121">
              <a:extLst>
                <a:ext uri="{FF2B5EF4-FFF2-40B4-BE49-F238E27FC236}">
                  <a16:creationId xmlns:a16="http://schemas.microsoft.com/office/drawing/2014/main" xmlns="" id="{C84A6523-B698-4C67-A5BE-DDA2AC95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832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3" name="Rectangle 122">
              <a:extLst>
                <a:ext uri="{FF2B5EF4-FFF2-40B4-BE49-F238E27FC236}">
                  <a16:creationId xmlns:a16="http://schemas.microsoft.com/office/drawing/2014/main" xmlns="" id="{D751A591-A8AF-4BFA-B368-B106CCD8A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896"/>
              <a:ext cx="42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4" name="Rectangle 123">
              <a:extLst>
                <a:ext uri="{FF2B5EF4-FFF2-40B4-BE49-F238E27FC236}">
                  <a16:creationId xmlns:a16="http://schemas.microsoft.com/office/drawing/2014/main" xmlns="" id="{0016FB0A-8AA2-4A2B-B2B3-ED8EADFD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1965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5" name="Rectangle 124">
              <a:extLst>
                <a:ext uri="{FF2B5EF4-FFF2-40B4-BE49-F238E27FC236}">
                  <a16:creationId xmlns:a16="http://schemas.microsoft.com/office/drawing/2014/main" xmlns="" id="{C0D0D070-4846-4CDE-8B4A-5C35CC5B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045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6" name="Rectangle 125">
              <a:extLst>
                <a:ext uri="{FF2B5EF4-FFF2-40B4-BE49-F238E27FC236}">
                  <a16:creationId xmlns:a16="http://schemas.microsoft.com/office/drawing/2014/main" xmlns="" id="{B6646902-4A72-49A9-86F8-1DDF940FE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125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7" name="Rectangle 126">
              <a:extLst>
                <a:ext uri="{FF2B5EF4-FFF2-40B4-BE49-F238E27FC236}">
                  <a16:creationId xmlns:a16="http://schemas.microsoft.com/office/drawing/2014/main" xmlns="" id="{575C62C8-292F-4670-8C9D-5A6C31FB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2210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8" name="Rectangle 127">
              <a:extLst>
                <a:ext uri="{FF2B5EF4-FFF2-40B4-BE49-F238E27FC236}">
                  <a16:creationId xmlns:a16="http://schemas.microsoft.com/office/drawing/2014/main" xmlns="" id="{486EF421-E110-4903-B4CB-0451351A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301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69" name="Rectangle 128">
              <a:extLst>
                <a:ext uri="{FF2B5EF4-FFF2-40B4-BE49-F238E27FC236}">
                  <a16:creationId xmlns:a16="http://schemas.microsoft.com/office/drawing/2014/main" xmlns="" id="{C1A33BCE-1F70-4D36-99CF-E30BAB57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386"/>
              <a:ext cx="42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0" name="Rectangle 129">
              <a:extLst>
                <a:ext uri="{FF2B5EF4-FFF2-40B4-BE49-F238E27FC236}">
                  <a16:creationId xmlns:a16="http://schemas.microsoft.com/office/drawing/2014/main" xmlns="" id="{A136547F-9490-4152-87BE-124DC4895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476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1" name="Rectangle 130">
              <a:extLst>
                <a:ext uri="{FF2B5EF4-FFF2-40B4-BE49-F238E27FC236}">
                  <a16:creationId xmlns:a16="http://schemas.microsoft.com/office/drawing/2014/main" xmlns="" id="{8A723654-53B2-466D-B400-E3E4E8B4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562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2" name="Rectangle 131">
              <a:extLst>
                <a:ext uri="{FF2B5EF4-FFF2-40B4-BE49-F238E27FC236}">
                  <a16:creationId xmlns:a16="http://schemas.microsoft.com/office/drawing/2014/main" xmlns="" id="{D053F092-A75F-4047-945D-E8AAE4A8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642"/>
              <a:ext cx="42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3" name="Rectangle 132">
              <a:extLst>
                <a:ext uri="{FF2B5EF4-FFF2-40B4-BE49-F238E27FC236}">
                  <a16:creationId xmlns:a16="http://schemas.microsoft.com/office/drawing/2014/main" xmlns="" id="{90A349B8-234F-4C84-BFD8-6A4CBEF2E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722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4" name="Rectangle 133">
              <a:extLst>
                <a:ext uri="{FF2B5EF4-FFF2-40B4-BE49-F238E27FC236}">
                  <a16:creationId xmlns:a16="http://schemas.microsoft.com/office/drawing/2014/main" xmlns="" id="{86FEFA9A-561C-469B-BE32-D211A65E7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796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5" name="Rectangle 134">
              <a:extLst>
                <a:ext uri="{FF2B5EF4-FFF2-40B4-BE49-F238E27FC236}">
                  <a16:creationId xmlns:a16="http://schemas.microsoft.com/office/drawing/2014/main" xmlns="" id="{8E6EDC6A-6FB8-40E9-B329-280658D9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2871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6" name="Rectangle 135">
              <a:extLst>
                <a:ext uri="{FF2B5EF4-FFF2-40B4-BE49-F238E27FC236}">
                  <a16:creationId xmlns:a16="http://schemas.microsoft.com/office/drawing/2014/main" xmlns="" id="{451B634B-00DF-40EE-88AB-316337C46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940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7" name="Rectangle 136">
              <a:extLst>
                <a:ext uri="{FF2B5EF4-FFF2-40B4-BE49-F238E27FC236}">
                  <a16:creationId xmlns:a16="http://schemas.microsoft.com/office/drawing/2014/main" xmlns="" id="{8A4D6139-43E5-4532-98DD-73E87AFB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3004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8" name="Rectangle 137">
              <a:extLst>
                <a:ext uri="{FF2B5EF4-FFF2-40B4-BE49-F238E27FC236}">
                  <a16:creationId xmlns:a16="http://schemas.microsoft.com/office/drawing/2014/main" xmlns="" id="{ACEB21F8-8D10-4D95-9B56-046867E6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063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79" name="Rectangle 138">
              <a:extLst>
                <a:ext uri="{FF2B5EF4-FFF2-40B4-BE49-F238E27FC236}">
                  <a16:creationId xmlns:a16="http://schemas.microsoft.com/office/drawing/2014/main" xmlns="" id="{547E77FD-E43A-4EE2-BDE7-01111C27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3121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0" name="Rectangle 139">
              <a:extLst>
                <a:ext uri="{FF2B5EF4-FFF2-40B4-BE49-F238E27FC236}">
                  <a16:creationId xmlns:a16="http://schemas.microsoft.com/office/drawing/2014/main" xmlns="" id="{1C19A1F9-E108-41CE-AB71-4A23E3B4F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174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1" name="Rectangle 140">
              <a:extLst>
                <a:ext uri="{FF2B5EF4-FFF2-40B4-BE49-F238E27FC236}">
                  <a16:creationId xmlns:a16="http://schemas.microsoft.com/office/drawing/2014/main" xmlns="" id="{0E852006-2976-4A1C-B10B-2E26687E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3222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2" name="Rectangle 141">
              <a:extLst>
                <a:ext uri="{FF2B5EF4-FFF2-40B4-BE49-F238E27FC236}">
                  <a16:creationId xmlns:a16="http://schemas.microsoft.com/office/drawing/2014/main" xmlns="" id="{7A865505-421F-4A43-8D01-44889ED2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270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3" name="Rectangle 142">
              <a:extLst>
                <a:ext uri="{FF2B5EF4-FFF2-40B4-BE49-F238E27FC236}">
                  <a16:creationId xmlns:a16="http://schemas.microsoft.com/office/drawing/2014/main" xmlns="" id="{2B980F2A-CEB9-4C62-BBD4-2D056F66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313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4" name="Rectangle 143">
              <a:extLst>
                <a:ext uri="{FF2B5EF4-FFF2-40B4-BE49-F238E27FC236}">
                  <a16:creationId xmlns:a16="http://schemas.microsoft.com/office/drawing/2014/main" xmlns="" id="{8D86A304-4A4A-4FC5-A374-833F8F0E4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356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5" name="Rectangle 144">
              <a:extLst>
                <a:ext uri="{FF2B5EF4-FFF2-40B4-BE49-F238E27FC236}">
                  <a16:creationId xmlns:a16="http://schemas.microsoft.com/office/drawing/2014/main" xmlns="" id="{820E111C-1BD8-4F66-8D33-D72C3885F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3393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6" name="Rectangle 145">
              <a:extLst>
                <a:ext uri="{FF2B5EF4-FFF2-40B4-BE49-F238E27FC236}">
                  <a16:creationId xmlns:a16="http://schemas.microsoft.com/office/drawing/2014/main" xmlns="" id="{30FE913A-A496-4AC1-ADCE-9B6A56A2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3425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7" name="Rectangle 146">
              <a:extLst>
                <a:ext uri="{FF2B5EF4-FFF2-40B4-BE49-F238E27FC236}">
                  <a16:creationId xmlns:a16="http://schemas.microsoft.com/office/drawing/2014/main" xmlns="" id="{0E53DF4F-C9E4-41D3-832F-1EEC1ECCC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3457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8" name="Rectangle 147">
              <a:extLst>
                <a:ext uri="{FF2B5EF4-FFF2-40B4-BE49-F238E27FC236}">
                  <a16:creationId xmlns:a16="http://schemas.microsoft.com/office/drawing/2014/main" xmlns="" id="{7F745414-8862-46F6-A16E-3FA046601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489"/>
              <a:ext cx="42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89" name="Rectangle 148">
              <a:extLst>
                <a:ext uri="{FF2B5EF4-FFF2-40B4-BE49-F238E27FC236}">
                  <a16:creationId xmlns:a16="http://schemas.microsoft.com/office/drawing/2014/main" xmlns="" id="{BFEA2AAD-4B65-476F-B629-3255F479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515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0" name="Rectangle 149">
              <a:extLst>
                <a:ext uri="{FF2B5EF4-FFF2-40B4-BE49-F238E27FC236}">
                  <a16:creationId xmlns:a16="http://schemas.microsoft.com/office/drawing/2014/main" xmlns="" id="{F7175DD4-90A5-43C9-A985-748C283A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537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1" name="Rectangle 150">
              <a:extLst>
                <a:ext uri="{FF2B5EF4-FFF2-40B4-BE49-F238E27FC236}">
                  <a16:creationId xmlns:a16="http://schemas.microsoft.com/office/drawing/2014/main" xmlns="" id="{2CA40360-8C2A-4B56-80E5-F3EDFE36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63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2" name="Rectangle 151">
              <a:extLst>
                <a:ext uri="{FF2B5EF4-FFF2-40B4-BE49-F238E27FC236}">
                  <a16:creationId xmlns:a16="http://schemas.microsoft.com/office/drawing/2014/main" xmlns="" id="{87BD64F0-9107-41C7-8D81-135163C3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579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3" name="Rectangle 152">
              <a:extLst>
                <a:ext uri="{FF2B5EF4-FFF2-40B4-BE49-F238E27FC236}">
                  <a16:creationId xmlns:a16="http://schemas.microsoft.com/office/drawing/2014/main" xmlns="" id="{E81C0E74-3335-49F6-A4C9-50DC1399D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601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4" name="Rectangle 153">
              <a:extLst>
                <a:ext uri="{FF2B5EF4-FFF2-40B4-BE49-F238E27FC236}">
                  <a16:creationId xmlns:a16="http://schemas.microsoft.com/office/drawing/2014/main" xmlns="" id="{3E532E68-9E3E-4A9D-93AC-086FF15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617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5" name="Rectangle 154">
              <a:extLst>
                <a:ext uri="{FF2B5EF4-FFF2-40B4-BE49-F238E27FC236}">
                  <a16:creationId xmlns:a16="http://schemas.microsoft.com/office/drawing/2014/main" xmlns="" id="{6BC01347-325E-4092-99C0-55CD08CE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633"/>
              <a:ext cx="42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6" name="Rectangle 155">
              <a:extLst>
                <a:ext uri="{FF2B5EF4-FFF2-40B4-BE49-F238E27FC236}">
                  <a16:creationId xmlns:a16="http://schemas.microsoft.com/office/drawing/2014/main" xmlns="" id="{7B1ECAC9-2279-4857-B680-89DC4918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3649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7" name="Rectangle 156">
              <a:extLst>
                <a:ext uri="{FF2B5EF4-FFF2-40B4-BE49-F238E27FC236}">
                  <a16:creationId xmlns:a16="http://schemas.microsoft.com/office/drawing/2014/main" xmlns="" id="{4684EE0C-F3EB-4919-9652-C293FF577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665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8" name="Rectangle 157">
              <a:extLst>
                <a:ext uri="{FF2B5EF4-FFF2-40B4-BE49-F238E27FC236}">
                  <a16:creationId xmlns:a16="http://schemas.microsoft.com/office/drawing/2014/main" xmlns="" id="{DCA70DA2-5A17-4216-88CC-4FBCA6BE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3675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99" name="Rectangle 158">
              <a:extLst>
                <a:ext uri="{FF2B5EF4-FFF2-40B4-BE49-F238E27FC236}">
                  <a16:creationId xmlns:a16="http://schemas.microsoft.com/office/drawing/2014/main" xmlns="" id="{01A61D03-1996-4D96-AEA1-577886CA5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3686"/>
              <a:ext cx="42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00" name="Rectangle 159">
              <a:extLst>
                <a:ext uri="{FF2B5EF4-FFF2-40B4-BE49-F238E27FC236}">
                  <a16:creationId xmlns:a16="http://schemas.microsoft.com/office/drawing/2014/main" xmlns="" id="{00E1A5E2-D570-4866-86DF-196481934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697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01" name="Rectangle 160">
              <a:extLst>
                <a:ext uri="{FF2B5EF4-FFF2-40B4-BE49-F238E27FC236}">
                  <a16:creationId xmlns:a16="http://schemas.microsoft.com/office/drawing/2014/main" xmlns="" id="{FCBB4B12-6C49-4A49-8A34-ABED70D9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3707"/>
              <a:ext cx="43" cy="43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02" name="Rectangle 161">
              <a:extLst>
                <a:ext uri="{FF2B5EF4-FFF2-40B4-BE49-F238E27FC236}">
                  <a16:creationId xmlns:a16="http://schemas.microsoft.com/office/drawing/2014/main" xmlns="" id="{96469534-E123-4649-BF48-EBCE4D23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3713"/>
              <a:ext cx="43" cy="42"/>
            </a:xfrm>
            <a:prstGeom prst="rect">
              <a:avLst/>
            </a:prstGeom>
            <a:noFill/>
            <a:ln w="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03" name="Rectangle 162">
              <a:extLst>
                <a:ext uri="{FF2B5EF4-FFF2-40B4-BE49-F238E27FC236}">
                  <a16:creationId xmlns:a16="http://schemas.microsoft.com/office/drawing/2014/main" xmlns="" id="{F88369D5-0D19-4493-A501-AE29C4F0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3952"/>
              <a:ext cx="85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04" name="Rectangle 163">
              <a:extLst>
                <a:ext uri="{FF2B5EF4-FFF2-40B4-BE49-F238E27FC236}">
                  <a16:creationId xmlns:a16="http://schemas.microsoft.com/office/drawing/2014/main" xmlns="" id="{D08DB085-6CCC-4B2F-9A15-0AB9A999E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26" y="2677"/>
              <a:ext cx="19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p(x)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05" name="Rectangle 164">
              <a:extLst>
                <a:ext uri="{FF2B5EF4-FFF2-40B4-BE49-F238E27FC236}">
                  <a16:creationId xmlns:a16="http://schemas.microsoft.com/office/drawing/2014/main" xmlns="" id="{D42F8168-38AE-4AB9-875B-C0FAB9871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1550"/>
              <a:ext cx="35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The </a:t>
              </a: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" panose="020B0604020202020204" pitchFamily="34" charset="0"/>
                </a:rPr>
                <a:t>probability mass function </a:t>
              </a: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of a negative binomial random variable with p=1/9 and r = 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2">
                <a:extLst>
                  <a:ext uri="{FF2B5EF4-FFF2-40B4-BE49-F238E27FC236}">
                    <a16:creationId xmlns:a16="http://schemas.microsoft.com/office/drawing/2014/main" xmlns="" id="{DF70EC3F-05FC-4DBB-8B12-6801ABB787CF}"/>
                  </a:ext>
                </a:extLst>
              </p:cNvPr>
              <p:cNvSpPr txBox="1"/>
              <p:nvPr/>
            </p:nvSpPr>
            <p:spPr>
              <a:xfrm>
                <a:off x="460979" y="1067130"/>
                <a:ext cx="8328458" cy="29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7" name="文本框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0EC3F-05FC-4DBB-8B12-6801ABB78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79" y="1067130"/>
                <a:ext cx="8328458" cy="296171"/>
              </a:xfrm>
              <a:prstGeom prst="rect">
                <a:avLst/>
              </a:prstGeom>
              <a:blipFill rotWithShape="1">
                <a:blip r:embed="rId3"/>
                <a:stretch>
                  <a:fillRect b="-3265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322756" y="2032224"/>
            <a:ext cx="1086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 =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37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B9E2022-2DF1-4B12-A58F-65E25782936A}"/>
              </a:ext>
            </a:extLst>
          </p:cNvPr>
          <p:cNvSpPr txBox="1"/>
          <p:nvPr/>
        </p:nvSpPr>
        <p:spPr>
          <a:xfrm>
            <a:off x="407324" y="739833"/>
            <a:ext cx="7989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Hypergeometric Distributions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超几何分布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GB" altLang="zh-CN" sz="20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FE17253-790C-49C0-A35C-B5BDF003F530}"/>
              </a:ext>
            </a:extLst>
          </p:cNvPr>
          <p:cNvSpPr txBox="1"/>
          <p:nvPr/>
        </p:nvSpPr>
        <p:spPr>
          <a:xfrm>
            <a:off x="729457" y="1249950"/>
            <a:ext cx="763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Suppose that a box contains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balls, of which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are black and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-r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are white.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8E70504-3437-4315-96BB-55C8803E2348}"/>
              </a:ext>
            </a:extLst>
          </p:cNvPr>
          <p:cNvSpPr txBox="1"/>
          <p:nvPr/>
        </p:nvSpPr>
        <p:spPr>
          <a:xfrm>
            <a:off x="1874141" y="1660486"/>
            <a:ext cx="603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Take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balls from the box without replacement.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43BEB0C-7A6C-4D49-B378-86111DDDE092}"/>
              </a:ext>
            </a:extLst>
          </p:cNvPr>
          <p:cNvSpPr txBox="1"/>
          <p:nvPr/>
        </p:nvSpPr>
        <p:spPr>
          <a:xfrm>
            <a:off x="729456" y="2088100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Let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denote the number of black balls drawn.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78467E20-74AC-44A8-A5D0-000265BA235E}"/>
                  </a:ext>
                </a:extLst>
              </p:cNvPr>
              <p:cNvSpPr txBox="1"/>
              <p:nvPr/>
            </p:nvSpPr>
            <p:spPr>
              <a:xfrm>
                <a:off x="1566948" y="2483943"/>
                <a:ext cx="4848965" cy="639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467E20-74AC-44A8-A5D0-000265BA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48" y="2483943"/>
                <a:ext cx="4848965" cy="6395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6DA540F-B922-4CBE-969B-DBE75E114E6A}"/>
              </a:ext>
            </a:extLst>
          </p:cNvPr>
          <p:cNvSpPr txBox="1"/>
          <p:nvPr/>
        </p:nvSpPr>
        <p:spPr>
          <a:xfrm>
            <a:off x="565211" y="3212704"/>
            <a:ext cx="840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Then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 follows Hypergeometric Distribution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with parameters r,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N,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and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n.</a:t>
            </a:r>
          </a:p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err="1" smtClean="0">
                <a:latin typeface="Arial Unicode MS"/>
                <a:ea typeface="Arial Unicode MS"/>
                <a:cs typeface="Arial Unicode MS"/>
              </a:rPr>
              <a:t>~Hyper</a:t>
            </a:r>
            <a:r>
              <a:rPr lang="en-US" altLang="zh-CN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en-US" altLang="zh-CN" dirty="0" err="1" smtClean="0">
                <a:latin typeface="Arial Unicode MS"/>
                <a:ea typeface="Arial Unicode MS"/>
                <a:cs typeface="Arial Unicode MS"/>
              </a:rPr>
              <a:t>N,n,r</a:t>
            </a:r>
            <a:r>
              <a:rPr lang="en-US" altLang="zh-CN" dirty="0" smtClean="0">
                <a:latin typeface="Arial Unicode MS"/>
                <a:ea typeface="Arial Unicode MS"/>
                <a:cs typeface="Arial Unicode MS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xmlns="" id="{12A779B2-8B8E-A346-96CF-A56243BBD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24" y="3895355"/>
            <a:ext cx="8279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Suppose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among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major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companies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located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Silicon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Valley.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Now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randomly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companies,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probability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least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 in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Silicon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Valley?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xmlns="" id="{F79D69CA-AA98-EE44-B67F-0875E9F8020E}"/>
              </a:ext>
            </a:extLst>
          </p:cNvPr>
          <p:cNvSpPr txBox="1"/>
          <p:nvPr/>
        </p:nvSpPr>
        <p:spPr>
          <a:xfrm>
            <a:off x="407324" y="4882103"/>
            <a:ext cx="821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Answer: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Let X denote the number of companies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out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of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picked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ones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that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are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in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Silicon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Valley.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4634ABF-8B71-FC4E-9503-4FB2D9E79BA2}"/>
              </a:ext>
            </a:extLst>
          </p:cNvPr>
          <p:cNvSpPr/>
          <p:nvPr/>
        </p:nvSpPr>
        <p:spPr>
          <a:xfrm>
            <a:off x="407324" y="5528434"/>
            <a:ext cx="835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  <a:cs typeface="Arial Unicode MS"/>
              </a:rPr>
              <a:t>~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yper(N=18,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n=3,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r=12)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C311129-9DB6-C047-8B1F-705864F9D28C}"/>
                  </a:ext>
                </a:extLst>
              </p:cNvPr>
              <p:cNvSpPr txBox="1"/>
              <p:nvPr/>
            </p:nvSpPr>
            <p:spPr>
              <a:xfrm>
                <a:off x="183933" y="6011935"/>
                <a:ext cx="57378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311129-9DB6-C047-8B1F-705864F9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3" y="6011935"/>
                <a:ext cx="5737896" cy="276999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D63B2EA1-76D7-4EE0-BCEF-86551E27A217}"/>
                  </a:ext>
                </a:extLst>
              </p:cNvPr>
              <p:cNvSpPr txBox="1"/>
              <p:nvPr/>
            </p:nvSpPr>
            <p:spPr>
              <a:xfrm>
                <a:off x="5345954" y="5788476"/>
                <a:ext cx="1959541" cy="72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18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=0.9755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3B2EA1-76D7-4EE0-BCEF-86551E27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54" y="5788476"/>
                <a:ext cx="1959541" cy="7239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8" grpId="0"/>
      <p:bldP spid="13" grpId="0"/>
      <p:bldP spid="2" grpId="0"/>
      <p:bldP spid="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61BBCE8-6539-474D-9001-B24C1D3F7225}"/>
              </a:ext>
            </a:extLst>
          </p:cNvPr>
          <p:cNvSpPr txBox="1"/>
          <p:nvPr/>
        </p:nvSpPr>
        <p:spPr>
          <a:xfrm>
            <a:off x="982463" y="2586848"/>
            <a:ext cx="70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Random service system: customer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calling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help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center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F6DBAE7-2F94-4EB4-9639-91CF64725A9E}"/>
              </a:ext>
            </a:extLst>
          </p:cNvPr>
          <p:cNvSpPr txBox="1"/>
          <p:nvPr/>
        </p:nvSpPr>
        <p:spPr>
          <a:xfrm>
            <a:off x="982464" y="3125665"/>
            <a:ext cx="764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occurrence of sparseness: people visiting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website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EB2ACD5-00E4-447C-BE13-3547F704A3FF}"/>
              </a:ext>
            </a:extLst>
          </p:cNvPr>
          <p:cNvSpPr txBox="1"/>
          <p:nvPr/>
        </p:nvSpPr>
        <p:spPr>
          <a:xfrm>
            <a:off x="982464" y="3724182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Phenomena in physics: radioactive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decay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atoms 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01FADAF-F7CB-4F3E-9C12-4877E3FD6489}"/>
              </a:ext>
            </a:extLst>
          </p:cNvPr>
          <p:cNvSpPr txBox="1"/>
          <p:nvPr/>
        </p:nvSpPr>
        <p:spPr>
          <a:xfrm>
            <a:off x="1148719" y="4360543"/>
            <a:ext cx="786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  <a:endParaRPr lang="en-GB" altLang="zh-CN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1160E007-373B-4577-9C28-B48D1A78453C}"/>
              </a:ext>
            </a:extLst>
          </p:cNvPr>
          <p:cNvSpPr txBox="1"/>
          <p:nvPr/>
        </p:nvSpPr>
        <p:spPr>
          <a:xfrm>
            <a:off x="982462" y="5111965"/>
            <a:ext cx="650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It arises in connection with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Poisson process</a:t>
            </a:r>
            <a:r>
              <a:rPr lang="en-US" altLang="zh-CN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文本框 10">
            <a:extLst>
              <a:ext uri="{FF2B5EF4-FFF2-40B4-BE49-F238E27FC236}">
                <a16:creationId xmlns:a16="http://schemas.microsoft.com/office/drawing/2014/main" xmlns="" id="{9FA80563-2F2B-4433-84A5-5EAE0DCB1D17}"/>
              </a:ext>
            </a:extLst>
          </p:cNvPr>
          <p:cNvSpPr txBox="1"/>
          <p:nvPr/>
        </p:nvSpPr>
        <p:spPr>
          <a:xfrm>
            <a:off x="335540" y="626669"/>
            <a:ext cx="60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（泊松分布）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73E2235-C4AE-4240-ABFB-3AA4782E19CD}"/>
              </a:ext>
            </a:extLst>
          </p:cNvPr>
          <p:cNvSpPr txBox="1"/>
          <p:nvPr/>
        </p:nvSpPr>
        <p:spPr>
          <a:xfrm>
            <a:off x="335540" y="1088334"/>
            <a:ext cx="8529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2E2E2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0" i="0" dirty="0">
                <a:solidFill>
                  <a:srgbClr val="2E2E2E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oisson distribution is a discrete distribution that measures the probability of a given number of events happening in a specified time period.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83" name="Rectangle 59"/>
          <p:cNvSpPr>
            <a:spLocks noChangeArrowheads="1"/>
          </p:cNvSpPr>
          <p:nvPr/>
        </p:nvSpPr>
        <p:spPr bwMode="auto">
          <a:xfrm>
            <a:off x="1389473" y="3781445"/>
            <a:ext cx="63738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Based on the presentation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above, the new “sample space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9491" name="AutoShape 67"/>
          <p:cNvSpPr>
            <a:spLocks noChangeArrowheads="1"/>
          </p:cNvSpPr>
          <p:nvPr/>
        </p:nvSpPr>
        <p:spPr bwMode="auto">
          <a:xfrm>
            <a:off x="5519059" y="1780221"/>
            <a:ext cx="2194559" cy="577434"/>
          </a:xfrm>
          <a:prstGeom prst="wedgeRectCallout">
            <a:avLst>
              <a:gd name="adj1" fmla="val -69496"/>
              <a:gd name="adj2" fmla="val -18743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E9EFF"/>
                    </a:gs>
                    <a:gs pos="50000">
                      <a:srgbClr val="5E9EFF">
                        <a:gamma/>
                        <a:shade val="46275"/>
                        <a:invGamma/>
                      </a:srgbClr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 sample space with specific implication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9495" name="AutoShape 71"/>
          <p:cNvSpPr>
            <a:spLocks noChangeArrowheads="1"/>
          </p:cNvSpPr>
          <p:nvPr/>
        </p:nvSpPr>
        <p:spPr bwMode="auto">
          <a:xfrm>
            <a:off x="5561299" y="4212214"/>
            <a:ext cx="3285384" cy="576263"/>
          </a:xfrm>
          <a:prstGeom prst="wedgeRectCallout">
            <a:avLst>
              <a:gd name="adj1" fmla="val -68424"/>
              <a:gd name="adj2" fmla="val 979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E9EFF"/>
                    </a:gs>
                    <a:gs pos="50000">
                      <a:srgbClr val="5E9EFF">
                        <a:gamma/>
                        <a:shade val="46275"/>
                        <a:invGamma/>
                      </a:srgbClr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An abstract point set on a line</a:t>
            </a:r>
            <a:r>
              <a:rPr lang="zh-CN" altLang="en-US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直线上的抽象点集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9505" name="AutoShape 81"/>
          <p:cNvSpPr>
            <a:spLocks noChangeArrowheads="1"/>
          </p:cNvSpPr>
          <p:nvPr/>
        </p:nvSpPr>
        <p:spPr bwMode="auto">
          <a:xfrm>
            <a:off x="416173" y="2968714"/>
            <a:ext cx="2652455" cy="658028"/>
          </a:xfrm>
          <a:prstGeom prst="wedgeRectCallout">
            <a:avLst>
              <a:gd name="adj1" fmla="val 52218"/>
              <a:gd name="adj2" fmla="val -77541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E9EFF"/>
                    </a:gs>
                    <a:gs pos="50000">
                      <a:srgbClr val="5E9EFF">
                        <a:gamma/>
                        <a:shade val="46275"/>
                        <a:invGamma/>
                      </a:srgbClr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Called 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random variable</a:t>
            </a:r>
            <a:r>
              <a:rPr lang="zh-CN" altLang="en-US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（随机变量）</a:t>
            </a:r>
            <a:endParaRPr lang="zh-CN" altLang="zh-CN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AutoShape 50"/>
          <p:cNvSpPr>
            <a:spLocks noChangeArrowheads="1"/>
          </p:cNvSpPr>
          <p:nvPr/>
        </p:nvSpPr>
        <p:spPr bwMode="auto">
          <a:xfrm>
            <a:off x="4570198" y="5246239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C00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AutoShape 51"/>
          <p:cNvSpPr>
            <a:spLocks noChangeArrowheads="1"/>
          </p:cNvSpPr>
          <p:nvPr/>
        </p:nvSpPr>
        <p:spPr bwMode="auto">
          <a:xfrm>
            <a:off x="4585489" y="5624651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C00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7286" y="5236831"/>
            <a:ext cx="3099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correspondence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among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sample points and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（相应关系）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5A976C7-C35B-4420-AAE8-963DB7E215F3}"/>
                  </a:ext>
                </a:extLst>
              </p:cNvPr>
              <p:cNvSpPr txBox="1"/>
              <p:nvPr/>
            </p:nvSpPr>
            <p:spPr>
              <a:xfrm>
                <a:off x="2325879" y="814978"/>
                <a:ext cx="4254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70C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Abstracting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zh-CN" altLang="en-US" sz="2400" dirty="0">
                  <a:solidFill>
                    <a:srgbClr val="0070C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5A976C7-C35B-4420-AAE8-963DB7E21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79" y="814978"/>
                <a:ext cx="425469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29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D3F6EA3-5046-4181-8B44-718BE5D2CA6C}"/>
              </a:ext>
            </a:extLst>
          </p:cNvPr>
          <p:cNvSpPr txBox="1"/>
          <p:nvPr/>
        </p:nvSpPr>
        <p:spPr>
          <a:xfrm>
            <a:off x="324758" y="1361899"/>
            <a:ext cx="1160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6FB1A99-ADC2-47BF-8360-BE8B25400A4B}"/>
              </a:ext>
            </a:extLst>
          </p:cNvPr>
          <p:cNvSpPr txBox="1"/>
          <p:nvPr/>
        </p:nvSpPr>
        <p:spPr>
          <a:xfrm>
            <a:off x="1389473" y="1416329"/>
            <a:ext cx="59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Toss a coin, the outcome of head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tail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is observed. Then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58CC8195-ED58-4895-9F21-E7BAB580E726}"/>
                  </a:ext>
                </a:extLst>
              </p:cNvPr>
              <p:cNvSpPr txBox="1"/>
              <p:nvPr/>
            </p:nvSpPr>
            <p:spPr>
              <a:xfrm>
                <a:off x="3710617" y="1840288"/>
                <a:ext cx="1225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8CC8195-ED58-4895-9F21-E7BAB580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7" y="1840288"/>
                <a:ext cx="1225913" cy="307777"/>
              </a:xfrm>
              <a:prstGeom prst="rect">
                <a:avLst/>
              </a:prstGeom>
              <a:blipFill>
                <a:blip r:embed="rId4"/>
                <a:stretch>
                  <a:fillRect l="-3061" r="-510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40333E5-F05B-41BE-99FD-83E300437970}"/>
              </a:ext>
            </a:extLst>
          </p:cNvPr>
          <p:cNvSpPr txBox="1"/>
          <p:nvPr/>
        </p:nvSpPr>
        <p:spPr>
          <a:xfrm>
            <a:off x="1389473" y="228940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Let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xmlns="" id="{13DBCA01-31DE-49DA-B77F-877C52BE8BB3}"/>
              </a:ext>
            </a:extLst>
          </p:cNvPr>
          <p:cNvSpPr/>
          <p:nvPr/>
        </p:nvSpPr>
        <p:spPr>
          <a:xfrm>
            <a:off x="4077760" y="2382010"/>
            <a:ext cx="113002" cy="8677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A3280B63-ADAE-4267-A019-384D1C5C70C9}"/>
                  </a:ext>
                </a:extLst>
              </p:cNvPr>
              <p:cNvSpPr txBox="1"/>
              <p:nvPr/>
            </p:nvSpPr>
            <p:spPr>
              <a:xfrm>
                <a:off x="4217060" y="2385049"/>
                <a:ext cx="1389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280B63-ADAE-4267-A019-384D1C5C7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60" y="2385049"/>
                <a:ext cx="1389596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193" r="-131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D2D889E0-EC07-404A-8D2D-5BB67EF1312D}"/>
                  </a:ext>
                </a:extLst>
              </p:cNvPr>
              <p:cNvSpPr txBox="1"/>
              <p:nvPr/>
            </p:nvSpPr>
            <p:spPr>
              <a:xfrm>
                <a:off x="4254338" y="2969880"/>
                <a:ext cx="1306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D889E0-EC07-404A-8D2D-5BB67EF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38" y="2969880"/>
                <a:ext cx="1306961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4206" r="-3738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969C55D1-86A2-4B77-B0DE-4612C008EF57}"/>
                  </a:ext>
                </a:extLst>
              </p:cNvPr>
              <p:cNvSpPr txBox="1"/>
              <p:nvPr/>
            </p:nvSpPr>
            <p:spPr>
              <a:xfrm>
                <a:off x="3116310" y="2660473"/>
                <a:ext cx="817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9C55D1-86A2-4B77-B0DE-4612C008E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10" y="2660473"/>
                <a:ext cx="81785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5224" r="-2239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78CAF837-503E-4480-98A9-DB86BA5BDC8E}"/>
                  </a:ext>
                </a:extLst>
              </p:cNvPr>
              <p:cNvSpPr txBox="1"/>
              <p:nvPr/>
            </p:nvSpPr>
            <p:spPr>
              <a:xfrm>
                <a:off x="3715995" y="4363141"/>
                <a:ext cx="1159869" cy="317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CAF837-503E-4480-98A9-DB86BA5B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5" y="4363141"/>
                <a:ext cx="1159869" cy="317908"/>
              </a:xfrm>
              <a:prstGeom prst="rect">
                <a:avLst/>
              </a:prstGeom>
              <a:blipFill>
                <a:blip r:embed="rId8"/>
                <a:stretch>
                  <a:fillRect l="-4348" t="-7692" r="-543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620F048B-ADFA-4A17-828B-455CA15D6B43}"/>
                  </a:ext>
                </a:extLst>
              </p:cNvPr>
              <p:cNvSpPr txBox="1"/>
              <p:nvPr/>
            </p:nvSpPr>
            <p:spPr>
              <a:xfrm>
                <a:off x="3596584" y="5221683"/>
                <a:ext cx="826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0F048B-ADFA-4A17-828B-455CA15D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84" y="5221683"/>
                <a:ext cx="826380" cy="276999"/>
              </a:xfrm>
              <a:prstGeom prst="rect">
                <a:avLst/>
              </a:prstGeom>
              <a:blipFill>
                <a:blip r:embed="rId9"/>
                <a:stretch>
                  <a:fillRect l="-9091" r="-909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5DB518A1-EE37-4B29-B2F5-A2C3F788FF39}"/>
                  </a:ext>
                </a:extLst>
              </p:cNvPr>
              <p:cNvSpPr txBox="1"/>
              <p:nvPr/>
            </p:nvSpPr>
            <p:spPr>
              <a:xfrm>
                <a:off x="3626137" y="5624651"/>
                <a:ext cx="826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DB518A1-EE37-4B29-B2F5-A2C3F788F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137" y="5624651"/>
                <a:ext cx="826380" cy="276999"/>
              </a:xfrm>
              <a:prstGeom prst="rect">
                <a:avLst/>
              </a:prstGeom>
              <a:blipFill>
                <a:blip r:embed="rId10"/>
                <a:stretch>
                  <a:fillRect l="-9091" r="-757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xmlns="" id="{BEF00737-FD13-4766-A534-517A2E91C30D}"/>
                  </a:ext>
                </a:extLst>
              </p:cNvPr>
              <p:cNvSpPr txBox="1"/>
              <p:nvPr/>
            </p:nvSpPr>
            <p:spPr>
              <a:xfrm>
                <a:off x="5083796" y="5239004"/>
                <a:ext cx="41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F00737-FD13-4766-A534-517A2E91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96" y="5239004"/>
                <a:ext cx="417101" cy="276999"/>
              </a:xfrm>
              <a:prstGeom prst="rect">
                <a:avLst/>
              </a:prstGeom>
              <a:blipFill>
                <a:blip r:embed="rId11"/>
                <a:stretch>
                  <a:fillRect l="-14706" t="-4545" r="-1764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C3AEB731-A0EE-4855-91BC-11FDCA817A4D}"/>
                  </a:ext>
                </a:extLst>
              </p:cNvPr>
              <p:cNvSpPr txBox="1"/>
              <p:nvPr/>
            </p:nvSpPr>
            <p:spPr>
              <a:xfrm>
                <a:off x="5099086" y="5624651"/>
                <a:ext cx="384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AEB731-A0EE-4855-91BC-11FDCA81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86" y="5624651"/>
                <a:ext cx="384977" cy="276999"/>
              </a:xfrm>
              <a:prstGeom prst="rect">
                <a:avLst/>
              </a:prstGeom>
              <a:blipFill>
                <a:blip r:embed="rId12"/>
                <a:stretch>
                  <a:fillRect l="-19355" r="-161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83" grpId="0"/>
      <p:bldP spid="359491" grpId="0" animBg="1"/>
      <p:bldP spid="359495" grpId="0" animBg="1"/>
      <p:bldP spid="359505" grpId="0" animBg="1"/>
      <p:bldP spid="26" grpId="0" animBg="1"/>
      <p:bldP spid="27" grpId="0" animBg="1"/>
      <p:bldP spid="2" grpId="0"/>
      <p:bldP spid="6" grpId="0"/>
      <p:bldP spid="7" grpId="0"/>
      <p:bldP spid="8" grpId="0"/>
      <p:bldP spid="9" grpId="0"/>
      <p:bldP spid="11" grpId="0" animBg="1"/>
      <p:bldP spid="13" grpId="0"/>
      <p:bldP spid="41" grpId="0"/>
      <p:bldP spid="14" grpId="0"/>
      <p:bldP spid="15" grpId="0"/>
      <p:bldP spid="16" grpId="0"/>
      <p:bldP spid="45" grpId="0"/>
      <p:bldP spid="46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7092DF9B-D03F-4D41-B37A-F74EB0C4DB1C}"/>
              </a:ext>
            </a:extLst>
          </p:cNvPr>
          <p:cNvSpPr/>
          <p:nvPr/>
        </p:nvSpPr>
        <p:spPr>
          <a:xfrm>
            <a:off x="241976" y="3221418"/>
            <a:ext cx="6368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Poisson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Process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meets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following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two criteria:</a:t>
            </a:r>
          </a:p>
        </p:txBody>
      </p:sp>
      <p:pic>
        <p:nvPicPr>
          <p:cNvPr id="12" name="Picture 47" descr="f125">
            <a:extLst>
              <a:ext uri="{FF2B5EF4-FFF2-40B4-BE49-F238E27FC236}">
                <a16:creationId xmlns:a16="http://schemas.microsoft.com/office/drawing/2014/main" xmlns="" id="{3E480FA5-A5A6-446F-ABB3-55AB9571B4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" y="3590750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5A67BCA7-95DD-4795-A40C-48A2B6A3878F}"/>
              </a:ext>
            </a:extLst>
          </p:cNvPr>
          <p:cNvSpPr/>
          <p:nvPr/>
        </p:nvSpPr>
        <p:spPr>
          <a:xfrm>
            <a:off x="599272" y="3548165"/>
            <a:ext cx="693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Events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are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independent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each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other,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i.e.,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occurrence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of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event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does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not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affect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probability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of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another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event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will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occur.</a:t>
            </a:r>
          </a:p>
        </p:txBody>
      </p:sp>
      <p:pic>
        <p:nvPicPr>
          <p:cNvPr id="14" name="Picture 48" descr="f126">
            <a:extLst>
              <a:ext uri="{FF2B5EF4-FFF2-40B4-BE49-F238E27FC236}">
                <a16:creationId xmlns:a16="http://schemas.microsoft.com/office/drawing/2014/main" xmlns="" id="{CCDB5C61-6E36-4BCA-AD33-CC65B6F173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" y="430857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xmlns="" id="{699FFB4E-6CE3-4116-9357-9EC712C8A230}"/>
                  </a:ext>
                </a:extLst>
              </p:cNvPr>
              <p:cNvSpPr/>
              <p:nvPr/>
            </p:nvSpPr>
            <p:spPr>
              <a:xfrm>
                <a:off x="599271" y="4287160"/>
                <a:ext cx="76487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average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rate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(events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per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unit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time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period)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is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a constant and known .</a:t>
                </a:r>
              </a:p>
            </p:txBody>
          </p:sp>
        </mc:Choice>
        <mc:Fallback xmlns="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99FFB4E-6CE3-4116-9357-9EC712C8A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71" y="4287160"/>
                <a:ext cx="7648735" cy="369332"/>
              </a:xfrm>
              <a:prstGeom prst="rect">
                <a:avLst/>
              </a:prstGeom>
              <a:blipFill>
                <a:blip r:embed="rId5"/>
                <a:stretch>
                  <a:fillRect l="-637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10">
            <a:extLst>
              <a:ext uri="{FF2B5EF4-FFF2-40B4-BE49-F238E27FC236}">
                <a16:creationId xmlns:a16="http://schemas.microsoft.com/office/drawing/2014/main" xmlns="" id="{FBC03349-51CF-4CDB-BC26-661D5B8C384E}"/>
              </a:ext>
            </a:extLst>
          </p:cNvPr>
          <p:cNvSpPr txBox="1"/>
          <p:nvPr/>
        </p:nvSpPr>
        <p:spPr>
          <a:xfrm>
            <a:off x="34829" y="626669"/>
            <a:ext cx="60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3B79EA5-2D07-4007-8D6D-6A05D33DBE6B}"/>
              </a:ext>
            </a:extLst>
          </p:cNvPr>
          <p:cNvSpPr txBox="1"/>
          <p:nvPr/>
        </p:nvSpPr>
        <p:spPr>
          <a:xfrm>
            <a:off x="34829" y="1088334"/>
            <a:ext cx="8529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2E2E2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0" i="0" dirty="0">
                <a:solidFill>
                  <a:srgbClr val="2E2E2E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oisson distribution is a discrete distribution that measures the probability of a given number of events happening in a specified time period.  </a:t>
            </a:r>
            <a:endParaRPr lang="zh-CN" altLang="en-US" dirty="0"/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xmlns="" id="{EFB8EDC1-DF21-4B65-8094-F427B79E7790}"/>
              </a:ext>
            </a:extLst>
          </p:cNvPr>
          <p:cNvSpPr txBox="1"/>
          <p:nvPr/>
        </p:nvSpPr>
        <p:spPr>
          <a:xfrm>
            <a:off x="159557" y="2043827"/>
            <a:ext cx="800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Process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泊松过程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model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sequence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average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time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between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 happening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known,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exact time between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two events 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random. It refers to that random events appears continuously over the timeline as time goes by.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6" name="Group 54">
            <a:extLst>
              <a:ext uri="{FF2B5EF4-FFF2-40B4-BE49-F238E27FC236}">
                <a16:creationId xmlns:a16="http://schemas.microsoft.com/office/drawing/2014/main" xmlns="" id="{2D2A5293-1BE3-4F54-AD7C-9E590A0618D1}"/>
              </a:ext>
            </a:extLst>
          </p:cNvPr>
          <p:cNvGrpSpPr>
            <a:grpSpLocks/>
          </p:cNvGrpSpPr>
          <p:nvPr/>
        </p:nvGrpSpPr>
        <p:grpSpPr bwMode="auto">
          <a:xfrm>
            <a:off x="319246" y="5400668"/>
            <a:ext cx="604838" cy="608013"/>
            <a:chOff x="531" y="3249"/>
            <a:chExt cx="381" cy="383"/>
          </a:xfrm>
        </p:grpSpPr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xmlns="" id="{F93F4D16-EBF9-4D4A-A332-F1AF05F77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80"/>
              <a:ext cx="360" cy="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" name="Picture 56" descr="COSMIC08H">
              <a:extLst>
                <a:ext uri="{FF2B5EF4-FFF2-40B4-BE49-F238E27FC236}">
                  <a16:creationId xmlns:a16="http://schemas.microsoft.com/office/drawing/2014/main" xmlns="" id="{4E077DAE-39EF-4B20-BE7B-C866061FD0C3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" y="3249"/>
              <a:ext cx="360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73" descr="BD14710_">
            <a:extLst>
              <a:ext uri="{FF2B5EF4-FFF2-40B4-BE49-F238E27FC236}">
                <a16:creationId xmlns:a16="http://schemas.microsoft.com/office/drawing/2014/main" xmlns="" id="{F79C3ED7-66C8-403B-BB3F-03696AF2A2C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07" y="5962205"/>
            <a:ext cx="3526212" cy="8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677A7F0-7FFE-4D60-B7A3-A266C0EC6464}"/>
              </a:ext>
            </a:extLst>
          </p:cNvPr>
          <p:cNvSpPr txBox="1"/>
          <p:nvPr/>
        </p:nvSpPr>
        <p:spPr>
          <a:xfrm>
            <a:off x="924083" y="5400668"/>
            <a:ext cx="8103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Question: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Poisson Process, let X denote the number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 occurring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within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specific period of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time,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what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distribution does X follow?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7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7092DF9B-D03F-4D41-B37A-F74EB0C4DB1C}"/>
              </a:ext>
            </a:extLst>
          </p:cNvPr>
          <p:cNvSpPr/>
          <p:nvPr/>
        </p:nvSpPr>
        <p:spPr>
          <a:xfrm>
            <a:off x="229702" y="2963668"/>
            <a:ext cx="6368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Poisson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Process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meets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following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two criteria:</a:t>
            </a:r>
          </a:p>
        </p:txBody>
      </p:sp>
      <p:pic>
        <p:nvPicPr>
          <p:cNvPr id="12" name="Picture 47" descr="f125">
            <a:extLst>
              <a:ext uri="{FF2B5EF4-FFF2-40B4-BE49-F238E27FC236}">
                <a16:creationId xmlns:a16="http://schemas.microsoft.com/office/drawing/2014/main" xmlns="" id="{3E480FA5-A5A6-446F-ABB3-55AB9571B4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" y="3333000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5A67BCA7-95DD-4795-A40C-48A2B6A3878F}"/>
              </a:ext>
            </a:extLst>
          </p:cNvPr>
          <p:cNvSpPr/>
          <p:nvPr/>
        </p:nvSpPr>
        <p:spPr>
          <a:xfrm>
            <a:off x="599272" y="3290415"/>
            <a:ext cx="693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Events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are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independent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each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other,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i.e.,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occurrence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of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event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does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not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affect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probability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of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another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event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will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occur.</a:t>
            </a:r>
          </a:p>
        </p:txBody>
      </p:sp>
      <p:pic>
        <p:nvPicPr>
          <p:cNvPr id="14" name="Picture 48" descr="f126">
            <a:extLst>
              <a:ext uri="{FF2B5EF4-FFF2-40B4-BE49-F238E27FC236}">
                <a16:creationId xmlns:a16="http://schemas.microsoft.com/office/drawing/2014/main" xmlns="" id="{CCDB5C61-6E36-4BCA-AD33-CC65B6F173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" y="392808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xmlns="" id="{699FFB4E-6CE3-4116-9357-9EC712C8A230}"/>
                  </a:ext>
                </a:extLst>
              </p:cNvPr>
              <p:cNvSpPr/>
              <p:nvPr/>
            </p:nvSpPr>
            <p:spPr>
              <a:xfrm>
                <a:off x="599271" y="3906670"/>
                <a:ext cx="76487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average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rate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(events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per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unit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time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period)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is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华文新魏" pitchFamily="2" charset="-122"/>
                    <a:ea typeface="华文新魏" pitchFamily="2" charset="-122"/>
                  </a:rPr>
                  <a:t>a constant and known .</a:t>
                </a:r>
              </a:p>
            </p:txBody>
          </p:sp>
        </mc:Choice>
        <mc:Fallback xmlns="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99FFB4E-6CE3-4116-9357-9EC712C8A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71" y="3906670"/>
                <a:ext cx="7648735" cy="369332"/>
              </a:xfrm>
              <a:prstGeom prst="rect">
                <a:avLst/>
              </a:prstGeom>
              <a:blipFill>
                <a:blip r:embed="rId5"/>
                <a:stretch>
                  <a:fillRect l="-637"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10">
            <a:extLst>
              <a:ext uri="{FF2B5EF4-FFF2-40B4-BE49-F238E27FC236}">
                <a16:creationId xmlns:a16="http://schemas.microsoft.com/office/drawing/2014/main" xmlns="" id="{FBC03349-51CF-4CDB-BC26-661D5B8C384E}"/>
              </a:ext>
            </a:extLst>
          </p:cNvPr>
          <p:cNvSpPr txBox="1"/>
          <p:nvPr/>
        </p:nvSpPr>
        <p:spPr>
          <a:xfrm>
            <a:off x="335540" y="626669"/>
            <a:ext cx="60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3B79EA5-2D07-4007-8D6D-6A05D33DBE6B}"/>
              </a:ext>
            </a:extLst>
          </p:cNvPr>
          <p:cNvSpPr txBox="1"/>
          <p:nvPr/>
        </p:nvSpPr>
        <p:spPr>
          <a:xfrm>
            <a:off x="335540" y="1088334"/>
            <a:ext cx="8529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2E2E2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0" i="0" dirty="0">
                <a:solidFill>
                  <a:srgbClr val="2E2E2E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oisson distribution is a discrete distribution that measures the probability of a given number of events happening in a specified time period.  </a:t>
            </a:r>
            <a:endParaRPr lang="zh-CN" altLang="en-US" dirty="0"/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xmlns="" id="{EFB8EDC1-DF21-4B65-8094-F427B79E7790}"/>
              </a:ext>
            </a:extLst>
          </p:cNvPr>
          <p:cNvSpPr txBox="1"/>
          <p:nvPr/>
        </p:nvSpPr>
        <p:spPr>
          <a:xfrm>
            <a:off x="460268" y="1786077"/>
            <a:ext cx="800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Process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泊松过程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model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sequence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average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time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between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 happening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known,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exact time between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two events 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random. It refers to that random events appears continuously over the timeline as time goes by.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xmlns="" id="{3C1BFE73-F60C-4BBB-8668-4B7472A0382B}"/>
              </a:ext>
            </a:extLst>
          </p:cNvPr>
          <p:cNvSpPr txBox="1"/>
          <p:nvPr/>
        </p:nvSpPr>
        <p:spPr>
          <a:xfrm>
            <a:off x="229702" y="4307888"/>
            <a:ext cx="88713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For example: </a:t>
            </a:r>
            <a:r>
              <a:rPr lang="en-GB" dirty="0">
                <a:latin typeface="华文新魏" pitchFamily="2" charset="-122"/>
                <a:ea typeface="华文新魏" pitchFamily="2" charset="-122"/>
              </a:rPr>
              <a:t>An estate agent sells houses </a:t>
            </a:r>
            <a:r>
              <a:rPr lang="en-US" dirty="0">
                <a:latin typeface="华文新魏" pitchFamily="2" charset="-122"/>
                <a:ea typeface="华文新魏" pitchFamily="2" charset="-122"/>
              </a:rPr>
              <a:t>on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average </a:t>
            </a:r>
            <a:r>
              <a:rPr lang="en-GB" dirty="0">
                <a:latin typeface="华文新魏" pitchFamily="2" charset="-122"/>
                <a:ea typeface="华文新魏" pitchFamily="2" charset="-122"/>
              </a:rPr>
              <a:t>2 houses per day. The data shows :  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华文新魏" pitchFamily="2" charset="-122"/>
                <a:ea typeface="华文新魏" pitchFamily="2" charset="-122"/>
              </a:rPr>
              <a:t>Day 1: 2 houses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华文新魏" pitchFamily="2" charset="-122"/>
                <a:ea typeface="华文新魏" pitchFamily="2" charset="-122"/>
              </a:rPr>
              <a:t>Day 2: 0 house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华文新魏" pitchFamily="2" charset="-122"/>
                <a:ea typeface="华文新魏" pitchFamily="2" charset="-122"/>
              </a:rPr>
              <a:t>Day 3: 4 house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华文新魏" pitchFamily="2" charset="-122"/>
                <a:ea typeface="华文新魏" pitchFamily="2" charset="-122"/>
              </a:rPr>
              <a:t>Day 4: 2 house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华文新魏" pitchFamily="2" charset="-122"/>
                <a:ea typeface="华文新魏" pitchFamily="2" charset="-122"/>
              </a:rPr>
              <a:t>Day 5: 1 houses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1F52FC55-8BD2-4E81-9CD4-7E3A70746604}"/>
              </a:ext>
            </a:extLst>
          </p:cNvPr>
          <p:cNvSpPr txBox="1"/>
          <p:nvPr/>
        </p:nvSpPr>
        <p:spPr>
          <a:xfrm>
            <a:off x="4926710" y="4936043"/>
            <a:ext cx="3938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>
                <a:solidFill>
                  <a:schemeClr val="accent5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 number of houses sold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follows Poisson Distribution over the timeline - days.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Question: what is the probability of selling 3 houses in a day?</a:t>
            </a:r>
          </a:p>
        </p:txBody>
      </p:sp>
    </p:spTree>
    <p:extLst>
      <p:ext uri="{BB962C8B-B14F-4D97-AF65-F5344CB8AC3E}">
        <p14:creationId xmlns:p14="http://schemas.microsoft.com/office/powerpoint/2010/main" val="29055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35" name="Picture 47" descr="f12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212312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36" name="Picture 48" descr="f12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40" y="4843472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763" name="AutoShape 75"/>
          <p:cNvSpPr>
            <a:spLocks noChangeArrowheads="1"/>
          </p:cNvSpPr>
          <p:nvPr/>
        </p:nvSpPr>
        <p:spPr bwMode="auto">
          <a:xfrm>
            <a:off x="664614" y="5792827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Note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6ADB07AE-1ACA-4E8B-A915-CFD6D4A507D2}"/>
                  </a:ext>
                </a:extLst>
              </p:cNvPr>
              <p:cNvSpPr txBox="1"/>
              <p:nvPr/>
            </p:nvSpPr>
            <p:spPr>
              <a:xfrm>
                <a:off x="473607" y="932716"/>
                <a:ext cx="7809923" cy="27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Definition: </a:t>
                </a:r>
              </a:p>
              <a:p>
                <a:endParaRPr lang="en-US" altLang="zh-CN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 = the number of “S” PER UNIT and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1, 2,…</m:t>
                      </m:r>
                    </m:oMath>
                  </m:oMathPara>
                </a14:m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Then X follows 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Poisson distribution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with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&gt;0)</m:t>
                    </m:r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denoted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as 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𝑿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~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𝑷𝒐𝒊𝒔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𝒔𝒐𝒏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/>
                          <a:ea typeface="华文新魏" panose="02010800040101010101" pitchFamily="2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~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DB07AE-1ACA-4E8B-A915-CFD6D4A50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7" y="932716"/>
                <a:ext cx="7809923" cy="2721514"/>
              </a:xfrm>
              <a:prstGeom prst="rect">
                <a:avLst/>
              </a:prstGeom>
              <a:blipFill rotWithShape="1">
                <a:blip r:embed="rId5"/>
                <a:stretch>
                  <a:fillRect l="-1249" t="-157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012F9C6-34CE-4C4F-AB50-BD675C3CE307}"/>
              </a:ext>
            </a:extLst>
          </p:cNvPr>
          <p:cNvSpPr txBox="1"/>
          <p:nvPr/>
        </p:nvSpPr>
        <p:spPr>
          <a:xfrm>
            <a:off x="946149" y="3670343"/>
            <a:ext cx="528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properties of the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Distribution: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EB7BD0C9-0C94-47DF-AE7F-3F264E344629}"/>
                  </a:ext>
                </a:extLst>
              </p:cNvPr>
              <p:cNvSpPr txBox="1"/>
              <p:nvPr/>
            </p:nvSpPr>
            <p:spPr>
              <a:xfrm>
                <a:off x="1589087" y="4212312"/>
                <a:ext cx="3217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1, 2,…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7BD0C9-0C94-47DF-AE7F-3F264E34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87" y="4212312"/>
                <a:ext cx="3217676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136" b="-888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6D38ABDA-1B66-4209-8B53-D30DDDB60B8C}"/>
                  </a:ext>
                </a:extLst>
              </p:cNvPr>
              <p:cNvSpPr txBox="1"/>
              <p:nvPr/>
            </p:nvSpPr>
            <p:spPr>
              <a:xfrm>
                <a:off x="1546763" y="4604525"/>
                <a:ext cx="2682401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38ABDA-1B66-4209-8B53-D30DDDB60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63" y="4604525"/>
                <a:ext cx="2682401" cy="7555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B3D0467-9D9C-469B-8F28-5E597BF423A0}"/>
                  </a:ext>
                </a:extLst>
              </p:cNvPr>
              <p:cNvSpPr txBox="1"/>
              <p:nvPr/>
            </p:nvSpPr>
            <p:spPr>
              <a:xfrm>
                <a:off x="4189859" y="4837313"/>
                <a:ext cx="1497654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3D0467-9D9C-469B-8F28-5E597BF42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59" y="4837313"/>
                <a:ext cx="1497654" cy="289951"/>
              </a:xfrm>
              <a:prstGeom prst="rect">
                <a:avLst/>
              </a:prstGeom>
              <a:blipFill>
                <a:blip r:embed="rId10"/>
                <a:stretch>
                  <a:fillRect l="-840" t="-4167" r="-252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8E84B3C-0722-43E4-BC5F-FB1999567830}"/>
              </a:ext>
            </a:extLst>
          </p:cNvPr>
          <p:cNvSpPr txBox="1"/>
          <p:nvPr/>
        </p:nvSpPr>
        <p:spPr>
          <a:xfrm>
            <a:off x="1705523" y="5879912"/>
            <a:ext cx="683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 is popular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modeling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events occurring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interval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space.</a:t>
            </a:r>
            <a:r>
              <a:rPr lang="zh-CN" altLang="en-US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4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6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60136" y="832508"/>
            <a:ext cx="5888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Frequency Functions with different 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490CF6CE-0597-4B37-AD57-D71BA417C5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3925" y="1644332"/>
            <a:ext cx="3279775" cy="2219008"/>
            <a:chOff x="156" y="332"/>
            <a:chExt cx="2066" cy="1549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2B38CFAF-06E9-4368-B177-5A7438D07D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" y="332"/>
              <a:ext cx="2066" cy="1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F37A9652-9DD9-4AA4-BFA4-09DE6EECD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450"/>
              <a:ext cx="1600" cy="1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C71CF978-481A-4131-869D-8F4090B25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450"/>
              <a:ext cx="1600" cy="125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0BA3C429-AB86-4F80-8448-506D41125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450"/>
              <a:ext cx="16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xmlns="" id="{3911E1F5-0687-410C-878A-317B708CD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709"/>
              <a:ext cx="16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xmlns="" id="{7836C257-7CED-429C-BCC1-2B584EE6B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3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xmlns="" id="{A9B22142-188D-479A-A90C-CD8B8EA71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xmlns="" id="{A9C411D3-3E60-48E5-9F7C-1931A3B0A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709"/>
              <a:ext cx="16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5B9E8C5E-7118-4601-B2DC-952C25862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97ACFCA5-01AA-40BF-9345-445AE5CD6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xmlns="" id="{62A39D35-140A-492B-8D9A-1FB355BD7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9B0FA35-6350-41A6-8D10-C22AD9BE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7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xmlns="" id="{C89FEF4A-7B27-4534-AF84-8D6B71387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xmlns="" id="{46D7F106-9CCA-4B92-AE41-84A27529F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26D4719-AF1E-41E7-9D61-26EA12236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17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xmlns="" id="{435C9C1E-AB79-48DD-A975-E0D530B48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7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xmlns="" id="{B6BD09D0-37CD-4B31-BD28-80AD048D7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70F2059-25BF-4A67-A432-36674CBC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xmlns="" id="{050297EA-A5E2-4B0E-8852-C82AE827C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6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xmlns="" id="{46C43FFD-F205-45C3-8BBB-6D7FC6B2E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553B6EF-427E-4DFC-A987-18AA662B8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7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xmlns="" id="{FA82F20E-3D15-4DA1-9C04-CCE5338B8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xmlns="" id="{C6D44456-5BEB-4AB0-B91F-1AA9CD269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BFF8955-6C54-4DA7-AC18-86100427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7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xmlns="" id="{ED119A1A-4B5E-4DC7-B880-FF3631FD2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xmlns="" id="{30F41F70-6255-4843-952F-537BEDD81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431778B-CF96-4754-B8E7-513A5E36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7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36" name="Line 31">
              <a:extLst>
                <a:ext uri="{FF2B5EF4-FFF2-40B4-BE49-F238E27FC236}">
                  <a16:creationId xmlns:a16="http://schemas.microsoft.com/office/drawing/2014/main" xmlns="" id="{64D2F469-87C8-468F-93EC-B61BBC49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70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37" name="Line 32">
              <a:extLst>
                <a:ext uri="{FF2B5EF4-FFF2-40B4-BE49-F238E27FC236}">
                  <a16:creationId xmlns:a16="http://schemas.microsoft.com/office/drawing/2014/main" xmlns="" id="{6012B972-4422-4C8A-9660-44A23D5FE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709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1" name="Rectangle 33">
              <a:extLst>
                <a:ext uri="{FF2B5EF4-FFF2-40B4-BE49-F238E27FC236}">
                  <a16:creationId xmlns:a16="http://schemas.microsoft.com/office/drawing/2014/main" xmlns="" id="{F510BD21-81F0-4E52-B229-43A8E073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" y="1680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2" name="Line 34">
              <a:extLst>
                <a:ext uri="{FF2B5EF4-FFF2-40B4-BE49-F238E27FC236}">
                  <a16:creationId xmlns:a16="http://schemas.microsoft.com/office/drawing/2014/main" xmlns="" id="{676A6E9A-7D33-4B5F-BBAF-DE71AAE65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58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3" name="Line 35">
              <a:extLst>
                <a:ext uri="{FF2B5EF4-FFF2-40B4-BE49-F238E27FC236}">
                  <a16:creationId xmlns:a16="http://schemas.microsoft.com/office/drawing/2014/main" xmlns="" id="{82ED9B99-6876-4795-8FA2-1CFC5D237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582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4" name="Rectangle 36">
              <a:extLst>
                <a:ext uri="{FF2B5EF4-FFF2-40B4-BE49-F238E27FC236}">
                  <a16:creationId xmlns:a16="http://schemas.microsoft.com/office/drawing/2014/main" xmlns="" id="{DBE3E940-D0F8-45F8-AF6A-D9CDDC8D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553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5" name="Line 37">
              <a:extLst>
                <a:ext uri="{FF2B5EF4-FFF2-40B4-BE49-F238E27FC236}">
                  <a16:creationId xmlns:a16="http://schemas.microsoft.com/office/drawing/2014/main" xmlns="" id="{DEE399FE-52A9-4D7F-9255-5A97EF008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45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6" name="Line 38">
              <a:extLst>
                <a:ext uri="{FF2B5EF4-FFF2-40B4-BE49-F238E27FC236}">
                  <a16:creationId xmlns:a16="http://schemas.microsoft.com/office/drawing/2014/main" xmlns="" id="{AE31DB29-E5F4-4E9E-9884-F9447F1A2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454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7" name="Rectangle 39">
              <a:extLst>
                <a:ext uri="{FF2B5EF4-FFF2-40B4-BE49-F238E27FC236}">
                  <a16:creationId xmlns:a16="http://schemas.microsoft.com/office/drawing/2014/main" xmlns="" id="{EB784E1B-AA3E-465F-B8DC-D6B5F128A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426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8" name="Line 40">
              <a:extLst>
                <a:ext uri="{FF2B5EF4-FFF2-40B4-BE49-F238E27FC236}">
                  <a16:creationId xmlns:a16="http://schemas.microsoft.com/office/drawing/2014/main" xmlns="" id="{E0F6B615-6834-464F-9483-EC329270B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33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9" name="Line 41">
              <a:extLst>
                <a:ext uri="{FF2B5EF4-FFF2-40B4-BE49-F238E27FC236}">
                  <a16:creationId xmlns:a16="http://schemas.microsoft.com/office/drawing/2014/main" xmlns="" id="{52BA946C-A4A5-42E8-A879-07AD654B8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330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0" name="Rectangle 42">
              <a:extLst>
                <a:ext uri="{FF2B5EF4-FFF2-40B4-BE49-F238E27FC236}">
                  <a16:creationId xmlns:a16="http://schemas.microsoft.com/office/drawing/2014/main" xmlns="" id="{7997DF51-40F1-4F31-84BE-41822733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302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1" name="Line 43">
              <a:extLst>
                <a:ext uri="{FF2B5EF4-FFF2-40B4-BE49-F238E27FC236}">
                  <a16:creationId xmlns:a16="http://schemas.microsoft.com/office/drawing/2014/main" xmlns="" id="{A08D1A36-8574-4236-B4EB-E45B4C7A5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203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2" name="Line 44">
              <a:extLst>
                <a:ext uri="{FF2B5EF4-FFF2-40B4-BE49-F238E27FC236}">
                  <a16:creationId xmlns:a16="http://schemas.microsoft.com/office/drawing/2014/main" xmlns="" id="{DA9F29C6-F9F7-4747-9880-E4E4848FC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203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3" name="Rectangle 45">
              <a:extLst>
                <a:ext uri="{FF2B5EF4-FFF2-40B4-BE49-F238E27FC236}">
                  <a16:creationId xmlns:a16="http://schemas.microsoft.com/office/drawing/2014/main" xmlns="" id="{E2F44599-1459-4FC1-BD9B-737127D9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175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4" name="Line 46">
              <a:extLst>
                <a:ext uri="{FF2B5EF4-FFF2-40B4-BE49-F238E27FC236}">
                  <a16:creationId xmlns:a16="http://schemas.microsoft.com/office/drawing/2014/main" xmlns="" id="{34EDD66E-1AFD-4234-A80B-165342CB2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07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5" name="Line 47">
              <a:extLst>
                <a:ext uri="{FF2B5EF4-FFF2-40B4-BE49-F238E27FC236}">
                  <a16:creationId xmlns:a16="http://schemas.microsoft.com/office/drawing/2014/main" xmlns="" id="{0156745A-33F9-40F3-B508-3CEE268AB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079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6" name="Rectangle 48">
              <a:extLst>
                <a:ext uri="{FF2B5EF4-FFF2-40B4-BE49-F238E27FC236}">
                  <a16:creationId xmlns:a16="http://schemas.microsoft.com/office/drawing/2014/main" xmlns="" id="{093399E9-C840-48C2-96C8-33AF69DD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051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7" name="Line 49">
              <a:extLst>
                <a:ext uri="{FF2B5EF4-FFF2-40B4-BE49-F238E27FC236}">
                  <a16:creationId xmlns:a16="http://schemas.microsoft.com/office/drawing/2014/main" xmlns="" id="{B0B07890-C38B-4791-9074-5CA988344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95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8" name="Line 50">
              <a:extLst>
                <a:ext uri="{FF2B5EF4-FFF2-40B4-BE49-F238E27FC236}">
                  <a16:creationId xmlns:a16="http://schemas.microsoft.com/office/drawing/2014/main" xmlns="" id="{37AFCE10-AF50-484F-8E1F-6E8A05ECB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952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9" name="Rectangle 51">
              <a:extLst>
                <a:ext uri="{FF2B5EF4-FFF2-40B4-BE49-F238E27FC236}">
                  <a16:creationId xmlns:a16="http://schemas.microsoft.com/office/drawing/2014/main" xmlns="" id="{B92AA50B-0129-4B92-B614-F1E88353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923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0" name="Line 52">
              <a:extLst>
                <a:ext uri="{FF2B5EF4-FFF2-40B4-BE49-F238E27FC236}">
                  <a16:creationId xmlns:a16="http://schemas.microsoft.com/office/drawing/2014/main" xmlns="" id="{6B833A94-6D5D-4BAF-8926-758E55D7D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825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1" name="Line 53">
              <a:extLst>
                <a:ext uri="{FF2B5EF4-FFF2-40B4-BE49-F238E27FC236}">
                  <a16:creationId xmlns:a16="http://schemas.microsoft.com/office/drawing/2014/main" xmlns="" id="{65BE1215-D25F-4BD2-8BB7-C53EE5647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825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2" name="Rectangle 54">
              <a:extLst>
                <a:ext uri="{FF2B5EF4-FFF2-40B4-BE49-F238E27FC236}">
                  <a16:creationId xmlns:a16="http://schemas.microsoft.com/office/drawing/2014/main" xmlns="" id="{CC1CB422-237F-4347-9284-08434FDA3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796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0.7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3" name="Line 55">
              <a:extLst>
                <a:ext uri="{FF2B5EF4-FFF2-40B4-BE49-F238E27FC236}">
                  <a16:creationId xmlns:a16="http://schemas.microsoft.com/office/drawing/2014/main" xmlns="" id="{4A24D649-9371-4876-B1C1-88A51D3F4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701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4" name="Line 56">
              <a:extLst>
                <a:ext uri="{FF2B5EF4-FFF2-40B4-BE49-F238E27FC236}">
                  <a16:creationId xmlns:a16="http://schemas.microsoft.com/office/drawing/2014/main" xmlns="" id="{3A75C7A3-5B59-4323-BA7A-99C0E15BF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701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5" name="Rectangle 57">
              <a:extLst>
                <a:ext uri="{FF2B5EF4-FFF2-40B4-BE49-F238E27FC236}">
                  <a16:creationId xmlns:a16="http://schemas.microsoft.com/office/drawing/2014/main" xmlns="" id="{E14614F2-B0CD-41C8-ACFD-694BC7356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672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6" name="Line 58">
              <a:extLst>
                <a:ext uri="{FF2B5EF4-FFF2-40B4-BE49-F238E27FC236}">
                  <a16:creationId xmlns:a16="http://schemas.microsoft.com/office/drawing/2014/main" xmlns="" id="{5140733E-DEF9-423C-A9B1-8727909E2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57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7" name="Line 59">
              <a:extLst>
                <a:ext uri="{FF2B5EF4-FFF2-40B4-BE49-F238E27FC236}">
                  <a16:creationId xmlns:a16="http://schemas.microsoft.com/office/drawing/2014/main" xmlns="" id="{D38AE02E-F979-4A82-9C20-FD80E3E60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574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8" name="Rectangle 60">
              <a:extLst>
                <a:ext uri="{FF2B5EF4-FFF2-40B4-BE49-F238E27FC236}">
                  <a16:creationId xmlns:a16="http://schemas.microsoft.com/office/drawing/2014/main" xmlns="" id="{C48E20FF-35E4-4702-A893-45EACC995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545"/>
              <a:ext cx="10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0.9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9" name="Line 61">
              <a:extLst>
                <a:ext uri="{FF2B5EF4-FFF2-40B4-BE49-F238E27FC236}">
                  <a16:creationId xmlns:a16="http://schemas.microsoft.com/office/drawing/2014/main" xmlns="" id="{E6C861CF-CE96-405D-9FBD-313737769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45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0" name="Line 62">
              <a:extLst>
                <a:ext uri="{FF2B5EF4-FFF2-40B4-BE49-F238E27FC236}">
                  <a16:creationId xmlns:a16="http://schemas.microsoft.com/office/drawing/2014/main" xmlns="" id="{5358705C-12FF-47F2-B21B-F177F719A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450"/>
              <a:ext cx="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1" name="Rectangle 63">
              <a:extLst>
                <a:ext uri="{FF2B5EF4-FFF2-40B4-BE49-F238E27FC236}">
                  <a16:creationId xmlns:a16="http://schemas.microsoft.com/office/drawing/2014/main" xmlns="" id="{38563879-EA4F-4FC3-BFB9-CFFA40DF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" y="421"/>
              <a:ext cx="57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72" name="Line 64">
              <a:extLst>
                <a:ext uri="{FF2B5EF4-FFF2-40B4-BE49-F238E27FC236}">
                  <a16:creationId xmlns:a16="http://schemas.microsoft.com/office/drawing/2014/main" xmlns="" id="{1CBF81DD-6F2D-4519-87D9-62081D6AB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450"/>
              <a:ext cx="16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3" name="Line 65">
              <a:extLst>
                <a:ext uri="{FF2B5EF4-FFF2-40B4-BE49-F238E27FC236}">
                  <a16:creationId xmlns:a16="http://schemas.microsoft.com/office/drawing/2014/main" xmlns="" id="{DB9BF27C-9548-4AEF-B988-96AB04B8F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709"/>
              <a:ext cx="16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4" name="Line 66">
              <a:extLst>
                <a:ext uri="{FF2B5EF4-FFF2-40B4-BE49-F238E27FC236}">
                  <a16:creationId xmlns:a16="http://schemas.microsoft.com/office/drawing/2014/main" xmlns="" id="{7DED9E2E-B11A-4A99-8600-29DBC6FFF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3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5" name="Line 67">
              <a:extLst>
                <a:ext uri="{FF2B5EF4-FFF2-40B4-BE49-F238E27FC236}">
                  <a16:creationId xmlns:a16="http://schemas.microsoft.com/office/drawing/2014/main" xmlns="" id="{27F0FB11-1FD9-44BF-A7C3-317D34310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6" name="Rectangle 68">
              <a:extLst>
                <a:ext uri="{FF2B5EF4-FFF2-40B4-BE49-F238E27FC236}">
                  <a16:creationId xmlns:a16="http://schemas.microsoft.com/office/drawing/2014/main" xmlns="" id="{A8FA898C-6854-4FDE-A11B-109794C7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567"/>
              <a:ext cx="181" cy="114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7" name="Rectangle 69">
              <a:extLst>
                <a:ext uri="{FF2B5EF4-FFF2-40B4-BE49-F238E27FC236}">
                  <a16:creationId xmlns:a16="http://schemas.microsoft.com/office/drawing/2014/main" xmlns="" id="{1EE8D8D5-2FAD-4EFB-87D3-F9CBC91E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567"/>
              <a:ext cx="181" cy="114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8" name="Rectangle 70">
              <a:extLst>
                <a:ext uri="{FF2B5EF4-FFF2-40B4-BE49-F238E27FC236}">
                  <a16:creationId xmlns:a16="http://schemas.microsoft.com/office/drawing/2014/main" xmlns="" id="{D32692C2-04A9-435C-9D07-A8F2BFA6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594"/>
              <a:ext cx="184" cy="11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79" name="Rectangle 71">
              <a:extLst>
                <a:ext uri="{FF2B5EF4-FFF2-40B4-BE49-F238E27FC236}">
                  <a16:creationId xmlns:a16="http://schemas.microsoft.com/office/drawing/2014/main" xmlns="" id="{815725E5-0CAC-463A-AA40-77605EE2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594"/>
              <a:ext cx="184" cy="1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0" name="Rectangle 72">
              <a:extLst>
                <a:ext uri="{FF2B5EF4-FFF2-40B4-BE49-F238E27FC236}">
                  <a16:creationId xmlns:a16="http://schemas.microsoft.com/office/drawing/2014/main" xmlns="" id="{51AE1B1B-F19A-44B1-9B0D-397E447D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1702"/>
              <a:ext cx="184" cy="7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1" name="Rectangle 73">
              <a:extLst>
                <a:ext uri="{FF2B5EF4-FFF2-40B4-BE49-F238E27FC236}">
                  <a16:creationId xmlns:a16="http://schemas.microsoft.com/office/drawing/2014/main" xmlns="" id="{C5909E92-9626-46E4-865B-3209F5A4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1702"/>
              <a:ext cx="184" cy="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2" name="Rectangle 74">
              <a:extLst>
                <a:ext uri="{FF2B5EF4-FFF2-40B4-BE49-F238E27FC236}">
                  <a16:creationId xmlns:a16="http://schemas.microsoft.com/office/drawing/2014/main" xmlns="" id="{1573BDD1-A6D9-4F68-A160-A40AFE3F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705"/>
              <a:ext cx="184" cy="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3" name="Rectangle 75">
              <a:extLst>
                <a:ext uri="{FF2B5EF4-FFF2-40B4-BE49-F238E27FC236}">
                  <a16:creationId xmlns:a16="http://schemas.microsoft.com/office/drawing/2014/main" xmlns="" id="{EB5CDDAB-4117-48CC-93B7-8CB1880F7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705"/>
              <a:ext cx="184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4" name="Rectangle 76">
              <a:extLst>
                <a:ext uri="{FF2B5EF4-FFF2-40B4-BE49-F238E27FC236}">
                  <a16:creationId xmlns:a16="http://schemas.microsoft.com/office/drawing/2014/main" xmlns="" id="{61D94C72-FB11-4032-A232-67C64071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705"/>
              <a:ext cx="184" cy="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5" name="Rectangle 77">
              <a:extLst>
                <a:ext uri="{FF2B5EF4-FFF2-40B4-BE49-F238E27FC236}">
                  <a16:creationId xmlns:a16="http://schemas.microsoft.com/office/drawing/2014/main" xmlns="" id="{763A8410-DF01-4AEA-B41E-C15C735C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705"/>
              <a:ext cx="184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6" name="Rectangle 78">
              <a:extLst>
                <a:ext uri="{FF2B5EF4-FFF2-40B4-BE49-F238E27FC236}">
                  <a16:creationId xmlns:a16="http://schemas.microsoft.com/office/drawing/2014/main" xmlns="" id="{76A0ACC6-571A-4459-996B-37E19FAA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1705"/>
              <a:ext cx="181" cy="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7" name="Rectangle 79">
              <a:extLst>
                <a:ext uri="{FF2B5EF4-FFF2-40B4-BE49-F238E27FC236}">
                  <a16:creationId xmlns:a16="http://schemas.microsoft.com/office/drawing/2014/main" xmlns="" id="{BF57BE1D-BC57-409B-804E-17C9B7C4A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1705"/>
              <a:ext cx="181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8" name="Line 80">
              <a:extLst>
                <a:ext uri="{FF2B5EF4-FFF2-40B4-BE49-F238E27FC236}">
                  <a16:creationId xmlns:a16="http://schemas.microsoft.com/office/drawing/2014/main" xmlns="" id="{9A74E879-1AA2-4449-AF94-72CADA069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709"/>
              <a:ext cx="16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9" name="Rectangle 81">
              <a:extLst>
                <a:ext uri="{FF2B5EF4-FFF2-40B4-BE49-F238E27FC236}">
                  <a16:creationId xmlns:a16="http://schemas.microsoft.com/office/drawing/2014/main" xmlns="" id="{A1C0EFDD-14FE-49DF-8D31-43285C08D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788"/>
              <a:ext cx="54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90" name="Rectangle 82">
              <a:extLst>
                <a:ext uri="{FF2B5EF4-FFF2-40B4-BE49-F238E27FC236}">
                  <a16:creationId xmlns:a16="http://schemas.microsoft.com/office/drawing/2014/main" xmlns="" id="{EA226264-7DC5-4D80-B9D1-ECD065CEDE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" y="1022"/>
              <a:ext cx="14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 (x)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5593" name="Group 87">
            <a:extLst>
              <a:ext uri="{FF2B5EF4-FFF2-40B4-BE49-F238E27FC236}">
                <a16:creationId xmlns:a16="http://schemas.microsoft.com/office/drawing/2014/main" xmlns="" id="{7EDB1E3B-8E53-444E-BCD7-FF16263F5D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2985" y="4305923"/>
            <a:ext cx="2884488" cy="2172157"/>
            <a:chOff x="2675" y="421"/>
            <a:chExt cx="1817" cy="1443"/>
          </a:xfrm>
        </p:grpSpPr>
        <p:sp>
          <p:nvSpPr>
            <p:cNvPr id="65595" name="Rectangle 88">
              <a:extLst>
                <a:ext uri="{FF2B5EF4-FFF2-40B4-BE49-F238E27FC236}">
                  <a16:creationId xmlns:a16="http://schemas.microsoft.com/office/drawing/2014/main" xmlns="" id="{F8B5E6CB-3DEE-4B62-956B-66A94111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50"/>
              <a:ext cx="1618" cy="1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5596" name="Rectangle 89">
              <a:extLst>
                <a:ext uri="{FF2B5EF4-FFF2-40B4-BE49-F238E27FC236}">
                  <a16:creationId xmlns:a16="http://schemas.microsoft.com/office/drawing/2014/main" xmlns="" id="{6E27FCAF-4BD9-4A36-9834-00CABFA0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50"/>
              <a:ext cx="1618" cy="125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97" name="Line 90">
              <a:extLst>
                <a:ext uri="{FF2B5EF4-FFF2-40B4-BE49-F238E27FC236}">
                  <a16:creationId xmlns:a16="http://schemas.microsoft.com/office/drawing/2014/main" xmlns="" id="{33DA17AD-D961-408D-92FB-2CD2A3883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450"/>
              <a:ext cx="16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98" name="Line 91">
              <a:extLst>
                <a:ext uri="{FF2B5EF4-FFF2-40B4-BE49-F238E27FC236}">
                  <a16:creationId xmlns:a16="http://schemas.microsoft.com/office/drawing/2014/main" xmlns="" id="{C8DC698B-B2C6-4237-BC01-DE9E6929B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709"/>
              <a:ext cx="16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99" name="Line 92">
              <a:extLst>
                <a:ext uri="{FF2B5EF4-FFF2-40B4-BE49-F238E27FC236}">
                  <a16:creationId xmlns:a16="http://schemas.microsoft.com/office/drawing/2014/main" xmlns="" id="{E1B6AD6E-E8AF-404C-9CDA-CBBA0AD12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2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0" name="Line 93">
              <a:extLst>
                <a:ext uri="{FF2B5EF4-FFF2-40B4-BE49-F238E27FC236}">
                  <a16:creationId xmlns:a16="http://schemas.microsoft.com/office/drawing/2014/main" xmlns="" id="{4C140D53-4926-4D30-B277-B3C84B8A6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1" name="Line 94">
              <a:extLst>
                <a:ext uri="{FF2B5EF4-FFF2-40B4-BE49-F238E27FC236}">
                  <a16:creationId xmlns:a16="http://schemas.microsoft.com/office/drawing/2014/main" xmlns="" id="{B365F002-B400-46FF-9F85-54893734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709"/>
              <a:ext cx="16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2" name="Line 95">
              <a:extLst>
                <a:ext uri="{FF2B5EF4-FFF2-40B4-BE49-F238E27FC236}">
                  <a16:creationId xmlns:a16="http://schemas.microsoft.com/office/drawing/2014/main" xmlns="" id="{98BD9C2B-8B57-4D79-AB30-6CAEDE620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3" name="Line 96">
              <a:extLst>
                <a:ext uri="{FF2B5EF4-FFF2-40B4-BE49-F238E27FC236}">
                  <a16:creationId xmlns:a16="http://schemas.microsoft.com/office/drawing/2014/main" xmlns="" id="{E6E2EA2E-B0F2-40B6-AB5A-9D7DC7340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2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4" name="Line 97">
              <a:extLst>
                <a:ext uri="{FF2B5EF4-FFF2-40B4-BE49-F238E27FC236}">
                  <a16:creationId xmlns:a16="http://schemas.microsoft.com/office/drawing/2014/main" xmlns="" id="{37A3C240-C87C-49E0-9053-8D7D4636D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5" name="Rectangle 98">
              <a:extLst>
                <a:ext uri="{FF2B5EF4-FFF2-40B4-BE49-F238E27FC236}">
                  <a16:creationId xmlns:a16="http://schemas.microsoft.com/office/drawing/2014/main" xmlns="" id="{D1D930F9-8937-423C-8125-F424DBCEB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721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06" name="Line 99">
              <a:extLst>
                <a:ext uri="{FF2B5EF4-FFF2-40B4-BE49-F238E27FC236}">
                  <a16:creationId xmlns:a16="http://schemas.microsoft.com/office/drawing/2014/main" xmlns="" id="{7FA27D29-BD79-4F71-99E7-9EEF615F3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7" name="Line 100">
              <a:extLst>
                <a:ext uri="{FF2B5EF4-FFF2-40B4-BE49-F238E27FC236}">
                  <a16:creationId xmlns:a16="http://schemas.microsoft.com/office/drawing/2014/main" xmlns="" id="{55FA0C4B-527A-4D94-BFC8-249BD4074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08" name="Rectangle 101">
              <a:extLst>
                <a:ext uri="{FF2B5EF4-FFF2-40B4-BE49-F238E27FC236}">
                  <a16:creationId xmlns:a16="http://schemas.microsoft.com/office/drawing/2014/main" xmlns="" id="{4E78C296-C0BD-462A-A0EB-2914F213A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1721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09" name="Line 102">
              <a:extLst>
                <a:ext uri="{FF2B5EF4-FFF2-40B4-BE49-F238E27FC236}">
                  <a16:creationId xmlns:a16="http://schemas.microsoft.com/office/drawing/2014/main" xmlns="" id="{1DFC716B-0FEB-4AA9-832E-DDAA2D45A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6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0" name="Line 103">
              <a:extLst>
                <a:ext uri="{FF2B5EF4-FFF2-40B4-BE49-F238E27FC236}">
                  <a16:creationId xmlns:a16="http://schemas.microsoft.com/office/drawing/2014/main" xmlns="" id="{8C061C3E-CD0F-4627-99E9-F515E753A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1" name="Rectangle 104">
              <a:extLst>
                <a:ext uri="{FF2B5EF4-FFF2-40B4-BE49-F238E27FC236}">
                  <a16:creationId xmlns:a16="http://schemas.microsoft.com/office/drawing/2014/main" xmlns="" id="{18CEDE26-32BC-4D4D-B2B2-E4F0BC15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1721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12" name="Line 105">
              <a:extLst>
                <a:ext uri="{FF2B5EF4-FFF2-40B4-BE49-F238E27FC236}">
                  <a16:creationId xmlns:a16="http://schemas.microsoft.com/office/drawing/2014/main" xmlns="" id="{09E72F0B-BA03-4E07-96ED-1E4445FA9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7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3" name="Line 106">
              <a:extLst>
                <a:ext uri="{FF2B5EF4-FFF2-40B4-BE49-F238E27FC236}">
                  <a16:creationId xmlns:a16="http://schemas.microsoft.com/office/drawing/2014/main" xmlns="" id="{CD8A701C-3D6C-4609-A851-8A2242473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4" name="Rectangle 107">
              <a:extLst>
                <a:ext uri="{FF2B5EF4-FFF2-40B4-BE49-F238E27FC236}">
                  <a16:creationId xmlns:a16="http://schemas.microsoft.com/office/drawing/2014/main" xmlns="" id="{DB58333D-AAE7-44D6-9E6D-852F8D61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721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15" name="Line 108">
              <a:extLst>
                <a:ext uri="{FF2B5EF4-FFF2-40B4-BE49-F238E27FC236}">
                  <a16:creationId xmlns:a16="http://schemas.microsoft.com/office/drawing/2014/main" xmlns="" id="{0264ADB4-0E1C-40E9-903C-34436D883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9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6" name="Line 109">
              <a:extLst>
                <a:ext uri="{FF2B5EF4-FFF2-40B4-BE49-F238E27FC236}">
                  <a16:creationId xmlns:a16="http://schemas.microsoft.com/office/drawing/2014/main" xmlns="" id="{207E3D6A-1813-4556-816A-68BCF23B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7" name="Rectangle 110">
              <a:extLst>
                <a:ext uri="{FF2B5EF4-FFF2-40B4-BE49-F238E27FC236}">
                  <a16:creationId xmlns:a16="http://schemas.microsoft.com/office/drawing/2014/main" xmlns="" id="{A63990C4-DEA4-4AC5-816B-8A1836F41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1721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18" name="Line 111">
              <a:extLst>
                <a:ext uri="{FF2B5EF4-FFF2-40B4-BE49-F238E27FC236}">
                  <a16:creationId xmlns:a16="http://schemas.microsoft.com/office/drawing/2014/main" xmlns="" id="{34C7B550-AC9F-4987-B711-C761D5EE0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1690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19" name="Line 112">
              <a:extLst>
                <a:ext uri="{FF2B5EF4-FFF2-40B4-BE49-F238E27FC236}">
                  <a16:creationId xmlns:a16="http://schemas.microsoft.com/office/drawing/2014/main" xmlns="" id="{28EBF966-C007-42C4-90BB-EFB526362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450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0" name="Rectangle 113">
              <a:extLst>
                <a:ext uri="{FF2B5EF4-FFF2-40B4-BE49-F238E27FC236}">
                  <a16:creationId xmlns:a16="http://schemas.microsoft.com/office/drawing/2014/main" xmlns="" id="{89356645-A11E-4E99-AF8E-E97F57B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721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21" name="Line 114">
              <a:extLst>
                <a:ext uri="{FF2B5EF4-FFF2-40B4-BE49-F238E27FC236}">
                  <a16:creationId xmlns:a16="http://schemas.microsoft.com/office/drawing/2014/main" xmlns="" id="{887FD53C-28AC-4DCD-8E8C-86C88DE41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70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2" name="Line 115">
              <a:extLst>
                <a:ext uri="{FF2B5EF4-FFF2-40B4-BE49-F238E27FC236}">
                  <a16:creationId xmlns:a16="http://schemas.microsoft.com/office/drawing/2014/main" xmlns="" id="{1306B3CB-54D5-40C9-8EC8-3B691983C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1709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3" name="Rectangle 116">
              <a:extLst>
                <a:ext uri="{FF2B5EF4-FFF2-40B4-BE49-F238E27FC236}">
                  <a16:creationId xmlns:a16="http://schemas.microsoft.com/office/drawing/2014/main" xmlns="" id="{95B14D58-B772-4A16-94DB-4E17EA8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680"/>
              <a:ext cx="5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24" name="Line 117">
              <a:extLst>
                <a:ext uri="{FF2B5EF4-FFF2-40B4-BE49-F238E27FC236}">
                  <a16:creationId xmlns:a16="http://schemas.microsoft.com/office/drawing/2014/main" xmlns="" id="{F83C750E-93F9-4F6A-8C1B-118B5C353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55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5" name="Line 118">
              <a:extLst>
                <a:ext uri="{FF2B5EF4-FFF2-40B4-BE49-F238E27FC236}">
                  <a16:creationId xmlns:a16="http://schemas.microsoft.com/office/drawing/2014/main" xmlns="" id="{9ABE846B-2B2E-4D96-9165-BC0372DCE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1550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6" name="Rectangle 119">
              <a:extLst>
                <a:ext uri="{FF2B5EF4-FFF2-40B4-BE49-F238E27FC236}">
                  <a16:creationId xmlns:a16="http://schemas.microsoft.com/office/drawing/2014/main" xmlns="" id="{7EA3DDD9-4F7F-4E74-9893-BC594400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1521"/>
              <a:ext cx="13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27" name="Line 120">
              <a:extLst>
                <a:ext uri="{FF2B5EF4-FFF2-40B4-BE49-F238E27FC236}">
                  <a16:creationId xmlns:a16="http://schemas.microsoft.com/office/drawing/2014/main" xmlns="" id="{71D605E0-638B-456E-A673-8EC7D2D27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39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8" name="Line 121">
              <a:extLst>
                <a:ext uri="{FF2B5EF4-FFF2-40B4-BE49-F238E27FC236}">
                  <a16:creationId xmlns:a16="http://schemas.microsoft.com/office/drawing/2014/main" xmlns="" id="{4E75823F-CFA8-408D-AF90-2C2D17540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1394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29" name="Rectangle 122">
              <a:extLst>
                <a:ext uri="{FF2B5EF4-FFF2-40B4-BE49-F238E27FC236}">
                  <a16:creationId xmlns:a16="http://schemas.microsoft.com/office/drawing/2014/main" xmlns="" id="{5EB3D7CC-CFCF-4CFF-9061-C492CC67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1365"/>
              <a:ext cx="10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30" name="Line 123">
              <a:extLst>
                <a:ext uri="{FF2B5EF4-FFF2-40B4-BE49-F238E27FC236}">
                  <a16:creationId xmlns:a16="http://schemas.microsoft.com/office/drawing/2014/main" xmlns="" id="{2B715D63-1F08-4136-9966-6FC85F6F9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235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31" name="Line 124">
              <a:extLst>
                <a:ext uri="{FF2B5EF4-FFF2-40B4-BE49-F238E27FC236}">
                  <a16:creationId xmlns:a16="http://schemas.microsoft.com/office/drawing/2014/main" xmlns="" id="{1D13E9CC-1944-45BF-87E3-991194B50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1235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32" name="Rectangle 125">
              <a:extLst>
                <a:ext uri="{FF2B5EF4-FFF2-40B4-BE49-F238E27FC236}">
                  <a16:creationId xmlns:a16="http://schemas.microsoft.com/office/drawing/2014/main" xmlns="" id="{1B96D724-7D60-4140-B755-B639EEE2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1206"/>
              <a:ext cx="13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33" name="Line 126">
              <a:extLst>
                <a:ext uri="{FF2B5EF4-FFF2-40B4-BE49-F238E27FC236}">
                  <a16:creationId xmlns:a16="http://schemas.microsoft.com/office/drawing/2014/main" xmlns="" id="{9FC2FC15-39F5-4EC5-9D42-E0355DB6C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07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34" name="Line 127">
              <a:extLst>
                <a:ext uri="{FF2B5EF4-FFF2-40B4-BE49-F238E27FC236}">
                  <a16:creationId xmlns:a16="http://schemas.microsoft.com/office/drawing/2014/main" xmlns="" id="{448DC1EF-610F-4F94-BE18-E2E67B25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1079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35" name="Rectangle 128">
              <a:extLst>
                <a:ext uri="{FF2B5EF4-FFF2-40B4-BE49-F238E27FC236}">
                  <a16:creationId xmlns:a16="http://schemas.microsoft.com/office/drawing/2014/main" xmlns="" id="{EE2EE163-00BB-406C-AEBD-55DA1D374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1051"/>
              <a:ext cx="10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36" name="Line 129">
              <a:extLst>
                <a:ext uri="{FF2B5EF4-FFF2-40B4-BE49-F238E27FC236}">
                  <a16:creationId xmlns:a16="http://schemas.microsoft.com/office/drawing/2014/main" xmlns="" id="{4D3EE873-D601-4256-8B3D-5226C8BFF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92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37" name="Line 130">
              <a:extLst>
                <a:ext uri="{FF2B5EF4-FFF2-40B4-BE49-F238E27FC236}">
                  <a16:creationId xmlns:a16="http://schemas.microsoft.com/office/drawing/2014/main" xmlns="" id="{CFA41960-D8B9-45B0-AA8F-9FD6A7BA2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920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38" name="Rectangle 131">
              <a:extLst>
                <a:ext uri="{FF2B5EF4-FFF2-40B4-BE49-F238E27FC236}">
                  <a16:creationId xmlns:a16="http://schemas.microsoft.com/office/drawing/2014/main" xmlns="" id="{40E11B56-F5C2-4980-8247-367CCBB8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892"/>
              <a:ext cx="13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0.25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39" name="Line 132">
              <a:extLst>
                <a:ext uri="{FF2B5EF4-FFF2-40B4-BE49-F238E27FC236}">
                  <a16:creationId xmlns:a16="http://schemas.microsoft.com/office/drawing/2014/main" xmlns="" id="{F46E582C-9C0D-4250-A0E7-043034D4B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761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0" name="Line 133">
              <a:extLst>
                <a:ext uri="{FF2B5EF4-FFF2-40B4-BE49-F238E27FC236}">
                  <a16:creationId xmlns:a16="http://schemas.microsoft.com/office/drawing/2014/main" xmlns="" id="{6FAA7B2A-6811-40E7-A229-E71BE4A11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761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1" name="Rectangle 134">
              <a:extLst>
                <a:ext uri="{FF2B5EF4-FFF2-40B4-BE49-F238E27FC236}">
                  <a16:creationId xmlns:a16="http://schemas.microsoft.com/office/drawing/2014/main" xmlns="" id="{523F8F36-B385-4A15-B1A7-D294CB8AA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733"/>
              <a:ext cx="10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42" name="Line 135">
              <a:extLst>
                <a:ext uri="{FF2B5EF4-FFF2-40B4-BE49-F238E27FC236}">
                  <a16:creationId xmlns:a16="http://schemas.microsoft.com/office/drawing/2014/main" xmlns="" id="{6C12083F-32FA-428D-A145-61331C530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605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3" name="Line 136">
              <a:extLst>
                <a:ext uri="{FF2B5EF4-FFF2-40B4-BE49-F238E27FC236}">
                  <a16:creationId xmlns:a16="http://schemas.microsoft.com/office/drawing/2014/main" xmlns="" id="{E7E22FC5-C09E-4674-909C-0EE93B4D4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605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4" name="Rectangle 137">
              <a:extLst>
                <a:ext uri="{FF2B5EF4-FFF2-40B4-BE49-F238E27FC236}">
                  <a16:creationId xmlns:a16="http://schemas.microsoft.com/office/drawing/2014/main" xmlns="" id="{13BD5791-F864-464F-A64A-67688F662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577"/>
              <a:ext cx="13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0.35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45" name="Line 138">
              <a:extLst>
                <a:ext uri="{FF2B5EF4-FFF2-40B4-BE49-F238E27FC236}">
                  <a16:creationId xmlns:a16="http://schemas.microsoft.com/office/drawing/2014/main" xmlns="" id="{F869438B-97F4-4435-9985-DDF7E3B2F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45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6" name="Line 139">
              <a:extLst>
                <a:ext uri="{FF2B5EF4-FFF2-40B4-BE49-F238E27FC236}">
                  <a16:creationId xmlns:a16="http://schemas.microsoft.com/office/drawing/2014/main" xmlns="" id="{CE0E811F-ED51-48EE-BF2D-942FFFAC9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2" y="450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7" name="Rectangle 140">
              <a:extLst>
                <a:ext uri="{FF2B5EF4-FFF2-40B4-BE49-F238E27FC236}">
                  <a16:creationId xmlns:a16="http://schemas.microsoft.com/office/drawing/2014/main" xmlns="" id="{EC3DF06F-6006-4516-B544-948BB378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421"/>
              <a:ext cx="10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48" name="Line 141">
              <a:extLst>
                <a:ext uri="{FF2B5EF4-FFF2-40B4-BE49-F238E27FC236}">
                  <a16:creationId xmlns:a16="http://schemas.microsoft.com/office/drawing/2014/main" xmlns="" id="{67484D71-1DA0-4585-883F-BA45C3B5F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450"/>
              <a:ext cx="16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49" name="Line 142">
              <a:extLst>
                <a:ext uri="{FF2B5EF4-FFF2-40B4-BE49-F238E27FC236}">
                  <a16:creationId xmlns:a16="http://schemas.microsoft.com/office/drawing/2014/main" xmlns="" id="{3FEDDAC3-B99F-416D-92CC-F2F1654B7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709"/>
              <a:ext cx="16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0" name="Line 143">
              <a:extLst>
                <a:ext uri="{FF2B5EF4-FFF2-40B4-BE49-F238E27FC236}">
                  <a16:creationId xmlns:a16="http://schemas.microsoft.com/office/drawing/2014/main" xmlns="" id="{E7DC9957-18D0-45A9-8673-C10C2D39D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2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1" name="Line 144">
              <a:extLst>
                <a:ext uri="{FF2B5EF4-FFF2-40B4-BE49-F238E27FC236}">
                  <a16:creationId xmlns:a16="http://schemas.microsoft.com/office/drawing/2014/main" xmlns="" id="{AACE658E-C937-42C6-BF83-F5392EFB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450"/>
              <a:ext cx="0" cy="12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2" name="Rectangle 145">
              <a:extLst>
                <a:ext uri="{FF2B5EF4-FFF2-40B4-BE49-F238E27FC236}">
                  <a16:creationId xmlns:a16="http://schemas.microsoft.com/office/drawing/2014/main" xmlns="" id="{182DC9B2-DFD5-41BA-ACD8-2C248847B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548"/>
              <a:ext cx="184" cy="1161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3" name="Rectangle 146">
              <a:extLst>
                <a:ext uri="{FF2B5EF4-FFF2-40B4-BE49-F238E27FC236}">
                  <a16:creationId xmlns:a16="http://schemas.microsoft.com/office/drawing/2014/main" xmlns="" id="{19A1713C-8775-4F99-9FBF-2DB48BA73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548"/>
              <a:ext cx="184" cy="116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4" name="Rectangle 147">
              <a:extLst>
                <a:ext uri="{FF2B5EF4-FFF2-40B4-BE49-F238E27FC236}">
                  <a16:creationId xmlns:a16="http://schemas.microsoft.com/office/drawing/2014/main" xmlns="" id="{D62B8ED2-F82A-4D69-9278-AAC0C9AC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548"/>
              <a:ext cx="186" cy="1161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5" name="Rectangle 148">
              <a:extLst>
                <a:ext uri="{FF2B5EF4-FFF2-40B4-BE49-F238E27FC236}">
                  <a16:creationId xmlns:a16="http://schemas.microsoft.com/office/drawing/2014/main" xmlns="" id="{8D720E00-11BC-4AB6-A118-A841AB95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548"/>
              <a:ext cx="186" cy="116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6" name="Rectangle 149">
              <a:extLst>
                <a:ext uri="{FF2B5EF4-FFF2-40B4-BE49-F238E27FC236}">
                  <a16:creationId xmlns:a16="http://schemas.microsoft.com/office/drawing/2014/main" xmlns="" id="{66EB3004-BF6D-46E6-B97B-EA29980D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127"/>
              <a:ext cx="187" cy="58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7" name="Rectangle 150">
              <a:extLst>
                <a:ext uri="{FF2B5EF4-FFF2-40B4-BE49-F238E27FC236}">
                  <a16:creationId xmlns:a16="http://schemas.microsoft.com/office/drawing/2014/main" xmlns="" id="{A51A8672-B314-4B34-AA02-444D3909D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127"/>
              <a:ext cx="187" cy="5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8" name="Rectangle 151">
              <a:extLst>
                <a:ext uri="{FF2B5EF4-FFF2-40B4-BE49-F238E27FC236}">
                  <a16:creationId xmlns:a16="http://schemas.microsoft.com/office/drawing/2014/main" xmlns="" id="{90E15172-F5E3-4918-B0E9-E781767A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515"/>
              <a:ext cx="186" cy="19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59" name="Rectangle 152">
              <a:extLst>
                <a:ext uri="{FF2B5EF4-FFF2-40B4-BE49-F238E27FC236}">
                  <a16:creationId xmlns:a16="http://schemas.microsoft.com/office/drawing/2014/main" xmlns="" id="{ABD93609-4389-402F-A4B4-F6E6CCA0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515"/>
              <a:ext cx="186" cy="19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60" name="Rectangle 153">
              <a:extLst>
                <a:ext uri="{FF2B5EF4-FFF2-40B4-BE49-F238E27FC236}">
                  <a16:creationId xmlns:a16="http://schemas.microsoft.com/office/drawing/2014/main" xmlns="" id="{4ED7C914-537B-48FA-ACCD-A2AD7917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658"/>
              <a:ext cx="187" cy="51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61" name="Rectangle 154">
              <a:extLst>
                <a:ext uri="{FF2B5EF4-FFF2-40B4-BE49-F238E27FC236}">
                  <a16:creationId xmlns:a16="http://schemas.microsoft.com/office/drawing/2014/main" xmlns="" id="{80CEE69E-BFB5-483F-84F0-CC0293AB8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658"/>
              <a:ext cx="187" cy="5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62" name="Rectangle 155">
              <a:extLst>
                <a:ext uri="{FF2B5EF4-FFF2-40B4-BE49-F238E27FC236}">
                  <a16:creationId xmlns:a16="http://schemas.microsoft.com/office/drawing/2014/main" xmlns="" id="{3B12C1AD-6DE4-4B35-BFB9-3651BCFF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696"/>
              <a:ext cx="183" cy="13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63" name="Rectangle 156">
              <a:extLst>
                <a:ext uri="{FF2B5EF4-FFF2-40B4-BE49-F238E27FC236}">
                  <a16:creationId xmlns:a16="http://schemas.microsoft.com/office/drawing/2014/main" xmlns="" id="{9B48BED2-5697-4A24-8FB6-450E1F56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696"/>
              <a:ext cx="183" cy="1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64" name="Line 157">
              <a:extLst>
                <a:ext uri="{FF2B5EF4-FFF2-40B4-BE49-F238E27FC236}">
                  <a16:creationId xmlns:a16="http://schemas.microsoft.com/office/drawing/2014/main" xmlns="" id="{2A987429-8D9C-47C9-B4E1-E411CF6A6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709"/>
              <a:ext cx="16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65" name="Rectangle 158">
              <a:extLst>
                <a:ext uri="{FF2B5EF4-FFF2-40B4-BE49-F238E27FC236}">
                  <a16:creationId xmlns:a16="http://schemas.microsoft.com/office/drawing/2014/main" xmlns="" id="{8B6F6620-269A-4C88-879B-1EE55C95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788"/>
              <a:ext cx="5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66" name="Rectangle 159">
              <a:extLst>
                <a:ext uri="{FF2B5EF4-FFF2-40B4-BE49-F238E27FC236}">
                  <a16:creationId xmlns:a16="http://schemas.microsoft.com/office/drawing/2014/main" xmlns="" id="{F9372879-1D06-4BCE-8B2B-B6B290BE16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44" y="1023"/>
              <a:ext cx="13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 (x)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5669" name="Group 164">
            <a:extLst>
              <a:ext uri="{FF2B5EF4-FFF2-40B4-BE49-F238E27FC236}">
                <a16:creationId xmlns:a16="http://schemas.microsoft.com/office/drawing/2014/main" xmlns="" id="{3C36A581-FD49-4491-98D4-F3FC66AE7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2532" y="1471961"/>
            <a:ext cx="4133017" cy="5269646"/>
            <a:chOff x="265" y="1994"/>
            <a:chExt cx="2885" cy="2309"/>
          </a:xfrm>
        </p:grpSpPr>
        <p:sp>
          <p:nvSpPr>
            <p:cNvPr id="65671" name="Rectangle 165">
              <a:extLst>
                <a:ext uri="{FF2B5EF4-FFF2-40B4-BE49-F238E27FC236}">
                  <a16:creationId xmlns:a16="http://schemas.microsoft.com/office/drawing/2014/main" xmlns="" id="{F659980E-F836-42C2-93F2-88AE03BE4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139"/>
              <a:ext cx="2498" cy="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2" name="Rectangle 166">
              <a:extLst>
                <a:ext uri="{FF2B5EF4-FFF2-40B4-BE49-F238E27FC236}">
                  <a16:creationId xmlns:a16="http://schemas.microsoft.com/office/drawing/2014/main" xmlns="" id="{EEEFB990-289C-4E04-99DE-ACCA39D84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139"/>
              <a:ext cx="2498" cy="78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3" name="Line 167">
              <a:extLst>
                <a:ext uri="{FF2B5EF4-FFF2-40B4-BE49-F238E27FC236}">
                  <a16:creationId xmlns:a16="http://schemas.microsoft.com/office/drawing/2014/main" xmlns="" id="{D42861CF-CA9D-4030-BA56-029BB64C0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139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4" name="Line 168">
              <a:extLst>
                <a:ext uri="{FF2B5EF4-FFF2-40B4-BE49-F238E27FC236}">
                  <a16:creationId xmlns:a16="http://schemas.microsoft.com/office/drawing/2014/main" xmlns="" id="{0A00F5D8-22E8-4D00-82A5-54B7BD70D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923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5" name="Line 169">
              <a:extLst>
                <a:ext uri="{FF2B5EF4-FFF2-40B4-BE49-F238E27FC236}">
                  <a16:creationId xmlns:a16="http://schemas.microsoft.com/office/drawing/2014/main" xmlns="" id="{CDE96399-5F5A-417C-9E74-09669CBF7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2139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6" name="Line 170">
              <a:extLst>
                <a:ext uri="{FF2B5EF4-FFF2-40B4-BE49-F238E27FC236}">
                  <a16:creationId xmlns:a16="http://schemas.microsoft.com/office/drawing/2014/main" xmlns="" id="{8C15CDBF-5ABF-48F3-8B56-5DFE5F9CB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2139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7" name="Line 171">
              <a:extLst>
                <a:ext uri="{FF2B5EF4-FFF2-40B4-BE49-F238E27FC236}">
                  <a16:creationId xmlns:a16="http://schemas.microsoft.com/office/drawing/2014/main" xmlns="" id="{64DF0614-B785-4EA8-8888-FDA244BF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923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8" name="Line 172">
              <a:extLst>
                <a:ext uri="{FF2B5EF4-FFF2-40B4-BE49-F238E27FC236}">
                  <a16:creationId xmlns:a16="http://schemas.microsoft.com/office/drawing/2014/main" xmlns="" id="{F8002075-D979-4EE0-9D14-6ABE483F7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2139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79" name="Line 173">
              <a:extLst>
                <a:ext uri="{FF2B5EF4-FFF2-40B4-BE49-F238E27FC236}">
                  <a16:creationId xmlns:a16="http://schemas.microsoft.com/office/drawing/2014/main" xmlns="" id="{50875AB8-F08F-4D40-91E2-202DC8CBD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0" name="Line 174">
              <a:extLst>
                <a:ext uri="{FF2B5EF4-FFF2-40B4-BE49-F238E27FC236}">
                  <a16:creationId xmlns:a16="http://schemas.microsoft.com/office/drawing/2014/main" xmlns="" id="{0FC3D0EA-27DA-41B8-9946-BD9B5F7DE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1" name="Rectangle 175">
              <a:extLst>
                <a:ext uri="{FF2B5EF4-FFF2-40B4-BE49-F238E27FC236}">
                  <a16:creationId xmlns:a16="http://schemas.microsoft.com/office/drawing/2014/main" xmlns="" id="{4C972FED-4CB9-4860-8331-36DCAED25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43"/>
              <a:ext cx="10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82" name="Line 176">
              <a:extLst>
                <a:ext uri="{FF2B5EF4-FFF2-40B4-BE49-F238E27FC236}">
                  <a16:creationId xmlns:a16="http://schemas.microsoft.com/office/drawing/2014/main" xmlns="" id="{22C3887C-3BE1-433F-BF17-B337C7685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5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3" name="Line 177">
              <a:extLst>
                <a:ext uri="{FF2B5EF4-FFF2-40B4-BE49-F238E27FC236}">
                  <a16:creationId xmlns:a16="http://schemas.microsoft.com/office/drawing/2014/main" xmlns="" id="{3D735787-5DA0-4F69-B74A-D61DA999B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4" name="Rectangle 178">
              <a:extLst>
                <a:ext uri="{FF2B5EF4-FFF2-40B4-BE49-F238E27FC236}">
                  <a16:creationId xmlns:a16="http://schemas.microsoft.com/office/drawing/2014/main" xmlns="" id="{3E733288-7925-43F5-B767-CB2E73CC8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2943"/>
              <a:ext cx="7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85" name="Line 179">
              <a:extLst>
                <a:ext uri="{FF2B5EF4-FFF2-40B4-BE49-F238E27FC236}">
                  <a16:creationId xmlns:a16="http://schemas.microsoft.com/office/drawing/2014/main" xmlns="" id="{96EA2D55-F547-4AE7-B85B-025E5E402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2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6" name="Line 180">
              <a:extLst>
                <a:ext uri="{FF2B5EF4-FFF2-40B4-BE49-F238E27FC236}">
                  <a16:creationId xmlns:a16="http://schemas.microsoft.com/office/drawing/2014/main" xmlns="" id="{5F0C127C-E1EB-4C26-8D41-A63C7BCFE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7" name="Rectangle 181">
              <a:extLst>
                <a:ext uri="{FF2B5EF4-FFF2-40B4-BE49-F238E27FC236}">
                  <a16:creationId xmlns:a16="http://schemas.microsoft.com/office/drawing/2014/main" xmlns="" id="{1FB6660C-D168-4DE3-A49C-4AE68EFB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943"/>
              <a:ext cx="7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88" name="Line 182">
              <a:extLst>
                <a:ext uri="{FF2B5EF4-FFF2-40B4-BE49-F238E27FC236}">
                  <a16:creationId xmlns:a16="http://schemas.microsoft.com/office/drawing/2014/main" xmlns="" id="{BFEE8E76-C70E-4F72-BF5F-307A1199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89" name="Line 183">
              <a:extLst>
                <a:ext uri="{FF2B5EF4-FFF2-40B4-BE49-F238E27FC236}">
                  <a16:creationId xmlns:a16="http://schemas.microsoft.com/office/drawing/2014/main" xmlns="" id="{E4767491-80DC-4671-A52A-0985D2FCF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0" name="Rectangle 184">
              <a:extLst>
                <a:ext uri="{FF2B5EF4-FFF2-40B4-BE49-F238E27FC236}">
                  <a16:creationId xmlns:a16="http://schemas.microsoft.com/office/drawing/2014/main" xmlns="" id="{3006CA56-8B5C-4A85-A97A-F8F94F07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2943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91" name="Line 185">
              <a:extLst>
                <a:ext uri="{FF2B5EF4-FFF2-40B4-BE49-F238E27FC236}">
                  <a16:creationId xmlns:a16="http://schemas.microsoft.com/office/drawing/2014/main" xmlns="" id="{3830E48A-C4EA-406F-9BFE-C1E046827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2" name="Line 186">
              <a:extLst>
                <a:ext uri="{FF2B5EF4-FFF2-40B4-BE49-F238E27FC236}">
                  <a16:creationId xmlns:a16="http://schemas.microsoft.com/office/drawing/2014/main" xmlns="" id="{23D9A85F-FEC3-4AC1-93A9-482269E0A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3" name="Rectangle 187">
              <a:extLst>
                <a:ext uri="{FF2B5EF4-FFF2-40B4-BE49-F238E27FC236}">
                  <a16:creationId xmlns:a16="http://schemas.microsoft.com/office/drawing/2014/main" xmlns="" id="{9E5067C2-1736-4E59-B480-171DA1FC7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2943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94" name="Line 188">
              <a:extLst>
                <a:ext uri="{FF2B5EF4-FFF2-40B4-BE49-F238E27FC236}">
                  <a16:creationId xmlns:a16="http://schemas.microsoft.com/office/drawing/2014/main" xmlns="" id="{1542820A-8E44-4AAA-9462-2B764CCED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4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5" name="Line 189">
              <a:extLst>
                <a:ext uri="{FF2B5EF4-FFF2-40B4-BE49-F238E27FC236}">
                  <a16:creationId xmlns:a16="http://schemas.microsoft.com/office/drawing/2014/main" xmlns="" id="{D6CAB00E-572A-49D5-96D2-6EF0852D2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6" name="Rectangle 190">
              <a:extLst>
                <a:ext uri="{FF2B5EF4-FFF2-40B4-BE49-F238E27FC236}">
                  <a16:creationId xmlns:a16="http://schemas.microsoft.com/office/drawing/2014/main" xmlns="" id="{27C2D3FD-1B32-4939-AD68-BB9CF2221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943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97" name="Line 191">
              <a:extLst>
                <a:ext uri="{FF2B5EF4-FFF2-40B4-BE49-F238E27FC236}">
                  <a16:creationId xmlns:a16="http://schemas.microsoft.com/office/drawing/2014/main" xmlns="" id="{796918B3-CBC9-429D-84FB-ACBEA856C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2893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8" name="Line 192">
              <a:extLst>
                <a:ext uri="{FF2B5EF4-FFF2-40B4-BE49-F238E27FC236}">
                  <a16:creationId xmlns:a16="http://schemas.microsoft.com/office/drawing/2014/main" xmlns="" id="{ECC6DD7C-70D3-447A-9EED-4A5488DFF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2139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99" name="Rectangle 193">
              <a:extLst>
                <a:ext uri="{FF2B5EF4-FFF2-40B4-BE49-F238E27FC236}">
                  <a16:creationId xmlns:a16="http://schemas.microsoft.com/office/drawing/2014/main" xmlns="" id="{222E18D2-6629-4657-ACC9-168CF37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943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00" name="Line 194">
              <a:extLst>
                <a:ext uri="{FF2B5EF4-FFF2-40B4-BE49-F238E27FC236}">
                  <a16:creationId xmlns:a16="http://schemas.microsoft.com/office/drawing/2014/main" xmlns="" id="{5233172A-04C3-4F4A-AC3A-00579F30A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923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01" name="Line 195">
              <a:extLst>
                <a:ext uri="{FF2B5EF4-FFF2-40B4-BE49-F238E27FC236}">
                  <a16:creationId xmlns:a16="http://schemas.microsoft.com/office/drawing/2014/main" xmlns="" id="{B7ABB1D1-4140-4E64-A980-672DCB78D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923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02" name="Rectangle 196">
              <a:extLst>
                <a:ext uri="{FF2B5EF4-FFF2-40B4-BE49-F238E27FC236}">
                  <a16:creationId xmlns:a16="http://schemas.microsoft.com/office/drawing/2014/main" xmlns="" id="{8A425661-0F51-429D-85BA-2E6F2DA7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878"/>
              <a:ext cx="7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03" name="Line 197">
              <a:extLst>
                <a:ext uri="{FF2B5EF4-FFF2-40B4-BE49-F238E27FC236}">
                  <a16:creationId xmlns:a16="http://schemas.microsoft.com/office/drawing/2014/main" xmlns="" id="{FD01DF05-8E82-4076-B66B-9D4E131C3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724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04" name="Line 198">
              <a:extLst>
                <a:ext uri="{FF2B5EF4-FFF2-40B4-BE49-F238E27FC236}">
                  <a16:creationId xmlns:a16="http://schemas.microsoft.com/office/drawing/2014/main" xmlns="" id="{50C76DC8-A218-4418-92E6-F4BC240E9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724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05" name="Rectangle 199">
              <a:extLst>
                <a:ext uri="{FF2B5EF4-FFF2-40B4-BE49-F238E27FC236}">
                  <a16:creationId xmlns:a16="http://schemas.microsoft.com/office/drawing/2014/main" xmlns="" id="{8B605E01-5393-4313-A005-321A8A7D6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680"/>
              <a:ext cx="1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06" name="Line 200">
              <a:extLst>
                <a:ext uri="{FF2B5EF4-FFF2-40B4-BE49-F238E27FC236}">
                  <a16:creationId xmlns:a16="http://schemas.microsoft.com/office/drawing/2014/main" xmlns="" id="{DC2F34F9-4098-4A1F-B3AD-BBBC0ABBC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531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07" name="Line 201">
              <a:extLst>
                <a:ext uri="{FF2B5EF4-FFF2-40B4-BE49-F238E27FC236}">
                  <a16:creationId xmlns:a16="http://schemas.microsoft.com/office/drawing/2014/main" xmlns="" id="{C99C6A4D-ED8F-4CDC-A265-B94C4B8DC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531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08" name="Rectangle 202">
              <a:extLst>
                <a:ext uri="{FF2B5EF4-FFF2-40B4-BE49-F238E27FC236}">
                  <a16:creationId xmlns:a16="http://schemas.microsoft.com/office/drawing/2014/main" xmlns="" id="{6526AC6B-9867-411E-8B35-EB238F230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2486"/>
              <a:ext cx="14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09" name="Line 203">
              <a:extLst>
                <a:ext uri="{FF2B5EF4-FFF2-40B4-BE49-F238E27FC236}">
                  <a16:creationId xmlns:a16="http://schemas.microsoft.com/office/drawing/2014/main" xmlns="" id="{43522237-8B13-4CE1-A1C5-810CB72DC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332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0" name="Line 204">
              <a:extLst>
                <a:ext uri="{FF2B5EF4-FFF2-40B4-BE49-F238E27FC236}">
                  <a16:creationId xmlns:a16="http://schemas.microsoft.com/office/drawing/2014/main" xmlns="" id="{7D3711AB-65E3-4C7A-9D83-EEC4A98E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332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1" name="Rectangle 205">
              <a:extLst>
                <a:ext uri="{FF2B5EF4-FFF2-40B4-BE49-F238E27FC236}">
                  <a16:creationId xmlns:a16="http://schemas.microsoft.com/office/drawing/2014/main" xmlns="" id="{9E10C525-71BB-4EC3-AC22-6B51E9DB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288"/>
              <a:ext cx="1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12" name="Line 206">
              <a:extLst>
                <a:ext uri="{FF2B5EF4-FFF2-40B4-BE49-F238E27FC236}">
                  <a16:creationId xmlns:a16="http://schemas.microsoft.com/office/drawing/2014/main" xmlns="" id="{A5CF4BC7-F5EA-40C4-A5F2-01C71E57E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139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3" name="Line 207">
              <a:extLst>
                <a:ext uri="{FF2B5EF4-FFF2-40B4-BE49-F238E27FC236}">
                  <a16:creationId xmlns:a16="http://schemas.microsoft.com/office/drawing/2014/main" xmlns="" id="{01E4B952-BF9E-40CB-8D2E-C08A137D2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13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4" name="Rectangle 208">
              <a:extLst>
                <a:ext uri="{FF2B5EF4-FFF2-40B4-BE49-F238E27FC236}">
                  <a16:creationId xmlns:a16="http://schemas.microsoft.com/office/drawing/2014/main" xmlns="" id="{1371EF40-0A97-4827-811E-4B8D8198B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2094"/>
              <a:ext cx="14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15" name="Line 209">
              <a:extLst>
                <a:ext uri="{FF2B5EF4-FFF2-40B4-BE49-F238E27FC236}">
                  <a16:creationId xmlns:a16="http://schemas.microsoft.com/office/drawing/2014/main" xmlns="" id="{A28F3942-6ABB-4F6C-BEE5-05D6EFBAB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139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6" name="Line 210">
              <a:extLst>
                <a:ext uri="{FF2B5EF4-FFF2-40B4-BE49-F238E27FC236}">
                  <a16:creationId xmlns:a16="http://schemas.microsoft.com/office/drawing/2014/main" xmlns="" id="{9A869E3A-8DF6-4FBE-AB66-8F71BF765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923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7" name="Line 211">
              <a:extLst>
                <a:ext uri="{FF2B5EF4-FFF2-40B4-BE49-F238E27FC236}">
                  <a16:creationId xmlns:a16="http://schemas.microsoft.com/office/drawing/2014/main" xmlns="" id="{D0A07469-48C5-464D-9ACC-359317288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2139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8" name="Line 212">
              <a:extLst>
                <a:ext uri="{FF2B5EF4-FFF2-40B4-BE49-F238E27FC236}">
                  <a16:creationId xmlns:a16="http://schemas.microsoft.com/office/drawing/2014/main" xmlns="" id="{B7CC8661-6C94-42DB-9A29-9CA0E8C21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2139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19" name="Rectangle 213">
              <a:extLst>
                <a:ext uri="{FF2B5EF4-FFF2-40B4-BE49-F238E27FC236}">
                  <a16:creationId xmlns:a16="http://schemas.microsoft.com/office/drawing/2014/main" xmlns="" id="{FE1E25CD-38AF-43E3-AB1F-30F0C89E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893"/>
              <a:ext cx="64" cy="3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0" name="Rectangle 214">
              <a:extLst>
                <a:ext uri="{FF2B5EF4-FFF2-40B4-BE49-F238E27FC236}">
                  <a16:creationId xmlns:a16="http://schemas.microsoft.com/office/drawing/2014/main" xmlns="" id="{44004F77-8084-4A0A-911E-1E94B5C8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893"/>
              <a:ext cx="64" cy="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1" name="Rectangle 215">
              <a:extLst>
                <a:ext uri="{FF2B5EF4-FFF2-40B4-BE49-F238E27FC236}">
                  <a16:creationId xmlns:a16="http://schemas.microsoft.com/office/drawing/2014/main" xmlns="" id="{75D3A122-6451-4E7D-AA83-681791C4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789"/>
              <a:ext cx="70" cy="13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2" name="Rectangle 216">
              <a:extLst>
                <a:ext uri="{FF2B5EF4-FFF2-40B4-BE49-F238E27FC236}">
                  <a16:creationId xmlns:a16="http://schemas.microsoft.com/office/drawing/2014/main" xmlns="" id="{7E84903F-5337-48D3-B063-4E519FA2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2789"/>
              <a:ext cx="70" cy="13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3" name="Rectangle 217">
              <a:extLst>
                <a:ext uri="{FF2B5EF4-FFF2-40B4-BE49-F238E27FC236}">
                  <a16:creationId xmlns:a16="http://schemas.microsoft.com/office/drawing/2014/main" xmlns="" id="{8D57DE24-43F2-41D0-9493-7A4BB305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2590"/>
              <a:ext cx="70" cy="333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4" name="Rectangle 218">
              <a:extLst>
                <a:ext uri="{FF2B5EF4-FFF2-40B4-BE49-F238E27FC236}">
                  <a16:creationId xmlns:a16="http://schemas.microsoft.com/office/drawing/2014/main" xmlns="" id="{6C8DEE36-7FD7-4710-BBB1-CE173035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2590"/>
              <a:ext cx="70" cy="33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5" name="Rectangle 219">
              <a:extLst>
                <a:ext uri="{FF2B5EF4-FFF2-40B4-BE49-F238E27FC236}">
                  <a16:creationId xmlns:a16="http://schemas.microsoft.com/office/drawing/2014/main" xmlns="" id="{331A96CD-9953-4F22-BC3F-7F975135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372"/>
              <a:ext cx="64" cy="551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6" name="Rectangle 220">
              <a:extLst>
                <a:ext uri="{FF2B5EF4-FFF2-40B4-BE49-F238E27FC236}">
                  <a16:creationId xmlns:a16="http://schemas.microsoft.com/office/drawing/2014/main" xmlns="" id="{A91740FE-FAEB-4430-A118-DA15CA51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372"/>
              <a:ext cx="64" cy="55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7" name="Rectangle 221">
              <a:extLst>
                <a:ext uri="{FF2B5EF4-FFF2-40B4-BE49-F238E27FC236}">
                  <a16:creationId xmlns:a16="http://schemas.microsoft.com/office/drawing/2014/main" xmlns="" id="{9AEAFC09-7865-4489-A8CC-A0EFC82C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233"/>
              <a:ext cx="65" cy="69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8" name="Rectangle 222">
              <a:extLst>
                <a:ext uri="{FF2B5EF4-FFF2-40B4-BE49-F238E27FC236}">
                  <a16:creationId xmlns:a16="http://schemas.microsoft.com/office/drawing/2014/main" xmlns="" id="{0326BA06-5F36-42DD-B33C-587C0E144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233"/>
              <a:ext cx="65" cy="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29" name="Rectangle 223">
              <a:extLst>
                <a:ext uri="{FF2B5EF4-FFF2-40B4-BE49-F238E27FC236}">
                  <a16:creationId xmlns:a16="http://schemas.microsoft.com/office/drawing/2014/main" xmlns="" id="{CDA88946-A0B8-4EBB-A0E1-7CD300430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233"/>
              <a:ext cx="69" cy="69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0" name="Rectangle 224">
              <a:extLst>
                <a:ext uri="{FF2B5EF4-FFF2-40B4-BE49-F238E27FC236}">
                  <a16:creationId xmlns:a16="http://schemas.microsoft.com/office/drawing/2014/main" xmlns="" id="{2B700F15-43A1-4C2D-BA3E-802AEC1D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233"/>
              <a:ext cx="69" cy="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1" name="Rectangle 225">
              <a:extLst>
                <a:ext uri="{FF2B5EF4-FFF2-40B4-BE49-F238E27FC236}">
                  <a16:creationId xmlns:a16="http://schemas.microsoft.com/office/drawing/2014/main" xmlns="" id="{9F75473A-FE6B-4FD5-BEA9-BDF14FC4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347"/>
              <a:ext cx="70" cy="576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2" name="Rectangle 226">
              <a:extLst>
                <a:ext uri="{FF2B5EF4-FFF2-40B4-BE49-F238E27FC236}">
                  <a16:creationId xmlns:a16="http://schemas.microsoft.com/office/drawing/2014/main" xmlns="" id="{27FD7506-5FCF-42A4-8203-E504BE60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347"/>
              <a:ext cx="70" cy="5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3" name="Rectangle 227">
              <a:extLst>
                <a:ext uri="{FF2B5EF4-FFF2-40B4-BE49-F238E27FC236}">
                  <a16:creationId xmlns:a16="http://schemas.microsoft.com/office/drawing/2014/main" xmlns="" id="{3B910B85-AF72-4A57-B375-2C944D68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511"/>
              <a:ext cx="64" cy="41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4" name="Rectangle 228">
              <a:extLst>
                <a:ext uri="{FF2B5EF4-FFF2-40B4-BE49-F238E27FC236}">
                  <a16:creationId xmlns:a16="http://schemas.microsoft.com/office/drawing/2014/main" xmlns="" id="{D463707D-CFFF-4111-B3ED-029347294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511"/>
              <a:ext cx="64" cy="41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5" name="Rectangle 229">
              <a:extLst>
                <a:ext uri="{FF2B5EF4-FFF2-40B4-BE49-F238E27FC236}">
                  <a16:creationId xmlns:a16="http://schemas.microsoft.com/office/drawing/2014/main" xmlns="" id="{63D0F5BB-68E4-4FF1-B44D-A9456B718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665"/>
              <a:ext cx="65" cy="25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6" name="Rectangle 230">
              <a:extLst>
                <a:ext uri="{FF2B5EF4-FFF2-40B4-BE49-F238E27FC236}">
                  <a16:creationId xmlns:a16="http://schemas.microsoft.com/office/drawing/2014/main" xmlns="" id="{37DA854E-8839-4E73-901E-F4084AD7D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665"/>
              <a:ext cx="65" cy="25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7" name="Rectangle 231">
              <a:extLst>
                <a:ext uri="{FF2B5EF4-FFF2-40B4-BE49-F238E27FC236}">
                  <a16:creationId xmlns:a16="http://schemas.microsoft.com/office/drawing/2014/main" xmlns="" id="{47ADDBAE-4066-49FB-8BA1-00CF7DB1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2779"/>
              <a:ext cx="65" cy="14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8" name="Rectangle 232">
              <a:extLst>
                <a:ext uri="{FF2B5EF4-FFF2-40B4-BE49-F238E27FC236}">
                  <a16:creationId xmlns:a16="http://schemas.microsoft.com/office/drawing/2014/main" xmlns="" id="{3291C4DB-B1AB-498D-857F-A19AEFC3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2779"/>
              <a:ext cx="65" cy="14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39" name="Rectangle 233">
              <a:extLst>
                <a:ext uri="{FF2B5EF4-FFF2-40B4-BE49-F238E27FC236}">
                  <a16:creationId xmlns:a16="http://schemas.microsoft.com/office/drawing/2014/main" xmlns="" id="{79AB57A6-271C-4503-8114-26E4B07E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849"/>
              <a:ext cx="69" cy="7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0" name="Rectangle 234">
              <a:extLst>
                <a:ext uri="{FF2B5EF4-FFF2-40B4-BE49-F238E27FC236}">
                  <a16:creationId xmlns:a16="http://schemas.microsoft.com/office/drawing/2014/main" xmlns="" id="{8AFEDE9C-8338-442E-91D2-6DD6FF4E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849"/>
              <a:ext cx="69" cy="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1" name="Rectangle 235">
              <a:extLst>
                <a:ext uri="{FF2B5EF4-FFF2-40B4-BE49-F238E27FC236}">
                  <a16:creationId xmlns:a16="http://schemas.microsoft.com/office/drawing/2014/main" xmlns="" id="{4D2086AE-2CB1-43D4-A472-3C362526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888"/>
              <a:ext cx="65" cy="3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2" name="Rectangle 236">
              <a:extLst>
                <a:ext uri="{FF2B5EF4-FFF2-40B4-BE49-F238E27FC236}">
                  <a16:creationId xmlns:a16="http://schemas.microsoft.com/office/drawing/2014/main" xmlns="" id="{245A9F9D-6DA2-43F3-9219-8B313095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888"/>
              <a:ext cx="65" cy="3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3" name="Rectangle 237">
              <a:extLst>
                <a:ext uri="{FF2B5EF4-FFF2-40B4-BE49-F238E27FC236}">
                  <a16:creationId xmlns:a16="http://schemas.microsoft.com/office/drawing/2014/main" xmlns="" id="{0EA63421-B19C-4199-B97C-3454B5EFE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908"/>
              <a:ext cx="64" cy="1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4" name="Rectangle 238">
              <a:extLst>
                <a:ext uri="{FF2B5EF4-FFF2-40B4-BE49-F238E27FC236}">
                  <a16:creationId xmlns:a16="http://schemas.microsoft.com/office/drawing/2014/main" xmlns="" id="{1CDE6F5E-F190-4C2A-94C8-08996F56C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908"/>
              <a:ext cx="64" cy="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5" name="Rectangle 239">
              <a:extLst>
                <a:ext uri="{FF2B5EF4-FFF2-40B4-BE49-F238E27FC236}">
                  <a16:creationId xmlns:a16="http://schemas.microsoft.com/office/drawing/2014/main" xmlns="" id="{2461E774-3A88-4785-8D7E-7EDABA687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913"/>
              <a:ext cx="65" cy="1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6" name="Rectangle 240">
              <a:extLst>
                <a:ext uri="{FF2B5EF4-FFF2-40B4-BE49-F238E27FC236}">
                  <a16:creationId xmlns:a16="http://schemas.microsoft.com/office/drawing/2014/main" xmlns="" id="{B4BF3DAB-D738-408E-B696-8BB66B3A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913"/>
              <a:ext cx="65" cy="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7" name="Rectangle 241">
              <a:extLst>
                <a:ext uri="{FF2B5EF4-FFF2-40B4-BE49-F238E27FC236}">
                  <a16:creationId xmlns:a16="http://schemas.microsoft.com/office/drawing/2014/main" xmlns="" id="{F36DDDEE-A357-46D0-AD42-C24B1FFF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918"/>
              <a:ext cx="69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8" name="Rectangle 242">
              <a:extLst>
                <a:ext uri="{FF2B5EF4-FFF2-40B4-BE49-F238E27FC236}">
                  <a16:creationId xmlns:a16="http://schemas.microsoft.com/office/drawing/2014/main" xmlns="" id="{A2A6841B-E49C-49D7-A573-F5ED5719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918"/>
              <a:ext cx="69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49" name="Rectangle 243">
              <a:extLst>
                <a:ext uri="{FF2B5EF4-FFF2-40B4-BE49-F238E27FC236}">
                  <a16:creationId xmlns:a16="http://schemas.microsoft.com/office/drawing/2014/main" xmlns="" id="{F36CC09B-97C5-455B-A32A-0244DDEDD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918"/>
              <a:ext cx="70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0" name="Rectangle 244">
              <a:extLst>
                <a:ext uri="{FF2B5EF4-FFF2-40B4-BE49-F238E27FC236}">
                  <a16:creationId xmlns:a16="http://schemas.microsoft.com/office/drawing/2014/main" xmlns="" id="{3288DF12-1CE6-429E-8D99-97FFE1273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918"/>
              <a:ext cx="70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1" name="Rectangle 245">
              <a:extLst>
                <a:ext uri="{FF2B5EF4-FFF2-40B4-BE49-F238E27FC236}">
                  <a16:creationId xmlns:a16="http://schemas.microsoft.com/office/drawing/2014/main" xmlns="" id="{5F0EA425-F6CB-436D-BCA5-121A3A14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918"/>
              <a:ext cx="65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2" name="Rectangle 246">
              <a:extLst>
                <a:ext uri="{FF2B5EF4-FFF2-40B4-BE49-F238E27FC236}">
                  <a16:creationId xmlns:a16="http://schemas.microsoft.com/office/drawing/2014/main" xmlns="" id="{5E782803-2464-4C4F-99D1-54B95478F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918"/>
              <a:ext cx="65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3" name="Rectangle 247">
              <a:extLst>
                <a:ext uri="{FF2B5EF4-FFF2-40B4-BE49-F238E27FC236}">
                  <a16:creationId xmlns:a16="http://schemas.microsoft.com/office/drawing/2014/main" xmlns="" id="{CFF67043-F460-4922-89C8-0DDF155F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918"/>
              <a:ext cx="64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4" name="Rectangle 248">
              <a:extLst>
                <a:ext uri="{FF2B5EF4-FFF2-40B4-BE49-F238E27FC236}">
                  <a16:creationId xmlns:a16="http://schemas.microsoft.com/office/drawing/2014/main" xmlns="" id="{266EA3CA-529B-411C-9CD1-E8E47A56D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918"/>
              <a:ext cx="64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5" name="Rectangle 249">
              <a:extLst>
                <a:ext uri="{FF2B5EF4-FFF2-40B4-BE49-F238E27FC236}">
                  <a16:creationId xmlns:a16="http://schemas.microsoft.com/office/drawing/2014/main" xmlns="" id="{09AEE067-C315-4C33-9E45-BE974C58D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918"/>
              <a:ext cx="70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6" name="Rectangle 250">
              <a:extLst>
                <a:ext uri="{FF2B5EF4-FFF2-40B4-BE49-F238E27FC236}">
                  <a16:creationId xmlns:a16="http://schemas.microsoft.com/office/drawing/2014/main" xmlns="" id="{FBC0880C-606F-496F-8D60-EA00D303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918"/>
              <a:ext cx="70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7" name="Rectangle 251">
              <a:extLst>
                <a:ext uri="{FF2B5EF4-FFF2-40B4-BE49-F238E27FC236}">
                  <a16:creationId xmlns:a16="http://schemas.microsoft.com/office/drawing/2014/main" xmlns="" id="{8CC2BF1E-59F7-460E-B213-6D04E266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918"/>
              <a:ext cx="69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8" name="Rectangle 252">
              <a:extLst>
                <a:ext uri="{FF2B5EF4-FFF2-40B4-BE49-F238E27FC236}">
                  <a16:creationId xmlns:a16="http://schemas.microsoft.com/office/drawing/2014/main" xmlns="" id="{7F632242-15A5-4EB2-9859-2A7D306C2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918"/>
              <a:ext cx="69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59" name="Rectangle 253">
              <a:extLst>
                <a:ext uri="{FF2B5EF4-FFF2-40B4-BE49-F238E27FC236}">
                  <a16:creationId xmlns:a16="http://schemas.microsoft.com/office/drawing/2014/main" xmlns="" id="{71CBB482-A6AE-4EB7-80D4-4160AFDA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918"/>
              <a:ext cx="65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60" name="Rectangle 254">
              <a:extLst>
                <a:ext uri="{FF2B5EF4-FFF2-40B4-BE49-F238E27FC236}">
                  <a16:creationId xmlns:a16="http://schemas.microsoft.com/office/drawing/2014/main" xmlns="" id="{5B027D30-64A1-47B9-A07E-96C476A2D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918"/>
              <a:ext cx="65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61" name="Line 255">
              <a:extLst>
                <a:ext uri="{FF2B5EF4-FFF2-40B4-BE49-F238E27FC236}">
                  <a16:creationId xmlns:a16="http://schemas.microsoft.com/office/drawing/2014/main" xmlns="" id="{7906F69A-DD40-4CCE-8493-D674D6FE4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923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62" name="Rectangle 256">
              <a:extLst>
                <a:ext uri="{FF2B5EF4-FFF2-40B4-BE49-F238E27FC236}">
                  <a16:creationId xmlns:a16="http://schemas.microsoft.com/office/drawing/2014/main" xmlns="" id="{9392F458-9E39-4B24-BAE0-FE47EA46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3047"/>
              <a:ext cx="7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63" name="Rectangle 257">
              <a:extLst>
                <a:ext uri="{FF2B5EF4-FFF2-40B4-BE49-F238E27FC236}">
                  <a16:creationId xmlns:a16="http://schemas.microsoft.com/office/drawing/2014/main" xmlns="" id="{010565B5-856B-4627-B5AA-C0C9B474B3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" y="2458"/>
              <a:ext cx="19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 (x)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64" name="Rectangle 258">
              <a:extLst>
                <a:ext uri="{FF2B5EF4-FFF2-40B4-BE49-F238E27FC236}">
                  <a16:creationId xmlns:a16="http://schemas.microsoft.com/office/drawing/2014/main" xmlns="" id="{37F3318A-5084-4C8D-B058-437FD4FB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994"/>
              <a:ext cx="4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l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 5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5766" name="Rectangle 260">
              <a:extLst>
                <a:ext uri="{FF2B5EF4-FFF2-40B4-BE49-F238E27FC236}">
                  <a16:creationId xmlns:a16="http://schemas.microsoft.com/office/drawing/2014/main" xmlns="" id="{11C9C26E-51F6-4EE2-97E7-8EB95746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3286"/>
              <a:ext cx="2498" cy="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67" name="Rectangle 261">
              <a:extLst>
                <a:ext uri="{FF2B5EF4-FFF2-40B4-BE49-F238E27FC236}">
                  <a16:creationId xmlns:a16="http://schemas.microsoft.com/office/drawing/2014/main" xmlns="" id="{BEE3AF18-C614-41EC-A109-D4AB69E2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3286"/>
              <a:ext cx="2498" cy="78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68" name="Line 262">
              <a:extLst>
                <a:ext uri="{FF2B5EF4-FFF2-40B4-BE49-F238E27FC236}">
                  <a16:creationId xmlns:a16="http://schemas.microsoft.com/office/drawing/2014/main" xmlns="" id="{DD9BCC36-C7AC-4171-933F-E3CB94A2F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286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69" name="Line 263">
              <a:extLst>
                <a:ext uri="{FF2B5EF4-FFF2-40B4-BE49-F238E27FC236}">
                  <a16:creationId xmlns:a16="http://schemas.microsoft.com/office/drawing/2014/main" xmlns="" id="{D1845E52-4D89-463B-BB6F-F8189DE3D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4070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0" name="Line 264">
              <a:extLst>
                <a:ext uri="{FF2B5EF4-FFF2-40B4-BE49-F238E27FC236}">
                  <a16:creationId xmlns:a16="http://schemas.microsoft.com/office/drawing/2014/main" xmlns="" id="{D9235CCB-3540-4815-9302-C742610EA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3286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1" name="Line 265">
              <a:extLst>
                <a:ext uri="{FF2B5EF4-FFF2-40B4-BE49-F238E27FC236}">
                  <a16:creationId xmlns:a16="http://schemas.microsoft.com/office/drawing/2014/main" xmlns="" id="{69F900E1-A521-454C-8CAF-734310114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3286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2" name="Line 266">
              <a:extLst>
                <a:ext uri="{FF2B5EF4-FFF2-40B4-BE49-F238E27FC236}">
                  <a16:creationId xmlns:a16="http://schemas.microsoft.com/office/drawing/2014/main" xmlns="" id="{D1B738F7-EEB6-4C2F-81C3-AA7E99746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4070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3" name="Line 267">
              <a:extLst>
                <a:ext uri="{FF2B5EF4-FFF2-40B4-BE49-F238E27FC236}">
                  <a16:creationId xmlns:a16="http://schemas.microsoft.com/office/drawing/2014/main" xmlns="" id="{00C88159-F804-4856-884F-C732A2BD0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3286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4" name="Line 268">
              <a:extLst>
                <a:ext uri="{FF2B5EF4-FFF2-40B4-BE49-F238E27FC236}">
                  <a16:creationId xmlns:a16="http://schemas.microsoft.com/office/drawing/2014/main" xmlns="" id="{5E85D342-E450-49EA-83ED-74DA819B8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5" name="Line 269">
              <a:extLst>
                <a:ext uri="{FF2B5EF4-FFF2-40B4-BE49-F238E27FC236}">
                  <a16:creationId xmlns:a16="http://schemas.microsoft.com/office/drawing/2014/main" xmlns="" id="{A1E816A4-896F-4A9C-8787-3E82A967B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6" name="Rectangle 270">
              <a:extLst>
                <a:ext uri="{FF2B5EF4-FFF2-40B4-BE49-F238E27FC236}">
                  <a16:creationId xmlns:a16="http://schemas.microsoft.com/office/drawing/2014/main" xmlns="" id="{5E0ACAD6-B26F-41DD-B001-004323000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090"/>
              <a:ext cx="10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77" name="Line 271">
              <a:extLst>
                <a:ext uri="{FF2B5EF4-FFF2-40B4-BE49-F238E27FC236}">
                  <a16:creationId xmlns:a16="http://schemas.microsoft.com/office/drawing/2014/main" xmlns="" id="{9AC230C5-796E-46E8-AA87-F57F23022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5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8" name="Line 272">
              <a:extLst>
                <a:ext uri="{FF2B5EF4-FFF2-40B4-BE49-F238E27FC236}">
                  <a16:creationId xmlns:a16="http://schemas.microsoft.com/office/drawing/2014/main" xmlns="" id="{3B872E2D-DF56-4E43-B804-B4D672DEA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79" name="Rectangle 273">
              <a:extLst>
                <a:ext uri="{FF2B5EF4-FFF2-40B4-BE49-F238E27FC236}">
                  <a16:creationId xmlns:a16="http://schemas.microsoft.com/office/drawing/2014/main" xmlns="" id="{88DD21BF-3B50-4BF5-9701-C966EC22B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4090"/>
              <a:ext cx="7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80" name="Line 274">
              <a:extLst>
                <a:ext uri="{FF2B5EF4-FFF2-40B4-BE49-F238E27FC236}">
                  <a16:creationId xmlns:a16="http://schemas.microsoft.com/office/drawing/2014/main" xmlns="" id="{84C27A46-E427-4381-9F88-BF2F9E5B2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2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81" name="Line 275">
              <a:extLst>
                <a:ext uri="{FF2B5EF4-FFF2-40B4-BE49-F238E27FC236}">
                  <a16:creationId xmlns:a16="http://schemas.microsoft.com/office/drawing/2014/main" xmlns="" id="{67462FFD-C429-4B01-8DDC-39EE760C4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82" name="Rectangle 276">
              <a:extLst>
                <a:ext uri="{FF2B5EF4-FFF2-40B4-BE49-F238E27FC236}">
                  <a16:creationId xmlns:a16="http://schemas.microsoft.com/office/drawing/2014/main" xmlns="" id="{261991A0-0A76-43EC-A47A-38858D58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4090"/>
              <a:ext cx="7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83" name="Line 277">
              <a:extLst>
                <a:ext uri="{FF2B5EF4-FFF2-40B4-BE49-F238E27FC236}">
                  <a16:creationId xmlns:a16="http://schemas.microsoft.com/office/drawing/2014/main" xmlns="" id="{167C10E1-E584-404A-9EE3-F2F076DE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84" name="Line 278">
              <a:extLst>
                <a:ext uri="{FF2B5EF4-FFF2-40B4-BE49-F238E27FC236}">
                  <a16:creationId xmlns:a16="http://schemas.microsoft.com/office/drawing/2014/main" xmlns="" id="{54B854D6-865B-404A-A6C2-63974C072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85" name="Rectangle 279">
              <a:extLst>
                <a:ext uri="{FF2B5EF4-FFF2-40B4-BE49-F238E27FC236}">
                  <a16:creationId xmlns:a16="http://schemas.microsoft.com/office/drawing/2014/main" xmlns="" id="{B33451BE-81D2-4E10-A7C0-B6737D6D0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4090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86" name="Line 280">
              <a:extLst>
                <a:ext uri="{FF2B5EF4-FFF2-40B4-BE49-F238E27FC236}">
                  <a16:creationId xmlns:a16="http://schemas.microsoft.com/office/drawing/2014/main" xmlns="" id="{ECDFFD5F-ED4F-407C-98DA-5631153DD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87" name="Line 281">
              <a:extLst>
                <a:ext uri="{FF2B5EF4-FFF2-40B4-BE49-F238E27FC236}">
                  <a16:creationId xmlns:a16="http://schemas.microsoft.com/office/drawing/2014/main" xmlns="" id="{BCE68890-758C-4DFE-9D35-43C57457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88" name="Rectangle 282">
              <a:extLst>
                <a:ext uri="{FF2B5EF4-FFF2-40B4-BE49-F238E27FC236}">
                  <a16:creationId xmlns:a16="http://schemas.microsoft.com/office/drawing/2014/main" xmlns="" id="{BF491FF2-436A-4461-A323-F13E3778C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4090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89" name="Line 283">
              <a:extLst>
                <a:ext uri="{FF2B5EF4-FFF2-40B4-BE49-F238E27FC236}">
                  <a16:creationId xmlns:a16="http://schemas.microsoft.com/office/drawing/2014/main" xmlns="" id="{B4474CEC-CEAF-47E6-9F7D-13E8A18AE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4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0" name="Line 284">
              <a:extLst>
                <a:ext uri="{FF2B5EF4-FFF2-40B4-BE49-F238E27FC236}">
                  <a16:creationId xmlns:a16="http://schemas.microsoft.com/office/drawing/2014/main" xmlns="" id="{23BBECAA-7C06-4AC0-9ADB-353C54235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1" name="Rectangle 285">
              <a:extLst>
                <a:ext uri="{FF2B5EF4-FFF2-40B4-BE49-F238E27FC236}">
                  <a16:creationId xmlns:a16="http://schemas.microsoft.com/office/drawing/2014/main" xmlns="" id="{ECEB67BD-E14E-41A7-9C7D-9C3F7389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4090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92" name="Line 286">
              <a:extLst>
                <a:ext uri="{FF2B5EF4-FFF2-40B4-BE49-F238E27FC236}">
                  <a16:creationId xmlns:a16="http://schemas.microsoft.com/office/drawing/2014/main" xmlns="" id="{027B7167-1B53-4ADD-B935-AF7741B2D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4040"/>
              <a:ext cx="0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3" name="Line 287">
              <a:extLst>
                <a:ext uri="{FF2B5EF4-FFF2-40B4-BE49-F238E27FC236}">
                  <a16:creationId xmlns:a16="http://schemas.microsoft.com/office/drawing/2014/main" xmlns="" id="{8EAF6898-9E1C-4813-B7A9-4318D656D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286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4" name="Rectangle 288">
              <a:extLst>
                <a:ext uri="{FF2B5EF4-FFF2-40B4-BE49-F238E27FC236}">
                  <a16:creationId xmlns:a16="http://schemas.microsoft.com/office/drawing/2014/main" xmlns="" id="{36DE127A-5D5A-4D68-A64E-DCFC1F98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4090"/>
              <a:ext cx="1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95" name="Line 289">
              <a:extLst>
                <a:ext uri="{FF2B5EF4-FFF2-40B4-BE49-F238E27FC236}">
                  <a16:creationId xmlns:a16="http://schemas.microsoft.com/office/drawing/2014/main" xmlns="" id="{7C07D268-337B-4B32-9202-C9B43155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4070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6" name="Line 290">
              <a:extLst>
                <a:ext uri="{FF2B5EF4-FFF2-40B4-BE49-F238E27FC236}">
                  <a16:creationId xmlns:a16="http://schemas.microsoft.com/office/drawing/2014/main" xmlns="" id="{E42204EB-841F-4BD0-BE78-3399EE0C4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4070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7" name="Rectangle 291">
              <a:extLst>
                <a:ext uri="{FF2B5EF4-FFF2-40B4-BE49-F238E27FC236}">
                  <a16:creationId xmlns:a16="http://schemas.microsoft.com/office/drawing/2014/main" xmlns="" id="{387CB528-1ADB-4C3D-BFB2-F7CAD3F8E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4025"/>
              <a:ext cx="7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98" name="Line 292">
              <a:extLst>
                <a:ext uri="{FF2B5EF4-FFF2-40B4-BE49-F238E27FC236}">
                  <a16:creationId xmlns:a16="http://schemas.microsoft.com/office/drawing/2014/main" xmlns="" id="{F6B92F06-3E0A-4EFC-9E88-7F9766810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871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99" name="Line 293">
              <a:extLst>
                <a:ext uri="{FF2B5EF4-FFF2-40B4-BE49-F238E27FC236}">
                  <a16:creationId xmlns:a16="http://schemas.microsoft.com/office/drawing/2014/main" xmlns="" id="{4A97914A-DC70-4794-A36F-F1E49C714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871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0" name="Rectangle 294">
              <a:extLst>
                <a:ext uri="{FF2B5EF4-FFF2-40B4-BE49-F238E27FC236}">
                  <a16:creationId xmlns:a16="http://schemas.microsoft.com/office/drawing/2014/main" xmlns="" id="{FC1FB5C0-92BE-47C8-8E57-9BE83E5C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827"/>
              <a:ext cx="1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0.05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01" name="Line 295">
              <a:extLst>
                <a:ext uri="{FF2B5EF4-FFF2-40B4-BE49-F238E27FC236}">
                  <a16:creationId xmlns:a16="http://schemas.microsoft.com/office/drawing/2014/main" xmlns="" id="{A13DED84-46C6-412C-A46C-760A386AF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678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2" name="Line 296">
              <a:extLst>
                <a:ext uri="{FF2B5EF4-FFF2-40B4-BE49-F238E27FC236}">
                  <a16:creationId xmlns:a16="http://schemas.microsoft.com/office/drawing/2014/main" xmlns="" id="{5BC7C218-773E-46BF-9ADE-D8B2A089F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67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3" name="Rectangle 297">
              <a:extLst>
                <a:ext uri="{FF2B5EF4-FFF2-40B4-BE49-F238E27FC236}">
                  <a16:creationId xmlns:a16="http://schemas.microsoft.com/office/drawing/2014/main" xmlns="" id="{75FA3E71-47CF-45F7-B318-D01A1922E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3633"/>
              <a:ext cx="14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04" name="Line 298">
              <a:extLst>
                <a:ext uri="{FF2B5EF4-FFF2-40B4-BE49-F238E27FC236}">
                  <a16:creationId xmlns:a16="http://schemas.microsoft.com/office/drawing/2014/main" xmlns="" id="{F263F296-7603-43AA-BD21-832C34E04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479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5" name="Line 299">
              <a:extLst>
                <a:ext uri="{FF2B5EF4-FFF2-40B4-BE49-F238E27FC236}">
                  <a16:creationId xmlns:a16="http://schemas.microsoft.com/office/drawing/2014/main" xmlns="" id="{82CE093E-6E60-465F-92A6-376B36264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47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6" name="Rectangle 300">
              <a:extLst>
                <a:ext uri="{FF2B5EF4-FFF2-40B4-BE49-F238E27FC236}">
                  <a16:creationId xmlns:a16="http://schemas.microsoft.com/office/drawing/2014/main" xmlns="" id="{57770F1D-EB91-4C97-BBF3-49A54CFF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434"/>
              <a:ext cx="1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0.15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07" name="Line 301">
              <a:extLst>
                <a:ext uri="{FF2B5EF4-FFF2-40B4-BE49-F238E27FC236}">
                  <a16:creationId xmlns:a16="http://schemas.microsoft.com/office/drawing/2014/main" xmlns="" id="{97178B3F-1582-49BC-A4F2-21948D46A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286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8" name="Line 302">
              <a:extLst>
                <a:ext uri="{FF2B5EF4-FFF2-40B4-BE49-F238E27FC236}">
                  <a16:creationId xmlns:a16="http://schemas.microsoft.com/office/drawing/2014/main" xmlns="" id="{601AA998-A3F6-46FE-AEA0-D3429988D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286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09" name="Rectangle 303">
              <a:extLst>
                <a:ext uri="{FF2B5EF4-FFF2-40B4-BE49-F238E27FC236}">
                  <a16:creationId xmlns:a16="http://schemas.microsoft.com/office/drawing/2014/main" xmlns="" id="{BE04271A-2A4D-4DDE-9104-D09A9D00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3241"/>
              <a:ext cx="14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10" name="Line 304">
              <a:extLst>
                <a:ext uri="{FF2B5EF4-FFF2-40B4-BE49-F238E27FC236}">
                  <a16:creationId xmlns:a16="http://schemas.microsoft.com/office/drawing/2014/main" xmlns="" id="{F1C92526-E96D-42D0-AC5C-FF79C3B71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3286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1" name="Line 305">
              <a:extLst>
                <a:ext uri="{FF2B5EF4-FFF2-40B4-BE49-F238E27FC236}">
                  <a16:creationId xmlns:a16="http://schemas.microsoft.com/office/drawing/2014/main" xmlns="" id="{9BD6C657-34AE-4AA0-972D-C4344E008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4070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2" name="Line 306">
              <a:extLst>
                <a:ext uri="{FF2B5EF4-FFF2-40B4-BE49-F238E27FC236}">
                  <a16:creationId xmlns:a16="http://schemas.microsoft.com/office/drawing/2014/main" xmlns="" id="{47B55EF8-0C3D-4EE3-B674-3902E9420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3286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3" name="Line 307">
              <a:extLst>
                <a:ext uri="{FF2B5EF4-FFF2-40B4-BE49-F238E27FC236}">
                  <a16:creationId xmlns:a16="http://schemas.microsoft.com/office/drawing/2014/main" xmlns="" id="{0B130779-8449-4232-8564-2510CFE12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" y="3286"/>
              <a:ext cx="0" cy="7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4" name="Rectangle 308">
              <a:extLst>
                <a:ext uri="{FF2B5EF4-FFF2-40B4-BE49-F238E27FC236}">
                  <a16:creationId xmlns:a16="http://schemas.microsoft.com/office/drawing/2014/main" xmlns="" id="{61D7DC1F-B73D-4EB5-94CB-6A20C1169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4065"/>
              <a:ext cx="64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5" name="Rectangle 309">
              <a:extLst>
                <a:ext uri="{FF2B5EF4-FFF2-40B4-BE49-F238E27FC236}">
                  <a16:creationId xmlns:a16="http://schemas.microsoft.com/office/drawing/2014/main" xmlns="" id="{56356124-C5E6-4EA4-80E8-BC91191D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4065"/>
              <a:ext cx="64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6" name="Rectangle 310">
              <a:extLst>
                <a:ext uri="{FF2B5EF4-FFF2-40B4-BE49-F238E27FC236}">
                  <a16:creationId xmlns:a16="http://schemas.microsoft.com/office/drawing/2014/main" xmlns="" id="{14CB65D2-8544-47E1-8FE1-DB9675F0C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4065"/>
              <a:ext cx="70" cy="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7" name="Rectangle 311">
              <a:extLst>
                <a:ext uri="{FF2B5EF4-FFF2-40B4-BE49-F238E27FC236}">
                  <a16:creationId xmlns:a16="http://schemas.microsoft.com/office/drawing/2014/main" xmlns="" id="{9E6D3052-4190-4A73-9DBD-DBDC4BC8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4065"/>
              <a:ext cx="70" cy="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8" name="Rectangle 312">
              <a:extLst>
                <a:ext uri="{FF2B5EF4-FFF2-40B4-BE49-F238E27FC236}">
                  <a16:creationId xmlns:a16="http://schemas.microsoft.com/office/drawing/2014/main" xmlns="" id="{21EB2581-0774-48FB-8389-3EAC6F6F3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4060"/>
              <a:ext cx="70" cy="1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19" name="Rectangle 313">
              <a:extLst>
                <a:ext uri="{FF2B5EF4-FFF2-40B4-BE49-F238E27FC236}">
                  <a16:creationId xmlns:a16="http://schemas.microsoft.com/office/drawing/2014/main" xmlns="" id="{51D3307F-E632-48CA-9DF4-A4489B684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4060"/>
              <a:ext cx="70" cy="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0" name="Rectangle 314">
              <a:extLst>
                <a:ext uri="{FF2B5EF4-FFF2-40B4-BE49-F238E27FC236}">
                  <a16:creationId xmlns:a16="http://schemas.microsoft.com/office/drawing/2014/main" xmlns="" id="{7505E3D9-5678-4066-A34C-2142E3F20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4040"/>
              <a:ext cx="64" cy="3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1" name="Rectangle 315">
              <a:extLst>
                <a:ext uri="{FF2B5EF4-FFF2-40B4-BE49-F238E27FC236}">
                  <a16:creationId xmlns:a16="http://schemas.microsoft.com/office/drawing/2014/main" xmlns="" id="{BE432CFB-CB72-42E8-80F3-67CF03BD3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4040"/>
              <a:ext cx="64" cy="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2" name="Rectangle 316">
              <a:extLst>
                <a:ext uri="{FF2B5EF4-FFF2-40B4-BE49-F238E27FC236}">
                  <a16:creationId xmlns:a16="http://schemas.microsoft.com/office/drawing/2014/main" xmlns="" id="{04A5C806-9656-4981-9238-58F101BB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996"/>
              <a:ext cx="65" cy="74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3" name="Rectangle 317">
              <a:extLst>
                <a:ext uri="{FF2B5EF4-FFF2-40B4-BE49-F238E27FC236}">
                  <a16:creationId xmlns:a16="http://schemas.microsoft.com/office/drawing/2014/main" xmlns="" id="{94FC1288-DA1A-4C88-B028-EBEC5DDEA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996"/>
              <a:ext cx="65" cy="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4" name="Rectangle 318">
              <a:extLst>
                <a:ext uri="{FF2B5EF4-FFF2-40B4-BE49-F238E27FC236}">
                  <a16:creationId xmlns:a16="http://schemas.microsoft.com/office/drawing/2014/main" xmlns="" id="{5DA0161B-B34F-4459-AAEE-1A2D6F6D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3921"/>
              <a:ext cx="69" cy="149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5" name="Rectangle 319">
              <a:extLst>
                <a:ext uri="{FF2B5EF4-FFF2-40B4-BE49-F238E27FC236}">
                  <a16:creationId xmlns:a16="http://schemas.microsoft.com/office/drawing/2014/main" xmlns="" id="{5423472A-07AB-4EB4-88FA-26B2B818E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3921"/>
              <a:ext cx="69" cy="14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6" name="Rectangle 320">
              <a:extLst>
                <a:ext uri="{FF2B5EF4-FFF2-40B4-BE49-F238E27FC236}">
                  <a16:creationId xmlns:a16="http://schemas.microsoft.com/office/drawing/2014/main" xmlns="" id="{60C7B89D-1BFD-4E90-ABA3-FC206345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3822"/>
              <a:ext cx="70" cy="24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7" name="Rectangle 321">
              <a:extLst>
                <a:ext uri="{FF2B5EF4-FFF2-40B4-BE49-F238E27FC236}">
                  <a16:creationId xmlns:a16="http://schemas.microsoft.com/office/drawing/2014/main" xmlns="" id="{93FE4E5F-C5C7-48BF-831E-FE8E56AEB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3822"/>
              <a:ext cx="70" cy="24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8" name="Rectangle 322">
              <a:extLst>
                <a:ext uri="{FF2B5EF4-FFF2-40B4-BE49-F238E27FC236}">
                  <a16:creationId xmlns:a16="http://schemas.microsoft.com/office/drawing/2014/main" xmlns="" id="{2F844792-CA2E-42E4-9C6B-7318503A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13"/>
              <a:ext cx="64" cy="357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29" name="Rectangle 323">
              <a:extLst>
                <a:ext uri="{FF2B5EF4-FFF2-40B4-BE49-F238E27FC236}">
                  <a16:creationId xmlns:a16="http://schemas.microsoft.com/office/drawing/2014/main" xmlns="" id="{2830E8FB-4451-4C5E-AA61-1D6858045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13"/>
              <a:ext cx="64" cy="3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0" name="Rectangle 324">
              <a:extLst>
                <a:ext uri="{FF2B5EF4-FFF2-40B4-BE49-F238E27FC236}">
                  <a16:creationId xmlns:a16="http://schemas.microsoft.com/office/drawing/2014/main" xmlns="" id="{533E89AE-FE08-481B-80F9-4777FA490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3628"/>
              <a:ext cx="65" cy="44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1" name="Rectangle 325">
              <a:extLst>
                <a:ext uri="{FF2B5EF4-FFF2-40B4-BE49-F238E27FC236}">
                  <a16:creationId xmlns:a16="http://schemas.microsoft.com/office/drawing/2014/main" xmlns="" id="{E09982A1-CA85-481D-814F-36C88807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3628"/>
              <a:ext cx="65" cy="44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2" name="Rectangle 326">
              <a:extLst>
                <a:ext uri="{FF2B5EF4-FFF2-40B4-BE49-F238E27FC236}">
                  <a16:creationId xmlns:a16="http://schemas.microsoft.com/office/drawing/2014/main" xmlns="" id="{B930F3A3-6886-4457-87D4-739CD90A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578"/>
              <a:ext cx="65" cy="49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3" name="Rectangle 327">
              <a:extLst>
                <a:ext uri="{FF2B5EF4-FFF2-40B4-BE49-F238E27FC236}">
                  <a16:creationId xmlns:a16="http://schemas.microsoft.com/office/drawing/2014/main" xmlns="" id="{B38C2682-0D91-4340-8484-E5E198B7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578"/>
              <a:ext cx="65" cy="49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4" name="Rectangle 328">
              <a:extLst>
                <a:ext uri="{FF2B5EF4-FFF2-40B4-BE49-F238E27FC236}">
                  <a16:creationId xmlns:a16="http://schemas.microsoft.com/office/drawing/2014/main" xmlns="" id="{187A355F-76DD-489B-92CB-67BD2B60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578"/>
              <a:ext cx="69" cy="49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5" name="Rectangle 329">
              <a:extLst>
                <a:ext uri="{FF2B5EF4-FFF2-40B4-BE49-F238E27FC236}">
                  <a16:creationId xmlns:a16="http://schemas.microsoft.com/office/drawing/2014/main" xmlns="" id="{31D7C983-DC8E-47D2-A84F-8859D5F0B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578"/>
              <a:ext cx="69" cy="49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6" name="Rectangle 330">
              <a:extLst>
                <a:ext uri="{FF2B5EF4-FFF2-40B4-BE49-F238E27FC236}">
                  <a16:creationId xmlns:a16="http://schemas.microsoft.com/office/drawing/2014/main" xmlns="" id="{D86CEA94-B281-43C2-9B95-E0AF9354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623"/>
              <a:ext cx="65" cy="447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7" name="Rectangle 331">
              <a:extLst>
                <a:ext uri="{FF2B5EF4-FFF2-40B4-BE49-F238E27FC236}">
                  <a16:creationId xmlns:a16="http://schemas.microsoft.com/office/drawing/2014/main" xmlns="" id="{701C1A3D-AB3C-48E0-A798-E7FF34048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623"/>
              <a:ext cx="65" cy="44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8" name="Rectangle 332">
              <a:extLst>
                <a:ext uri="{FF2B5EF4-FFF2-40B4-BE49-F238E27FC236}">
                  <a16:creationId xmlns:a16="http://schemas.microsoft.com/office/drawing/2014/main" xmlns="" id="{BB9AA4CC-96DE-468B-BE28-22A77BC4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698"/>
              <a:ext cx="64" cy="372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39" name="Rectangle 333">
              <a:extLst>
                <a:ext uri="{FF2B5EF4-FFF2-40B4-BE49-F238E27FC236}">
                  <a16:creationId xmlns:a16="http://schemas.microsoft.com/office/drawing/2014/main" xmlns="" id="{ACE78F7D-3FCC-46CC-84D3-66F4D4B4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698"/>
              <a:ext cx="64" cy="37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0" name="Rectangle 334">
              <a:extLst>
                <a:ext uri="{FF2B5EF4-FFF2-40B4-BE49-F238E27FC236}">
                  <a16:creationId xmlns:a16="http://schemas.microsoft.com/office/drawing/2014/main" xmlns="" id="{583AE937-441F-4C11-829B-EA867B6C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782"/>
              <a:ext cx="65" cy="28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1" name="Rectangle 335">
              <a:extLst>
                <a:ext uri="{FF2B5EF4-FFF2-40B4-BE49-F238E27FC236}">
                  <a16:creationId xmlns:a16="http://schemas.microsoft.com/office/drawing/2014/main" xmlns="" id="{1CCB7B6C-668B-4300-9E87-B3F3275B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782"/>
              <a:ext cx="65" cy="2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2" name="Rectangle 336">
              <a:extLst>
                <a:ext uri="{FF2B5EF4-FFF2-40B4-BE49-F238E27FC236}">
                  <a16:creationId xmlns:a16="http://schemas.microsoft.com/office/drawing/2014/main" xmlns="" id="{E337057A-9C71-4BD2-AABA-F7CE0B854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3861"/>
              <a:ext cx="69" cy="209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3" name="Rectangle 337">
              <a:extLst>
                <a:ext uri="{FF2B5EF4-FFF2-40B4-BE49-F238E27FC236}">
                  <a16:creationId xmlns:a16="http://schemas.microsoft.com/office/drawing/2014/main" xmlns="" id="{AA4B0BA9-2135-4A2E-B5A1-D8C712FCC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3861"/>
              <a:ext cx="69" cy="20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4" name="Rectangle 338">
              <a:extLst>
                <a:ext uri="{FF2B5EF4-FFF2-40B4-BE49-F238E27FC236}">
                  <a16:creationId xmlns:a16="http://schemas.microsoft.com/office/drawing/2014/main" xmlns="" id="{52ABFA7F-A767-4D78-B34C-F162E9F73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3931"/>
              <a:ext cx="70" cy="139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5" name="Rectangle 339">
              <a:extLst>
                <a:ext uri="{FF2B5EF4-FFF2-40B4-BE49-F238E27FC236}">
                  <a16:creationId xmlns:a16="http://schemas.microsoft.com/office/drawing/2014/main" xmlns="" id="{8BB774A2-8218-4F5E-A391-9F5C37317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3931"/>
              <a:ext cx="70" cy="13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6" name="Rectangle 340">
              <a:extLst>
                <a:ext uri="{FF2B5EF4-FFF2-40B4-BE49-F238E27FC236}">
                  <a16:creationId xmlns:a16="http://schemas.microsoft.com/office/drawing/2014/main" xmlns="" id="{9E447E2C-2690-4465-99A6-C44CE286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981"/>
              <a:ext cx="65" cy="89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7" name="Rectangle 341">
              <a:extLst>
                <a:ext uri="{FF2B5EF4-FFF2-40B4-BE49-F238E27FC236}">
                  <a16:creationId xmlns:a16="http://schemas.microsoft.com/office/drawing/2014/main" xmlns="" id="{BA28865C-C867-473A-B560-91351755C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981"/>
              <a:ext cx="65" cy="8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8" name="Rectangle 342">
              <a:extLst>
                <a:ext uri="{FF2B5EF4-FFF2-40B4-BE49-F238E27FC236}">
                  <a16:creationId xmlns:a16="http://schemas.microsoft.com/office/drawing/2014/main" xmlns="" id="{BF2C8D86-BF68-415F-9D14-8F595C188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4015"/>
              <a:ext cx="64" cy="5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49" name="Rectangle 343">
              <a:extLst>
                <a:ext uri="{FF2B5EF4-FFF2-40B4-BE49-F238E27FC236}">
                  <a16:creationId xmlns:a16="http://schemas.microsoft.com/office/drawing/2014/main" xmlns="" id="{66385E70-1FA9-42F5-B290-C7559354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4015"/>
              <a:ext cx="64" cy="5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0" name="Rectangle 344">
              <a:extLst>
                <a:ext uri="{FF2B5EF4-FFF2-40B4-BE49-F238E27FC236}">
                  <a16:creationId xmlns:a16="http://schemas.microsoft.com/office/drawing/2014/main" xmlns="" id="{0A8A69BA-D566-4ABD-9C2F-AA6E73190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4040"/>
              <a:ext cx="70" cy="3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1" name="Rectangle 345">
              <a:extLst>
                <a:ext uri="{FF2B5EF4-FFF2-40B4-BE49-F238E27FC236}">
                  <a16:creationId xmlns:a16="http://schemas.microsoft.com/office/drawing/2014/main" xmlns="" id="{EBDFA872-7511-4F42-A001-F16C3844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4040"/>
              <a:ext cx="70" cy="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2" name="Rectangle 346">
              <a:extLst>
                <a:ext uri="{FF2B5EF4-FFF2-40B4-BE49-F238E27FC236}">
                  <a16:creationId xmlns:a16="http://schemas.microsoft.com/office/drawing/2014/main" xmlns="" id="{142D9981-C47C-49ED-A8FE-BAA085F3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4055"/>
              <a:ext cx="69" cy="15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3" name="Rectangle 347">
              <a:extLst>
                <a:ext uri="{FF2B5EF4-FFF2-40B4-BE49-F238E27FC236}">
                  <a16:creationId xmlns:a16="http://schemas.microsoft.com/office/drawing/2014/main" xmlns="" id="{FD727B80-BFED-495C-9347-5E635A249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4055"/>
              <a:ext cx="69" cy="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4" name="Rectangle 348">
              <a:extLst>
                <a:ext uri="{FF2B5EF4-FFF2-40B4-BE49-F238E27FC236}">
                  <a16:creationId xmlns:a16="http://schemas.microsoft.com/office/drawing/2014/main" xmlns="" id="{8BB8518E-908D-44F7-9707-2943B380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4060"/>
              <a:ext cx="65" cy="10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5" name="Rectangle 349">
              <a:extLst>
                <a:ext uri="{FF2B5EF4-FFF2-40B4-BE49-F238E27FC236}">
                  <a16:creationId xmlns:a16="http://schemas.microsoft.com/office/drawing/2014/main" xmlns="" id="{93191F80-8B44-4450-A1FE-50553C75D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4060"/>
              <a:ext cx="65" cy="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6" name="Line 350">
              <a:extLst>
                <a:ext uri="{FF2B5EF4-FFF2-40B4-BE49-F238E27FC236}">
                  <a16:creationId xmlns:a16="http://schemas.microsoft.com/office/drawing/2014/main" xmlns="" id="{7DFB8326-3F2D-4C24-9622-CF3AAF5EE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4070"/>
              <a:ext cx="24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57" name="Rectangle 351">
              <a:extLst>
                <a:ext uri="{FF2B5EF4-FFF2-40B4-BE49-F238E27FC236}">
                  <a16:creationId xmlns:a16="http://schemas.microsoft.com/office/drawing/2014/main" xmlns="" id="{9FD67ADB-4FF8-49C8-B545-04451B05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4194"/>
              <a:ext cx="7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58" name="Rectangle 352">
              <a:extLst>
                <a:ext uri="{FF2B5EF4-FFF2-40B4-BE49-F238E27FC236}">
                  <a16:creationId xmlns:a16="http://schemas.microsoft.com/office/drawing/2014/main" xmlns="" id="{A88D43FB-1B0F-4F64-A4E2-25CF04704F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" y="3605"/>
              <a:ext cx="19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 (x)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59" name="Rectangle 353">
              <a:extLst>
                <a:ext uri="{FF2B5EF4-FFF2-40B4-BE49-F238E27FC236}">
                  <a16:creationId xmlns:a16="http://schemas.microsoft.com/office/drawing/2014/main" xmlns="" id="{6FEEEDD6-F01E-4241-AAAE-C94618059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146"/>
              <a:ext cx="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53" name="Rectangle 258">
            <a:extLst>
              <a:ext uri="{FF2B5EF4-FFF2-40B4-BE49-F238E27FC236}">
                <a16:creationId xmlns:a16="http://schemas.microsoft.com/office/drawing/2014/main" xmlns="" id="{F264DEE3-02E0-426E-85DE-D4E64DEB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48" y="1455514"/>
            <a:ext cx="7975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l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= 0.1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4" name="Rectangle 258">
            <a:extLst>
              <a:ext uri="{FF2B5EF4-FFF2-40B4-BE49-F238E27FC236}">
                <a16:creationId xmlns:a16="http://schemas.microsoft.com/office/drawing/2014/main" xmlns="" id="{258E6EDB-8A6A-496F-A89D-CBC106AA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549" y="3982018"/>
            <a:ext cx="590226" cy="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l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= 1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5" name="Rectangle 258">
            <a:extLst>
              <a:ext uri="{FF2B5EF4-FFF2-40B4-BE49-F238E27FC236}">
                <a16:creationId xmlns:a16="http://schemas.microsoft.com/office/drawing/2014/main" xmlns="" id="{3BBE4F9D-5416-4982-986F-04A5DD5D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845" y="4049548"/>
            <a:ext cx="7907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l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= 10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6" name="Rectangle 258">
            <a:extLst>
              <a:ext uri="{FF2B5EF4-FFF2-40B4-BE49-F238E27FC236}">
                <a16:creationId xmlns:a16="http://schemas.microsoft.com/office/drawing/2014/main" xmlns="" id="{2233AD21-6901-4FB1-8127-378FAE37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836" y="806006"/>
            <a:ext cx="59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ymbol" panose="05050102010706020507" pitchFamily="18" charset="2"/>
              </a:rPr>
              <a:t>l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9497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8" name="Picture 28" descr="silverbar"/>
          <p:cNvPicPr preferRelativeResize="0">
            <a:picLocks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2" y="1247778"/>
            <a:ext cx="8027376" cy="46036"/>
          </a:xfrm>
          <a:prstGeom prst="rect">
            <a:avLst/>
          </a:prstGeom>
          <a:solidFill>
            <a:schemeClr val="tx1"/>
          </a:solidFill>
          <a:effectLst/>
        </p:spPr>
      </p:pic>
      <p:sp>
        <p:nvSpPr>
          <p:cNvPr id="378909" name="Line 29"/>
          <p:cNvSpPr>
            <a:spLocks noChangeShapeType="1"/>
          </p:cNvSpPr>
          <p:nvPr/>
        </p:nvSpPr>
        <p:spPr bwMode="auto">
          <a:xfrm>
            <a:off x="1676400" y="2853878"/>
            <a:ext cx="622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stealth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78910" name="Oval 30"/>
          <p:cNvSpPr>
            <a:spLocks noChangeArrowheads="1"/>
          </p:cNvSpPr>
          <p:nvPr/>
        </p:nvSpPr>
        <p:spPr bwMode="auto">
          <a:xfrm>
            <a:off x="2679700" y="280942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3036888" y="2811016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2" name="Oval 32"/>
          <p:cNvSpPr>
            <a:spLocks noChangeArrowheads="1"/>
          </p:cNvSpPr>
          <p:nvPr/>
        </p:nvSpPr>
        <p:spPr bwMode="auto">
          <a:xfrm>
            <a:off x="2111375" y="280942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3" name="Oval 33"/>
          <p:cNvSpPr>
            <a:spLocks noChangeArrowheads="1"/>
          </p:cNvSpPr>
          <p:nvPr/>
        </p:nvSpPr>
        <p:spPr bwMode="auto">
          <a:xfrm>
            <a:off x="3713163" y="2811016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4" name="Oval 34"/>
          <p:cNvSpPr>
            <a:spLocks noChangeArrowheads="1"/>
          </p:cNvSpPr>
          <p:nvPr/>
        </p:nvSpPr>
        <p:spPr bwMode="auto">
          <a:xfrm>
            <a:off x="4514850" y="280942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7" name="Oval 37"/>
          <p:cNvSpPr>
            <a:spLocks noChangeArrowheads="1"/>
          </p:cNvSpPr>
          <p:nvPr/>
        </p:nvSpPr>
        <p:spPr bwMode="auto">
          <a:xfrm>
            <a:off x="4970463" y="2807841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B5E48C2-3713-4B12-BF2A-85DEA95F55C1}"/>
              </a:ext>
            </a:extLst>
          </p:cNvPr>
          <p:cNvSpPr txBox="1"/>
          <p:nvPr/>
        </p:nvSpPr>
        <p:spPr>
          <a:xfrm>
            <a:off x="130629" y="786112"/>
            <a:ext cx="893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relation between Poisson Distribution and Poisson Process</a:t>
            </a:r>
            <a:endParaRPr lang="zh-CN" altLang="en-US" sz="24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2D2B4AA-7A64-4041-B550-3EB82A8A43B0}"/>
              </a:ext>
            </a:extLst>
          </p:cNvPr>
          <p:cNvSpPr txBox="1"/>
          <p:nvPr/>
        </p:nvSpPr>
        <p:spPr>
          <a:xfrm>
            <a:off x="735013" y="1934788"/>
            <a:ext cx="778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Poisson Process, let X denote the number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events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occurring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within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time interval (0,t]</a:t>
            </a:r>
            <a:endParaRPr lang="zh-CN" altLang="en-US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D52CD73-6D1E-4063-871F-5C5B1F5760FE}"/>
              </a:ext>
            </a:extLst>
          </p:cNvPr>
          <p:cNvSpPr txBox="1"/>
          <p:nvPr/>
        </p:nvSpPr>
        <p:spPr>
          <a:xfrm>
            <a:off x="1501790" y="28996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3210031-5AA8-471A-9A58-58D5E950FB09}"/>
              </a:ext>
            </a:extLst>
          </p:cNvPr>
          <p:cNvSpPr txBox="1"/>
          <p:nvPr/>
        </p:nvSpPr>
        <p:spPr>
          <a:xfrm>
            <a:off x="5212737" y="2857767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EA1A7C4D-E658-4C52-9819-F893A5DBFC15}"/>
                  </a:ext>
                </a:extLst>
              </p:cNvPr>
              <p:cNvSpPr txBox="1"/>
              <p:nvPr/>
            </p:nvSpPr>
            <p:spPr>
              <a:xfrm>
                <a:off x="791735" y="3999509"/>
                <a:ext cx="6633930" cy="9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Thus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1A7C4D-E658-4C52-9819-F893A5DBF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35" y="3999509"/>
                <a:ext cx="6633930" cy="906851"/>
              </a:xfrm>
              <a:prstGeom prst="rect">
                <a:avLst/>
              </a:prstGeom>
              <a:blipFill rotWithShape="1">
                <a:blip r:embed="rId3"/>
                <a:stretch>
                  <a:fillRect l="-827" t="-33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0947A34-BF03-40B7-9585-320D41D849B4}"/>
                  </a:ext>
                </a:extLst>
              </p:cNvPr>
              <p:cNvSpPr txBox="1"/>
              <p:nvPr/>
            </p:nvSpPr>
            <p:spPr>
              <a:xfrm>
                <a:off x="794667" y="5391719"/>
                <a:ext cx="639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 called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Poisson Intensity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泊松强度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947A34-BF03-40B7-9585-320D41D8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7" y="5391719"/>
                <a:ext cx="6390660" cy="369332"/>
              </a:xfrm>
              <a:prstGeom prst="rect">
                <a:avLst/>
              </a:prstGeom>
              <a:blipFill>
                <a:blip r:embed="rId4"/>
                <a:stretch>
                  <a:fillRect l="-763" t="-6557" r="-9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BC3C78C-FAE8-447C-8BA2-CD5B16673EBE}"/>
              </a:ext>
            </a:extLst>
          </p:cNvPr>
          <p:cNvSpPr txBox="1"/>
          <p:nvPr/>
        </p:nvSpPr>
        <p:spPr>
          <a:xfrm>
            <a:off x="7373938" y="24369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Timeline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9" grpId="0" animBg="1"/>
      <p:bldP spid="378910" grpId="0" animBg="1"/>
      <p:bldP spid="378911" grpId="0" animBg="1"/>
      <p:bldP spid="378912" grpId="0" animBg="1"/>
      <p:bldP spid="378913" grpId="0" animBg="1"/>
      <p:bldP spid="378914" grpId="0" animBg="1"/>
      <p:bldP spid="378917" grpId="0" animBg="1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31" y="852790"/>
            <a:ext cx="8794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ample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: </a:t>
            </a:r>
          </a:p>
          <a:p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An estate agent sells 1.6 houses per day </a:t>
            </a:r>
            <a:r>
              <a:rPr lang="en-US" altLang="zh-CN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o</a:t>
            </a:r>
            <a:r>
              <a:rPr lang="en-GB" altLang="zh-CN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n average </a:t>
            </a:r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, and the number of houses sold follows</a:t>
            </a:r>
            <a:r>
              <a:rPr lang="zh-CN" altLang="en-US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Poisson Distribution.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What is the probability of selling 4 houses in a day?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What is the probability of selling no house in a day?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What is the probability of selling at least 5 houses in a day?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What is the probability of selling 4 houses in two days?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/>
              <p:nvPr/>
            </p:nvSpPr>
            <p:spPr>
              <a:xfrm>
                <a:off x="2670501" y="3233686"/>
                <a:ext cx="2968248" cy="749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01" y="3233686"/>
                <a:ext cx="2968248" cy="7494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9FD44F4-4962-B44A-BD83-6C8CE6BC4537}"/>
                  </a:ext>
                </a:extLst>
              </p:cNvPr>
              <p:cNvSpPr txBox="1"/>
              <p:nvPr/>
            </p:nvSpPr>
            <p:spPr>
              <a:xfrm>
                <a:off x="1600226" y="4257675"/>
                <a:ext cx="1871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=1.6}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FD44F4-4962-B44A-BD83-6C8CE6BC4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26" y="4257675"/>
                <a:ext cx="1871603" cy="276999"/>
              </a:xfrm>
              <a:prstGeom prst="rect">
                <a:avLst/>
              </a:prstGeom>
              <a:blipFill>
                <a:blip r:embed="rId3"/>
                <a:stretch>
                  <a:fillRect l="-2027" r="-337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CD028B6B-662B-8E41-AD32-060A1594D012}"/>
                  </a:ext>
                </a:extLst>
              </p:cNvPr>
              <p:cNvSpPr txBox="1"/>
              <p:nvPr/>
            </p:nvSpPr>
            <p:spPr>
              <a:xfrm>
                <a:off x="1600225" y="4840878"/>
                <a:ext cx="1871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=1.6}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028B6B-662B-8E41-AD32-060A1594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25" y="4840878"/>
                <a:ext cx="1871603" cy="276999"/>
              </a:xfrm>
              <a:prstGeom prst="rect">
                <a:avLst/>
              </a:prstGeom>
              <a:blipFill>
                <a:blip r:embed="rId4"/>
                <a:stretch>
                  <a:fillRect l="-2027" r="-337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7464EFE-C8EE-FF44-A84C-CB7CCE1423C1}"/>
                  </a:ext>
                </a:extLst>
              </p:cNvPr>
              <p:cNvSpPr txBox="1"/>
              <p:nvPr/>
            </p:nvSpPr>
            <p:spPr>
              <a:xfrm>
                <a:off x="1600224" y="5424081"/>
                <a:ext cx="1871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≥5|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=1.6}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464EFE-C8EE-FF44-A84C-CB7CCE14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24" y="5424081"/>
                <a:ext cx="1871603" cy="276999"/>
              </a:xfrm>
              <a:prstGeom prst="rect">
                <a:avLst/>
              </a:prstGeom>
              <a:blipFill>
                <a:blip r:embed="rId5"/>
                <a:stretch>
                  <a:fillRect l="-2027" r="-337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54D2816-8310-4846-9178-C0FC4BE2A2D9}"/>
                  </a:ext>
                </a:extLst>
              </p:cNvPr>
              <p:cNvSpPr txBox="1"/>
              <p:nvPr/>
            </p:nvSpPr>
            <p:spPr>
              <a:xfrm>
                <a:off x="1600223" y="6041574"/>
                <a:ext cx="1870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=3.2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4D2816-8310-4846-9178-C0FC4BE2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23" y="6041574"/>
                <a:ext cx="1870127" cy="276999"/>
              </a:xfrm>
              <a:prstGeom prst="rect">
                <a:avLst/>
              </a:prstGeom>
              <a:blipFill>
                <a:blip r:embed="rId6"/>
                <a:stretch>
                  <a:fillRect l="-202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67D29E85-74C2-704B-A5D0-C54D0D28BC8E}"/>
                  </a:ext>
                </a:extLst>
              </p:cNvPr>
              <p:cNvSpPr txBox="1"/>
              <p:nvPr/>
            </p:nvSpPr>
            <p:spPr>
              <a:xfrm>
                <a:off x="3471826" y="4060637"/>
                <a:ext cx="2485680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−1.6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=0.055131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D29E85-74C2-704B-A5D0-C54D0D28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26" y="4060637"/>
                <a:ext cx="2485680" cy="552844"/>
              </a:xfrm>
              <a:prstGeom prst="rect">
                <a:avLst/>
              </a:prstGeom>
              <a:blipFill>
                <a:blip r:embed="rId7"/>
                <a:stretch>
                  <a:fillRect r="-152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C0F51B0-108F-0D47-9C2E-803973396EED}"/>
                  </a:ext>
                </a:extLst>
              </p:cNvPr>
              <p:cNvSpPr txBox="1"/>
              <p:nvPr/>
            </p:nvSpPr>
            <p:spPr>
              <a:xfrm>
                <a:off x="3471826" y="4683264"/>
                <a:ext cx="24856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−1.6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=0.201897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0F51B0-108F-0D47-9C2E-80397339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26" y="4683264"/>
                <a:ext cx="2485680" cy="555793"/>
              </a:xfrm>
              <a:prstGeom prst="rect">
                <a:avLst/>
              </a:prstGeom>
              <a:blipFill>
                <a:blip r:embed="rId8"/>
                <a:stretch>
                  <a:fillRect r="-101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56EEA29-1225-E747-8311-CDA66C3EA555}"/>
                  </a:ext>
                </a:extLst>
              </p:cNvPr>
              <p:cNvSpPr txBox="1"/>
              <p:nvPr/>
            </p:nvSpPr>
            <p:spPr>
              <a:xfrm>
                <a:off x="3471826" y="5261917"/>
                <a:ext cx="4564198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−1.6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−1.6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=0.006040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6EEA29-1225-E747-8311-CDA66C3E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26" y="5261917"/>
                <a:ext cx="4564198" cy="555793"/>
              </a:xfrm>
              <a:prstGeom prst="rect">
                <a:avLst/>
              </a:prstGeom>
              <a:blipFill>
                <a:blip r:embed="rId9"/>
                <a:stretch>
                  <a:fillRect r="-55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A86161CF-89DD-654A-BF83-ACD6909CFC8F}"/>
                  </a:ext>
                </a:extLst>
              </p:cNvPr>
              <p:cNvSpPr txBox="1"/>
              <p:nvPr/>
            </p:nvSpPr>
            <p:spPr>
              <a:xfrm>
                <a:off x="3471826" y="5879452"/>
                <a:ext cx="2580258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=0.178093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6161CF-89DD-654A-BF83-ACD6909C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26" y="5879452"/>
                <a:ext cx="2580258" cy="552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80F766F-CA57-4366-B43E-DE4198AE9B3E}"/>
              </a:ext>
            </a:extLst>
          </p:cNvPr>
          <p:cNvSpPr txBox="1"/>
          <p:nvPr/>
        </p:nvSpPr>
        <p:spPr>
          <a:xfrm>
            <a:off x="458405" y="784280"/>
            <a:ext cx="51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Theorem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泊松定理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FB5EE7E-2AD3-4D83-A34E-2FA8CD8F59C4}"/>
                  </a:ext>
                </a:extLst>
              </p:cNvPr>
              <p:cNvSpPr txBox="1"/>
              <p:nvPr/>
            </p:nvSpPr>
            <p:spPr>
              <a:xfrm>
                <a:off x="731520" y="1546167"/>
                <a:ext cx="7963593" cy="1299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be a constant, n be a positive integer,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then for any non-negative integer 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x,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FB5EE7E-2AD3-4D83-A34E-2FA8CD8F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546167"/>
                <a:ext cx="7963593" cy="1299523"/>
              </a:xfrm>
              <a:prstGeom prst="rect">
                <a:avLst/>
              </a:prstGeom>
              <a:blipFill rotWithShape="1">
                <a:blip r:embed="rId2"/>
                <a:stretch>
                  <a:fillRect l="-613" t="-187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CA4F8507-62AE-42EF-A468-2E94DEF3536E}"/>
                  </a:ext>
                </a:extLst>
              </p:cNvPr>
              <p:cNvSpPr txBox="1"/>
              <p:nvPr/>
            </p:nvSpPr>
            <p:spPr>
              <a:xfrm>
                <a:off x="731520" y="3060595"/>
                <a:ext cx="7558537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(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b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4F8507-62AE-42EF-A468-2E94DEF35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3060595"/>
                <a:ext cx="7558537" cy="949619"/>
              </a:xfrm>
              <a:prstGeom prst="rect">
                <a:avLst/>
              </a:prstGeom>
              <a:blipFill rotWithShape="1">
                <a:blip r:embed="rId3"/>
                <a:stretch>
                  <a:fillRect l="-645" t="-256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0910311-3A63-450D-96B2-3EF96A2F27DF}"/>
              </a:ext>
            </a:extLst>
          </p:cNvPr>
          <p:cNvSpPr txBox="1"/>
          <p:nvPr/>
        </p:nvSpPr>
        <p:spPr>
          <a:xfrm>
            <a:off x="2796765" y="4391761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(When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is very large,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is very small)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2273" y="4393214"/>
            <a:ext cx="2033501" cy="879565"/>
            <a:chOff x="377190" y="4458789"/>
            <a:chExt cx="1608364" cy="879565"/>
          </a:xfrm>
        </p:grpSpPr>
        <p:sp>
          <p:nvSpPr>
            <p:cNvPr id="2" name="圆角矩形标注 1"/>
            <p:cNvSpPr/>
            <p:nvPr/>
          </p:nvSpPr>
          <p:spPr>
            <a:xfrm>
              <a:off x="377190" y="4458789"/>
              <a:ext cx="1608364" cy="879565"/>
            </a:xfrm>
            <a:prstGeom prst="wedgeRoundRectCallout">
              <a:avLst>
                <a:gd name="adj1" fmla="val 123421"/>
                <a:gd name="adj2" fmla="val -82221"/>
                <a:gd name="adj3" fmla="val 16667"/>
              </a:avLst>
            </a:prstGeom>
            <a:noFill/>
            <a:ln w="19050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7724" y="4576427"/>
              <a:ext cx="1437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Binomial Distribution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90353" y="4459809"/>
            <a:ext cx="1742049" cy="879565"/>
            <a:chOff x="162370" y="4458789"/>
            <a:chExt cx="1437830" cy="879565"/>
          </a:xfrm>
        </p:grpSpPr>
        <p:sp>
          <p:nvSpPr>
            <p:cNvPr id="10" name="圆角矩形标注 9"/>
            <p:cNvSpPr/>
            <p:nvPr/>
          </p:nvSpPr>
          <p:spPr>
            <a:xfrm>
              <a:off x="162370" y="4458789"/>
              <a:ext cx="1437830" cy="879565"/>
            </a:xfrm>
            <a:prstGeom prst="wedgeRoundRectCallout">
              <a:avLst>
                <a:gd name="adj1" fmla="val -125718"/>
                <a:gd name="adj2" fmla="val -87519"/>
                <a:gd name="adj3" fmla="val 16667"/>
              </a:avLst>
            </a:prstGeom>
            <a:noFill/>
            <a:ln w="19050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370" y="4576427"/>
              <a:ext cx="1405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Poisson Distribution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D910C6-A55E-A74C-9D1F-42E2DC602C1C}"/>
              </a:ext>
            </a:extLst>
          </p:cNvPr>
          <p:cNvSpPr/>
          <p:nvPr/>
        </p:nvSpPr>
        <p:spPr>
          <a:xfrm>
            <a:off x="212273" y="5823202"/>
            <a:ext cx="8833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When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very large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and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very small,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the Frequency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Function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Poisson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distribution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can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be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used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approximate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the Frequency Function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Binomial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distribution.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46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E7CA339-58CD-41E1-96EE-68182BD69C3E}"/>
              </a:ext>
            </a:extLst>
          </p:cNvPr>
          <p:cNvSpPr txBox="1"/>
          <p:nvPr/>
        </p:nvSpPr>
        <p:spPr>
          <a:xfrm>
            <a:off x="271455" y="1043097"/>
            <a:ext cx="84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Assume the occurrence of a disease is 0.001. A company has 5000 people. What is the probability that 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most 5 people have the disease in the company?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3ECE98EA-9291-49EF-BBD1-5AD1A7DEB69B}"/>
                  </a:ext>
                </a:extLst>
              </p:cNvPr>
              <p:cNvSpPr txBox="1"/>
              <p:nvPr/>
            </p:nvSpPr>
            <p:spPr>
              <a:xfrm>
                <a:off x="283029" y="1880640"/>
                <a:ext cx="8860971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chemeClr val="accent2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Answer: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X denote the number of people who have the disease in the company, then</a:t>
                </a:r>
                <a:endParaRPr lang="en-US" altLang="zh-CN" b="0" i="1" dirty="0">
                  <a:latin typeface="Cambria Math" panose="02040503050406030204" pitchFamily="18" charset="0"/>
                  <a:ea typeface="华文新魏" panose="0201080004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  <a:ea typeface="华文新魏" panose="020108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  <a:ea typeface="华文新魏" panose="02010800040101010101" pitchFamily="2" charset="-122"/>
                        </a:rPr>
                        <m:t>=5000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  <a:ea typeface="华文新魏" panose="02010800040101010101" pitchFamily="2" charset="-122"/>
                        </a:rPr>
                        <m:t>𝑝</m:t>
                      </m:r>
                      <m:r>
                        <a:rPr lang="en-US" altLang="zh-CN" b="0" i="1" smtClean="0">
                          <a:latin typeface="Cambria Math"/>
                          <a:ea typeface="华文新魏" panose="02010800040101010101" pitchFamily="2" charset="-122"/>
                        </a:rPr>
                        <m:t>=0.00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1)</m:t>
                      </m:r>
                    </m:oMath>
                  </m:oMathPara>
                </a14:m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The probability is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ECE98EA-9291-49EF-BBD1-5AD1A7DE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9" y="1880640"/>
                <a:ext cx="8860971" cy="1508105"/>
              </a:xfrm>
              <a:prstGeom prst="rect">
                <a:avLst/>
              </a:prstGeom>
              <a:blipFill rotWithShape="1">
                <a:blip r:embed="rId2"/>
                <a:stretch>
                  <a:fillRect l="-550" t="-1619" b="-60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06AA342-158B-404C-905D-AA44EBB2C05E}"/>
                  </a:ext>
                </a:extLst>
              </p:cNvPr>
              <p:cNvSpPr txBox="1"/>
              <p:nvPr/>
            </p:nvSpPr>
            <p:spPr>
              <a:xfrm>
                <a:off x="2190404" y="3412481"/>
                <a:ext cx="973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≤5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6AA342-158B-404C-905D-AA44EBB2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404" y="3412481"/>
                <a:ext cx="973920" cy="276999"/>
              </a:xfrm>
              <a:prstGeom prst="rect">
                <a:avLst/>
              </a:prstGeom>
              <a:blipFill>
                <a:blip r:embed="rId3"/>
                <a:stretch>
                  <a:fillRect l="-437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87CE6448-69CE-467D-8715-FEDFA5FC17BA}"/>
                  </a:ext>
                </a:extLst>
              </p:cNvPr>
              <p:cNvSpPr txBox="1"/>
              <p:nvPr/>
            </p:nvSpPr>
            <p:spPr>
              <a:xfrm>
                <a:off x="3177919" y="3159526"/>
                <a:ext cx="3085140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  <a:ea typeface="华文新魏" panose="0201080004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  <a:ea typeface="华文新魏" panose="02010800040101010101" pitchFamily="2" charset="-122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(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5000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0.001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0.999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5000−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华文新魏" panose="02010800040101010101" pitchFamily="2" charset="-122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CE6448-69CE-467D-8715-FEDFA5F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19" y="3159526"/>
                <a:ext cx="3085140" cy="7829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CA6EBF5-775D-4660-B076-7AF426B523AB}"/>
              </a:ext>
            </a:extLst>
          </p:cNvPr>
          <p:cNvSpPr txBox="1"/>
          <p:nvPr/>
        </p:nvSpPr>
        <p:spPr>
          <a:xfrm>
            <a:off x="1171618" y="4208885"/>
            <a:ext cx="740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Because the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n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is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very large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and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p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is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Arial Unicode MS" pitchFamily="34" charset="-122"/>
              </a:rPr>
              <a:t>very small,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Poisson Theorem should be applied.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7E529981-D55F-43D1-8F12-865BA368F509}"/>
                  </a:ext>
                </a:extLst>
              </p:cNvPr>
              <p:cNvSpPr txBox="1"/>
              <p:nvPr/>
            </p:nvSpPr>
            <p:spPr>
              <a:xfrm>
                <a:off x="2203999" y="6128512"/>
                <a:ext cx="973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529981-D55F-43D1-8F12-865BA368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99" y="6128512"/>
                <a:ext cx="973920" cy="276999"/>
              </a:xfrm>
              <a:prstGeom prst="rect">
                <a:avLst/>
              </a:prstGeom>
              <a:blipFill>
                <a:blip r:embed="rId5"/>
                <a:stretch>
                  <a:fillRect l="-503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CBE385EA-026D-4D5E-BFD6-8525D2CA148F}"/>
                  </a:ext>
                </a:extLst>
              </p:cNvPr>
              <p:cNvSpPr txBox="1"/>
              <p:nvPr/>
            </p:nvSpPr>
            <p:spPr>
              <a:xfrm>
                <a:off x="3177919" y="5870259"/>
                <a:ext cx="1347228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E385EA-026D-4D5E-BFD6-8525D2CA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19" y="5870259"/>
                <a:ext cx="1347228" cy="7829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38B99F5C-FF4D-488B-AE70-0B8CB622AD36}"/>
                  </a:ext>
                </a:extLst>
              </p:cNvPr>
              <p:cNvSpPr txBox="1"/>
              <p:nvPr/>
            </p:nvSpPr>
            <p:spPr>
              <a:xfrm>
                <a:off x="4479236" y="6128512"/>
                <a:ext cx="860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B99F5C-FF4D-488B-AE70-0B8CB622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236" y="6128512"/>
                <a:ext cx="860813" cy="276999"/>
              </a:xfrm>
              <a:prstGeom prst="rect">
                <a:avLst/>
              </a:prstGeom>
              <a:blipFill>
                <a:blip r:embed="rId7"/>
                <a:stretch>
                  <a:fillRect l="-2128" r="-56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xmlns="" id="{CA4F8507-62AE-42EF-A468-2E94DEF3536E}"/>
                  </a:ext>
                </a:extLst>
              </p:cNvPr>
              <p:cNvSpPr txBox="1"/>
              <p:nvPr/>
            </p:nvSpPr>
            <p:spPr>
              <a:xfrm>
                <a:off x="3063660" y="4663475"/>
                <a:ext cx="3173879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4F8507-62AE-42EF-A468-2E94DEF35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660" y="4663475"/>
                <a:ext cx="3173879" cy="6726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C920109-458E-4502-AC6C-3E0C59FBCA0C}"/>
              </a:ext>
            </a:extLst>
          </p:cNvPr>
          <p:cNvSpPr txBox="1"/>
          <p:nvPr/>
        </p:nvSpPr>
        <p:spPr>
          <a:xfrm>
            <a:off x="6672943" y="2731557"/>
            <a:ext cx="2188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 is very difficult to calculate, though we can use Excel to get the result  …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D9933CCA-F8C4-4904-B43C-78C84AEDC51F}"/>
                  </a:ext>
                </a:extLst>
              </p:cNvPr>
              <p:cNvSpPr txBox="1"/>
              <p:nvPr/>
            </p:nvSpPr>
            <p:spPr>
              <a:xfrm>
                <a:off x="1225250" y="5500927"/>
                <a:ext cx="2938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</a:t>
                </a:r>
                <a:r>
                  <a:rPr lang="en-US" altLang="zh-CN" dirty="0">
                    <a:latin typeface="STXinwei" panose="02010800040101010101" pitchFamily="2" charset="-122"/>
                    <a:ea typeface="STXinwei" panose="02010800040101010101" pitchFamily="2" charset="-122"/>
                    <a:cs typeface="Arial Unicode MS" pitchFamily="34" charset="-122"/>
                  </a:rPr>
                  <a:t>et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we have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933CCA-F8C4-4904-B43C-78C84AED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50" y="5500927"/>
                <a:ext cx="2938536" cy="369332"/>
              </a:xfrm>
              <a:prstGeom prst="rect">
                <a:avLst/>
              </a:prstGeom>
              <a:blipFill>
                <a:blip r:embed="rId9"/>
                <a:stretch>
                  <a:fillRect l="-1867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0" grpId="0"/>
      <p:bldP spid="2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118" y="911642"/>
            <a:ext cx="8466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 real life, there are many applications of </a:t>
            </a:r>
            <a:r>
              <a:rPr lang="en-US" altLang="zh-CN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For example, the number of calls coming into a telephone system; the number of rare events in a period of time(accident, disaster), etc.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CADCE8A-6B7C-448A-916A-3772B8D1D220}"/>
              </a:ext>
            </a:extLst>
          </p:cNvPr>
          <p:cNvSpPr txBox="1"/>
          <p:nvPr/>
        </p:nvSpPr>
        <p:spPr>
          <a:xfrm>
            <a:off x="413888" y="2105561"/>
            <a:ext cx="8206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 the examples above are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actually </a:t>
            </a:r>
            <a:r>
              <a:rPr lang="en-US" altLang="zh-CN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Binomial Distributions with large n and small 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e.g., the user number n of a telephone system is large,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while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probability p that each user uses the service at a certain time is low, and users are independent to each other.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3888" y="3689549"/>
                <a:ext cx="833006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Therefore, the number of calls coming into a telephone system follows a Binomial Distribution with large n and small p. According to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Poisson Theorem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it approximately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follows the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Poisson Distribution with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𝒏𝒑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</a:t>
                </a:r>
                <a:endPara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8" y="3689549"/>
                <a:ext cx="8330062" cy="1015663"/>
              </a:xfrm>
              <a:prstGeom prst="rect">
                <a:avLst/>
              </a:prstGeom>
              <a:blipFill>
                <a:blip r:embed="rId2"/>
                <a:stretch>
                  <a:fillRect l="-805" t="-2994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92A17D-F65B-614F-AA4D-D0A4B494ADA9}"/>
              </a:ext>
            </a:extLst>
          </p:cNvPr>
          <p:cNvSpPr/>
          <p:nvPr/>
        </p:nvSpPr>
        <p:spPr>
          <a:xfrm>
            <a:off x="420693" y="4930696"/>
            <a:ext cx="8408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Poisson Distribution has been widely used in many aspects of real life. It played a significant role in operational research and management science.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749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7" name="WordArt 9"/>
          <p:cNvSpPr>
            <a:spLocks noChangeArrowheads="1" noChangeShapeType="1" noTextEdit="1"/>
          </p:cNvSpPr>
          <p:nvPr/>
        </p:nvSpPr>
        <p:spPr bwMode="auto">
          <a:xfrm>
            <a:off x="1959196" y="1807081"/>
            <a:ext cx="2879486" cy="42156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P64: 1,15,31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  <p:grpSp>
        <p:nvGrpSpPr>
          <p:cNvPr id="10247" name="Group 11"/>
          <p:cNvGrpSpPr>
            <a:grpSpLocks/>
          </p:cNvGrpSpPr>
          <p:nvPr/>
        </p:nvGrpSpPr>
        <p:grpSpPr bwMode="auto">
          <a:xfrm>
            <a:off x="863822" y="1094532"/>
            <a:ext cx="774700" cy="900113"/>
            <a:chOff x="1519" y="1253"/>
            <a:chExt cx="488" cy="567"/>
          </a:xfrm>
        </p:grpSpPr>
        <p:sp>
          <p:nvSpPr>
            <p:cNvPr id="10249" name="Rectangle 12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50" name="Picture 13" descr="0_4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1275"/>
              <a:ext cx="48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Rectangle 14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080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02420F2-C600-42C3-9FBD-7B9994245A42}"/>
              </a:ext>
            </a:extLst>
          </p:cNvPr>
          <p:cNvSpPr txBox="1"/>
          <p:nvPr/>
        </p:nvSpPr>
        <p:spPr>
          <a:xfrm>
            <a:off x="1638522" y="1123147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Homework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680" y="3686472"/>
            <a:ext cx="82081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Assume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GB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frequency function of random variable X is</a:t>
            </a:r>
          </a:p>
          <a:p>
            <a:endParaRPr lang="en-GB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GB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GB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find the value of the coefficient c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GB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GB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69875" indent="-269875"/>
            <a:r>
              <a:rPr lang="en-GB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Suppose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random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variable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GB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follows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</a:t>
            </a:r>
            <a:r>
              <a:rPr lang="en-GB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Poisson distribution. Find the value of k such that P(X = k) reaches its maximum?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6427" y="4051542"/>
            <a:ext cx="3195734" cy="682203"/>
          </a:xfrm>
          <a:prstGeom prst="rect">
            <a:avLst/>
          </a:prstGeom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53608" y="1036381"/>
            <a:ext cx="1723487" cy="1466194"/>
          </a:xfrm>
          <a:prstGeom prst="rect">
            <a:avLst/>
          </a:prstGeom>
        </p:spPr>
      </p:pic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398680" y="3131423"/>
            <a:ext cx="4510777" cy="4616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Supplementary Questions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557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63" name="Text Box 35"/>
          <p:cNvSpPr txBox="1">
            <a:spLocks noChangeArrowheads="1"/>
          </p:cNvSpPr>
          <p:nvPr/>
        </p:nvSpPr>
        <p:spPr bwMode="auto">
          <a:xfrm>
            <a:off x="492196" y="721170"/>
            <a:ext cx="827773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Toss a coin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three</a:t>
            </a:r>
            <a:r>
              <a:rPr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times, the sequence of heads and tails are observed.</a:t>
            </a:r>
            <a:endParaRPr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BCB2C66-2212-4941-8563-07B240DBE30A}"/>
              </a:ext>
            </a:extLst>
          </p:cNvPr>
          <p:cNvSpPr txBox="1"/>
          <p:nvPr/>
        </p:nvSpPr>
        <p:spPr>
          <a:xfrm>
            <a:off x="1460889" y="111820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sample space 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6B57FF6-1E3A-4596-BFC4-D31502913A87}"/>
                  </a:ext>
                </a:extLst>
              </p:cNvPr>
              <p:cNvSpPr txBox="1"/>
              <p:nvPr/>
            </p:nvSpPr>
            <p:spPr>
              <a:xfrm>
                <a:off x="2049478" y="1487534"/>
                <a:ext cx="5027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B57FF6-1E3A-4596-BFC4-D31502913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78" y="1487534"/>
                <a:ext cx="5027722" cy="276999"/>
              </a:xfrm>
              <a:prstGeom prst="rect">
                <a:avLst/>
              </a:prstGeom>
              <a:blipFill>
                <a:blip r:embed="rId2"/>
                <a:stretch>
                  <a:fillRect l="-485" t="-2222" r="-1212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77E8FDA-BECF-4067-B759-FE20F28BB1D5}"/>
              </a:ext>
            </a:extLst>
          </p:cNvPr>
          <p:cNvSpPr txBox="1"/>
          <p:nvPr/>
        </p:nvSpPr>
        <p:spPr>
          <a:xfrm>
            <a:off x="1460889" y="1871324"/>
            <a:ext cx="51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Define a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 variable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（随机变量）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D317F41-6FDB-4FDB-B131-12106A0E2BD2}"/>
                  </a:ext>
                </a:extLst>
              </p:cNvPr>
              <p:cNvSpPr txBox="1"/>
              <p:nvPr/>
            </p:nvSpPr>
            <p:spPr>
              <a:xfrm>
                <a:off x="3191925" y="2252114"/>
                <a:ext cx="33495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eads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317F41-6FDB-4FDB-B131-12106A0E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25" y="2252114"/>
                <a:ext cx="3349508" cy="276999"/>
              </a:xfrm>
              <a:prstGeom prst="rect">
                <a:avLst/>
              </a:prstGeom>
              <a:blipFill>
                <a:blip r:embed="rId3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F44EB5B-8D41-4717-BA46-6C16AA1841A1}"/>
              </a:ext>
            </a:extLst>
          </p:cNvPr>
          <p:cNvSpPr txBox="1"/>
          <p:nvPr/>
        </p:nvSpPr>
        <p:spPr>
          <a:xfrm>
            <a:off x="1460889" y="27182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E2F6F53-5E0E-4C67-AD94-7998EB83FA06}"/>
                  </a:ext>
                </a:extLst>
              </p:cNvPr>
              <p:cNvSpPr txBox="1"/>
              <p:nvPr/>
            </p:nvSpPr>
            <p:spPr>
              <a:xfrm>
                <a:off x="3330161" y="2871463"/>
                <a:ext cx="2353721" cy="372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′={0,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2F6F53-5E0E-4C67-AD94-7998EB83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61" y="2871463"/>
                <a:ext cx="2353721" cy="372474"/>
              </a:xfrm>
              <a:prstGeom prst="rect">
                <a:avLst/>
              </a:prstGeom>
              <a:blipFill>
                <a:blip r:embed="rId4"/>
                <a:stretch>
                  <a:fillRect l="-1070" t="-10000" r="-26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E51ADFB-591C-4C39-BC3D-F14CB89815F6}"/>
              </a:ext>
            </a:extLst>
          </p:cNvPr>
          <p:cNvSpPr txBox="1"/>
          <p:nvPr/>
        </p:nvSpPr>
        <p:spPr>
          <a:xfrm>
            <a:off x="1426840" y="3549192"/>
            <a:ext cx="738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Consider the Events which can be expressed by using Random variables: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9F3CFFB-5E98-4E51-9BFE-7BD3EDC392F3}"/>
                  </a:ext>
                </a:extLst>
              </p:cNvPr>
              <p:cNvSpPr txBox="1"/>
              <p:nvPr/>
            </p:nvSpPr>
            <p:spPr>
              <a:xfrm>
                <a:off x="2106844" y="3960061"/>
                <a:ext cx="17826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F3CFFB-5E98-4E51-9BFE-7BD3EDC39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44" y="3960061"/>
                <a:ext cx="1782613" cy="276999"/>
              </a:xfrm>
              <a:prstGeom prst="rect">
                <a:avLst/>
              </a:prstGeom>
              <a:blipFill>
                <a:blip r:embed="rId5"/>
                <a:stretch>
                  <a:fillRect t="-4444" r="-27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E4074EA1-868E-427C-B071-1BA711146143}"/>
                  </a:ext>
                </a:extLst>
              </p:cNvPr>
              <p:cNvSpPr txBox="1"/>
              <p:nvPr/>
            </p:nvSpPr>
            <p:spPr>
              <a:xfrm>
                <a:off x="2153707" y="4901111"/>
                <a:ext cx="2921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4074EA1-868E-427C-B071-1BA711146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07" y="4901111"/>
                <a:ext cx="2921634" cy="276999"/>
              </a:xfrm>
              <a:prstGeom prst="rect">
                <a:avLst/>
              </a:prstGeom>
              <a:blipFill>
                <a:blip r:embed="rId6"/>
                <a:stretch>
                  <a:fillRect t="-4444" r="-229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AE502239-0E38-42F4-A241-E02F274DA589}"/>
                  </a:ext>
                </a:extLst>
              </p:cNvPr>
              <p:cNvSpPr txBox="1"/>
              <p:nvPr/>
            </p:nvSpPr>
            <p:spPr>
              <a:xfrm>
                <a:off x="2153707" y="5450974"/>
                <a:ext cx="5035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02239-0E38-42F4-A241-E02F274D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07" y="5450974"/>
                <a:ext cx="5035481" cy="276999"/>
              </a:xfrm>
              <a:prstGeom prst="rect">
                <a:avLst/>
              </a:prstGeom>
              <a:blipFill>
                <a:blip r:embed="rId7"/>
                <a:stretch>
                  <a:fillRect t="-2174" r="-1211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BA76AA47-4CF7-4CD6-AF87-A5042A22DA87}"/>
                  </a:ext>
                </a:extLst>
              </p:cNvPr>
              <p:cNvSpPr txBox="1"/>
              <p:nvPr/>
            </p:nvSpPr>
            <p:spPr>
              <a:xfrm>
                <a:off x="3016283" y="5908312"/>
                <a:ext cx="210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76AA47-4CF7-4CD6-AF87-A5042A2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283" y="5908312"/>
                <a:ext cx="2102435" cy="276999"/>
              </a:xfrm>
              <a:prstGeom prst="rect">
                <a:avLst/>
              </a:prstGeom>
              <a:blipFill>
                <a:blip r:embed="rId8"/>
                <a:stretch>
                  <a:fillRect l="-580" t="-2174" r="-347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F3A0941B-62B7-4383-BF40-987360662F9B}"/>
                  </a:ext>
                </a:extLst>
              </p:cNvPr>
              <p:cNvSpPr txBox="1"/>
              <p:nvPr/>
            </p:nvSpPr>
            <p:spPr>
              <a:xfrm>
                <a:off x="3058834" y="6342473"/>
                <a:ext cx="1423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A0941B-62B7-4383-BF40-98736066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34" y="6342473"/>
                <a:ext cx="1423788" cy="276999"/>
              </a:xfrm>
              <a:prstGeom prst="rect">
                <a:avLst/>
              </a:prstGeom>
              <a:blipFill>
                <a:blip r:embed="rId9"/>
                <a:stretch>
                  <a:fillRect l="-1288" t="-2174" r="-557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6">
                <a:extLst>
                  <a:ext uri="{FF2B5EF4-FFF2-40B4-BE49-F238E27FC236}">
                    <a16:creationId xmlns:a16="http://schemas.microsoft.com/office/drawing/2014/main" xmlns="" id="{AE502239-0E38-42F4-A241-E02F274DA589}"/>
                  </a:ext>
                </a:extLst>
              </p:cNvPr>
              <p:cNvSpPr txBox="1"/>
              <p:nvPr/>
            </p:nvSpPr>
            <p:spPr>
              <a:xfrm>
                <a:off x="2100739" y="4418280"/>
                <a:ext cx="2905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26">
                <a:extLst>
                  <a:ext uri="{FF2B5EF4-FFF2-40B4-BE49-F238E27FC236}">
                    <a16:creationId xmlns:a16="http://schemas.microsoft.com/office/drawing/2014/main" id="{AE502239-0E38-42F4-A241-E02F274D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39" y="4418280"/>
                <a:ext cx="2905539" cy="276999"/>
              </a:xfrm>
              <a:prstGeom prst="rect">
                <a:avLst/>
              </a:prstGeom>
              <a:blipFill>
                <a:blip r:embed="rId10"/>
                <a:stretch>
                  <a:fillRect t="-4444" r="-126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71">
            <a:extLst>
              <a:ext uri="{FF2B5EF4-FFF2-40B4-BE49-F238E27FC236}">
                <a16:creationId xmlns:a16="http://schemas.microsoft.com/office/drawing/2014/main" xmlns="" id="{CE86BF82-58A9-4DD7-859F-C6338C0D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629" y="2720720"/>
            <a:ext cx="2859540" cy="576263"/>
          </a:xfrm>
          <a:prstGeom prst="wedgeRectCallout">
            <a:avLst>
              <a:gd name="adj1" fmla="val -68424"/>
              <a:gd name="adj2" fmla="val 9797"/>
            </a:avLst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E9EFF"/>
                    </a:gs>
                    <a:gs pos="50000">
                      <a:srgbClr val="5E9EFF">
                        <a:gamma/>
                        <a:shade val="46275"/>
                        <a:invGamma/>
                      </a:srgbClr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An abstract point set on a line</a:t>
            </a:r>
            <a:r>
              <a:rPr lang="zh-CN" altLang="en-US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直线上的抽象点集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63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26" grpId="0"/>
      <p:bldP spid="27" grpId="0"/>
      <p:bldP spid="10" grpId="0"/>
      <p:bldP spid="29" grpId="0"/>
      <p:bldP spid="15" grpId="0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668" y="860924"/>
                <a:ext cx="8038896" cy="562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3. Assume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that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there are 2 defective products out of 15. Select one product each time for 3 times without replacement and let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denote the number of defective products.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Compute the frequency function of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</a:rPr>
                      <m:t> </m:t>
                    </m:r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  <m:r>
                      <a:rPr lang="en-US" altLang="zh-CN" sz="2000" b="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；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Find the distribution function of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  <m:r>
                      <a:rPr lang="en-US" altLang="zh-CN" sz="20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and draw its graph</a:t>
                </a:r>
                <a:r>
                  <a:rPr lang="zh-CN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；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Compute: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                </m:t>
                    </m:r>
                    <m:r>
                      <a:rPr lang="en-US" altLang="zh-CN" sz="2000" b="0" i="1">
                        <a:latin typeface="Cambria Math"/>
                      </a:rPr>
                      <m:t>𝑃</m:t>
                    </m:r>
                    <m:r>
                      <a:rPr lang="en-US" altLang="zh-CN" sz="2000" b="0" i="1">
                        <a:latin typeface="Cambria Math"/>
                      </a:rPr>
                      <m:t>{</m:t>
                    </m:r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  <m:r>
                      <a:rPr lang="en-US" altLang="zh-CN" sz="2000" b="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000" b="0" i="1">
                        <a:latin typeface="Cambria Math"/>
                      </a:rPr>
                      <m:t>},</m:t>
                    </m:r>
                    <m:r>
                      <a:rPr lang="en-US" altLang="zh-CN" sz="2000" b="0" i="1">
                        <a:latin typeface="Cambria Math"/>
                      </a:rPr>
                      <m:t>𝑃</m:t>
                    </m:r>
                    <m:r>
                      <a:rPr lang="en-US" altLang="zh-CN" sz="2000" b="0" i="1">
                        <a:latin typeface="Cambria Math"/>
                      </a:rPr>
                      <m:t>{1&lt;</m:t>
                    </m:r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  <m:r>
                      <a:rPr lang="en-US" altLang="zh-CN" sz="2000" b="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000" b="0" i="1">
                        <a:latin typeface="Cambria Math"/>
                      </a:rPr>
                      <m:t>},</m:t>
                    </m:r>
                    <m:r>
                      <a:rPr lang="en-US" altLang="zh-CN" sz="2000" b="0" i="1">
                        <a:latin typeface="Cambria Math"/>
                      </a:rPr>
                      <m:t>𝑃</m:t>
                    </m:r>
                    <m:r>
                      <a:rPr lang="en-US" altLang="zh-CN" sz="2000" b="0" i="1">
                        <a:latin typeface="Cambria Math"/>
                      </a:rPr>
                      <m:t>{1≤</m:t>
                    </m:r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  <m:r>
                      <a:rPr lang="en-US" altLang="zh-CN" sz="2000" b="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000" b="0" i="1">
                        <a:latin typeface="Cambria Math"/>
                      </a:rPr>
                      <m:t>},</m:t>
                    </m:r>
                    <m:r>
                      <a:rPr lang="en-US" altLang="zh-CN" sz="2000" b="0" i="1">
                        <a:latin typeface="Cambria Math"/>
                      </a:rPr>
                      <m:t>𝑃</m:t>
                    </m:r>
                    <m:r>
                      <a:rPr lang="en-US" altLang="zh-CN" sz="2000" b="0" i="1">
                        <a:latin typeface="Cambria Math"/>
                      </a:rPr>
                      <m:t>{1&lt;</m:t>
                    </m:r>
                    <m:r>
                      <a:rPr lang="en-US" altLang="zh-CN" sz="2000" b="0" i="1">
                        <a:latin typeface="Cambria Math"/>
                      </a:rPr>
                      <m:t>𝑋</m:t>
                    </m:r>
                    <m:r>
                      <a:rPr lang="en-US" altLang="zh-CN" sz="2000" b="0" i="1">
                        <a:latin typeface="Cambria Math"/>
                      </a:rPr>
                      <m:t>&lt;2}</m:t>
                    </m:r>
                  </m:oMath>
                </a14:m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.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 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lvl="0">
                  <a:lnSpc>
                    <a:spcPct val="110000"/>
                  </a:lnSpc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4. There are 2500 people of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the same age and class level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who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bought the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same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life insurance from a company. The chance of each person dying within a year is 0.002. The premium is 12 RMB each year and their family will receive a settlement of 2000 RMB upon the death of an insurant. Compute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The probability that the insurance company has deficit;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The probability of the insurance company to</a:t>
                </a:r>
                <a:r>
                  <a:rPr lang="zh-CN" altLang="en-US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20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gain a profit of at least 10000?  20000?</a:t>
                </a:r>
                <a:endParaRPr lang="zh-CN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8" y="860924"/>
                <a:ext cx="8038896" cy="5627053"/>
              </a:xfrm>
              <a:prstGeom prst="rect">
                <a:avLst/>
              </a:prstGeom>
              <a:blipFill>
                <a:blip r:embed="rId2"/>
                <a:stretch>
                  <a:fillRect l="-789" t="-225" r="-789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893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8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6547" y="3058447"/>
            <a:ext cx="2599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  <a:endParaRPr lang="zh-CN" altLang="en-US" sz="54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7275" y="3058447"/>
            <a:ext cx="15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D6C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endParaRPr lang="zh-CN" altLang="en-US" sz="5400" b="1" dirty="0">
              <a:solidFill>
                <a:srgbClr val="ED6C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01" name="AutoShape 149"/>
          <p:cNvSpPr>
            <a:spLocks/>
          </p:cNvSpPr>
          <p:nvPr/>
        </p:nvSpPr>
        <p:spPr bwMode="auto">
          <a:xfrm>
            <a:off x="6568117" y="3724472"/>
            <a:ext cx="235453" cy="885135"/>
          </a:xfrm>
          <a:prstGeom prst="rightBrace">
            <a:avLst>
              <a:gd name="adj1" fmla="val 10357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0903" name="AutoShape 151"/>
          <p:cNvSpPr>
            <a:spLocks noChangeArrowheads="1"/>
          </p:cNvSpPr>
          <p:nvPr/>
        </p:nvSpPr>
        <p:spPr bwMode="auto">
          <a:xfrm>
            <a:off x="7140095" y="3717032"/>
            <a:ext cx="2003905" cy="460452"/>
          </a:xfrm>
          <a:prstGeom prst="wedgeRectCallout">
            <a:avLst>
              <a:gd name="adj1" fmla="val -61561"/>
              <a:gd name="adj2" fmla="val 47600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Continuous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values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0910" name="AutoShape 158"/>
          <p:cNvSpPr>
            <a:spLocks/>
          </p:cNvSpPr>
          <p:nvPr/>
        </p:nvSpPr>
        <p:spPr bwMode="auto">
          <a:xfrm>
            <a:off x="3057975" y="862764"/>
            <a:ext cx="190500" cy="558800"/>
          </a:xfrm>
          <a:prstGeom prst="leftBrace">
            <a:avLst>
              <a:gd name="adj1" fmla="val 24444"/>
              <a:gd name="adj2" fmla="val 5000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05" name="Picture 162" descr="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0" y="5074910"/>
            <a:ext cx="86368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907" name="AutoShape 155"/>
          <p:cNvSpPr>
            <a:spLocks noChangeArrowheads="1"/>
          </p:cNvSpPr>
          <p:nvPr/>
        </p:nvSpPr>
        <p:spPr bwMode="auto">
          <a:xfrm>
            <a:off x="7469434" y="2486781"/>
            <a:ext cx="1666284" cy="564598"/>
          </a:xfrm>
          <a:prstGeom prst="wedgeRectCallout">
            <a:avLst>
              <a:gd name="adj1" fmla="val -86885"/>
              <a:gd name="adj2" fmla="val 36516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Discrete values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9462653-778E-46E4-89C5-B6C28D08A38E}"/>
              </a:ext>
            </a:extLst>
          </p:cNvPr>
          <p:cNvSpPr txBox="1"/>
          <p:nvPr/>
        </p:nvSpPr>
        <p:spPr>
          <a:xfrm>
            <a:off x="286653" y="1920704"/>
            <a:ext cx="857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result of an experiment is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often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itself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 variable:</a:t>
            </a:r>
            <a:endParaRPr lang="zh-CN" alt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E9551C4-3C05-40A8-A00D-8ABD614CDCA0}"/>
              </a:ext>
            </a:extLst>
          </p:cNvPr>
          <p:cNvSpPr txBox="1"/>
          <p:nvPr/>
        </p:nvSpPr>
        <p:spPr>
          <a:xfrm>
            <a:off x="282108" y="3593824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daily average temperature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rainfall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a city..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54E358DA-E89F-4182-8975-F3BBA4724B69}"/>
              </a:ext>
            </a:extLst>
          </p:cNvPr>
          <p:cNvSpPr txBox="1"/>
          <p:nvPr/>
        </p:nvSpPr>
        <p:spPr>
          <a:xfrm>
            <a:off x="282108" y="4459221"/>
            <a:ext cx="61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daily power consumption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in a community.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61C132CB-C6DB-4223-A7F8-05A7B46EDA2E}"/>
              </a:ext>
            </a:extLst>
          </p:cNvPr>
          <p:cNvSpPr txBox="1"/>
          <p:nvPr/>
        </p:nvSpPr>
        <p:spPr>
          <a:xfrm>
            <a:off x="286653" y="2301042"/>
            <a:ext cx="595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hitting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target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when 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solider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shoots 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times.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AE476DCA-A904-4BBB-8DEE-6C974C896EBD}"/>
              </a:ext>
            </a:extLst>
          </p:cNvPr>
          <p:cNvSpPr txBox="1"/>
          <p:nvPr/>
        </p:nvSpPr>
        <p:spPr>
          <a:xfrm>
            <a:off x="282110" y="2883566"/>
            <a:ext cx="619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number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defective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products after randomly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picking 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products from a big pack.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7AEE8D3-395B-489D-8723-013CB4364FC1}"/>
              </a:ext>
            </a:extLst>
          </p:cNvPr>
          <p:cNvSpPr txBox="1"/>
          <p:nvPr/>
        </p:nvSpPr>
        <p:spPr>
          <a:xfrm>
            <a:off x="625351" y="820881"/>
            <a:ext cx="282190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Two common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types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 random variables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0057C72-8D9C-461F-828E-D1B9FEA3E15B}"/>
              </a:ext>
            </a:extLst>
          </p:cNvPr>
          <p:cNvSpPr txBox="1"/>
          <p:nvPr/>
        </p:nvSpPr>
        <p:spPr>
          <a:xfrm>
            <a:off x="3248475" y="670875"/>
            <a:ext cx="4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 random variable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1042345A-7906-4740-999B-AB0649B58588}"/>
              </a:ext>
            </a:extLst>
          </p:cNvPr>
          <p:cNvSpPr txBox="1"/>
          <p:nvPr/>
        </p:nvSpPr>
        <p:spPr>
          <a:xfrm>
            <a:off x="3248476" y="1223765"/>
            <a:ext cx="478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Continuous random variable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7F1EB1-FF2C-406B-9FAD-28065C2B7FD9}"/>
              </a:ext>
            </a:extLst>
          </p:cNvPr>
          <p:cNvSpPr txBox="1"/>
          <p:nvPr/>
        </p:nvSpPr>
        <p:spPr>
          <a:xfrm>
            <a:off x="1070665" y="503835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Note: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858D7E6-FD69-40C9-9BBD-7A0A297C0702}"/>
              </a:ext>
            </a:extLst>
          </p:cNvPr>
          <p:cNvSpPr txBox="1"/>
          <p:nvPr/>
        </p:nvSpPr>
        <p:spPr>
          <a:xfrm>
            <a:off x="730513" y="5567609"/>
            <a:ext cx="771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Usually,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use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 Y, Z, W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(upper case)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 denote random variables, use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 y, z, w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(lower case)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 denote their real values (not random).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2D5F78-5958-4A90-9B24-7B93EDB05CB4}"/>
              </a:ext>
            </a:extLst>
          </p:cNvPr>
          <p:cNvSpPr txBox="1"/>
          <p:nvPr/>
        </p:nvSpPr>
        <p:spPr>
          <a:xfrm>
            <a:off x="730513" y="6277613"/>
            <a:ext cx="64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abbreviation of “random variable” is  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AutoShape 149"/>
          <p:cNvSpPr>
            <a:spLocks/>
          </p:cNvSpPr>
          <p:nvPr/>
        </p:nvSpPr>
        <p:spPr bwMode="auto">
          <a:xfrm>
            <a:off x="6472972" y="2532328"/>
            <a:ext cx="254530" cy="882836"/>
          </a:xfrm>
          <a:prstGeom prst="rightBrace">
            <a:avLst>
              <a:gd name="adj1" fmla="val 10357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77C4564-D4FF-49B2-8F56-C0DEDF9EFAD3}"/>
              </a:ext>
            </a:extLst>
          </p:cNvPr>
          <p:cNvSpPr txBox="1"/>
          <p:nvPr/>
        </p:nvSpPr>
        <p:spPr>
          <a:xfrm>
            <a:off x="274766" y="4047198"/>
            <a:ext cx="619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average life span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of an electronic device.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901" grpId="0" animBg="1"/>
      <p:bldP spid="330903" grpId="0" animBg="1"/>
      <p:bldP spid="330910" grpId="0" animBg="1"/>
      <p:bldP spid="330907" grpId="0" animBg="1"/>
      <p:bldP spid="2" grpId="0"/>
      <p:bldP spid="3" grpId="0"/>
      <p:bldP spid="58" grpId="0"/>
      <p:bldP spid="59" grpId="0"/>
      <p:bldP spid="60" grpId="0"/>
      <p:bldP spid="5" grpId="0"/>
      <p:bldP spid="63" grpId="0"/>
      <p:bldP spid="6" grpId="0"/>
      <p:bldP spid="7" grpId="0"/>
      <p:bldP spid="8" grpId="0"/>
      <p:bldP spid="2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1" name="Oval 11"/>
          <p:cNvSpPr>
            <a:spLocks noChangeArrowheads="1"/>
          </p:cNvSpPr>
          <p:nvPr/>
        </p:nvSpPr>
        <p:spPr bwMode="auto">
          <a:xfrm>
            <a:off x="3568148" y="1804171"/>
            <a:ext cx="4688440" cy="36715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9392" name="Picture 32" descr="8_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5963">
            <a:off x="311847" y="5460206"/>
            <a:ext cx="1284287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94" name="Group 34"/>
          <p:cNvGrpSpPr>
            <a:grpSpLocks/>
          </p:cNvGrpSpPr>
          <p:nvPr/>
        </p:nvGrpSpPr>
        <p:grpSpPr bwMode="auto">
          <a:xfrm>
            <a:off x="8030818" y="6226653"/>
            <a:ext cx="280988" cy="255587"/>
            <a:chOff x="4234" y="2097"/>
            <a:chExt cx="177" cy="161"/>
          </a:xfrm>
        </p:grpSpPr>
        <p:grpSp>
          <p:nvGrpSpPr>
            <p:cNvPr id="399395" name="Group 35"/>
            <p:cNvGrpSpPr>
              <a:grpSpLocks/>
            </p:cNvGrpSpPr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399396" name="Line 36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397" name="Line 37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398" name="Group 38"/>
            <p:cNvGrpSpPr>
              <a:grpSpLocks/>
            </p:cNvGrpSpPr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399399" name="Line 39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00" name="Line 40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C64760B-D604-4AC4-A742-05FD07A20562}"/>
              </a:ext>
            </a:extLst>
          </p:cNvPr>
          <p:cNvSpPr txBox="1"/>
          <p:nvPr/>
        </p:nvSpPr>
        <p:spPr>
          <a:xfrm>
            <a:off x="438846" y="1818770"/>
            <a:ext cx="815651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Definition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If 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r.v.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X only takes a finite or almost a countable infinite number of values, then X is called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discrete random variable.</a:t>
            </a:r>
            <a:endParaRPr lang="zh-CN" alt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67AEFF1-D52D-4C53-A04F-239F06D96CC8}"/>
              </a:ext>
            </a:extLst>
          </p:cNvPr>
          <p:cNvSpPr txBox="1"/>
          <p:nvPr/>
        </p:nvSpPr>
        <p:spPr>
          <a:xfrm>
            <a:off x="438846" y="2721316"/>
            <a:ext cx="81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Toss a coin three times, the sequence of heads and tails is observed. Let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xmlns="" id="{03CD4F5E-5CF6-4D77-BDE1-33076848DB54}"/>
                  </a:ext>
                </a:extLst>
              </p:cNvPr>
              <p:cNvSpPr txBox="1"/>
              <p:nvPr/>
            </p:nvSpPr>
            <p:spPr>
              <a:xfrm>
                <a:off x="2890662" y="3224477"/>
                <a:ext cx="3252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heads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3CD4F5E-5CF6-4D77-BDE1-33076848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62" y="3224477"/>
                <a:ext cx="3252882" cy="276999"/>
              </a:xfrm>
              <a:prstGeom prst="rect">
                <a:avLst/>
              </a:prstGeom>
              <a:blipFill>
                <a:blip r:embed="rId3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DF1A6EE-FC6F-4947-97B9-362B2F9DA5E5}"/>
              </a:ext>
            </a:extLst>
          </p:cNvPr>
          <p:cNvSpPr txBox="1"/>
          <p:nvPr/>
        </p:nvSpPr>
        <p:spPr>
          <a:xfrm>
            <a:off x="434494" y="3580806"/>
            <a:ext cx="753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possible values of X are 0, 1, 2, 3, thus X is 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 random variable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73ED4A-E922-44E5-A166-59B3D75CB21E}"/>
              </a:ext>
            </a:extLst>
          </p:cNvPr>
          <p:cNvSpPr txBox="1"/>
          <p:nvPr/>
        </p:nvSpPr>
        <p:spPr>
          <a:xfrm>
            <a:off x="438846" y="4092833"/>
            <a:ext cx="815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Shooting a target without stopping until hitting the target. The number of shots X is 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 random variable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ABC88E8-F078-46EA-BB83-AD671F2ADB70}"/>
              </a:ext>
            </a:extLst>
          </p:cNvPr>
          <p:cNvSpPr txBox="1"/>
          <p:nvPr/>
        </p:nvSpPr>
        <p:spPr>
          <a:xfrm>
            <a:off x="438846" y="4835526"/>
            <a:ext cx="815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total number of calls that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114 query service receives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 a day is 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 random variable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80B03AA-8EEC-44D7-A9DF-3F3F269B533A}"/>
              </a:ext>
            </a:extLst>
          </p:cNvPr>
          <p:cNvSpPr txBox="1"/>
          <p:nvPr/>
        </p:nvSpPr>
        <p:spPr>
          <a:xfrm>
            <a:off x="583387" y="6226653"/>
            <a:ext cx="79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Is the life span of an electrical device a discrete random variable?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AutoShape 158">
            <a:extLst>
              <a:ext uri="{FF2B5EF4-FFF2-40B4-BE49-F238E27FC236}">
                <a16:creationId xmlns:a16="http://schemas.microsoft.com/office/drawing/2014/main" xmlns="" id="{4C2321CD-C5FE-EF4F-ACCF-FA745F800CE7}"/>
              </a:ext>
            </a:extLst>
          </p:cNvPr>
          <p:cNvSpPr>
            <a:spLocks/>
          </p:cNvSpPr>
          <p:nvPr/>
        </p:nvSpPr>
        <p:spPr bwMode="auto">
          <a:xfrm>
            <a:off x="3057975" y="862764"/>
            <a:ext cx="190500" cy="558800"/>
          </a:xfrm>
          <a:prstGeom prst="leftBrace">
            <a:avLst>
              <a:gd name="adj1" fmla="val 24444"/>
              <a:gd name="adj2" fmla="val 5000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xmlns="" id="{C48B9325-EF1A-F649-8F01-E44B3B56105C}"/>
              </a:ext>
            </a:extLst>
          </p:cNvPr>
          <p:cNvSpPr txBox="1"/>
          <p:nvPr/>
        </p:nvSpPr>
        <p:spPr>
          <a:xfrm>
            <a:off x="625351" y="820881"/>
            <a:ext cx="282190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Two common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types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 random variables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4">
            <a:extLst>
              <a:ext uri="{FF2B5EF4-FFF2-40B4-BE49-F238E27FC236}">
                <a16:creationId xmlns:a16="http://schemas.microsoft.com/office/drawing/2014/main" xmlns="" id="{3AFA5A3B-89E8-B44D-B722-9F29091281D2}"/>
              </a:ext>
            </a:extLst>
          </p:cNvPr>
          <p:cNvSpPr txBox="1"/>
          <p:nvPr/>
        </p:nvSpPr>
        <p:spPr>
          <a:xfrm>
            <a:off x="3248475" y="670875"/>
            <a:ext cx="4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Discrete random variable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62">
            <a:extLst>
              <a:ext uri="{FF2B5EF4-FFF2-40B4-BE49-F238E27FC236}">
                <a16:creationId xmlns:a16="http://schemas.microsoft.com/office/drawing/2014/main" xmlns="" id="{9BF266EB-CCCD-8247-8382-702526FBF0A7}"/>
              </a:ext>
            </a:extLst>
          </p:cNvPr>
          <p:cNvSpPr txBox="1"/>
          <p:nvPr/>
        </p:nvSpPr>
        <p:spPr>
          <a:xfrm>
            <a:off x="3248476" y="1223765"/>
            <a:ext cx="478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Continuous random variable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xmlns="" id="{A95D4B18-A710-C640-90A0-E8B66AB85BA0}"/>
              </a:ext>
            </a:extLst>
          </p:cNvPr>
          <p:cNvSpPr txBox="1"/>
          <p:nvPr/>
        </p:nvSpPr>
        <p:spPr>
          <a:xfrm>
            <a:off x="1476487" y="5773867"/>
            <a:ext cx="12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Question: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50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1" grpId="0" animBg="1"/>
      <p:bldP spid="5" grpId="0" animBg="1"/>
      <p:bldP spid="6" grpId="0"/>
      <p:bldP spid="52" grpId="0"/>
      <p:bldP spid="7" grpId="0"/>
      <p:bldP spid="8" grpId="0"/>
      <p:bldP spid="9" grpId="0"/>
      <p:bldP spid="10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14" name="Rectangle 58"/>
          <p:cNvSpPr>
            <a:spLocks noChangeArrowheads="1"/>
          </p:cNvSpPr>
          <p:nvPr/>
        </p:nvSpPr>
        <p:spPr bwMode="auto">
          <a:xfrm>
            <a:off x="1287463" y="5508253"/>
            <a:ext cx="4060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All possible values of the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r.v.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2337" name="WordArt 81"/>
          <p:cNvSpPr>
            <a:spLocks noChangeArrowheads="1" noChangeShapeType="1" noTextEdit="1"/>
          </p:cNvSpPr>
          <p:nvPr/>
        </p:nvSpPr>
        <p:spPr bwMode="auto">
          <a:xfrm>
            <a:off x="962025" y="5505843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①</a:t>
            </a:r>
          </a:p>
        </p:txBody>
      </p:sp>
      <p:sp>
        <p:nvSpPr>
          <p:cNvPr id="352338" name="WordArt 82"/>
          <p:cNvSpPr>
            <a:spLocks noChangeArrowheads="1" noChangeShapeType="1" noTextEdit="1"/>
          </p:cNvSpPr>
          <p:nvPr/>
        </p:nvSpPr>
        <p:spPr bwMode="auto">
          <a:xfrm>
            <a:off x="962025" y="59531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②</a:t>
            </a:r>
          </a:p>
        </p:txBody>
      </p:sp>
      <p:sp>
        <p:nvSpPr>
          <p:cNvPr id="352339" name="Rectangle 83"/>
          <p:cNvSpPr>
            <a:spLocks noChangeArrowheads="1"/>
          </p:cNvSpPr>
          <p:nvPr/>
        </p:nvSpPr>
        <p:spPr bwMode="auto">
          <a:xfrm>
            <a:off x="1278754" y="5961859"/>
            <a:ext cx="4355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The probability of every single value.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07E54556-BC25-4EA0-B9A0-CBE2100BD06E}"/>
                  </a:ext>
                </a:extLst>
              </p:cNvPr>
              <p:cNvSpPr txBox="1"/>
              <p:nvPr/>
            </p:nvSpPr>
            <p:spPr>
              <a:xfrm>
                <a:off x="962025" y="716799"/>
                <a:ext cx="708130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Let X be a discrete </a:t>
                </a:r>
                <a:r>
                  <a:rPr lang="en-US" altLang="zh-CN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r.v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and the possible values of X 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7E54556-BC25-4EA0-B9A0-CBE2100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716799"/>
                <a:ext cx="7081308" cy="677108"/>
              </a:xfrm>
              <a:prstGeom prst="rect">
                <a:avLst/>
              </a:prstGeom>
              <a:blipFill>
                <a:blip r:embed="rId2"/>
                <a:stretch>
                  <a:fillRect l="-775" t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4321075E-6377-4F48-A356-132E53F44C6B}"/>
                  </a:ext>
                </a:extLst>
              </p:cNvPr>
              <p:cNvSpPr txBox="1"/>
              <p:nvPr/>
            </p:nvSpPr>
            <p:spPr>
              <a:xfrm>
                <a:off x="984182" y="1490133"/>
                <a:ext cx="70193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2,…)</m:t>
                      </m:r>
                    </m:oMath>
                  </m:oMathPara>
                </a14:m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321075E-6377-4F48-A356-132E53F44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2" y="1490133"/>
                <a:ext cx="7019395" cy="646331"/>
              </a:xfrm>
              <a:prstGeom prst="rect">
                <a:avLst/>
              </a:prstGeom>
              <a:blipFill>
                <a:blip r:embed="rId3"/>
                <a:stretch>
                  <a:fillRect l="-694" t="-3774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5B60C99-B909-4562-B927-68E877D5A6E6}"/>
                  </a:ext>
                </a:extLst>
              </p:cNvPr>
              <p:cNvSpPr txBox="1"/>
              <p:nvPr/>
            </p:nvSpPr>
            <p:spPr>
              <a:xfrm>
                <a:off x="1023937" y="2294060"/>
                <a:ext cx="7081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Thus, the probabilities of the various values of X are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fully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determined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by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sequences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B60C99-B909-4562-B927-68E877D5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7" y="2294060"/>
                <a:ext cx="7081306" cy="646331"/>
              </a:xfrm>
              <a:prstGeom prst="rect">
                <a:avLst/>
              </a:prstGeom>
              <a:blipFill>
                <a:blip r:embed="rId4"/>
                <a:stretch>
                  <a:fillRect l="-775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C1D5198-E17F-46E0-972C-162B99A42CB2}"/>
                  </a:ext>
                </a:extLst>
              </p:cNvPr>
              <p:cNvSpPr txBox="1"/>
              <p:nvPr/>
            </p:nvSpPr>
            <p:spPr>
              <a:xfrm>
                <a:off x="962025" y="3074898"/>
                <a:ext cx="7081306" cy="135421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Definition: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altLang="zh-CN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is the </a:t>
                </a: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Probability Mass Function (PMF,</a:t>
                </a:r>
                <a:r>
                  <a:rPr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概率质量函数</a:t>
                </a: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),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or </a:t>
                </a:r>
                <a:r>
                  <a:rPr lang="en-US" altLang="zh-CN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Frequency Function </a:t>
                </a: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频率函数</a:t>
                </a:r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of the discrete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random variable X.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1D5198-E17F-46E0-972C-162B99A4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074898"/>
                <a:ext cx="7081306" cy="1354217"/>
              </a:xfrm>
              <a:prstGeom prst="rect">
                <a:avLst/>
              </a:prstGeom>
              <a:blipFill>
                <a:blip r:embed="rId5"/>
                <a:stretch>
                  <a:fillRect l="-536" b="-3636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26F8C79-22AB-45F0-86CE-CDC71A53E978}"/>
              </a:ext>
            </a:extLst>
          </p:cNvPr>
          <p:cNvSpPr txBox="1"/>
          <p:nvPr/>
        </p:nvSpPr>
        <p:spPr>
          <a:xfrm>
            <a:off x="836947" y="4660416"/>
            <a:ext cx="786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Frequency Function </a:t>
            </a:r>
            <a:r>
              <a:rPr lang="en-US" altLang="zh-CN" sz="2000" dirty="0">
                <a:solidFill>
                  <a:srgbClr val="0070C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of a discrete random variable consists of the two important aspects:</a:t>
            </a:r>
            <a:endParaRPr lang="zh-CN" altLang="en-US" sz="2000" dirty="0">
              <a:solidFill>
                <a:srgbClr val="0070C0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4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14" grpId="0"/>
      <p:bldP spid="352337" grpId="0" animBg="1"/>
      <p:bldP spid="352338" grpId="0" animBg="1"/>
      <p:bldP spid="352339" grpId="0"/>
      <p:bldP spid="2" grpId="0"/>
      <p:bldP spid="3" grpId="0"/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02" name="Line 78"/>
          <p:cNvSpPr>
            <a:spLocks noChangeShapeType="1"/>
          </p:cNvSpPr>
          <p:nvPr/>
        </p:nvSpPr>
        <p:spPr bwMode="auto">
          <a:xfrm>
            <a:off x="1265075" y="2603837"/>
            <a:ext cx="7201226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70236"/>
              </p:ext>
            </p:extLst>
          </p:nvPr>
        </p:nvGraphicFramePr>
        <p:xfrm>
          <a:off x="660400" y="2733679"/>
          <a:ext cx="4286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64880" imgH="139680" progId="Equation.DSMT4">
                  <p:embed/>
                </p:oleObj>
              </mc:Choice>
              <mc:Fallback>
                <p:oleObj name="Equation" r:id="rId3" imgW="1648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733679"/>
                        <a:ext cx="4286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80" name="Oval 56"/>
          <p:cNvSpPr>
            <a:spLocks noChangeArrowheads="1"/>
          </p:cNvSpPr>
          <p:nvPr/>
        </p:nvSpPr>
        <p:spPr bwMode="auto">
          <a:xfrm>
            <a:off x="1992426" y="2045275"/>
            <a:ext cx="572974" cy="408594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82" name="Oval 58"/>
          <p:cNvSpPr>
            <a:spLocks noChangeArrowheads="1"/>
          </p:cNvSpPr>
          <p:nvPr/>
        </p:nvSpPr>
        <p:spPr bwMode="auto">
          <a:xfrm>
            <a:off x="2565400" y="1993620"/>
            <a:ext cx="1574800" cy="4699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85" name="Oval 61"/>
          <p:cNvSpPr>
            <a:spLocks noChangeArrowheads="1"/>
          </p:cNvSpPr>
          <p:nvPr/>
        </p:nvSpPr>
        <p:spPr bwMode="auto">
          <a:xfrm>
            <a:off x="4140200" y="1983968"/>
            <a:ext cx="1684867" cy="514115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88" name="Oval 64"/>
          <p:cNvSpPr>
            <a:spLocks noChangeArrowheads="1"/>
          </p:cNvSpPr>
          <p:nvPr/>
        </p:nvSpPr>
        <p:spPr bwMode="auto">
          <a:xfrm>
            <a:off x="5825067" y="2045275"/>
            <a:ext cx="615490" cy="418245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5091" name="Picture 67" descr="8_2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5963">
            <a:off x="577072" y="5280032"/>
            <a:ext cx="1284287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099" name="Oval 75"/>
          <p:cNvSpPr>
            <a:spLocks noChangeArrowheads="1"/>
          </p:cNvSpPr>
          <p:nvPr/>
        </p:nvSpPr>
        <p:spPr bwMode="auto">
          <a:xfrm>
            <a:off x="4408714" y="3123928"/>
            <a:ext cx="546100" cy="2472321"/>
          </a:xfrm>
          <a:prstGeom prst="ellips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100" name="AutoShape 76"/>
          <p:cNvSpPr>
            <a:spLocks noChangeArrowheads="1"/>
          </p:cNvSpPr>
          <p:nvPr/>
        </p:nvSpPr>
        <p:spPr bwMode="auto">
          <a:xfrm>
            <a:off x="5865071" y="4606021"/>
            <a:ext cx="1535642" cy="465131"/>
          </a:xfrm>
          <a:prstGeom prst="wedgeRectCallout">
            <a:avLst>
              <a:gd name="adj1" fmla="val -68347"/>
              <a:gd name="adj2" fmla="val -2444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The sum is 1.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385101" name="Picture 77" descr="silverbar"/>
          <p:cNvPicPr preferRelativeResize="0">
            <a:picLocks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2" y="2478465"/>
            <a:ext cx="7199311" cy="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098" name="AutoShape 74"/>
          <p:cNvSpPr>
            <a:spLocks noChangeArrowheads="1"/>
          </p:cNvSpPr>
          <p:nvPr/>
        </p:nvSpPr>
        <p:spPr bwMode="auto">
          <a:xfrm>
            <a:off x="6231467" y="2689264"/>
            <a:ext cx="2008072" cy="688847"/>
          </a:xfrm>
          <a:prstGeom prst="wedgeRectCallout">
            <a:avLst>
              <a:gd name="adj1" fmla="val -34120"/>
              <a:gd name="adj2" fmla="val -83509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Go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through all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sample points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xmlns="" id="{61BCB6C6-1F19-4104-88F8-F46F8ADE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96" y="721170"/>
            <a:ext cx="827773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Example: </a:t>
            </a:r>
            <a:r>
              <a:rPr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Toss a coin three times, the sequence of heads and tails are observed.</a:t>
            </a:r>
            <a:endParaRPr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C525112-B214-4C36-AD13-AF47541EF1BA}"/>
              </a:ext>
            </a:extLst>
          </p:cNvPr>
          <p:cNvSpPr txBox="1"/>
          <p:nvPr/>
        </p:nvSpPr>
        <p:spPr>
          <a:xfrm>
            <a:off x="1528609" y="1560663"/>
            <a:ext cx="669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possible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values of X are 0, 1, 2, 3. The original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sample space 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xmlns="" id="{25CAFB68-0DEE-4865-B7FD-31AA2D071545}"/>
                  </a:ext>
                </a:extLst>
              </p:cNvPr>
              <p:cNvSpPr txBox="1"/>
              <p:nvPr/>
            </p:nvSpPr>
            <p:spPr>
              <a:xfrm>
                <a:off x="1513136" y="2109658"/>
                <a:ext cx="5027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𝐻𝐻𝐻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CAFB68-0DEE-4865-B7FD-31AA2D07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36" y="2109658"/>
                <a:ext cx="5027722" cy="276999"/>
              </a:xfrm>
              <a:prstGeom prst="rect">
                <a:avLst/>
              </a:prstGeom>
              <a:blipFill>
                <a:blip r:embed="rId7"/>
                <a:stretch>
                  <a:fillRect l="-485" t="-2174" r="-1212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D6C5EC-F028-4E43-BAA0-981AE22E1304}"/>
              </a:ext>
            </a:extLst>
          </p:cNvPr>
          <p:cNvSpPr txBox="1"/>
          <p:nvPr/>
        </p:nvSpPr>
        <p:spPr>
          <a:xfrm>
            <a:off x="581059" y="156066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Answer: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609A54D-73D2-4A61-9EB2-F76C59721824}"/>
              </a:ext>
            </a:extLst>
          </p:cNvPr>
          <p:cNvSpPr txBox="1"/>
          <p:nvPr/>
        </p:nvSpPr>
        <p:spPr>
          <a:xfrm>
            <a:off x="1528609" y="2743022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Frequency Function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 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A6F5FB1-B14A-4F32-939F-3BDA0DC071EC}"/>
                  </a:ext>
                </a:extLst>
              </p:cNvPr>
              <p:cNvSpPr txBox="1"/>
              <p:nvPr/>
            </p:nvSpPr>
            <p:spPr>
              <a:xfrm>
                <a:off x="3401034" y="3290587"/>
                <a:ext cx="121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6F5FB1-B14A-4F32-939F-3BDA0DC07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34" y="3290587"/>
                <a:ext cx="1211165" cy="276999"/>
              </a:xfrm>
              <a:prstGeom prst="rect">
                <a:avLst/>
              </a:prstGeom>
              <a:blipFill>
                <a:blip r:embed="rId8"/>
                <a:stretch>
                  <a:fillRect l="-4020" r="-50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CF751341-CE79-44B0-A2D0-B13BD03F8DB8}"/>
                  </a:ext>
                </a:extLst>
              </p:cNvPr>
              <p:cNvSpPr txBox="1"/>
              <p:nvPr/>
            </p:nvSpPr>
            <p:spPr>
              <a:xfrm>
                <a:off x="3383001" y="3926431"/>
                <a:ext cx="121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F751341-CE79-44B0-A2D0-B13BD03F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01" y="3926431"/>
                <a:ext cx="1211165" cy="276999"/>
              </a:xfrm>
              <a:prstGeom prst="rect">
                <a:avLst/>
              </a:prstGeom>
              <a:blipFill>
                <a:blip r:embed="rId9"/>
                <a:stretch>
                  <a:fillRect l="-4020" r="-50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="" id="{B442AD0C-DE18-4EC2-8820-33104F822C9D}"/>
                  </a:ext>
                </a:extLst>
              </p:cNvPr>
              <p:cNvSpPr txBox="1"/>
              <p:nvPr/>
            </p:nvSpPr>
            <p:spPr>
              <a:xfrm>
                <a:off x="3394200" y="4489414"/>
                <a:ext cx="121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442AD0C-DE18-4EC2-8820-33104F82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200" y="4489414"/>
                <a:ext cx="1211165" cy="276999"/>
              </a:xfrm>
              <a:prstGeom prst="rect">
                <a:avLst/>
              </a:prstGeom>
              <a:blipFill>
                <a:blip r:embed="rId10"/>
                <a:stretch>
                  <a:fillRect l="-4040" r="-101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xmlns="" id="{05F869E4-BFA5-46D3-BDAE-D87D1FB3A48F}"/>
                  </a:ext>
                </a:extLst>
              </p:cNvPr>
              <p:cNvSpPr txBox="1"/>
              <p:nvPr/>
            </p:nvSpPr>
            <p:spPr>
              <a:xfrm>
                <a:off x="3401034" y="5087445"/>
                <a:ext cx="121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5F869E4-BFA5-46D3-BDAE-D87D1FB3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34" y="5087445"/>
                <a:ext cx="1211165" cy="276999"/>
              </a:xfrm>
              <a:prstGeom prst="rect">
                <a:avLst/>
              </a:prstGeom>
              <a:blipFill>
                <a:blip r:embed="rId11"/>
                <a:stretch>
                  <a:fillRect l="-4020" r="-50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5E0729B7-6EC9-4038-880D-540DA2491EE6}"/>
                  </a:ext>
                </a:extLst>
              </p:cNvPr>
              <p:cNvSpPr txBox="1"/>
              <p:nvPr/>
            </p:nvSpPr>
            <p:spPr>
              <a:xfrm>
                <a:off x="4596636" y="3166377"/>
                <a:ext cx="19075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0729B7-6EC9-4038-880D-540DA249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36" y="3166377"/>
                <a:ext cx="190758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xmlns="" id="{87E08DAA-9EC6-442D-A148-4721C3B7C88B}"/>
                  </a:ext>
                </a:extLst>
              </p:cNvPr>
              <p:cNvSpPr txBox="1"/>
              <p:nvPr/>
            </p:nvSpPr>
            <p:spPr>
              <a:xfrm>
                <a:off x="4596011" y="3745904"/>
                <a:ext cx="19075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7E08DAA-9EC6-442D-A148-4721C3B7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11" y="3745904"/>
                <a:ext cx="190758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xmlns="" id="{009D21AD-4F71-4CEF-9F54-06C362AB1AB1}"/>
                  </a:ext>
                </a:extLst>
              </p:cNvPr>
              <p:cNvSpPr txBox="1"/>
              <p:nvPr/>
            </p:nvSpPr>
            <p:spPr>
              <a:xfrm>
                <a:off x="4576132" y="4360089"/>
                <a:ext cx="19075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09D21AD-4F71-4CEF-9F54-06C362AB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32" y="4360089"/>
                <a:ext cx="190758" cy="5203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xmlns="" id="{2071143E-DC02-4E8D-861C-94362C5C707D}"/>
                  </a:ext>
                </a:extLst>
              </p:cNvPr>
              <p:cNvSpPr txBox="1"/>
              <p:nvPr/>
            </p:nvSpPr>
            <p:spPr>
              <a:xfrm>
                <a:off x="4602455" y="5008632"/>
                <a:ext cx="19075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071143E-DC02-4E8D-861C-94362C5C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5" y="5008632"/>
                <a:ext cx="190758" cy="5203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E068508-29D1-4CF8-BF12-5C8DF809EE73}"/>
              </a:ext>
            </a:extLst>
          </p:cNvPr>
          <p:cNvSpPr txBox="1"/>
          <p:nvPr/>
        </p:nvSpPr>
        <p:spPr>
          <a:xfrm>
            <a:off x="874712" y="606341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What are the properties of Frequency Function?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51">
                <a:extLst>
                  <a:ext uri="{FF2B5EF4-FFF2-40B4-BE49-F238E27FC236}">
                    <a16:creationId xmlns:a16="http://schemas.microsoft.com/office/drawing/2014/main" xmlns="" id="{03CD4F5E-5CF6-4D77-BDE1-33076848DB54}"/>
                  </a:ext>
                </a:extLst>
              </p:cNvPr>
              <p:cNvSpPr txBox="1"/>
              <p:nvPr/>
            </p:nvSpPr>
            <p:spPr>
              <a:xfrm>
                <a:off x="2768830" y="1118202"/>
                <a:ext cx="30562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heads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51">
                <a:extLst>
                  <a:ext uri="{FF2B5EF4-FFF2-40B4-BE49-F238E27FC236}">
                    <a16:creationId xmlns:a16="http://schemas.microsoft.com/office/drawing/2014/main" id="{03CD4F5E-5CF6-4D77-BDE1-33076848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30" y="1118202"/>
                <a:ext cx="3056237" cy="276999"/>
              </a:xfrm>
              <a:prstGeom prst="rect">
                <a:avLst/>
              </a:prstGeom>
              <a:blipFill>
                <a:blip r:embed="rId1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9">
            <a:extLst>
              <a:ext uri="{FF2B5EF4-FFF2-40B4-BE49-F238E27FC236}">
                <a16:creationId xmlns:a16="http://schemas.microsoft.com/office/drawing/2014/main" xmlns="" id="{FD08937A-A49D-B14B-B9B4-9FF0A0BCAC88}"/>
              </a:ext>
            </a:extLst>
          </p:cNvPr>
          <p:cNvSpPr txBox="1"/>
          <p:nvPr/>
        </p:nvSpPr>
        <p:spPr>
          <a:xfrm>
            <a:off x="1739482" y="5540182"/>
            <a:ext cx="12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Question: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8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8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8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2" grpId="0" animBg="1"/>
      <p:bldP spid="385080" grpId="0" animBg="1"/>
      <p:bldP spid="385080" grpId="1" animBg="1"/>
      <p:bldP spid="385082" grpId="0" animBg="1"/>
      <p:bldP spid="385082" grpId="1" animBg="1"/>
      <p:bldP spid="385085" grpId="0" animBg="1"/>
      <p:bldP spid="385085" grpId="1" animBg="1"/>
      <p:bldP spid="385088" grpId="0" animBg="1"/>
      <p:bldP spid="385088" grpId="1" animBg="1"/>
      <p:bldP spid="385099" grpId="0" animBg="1"/>
      <p:bldP spid="385100" grpId="0" animBg="1"/>
      <p:bldP spid="385098" grpId="0" animBg="1"/>
      <p:bldP spid="41" grpId="0"/>
      <p:bldP spid="42" grpId="0"/>
      <p:bldP spid="3" grpId="0"/>
      <p:bldP spid="5" grpId="0"/>
      <p:bldP spid="6" grpId="0"/>
      <p:bldP spid="47" grpId="0"/>
      <p:bldP spid="48" grpId="0"/>
      <p:bldP spid="49" grpId="0"/>
      <p:bldP spid="7" grpId="0"/>
      <p:bldP spid="51" grpId="0"/>
      <p:bldP spid="52" grpId="0"/>
      <p:bldP spid="53" grpId="0"/>
      <p:bldP spid="8" grpId="0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21302</TotalTime>
  <Words>8028</Words>
  <Application>Microsoft Office PowerPoint</Application>
  <PresentationFormat>On-screen Show (4:3)</PresentationFormat>
  <Paragraphs>754</Paragraphs>
  <Slides>51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Office 主题​​</vt:lpstr>
      <vt:lpstr>1_Office 主题​​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Lili Yang</dc:creator>
  <cp:lastModifiedBy>jing</cp:lastModifiedBy>
  <cp:revision>1787</cp:revision>
  <cp:lastPrinted>2018-03-15T14:24:16Z</cp:lastPrinted>
  <dcterms:created xsi:type="dcterms:W3CDTF">1999-06-22T01:41:39Z</dcterms:created>
  <dcterms:modified xsi:type="dcterms:W3CDTF">2022-03-10T12:30:52Z</dcterms:modified>
</cp:coreProperties>
</file>