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59" r:id="rId5"/>
    <p:sldId id="332" r:id="rId6"/>
    <p:sldId id="333" r:id="rId7"/>
    <p:sldId id="277" r:id="rId8"/>
    <p:sldId id="294" r:id="rId9"/>
    <p:sldId id="290" r:id="rId10"/>
    <p:sldId id="291" r:id="rId11"/>
    <p:sldId id="293" r:id="rId12"/>
    <p:sldId id="292" r:id="rId13"/>
    <p:sldId id="275" r:id="rId14"/>
    <p:sldId id="295" r:id="rId15"/>
    <p:sldId id="298" r:id="rId16"/>
    <p:sldId id="301" r:id="rId17"/>
    <p:sldId id="354" r:id="rId18"/>
    <p:sldId id="296" r:id="rId19"/>
    <p:sldId id="299" r:id="rId20"/>
    <p:sldId id="297" r:id="rId21"/>
    <p:sldId id="302" r:id="rId22"/>
    <p:sldId id="281" r:id="rId23"/>
    <p:sldId id="279" r:id="rId24"/>
    <p:sldId id="303" r:id="rId25"/>
    <p:sldId id="328" r:id="rId26"/>
    <p:sldId id="286" r:id="rId27"/>
    <p:sldId id="334" r:id="rId28"/>
  </p:sldIdLst>
  <p:sldSz cx="12192000" cy="6858000"/>
  <p:notesSz cx="6858000" cy="9144000"/>
  <p:custDataLst>
    <p:tags r:id="rId3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3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9866667"/>
            <a:satOff val="-59990"/>
            <a:lumOff val="882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9" Type="http://schemas.openxmlformats.org/officeDocument/2006/relationships/slideLayout" Target="../slideLayouts/slideLayout1.xml"/><Relationship Id="rId38" Type="http://schemas.openxmlformats.org/officeDocument/2006/relationships/image" Target="../media/image22.png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image" Target="../media/image1.png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172.18.6.108/" TargetMode="Externa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hpc.sustech.edu.cn/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/>
          <p:cNvSpPr/>
          <p:nvPr/>
        </p:nvSpPr>
        <p:spPr>
          <a:xfrm>
            <a:off x="617219" y="3603792"/>
            <a:ext cx="1089661" cy="68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0"/>
                    <a:lumOff val="8823"/>
                  </a:schemeClr>
                </a:solidFill>
              </a:defRPr>
            </a:pPr>
          </a:p>
        </p:txBody>
      </p:sp>
      <p:pic>
        <p:nvPicPr>
          <p:cNvPr id="21" name="图形 3" descr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66" y="5746994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面向行走阻力训练的自供电外骨骼"/>
          <p:cNvSpPr txBox="1"/>
          <p:nvPr>
            <p:ph type="title" idx="4294967295"/>
          </p:nvPr>
        </p:nvSpPr>
        <p:spPr>
          <a:xfrm>
            <a:off x="-11268" y="1828955"/>
            <a:ext cx="12214536" cy="915012"/>
          </a:xfrm>
          <a:prstGeom prst="rect">
            <a:avLst/>
          </a:prstGeom>
        </p:spPr>
        <p:txBody>
          <a:bodyPr lIns="50800" tIns="50800" rIns="50800" bIns="50800" anchor="b">
            <a:normAutofit/>
          </a:bodyPr>
          <a:lstStyle>
            <a:lvl1pPr algn="ctr" defTabSz="2218690">
              <a:lnSpc>
                <a:spcPct val="80000"/>
              </a:lnSpc>
              <a:defRPr sz="4550" b="1" spc="-9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sym typeface="+mn-ea"/>
              </a:rPr>
              <a:t>HPC Monitor System Development</a:t>
            </a:r>
            <a:endParaRPr>
              <a:sym typeface="+mn-ea"/>
            </a:endParaRPr>
          </a:p>
        </p:txBody>
      </p:sp>
      <p:sp>
        <p:nvSpPr>
          <p:cNvPr id="24" name="项目成员：王广山 杜豪 刘海峰 庄雯兵 张浩宇 王广山…"/>
          <p:cNvSpPr txBox="1"/>
          <p:nvPr/>
        </p:nvSpPr>
        <p:spPr>
          <a:xfrm>
            <a:off x="615315" y="3760470"/>
            <a:ext cx="1978025" cy="21329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Group Members</a:t>
            </a:r>
            <a:r>
              <a:t>：</a:t>
            </a: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ym typeface="+mn-ea"/>
              </a:rPr>
              <a:t>12212921 </a:t>
            </a:r>
            <a:r>
              <a:rPr lang="zh-CN" altLang="en-US">
                <a:sym typeface="+mn-ea"/>
              </a:rPr>
              <a:t>施米乐</a:t>
            </a:r>
            <a:endParaRPr lang="zh-CN" altLang="en-US">
              <a:sym typeface="+mn-ea"/>
            </a:endParaRP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12212614 </a:t>
            </a:r>
            <a:r>
              <a:rPr lang="zh-CN" altLang="en-US"/>
              <a:t>吴宇贤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/>
              <a:t>12212910 </a:t>
            </a:r>
            <a:r>
              <a:rPr lang="zh-CN" altLang="en-US"/>
              <a:t>王宇航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Date</a:t>
            </a:r>
            <a:r>
              <a:t>：</a:t>
            </a:r>
            <a:r>
              <a:rPr lang="en-US"/>
              <a:t>2024-12-26</a:t>
            </a:r>
            <a:endParaRPr lang="en-US"/>
          </a:p>
        </p:txBody>
      </p:sp>
      <p:sp>
        <p:nvSpPr>
          <p:cNvPr id="2" name="项目成员：王广山 杜豪 刘海峰 庄雯兵 张浩宇 王广山…"/>
          <p:cNvSpPr txBox="1"/>
          <p:nvPr/>
        </p:nvSpPr>
        <p:spPr>
          <a:xfrm>
            <a:off x="2783840" y="3789045"/>
            <a:ext cx="3184525" cy="21329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Advisors:</a:t>
            </a:r>
            <a:endParaRPr 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计算机科学与工程系</a:t>
            </a:r>
            <a:r>
              <a:rPr lang="en-US" altLang="zh-CN"/>
              <a:t> </a:t>
            </a:r>
            <a:r>
              <a:rPr lang="zh-CN"/>
              <a:t>李卓钊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/>
              <a:t>杨期垚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 altLang="en-US"/>
              <a:t>范靖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/>
              <a:t>李恒通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07936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What metrics do we collect?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91135" y="1412875"/>
            <a:ext cx="956627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Software-level Metrics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exposed by Node Exporter, scrape from OS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like cpu, gpu, memeory and file system usage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853055"/>
            <a:ext cx="4756785" cy="3361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0" y="3357245"/>
            <a:ext cx="6533515" cy="1497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434022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How to generate alerts?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818005"/>
            <a:ext cx="9453245" cy="2172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7035" y="1341120"/>
            <a:ext cx="406400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1. Use PromQL to set alerting rules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035" y="3933190"/>
            <a:ext cx="876300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2. Alerts will be triggered autimatically by periodical scraped metrics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4364990"/>
            <a:ext cx="8870950" cy="2192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9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215843" y="2565348"/>
            <a:ext cx="25666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问题与调研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Issue &amp; Solution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Issue: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Lack of permission management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every user can change alerting rule or targets, and view sensitive metrics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Solution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Introduction of RBAC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20" y="2997200"/>
            <a:ext cx="4757420" cy="3594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Role-based access control(RBAC)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7670" y="1485265"/>
            <a:ext cx="3937000" cy="434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1341120"/>
            <a:ext cx="7168515" cy="4707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90320"/>
            <a:ext cx="5503545" cy="5465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Role-based access control(RBAC)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28590" y="1477010"/>
            <a:ext cx="7461885" cy="369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·</a:t>
            </a:r>
            <a:r>
              <a:rPr lang="en-US" altLang="zh-CN" sz="36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when we click any page, we’ll check whether this user       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  <a:p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  has the permission to operate this page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2751455"/>
            <a:ext cx="7799070" cy="1149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5310" y="5130165"/>
            <a:ext cx="6096000" cy="815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  <a:p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·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The judgment of the front-end call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7814310" y="4228465"/>
            <a:ext cx="466725" cy="1088390"/>
          </a:xfrm>
          <a:prstGeom prst="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Role-based access control(RBAC)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460" y="3933190"/>
            <a:ext cx="7105650" cy="2225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1268730"/>
            <a:ext cx="5768340" cy="2289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3598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Need of software-level metrics collection</a:t>
            </a:r>
            <a:endParaRPr lang="en-US" altLang="zh-CN" sz="28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 BMC metrics get exposed, OS-level metrics are omitted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 </a:t>
            </a:r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 Exporter and custom scripts</a:t>
            </a: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2" indent="0">
              <a:buFont typeface="Arial" panose="020B0604020202020204" pitchFamily="34" charset="0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Node Exporter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3840"/>
            <a:ext cx="5181600" cy="4351338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An open-source component of Prometheus by community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use Node Exporter to scrape software-level metrics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deployed on every compute node and aggregate in Prometheus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utilize </a:t>
            </a:r>
            <a:r>
              <a:rPr lang="en-US" altLang="zh-CN" u="sng">
                <a:solidFill>
                  <a:schemeClr val="bg1">
                    <a:lumMod val="10000"/>
                  </a:schemeClr>
                </a:solidFill>
              </a:rPr>
              <a:t>TextCollector</a:t>
            </a:r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 to  scrape</a:t>
            </a:r>
            <a:r>
              <a:rPr lang="en-US" altLang="zh-CN" u="sng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custom metrics, including GPU and User details.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8775" y="1691005"/>
            <a:ext cx="5560695" cy="4394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Incompleteness  of Alerts management and classification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Duplicate alerts exist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 Alertmanager</a:t>
            </a: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0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1912303" cy="3990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t>1</a:t>
            </a:r>
          </a:p>
        </p:txBody>
      </p:sp>
      <p:sp>
        <p:nvSpPr>
          <p:cNvPr id="35" name="组合 10"/>
          <p:cNvSpPr/>
          <p:nvPr/>
        </p:nvSpPr>
        <p:spPr>
          <a:xfrm>
            <a:off x="2672918" y="2551378"/>
            <a:ext cx="319659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研究背景</a:t>
            </a:r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65" y="365125"/>
            <a:ext cx="12027535" cy="1325880"/>
          </a:xfrm>
        </p:spPr>
        <p:txBody>
          <a:bodyPr/>
          <a:p>
            <a:r>
              <a:rPr lang="en-US" altLang="zh-CN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Alertmanager - Centralized Alert Handling in Prometheus</a:t>
            </a: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14390" cy="4351655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Alertmanager is a component of the Prometheus ecosystem 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acts as the centralized alert handling system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Alerting Workflow with Webhooks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Alertmanager sends the processed alerts to external systems via Webhooks.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" y="2679065"/>
            <a:ext cx="5818505" cy="28708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4163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 &amp; 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36601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Dependency on Docker Environment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But most server may not have docker environmen</a:t>
            </a: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weak existing code quality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need robustness refractoring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Manual deployment using a .tar.gz archive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complete refractoring of existing code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7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2928188" y="2565348"/>
            <a:ext cx="30619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时间线与收获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Timeline &amp; Gain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任意多边形: 形状 48"/>
          <p:cNvSpPr/>
          <p:nvPr/>
        </p:nvSpPr>
        <p:spPr>
          <a:xfrm>
            <a:off x="0" y="5894885"/>
            <a:ext cx="12192001" cy="9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5517" y="26"/>
                </a:moveTo>
                <a:cubicBezTo>
                  <a:pt x="7723" y="561"/>
                  <a:pt x="9959" y="9375"/>
                  <a:pt x="12123" y="10283"/>
                </a:cubicBezTo>
                <a:cubicBezTo>
                  <a:pt x="14432" y="11251"/>
                  <a:pt x="16992" y="5272"/>
                  <a:pt x="18927" y="5842"/>
                </a:cubicBezTo>
                <a:cubicBezTo>
                  <a:pt x="19653" y="6055"/>
                  <a:pt x="20390" y="6869"/>
                  <a:pt x="21074" y="7932"/>
                </a:cubicBezTo>
                <a:lnTo>
                  <a:pt x="21600" y="8832"/>
                </a:lnTo>
                <a:lnTo>
                  <a:pt x="21600" y="21590"/>
                </a:lnTo>
                <a:lnTo>
                  <a:pt x="0" y="21590"/>
                </a:lnTo>
                <a:lnTo>
                  <a:pt x="0" y="8625"/>
                </a:lnTo>
                <a:lnTo>
                  <a:pt x="155" y="8221"/>
                </a:lnTo>
                <a:cubicBezTo>
                  <a:pt x="1681" y="4358"/>
                  <a:pt x="3608" y="461"/>
                  <a:pt x="5076" y="34"/>
                </a:cubicBezTo>
                <a:cubicBezTo>
                  <a:pt x="5223" y="-9"/>
                  <a:pt x="5370" y="-10"/>
                  <a:pt x="5517" y="26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9"/>
                    <a:lumOff val="8823"/>
                  </a:schemeClr>
                </a:solidFill>
              </a:defRPr>
            </a:pPr>
          </a:p>
        </p:txBody>
      </p:sp>
      <p:sp>
        <p:nvSpPr>
          <p:cNvPr id="199" name="直接连接符 3"/>
          <p:cNvSpPr/>
          <p:nvPr>
            <p:custDataLst>
              <p:tags r:id="rId1"/>
            </p:custDataLst>
          </p:nvPr>
        </p:nvSpPr>
        <p:spPr>
          <a:xfrm flipV="1">
            <a:off x="6677628" y="2687359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0" name="直接连接符 4"/>
          <p:cNvSpPr/>
          <p:nvPr>
            <p:custDataLst>
              <p:tags r:id="rId2"/>
            </p:custDataLst>
          </p:nvPr>
        </p:nvSpPr>
        <p:spPr>
          <a:xfrm>
            <a:off x="7033641" y="2687359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1" name="直接连接符 5"/>
          <p:cNvSpPr/>
          <p:nvPr>
            <p:custDataLst>
              <p:tags r:id="rId3"/>
            </p:custDataLst>
          </p:nvPr>
        </p:nvSpPr>
        <p:spPr>
          <a:xfrm>
            <a:off x="8907178" y="1628799"/>
            <a:ext cx="328482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2" name="直接连接符 6"/>
          <p:cNvSpPr/>
          <p:nvPr/>
        </p:nvSpPr>
        <p:spPr>
          <a:xfrm>
            <a:off x="7256" y="4174270"/>
            <a:ext cx="904168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3" name="直接连接符 7"/>
          <p:cNvSpPr/>
          <p:nvPr>
            <p:custDataLst>
              <p:tags r:id="rId4"/>
            </p:custDataLst>
          </p:nvPr>
        </p:nvSpPr>
        <p:spPr>
          <a:xfrm flipV="1">
            <a:off x="4122951" y="3518443"/>
            <a:ext cx="418588" cy="87673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4" name="直接连接符 8"/>
          <p:cNvSpPr/>
          <p:nvPr>
            <p:custDataLst>
              <p:tags r:id="rId5"/>
            </p:custDataLst>
          </p:nvPr>
        </p:nvSpPr>
        <p:spPr>
          <a:xfrm>
            <a:off x="4583831" y="3518441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5" name="直接连接符 9"/>
          <p:cNvSpPr/>
          <p:nvPr>
            <p:custDataLst>
              <p:tags r:id="rId6"/>
            </p:custDataLst>
          </p:nvPr>
        </p:nvSpPr>
        <p:spPr>
          <a:xfrm flipV="1">
            <a:off x="1615778" y="4479273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6" name="直接连接符 10"/>
          <p:cNvSpPr/>
          <p:nvPr>
            <p:custDataLst>
              <p:tags r:id="rId7"/>
            </p:custDataLst>
          </p:nvPr>
        </p:nvSpPr>
        <p:spPr>
          <a:xfrm>
            <a:off x="1944977" y="4479273"/>
            <a:ext cx="1990784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7" name="直接连接符 11"/>
          <p:cNvSpPr/>
          <p:nvPr>
            <p:custDataLst>
              <p:tags r:id="rId8"/>
            </p:custDataLst>
          </p:nvPr>
        </p:nvSpPr>
        <p:spPr>
          <a:xfrm>
            <a:off x="722081" y="3708689"/>
            <a:ext cx="636710" cy="1586550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0" name="íşľïḓê"/>
          <p:cNvGrpSpPr/>
          <p:nvPr>
            <p:custDataLst>
              <p:tags r:id="rId9"/>
            </p:custDataLst>
          </p:nvPr>
        </p:nvGrpSpPr>
        <p:grpSpPr>
          <a:xfrm>
            <a:off x="730955" y="3989389"/>
            <a:ext cx="330200" cy="323539"/>
            <a:chOff x="4527" y="7857"/>
            <a:chExt cx="330198" cy="323537"/>
          </a:xfrm>
        </p:grpSpPr>
        <p:sp>
          <p:nvSpPr>
            <p:cNvPr id="208" name="圆形"/>
            <p:cNvSpPr/>
            <p:nvPr>
              <p:custDataLst>
                <p:tags r:id="rId10"/>
              </p:custDataLst>
            </p:nvPr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89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89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09" name="1"/>
            <p:cNvSpPr txBox="1"/>
            <p:nvPr>
              <p:custDataLst>
                <p:tags r:id="rId11"/>
              </p:custDataLst>
            </p:nvPr>
          </p:nvSpPr>
          <p:spPr>
            <a:xfrm rot="171317">
              <a:off x="4527" y="47705"/>
              <a:ext cx="33019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 sz="1000"/>
                <a:t>SEPT</a:t>
              </a:r>
              <a:endParaRPr lang="en-US" sz="1000"/>
            </a:p>
          </p:txBody>
        </p:sp>
      </p:grpSp>
      <p:sp>
        <p:nvSpPr>
          <p:cNvPr id="211" name="iṡ1iďe"/>
          <p:cNvSpPr/>
          <p:nvPr>
            <p:custDataLst>
              <p:tags r:id="rId12"/>
            </p:custDataLst>
          </p:nvPr>
        </p:nvSpPr>
        <p:spPr>
          <a:xfrm rot="10904570">
            <a:off x="911457" y="479163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9"/>
                    <a:lumOff val="8823"/>
                  </a:schemeClr>
                </a:solidFill>
              </a:defRPr>
            </a:pPr>
          </a:p>
        </p:txBody>
      </p:sp>
      <p:sp>
        <p:nvSpPr>
          <p:cNvPr id="212" name="iŝḷidè"/>
          <p:cNvSpPr/>
          <p:nvPr>
            <p:custDataLst>
              <p:tags r:id="rId13"/>
            </p:custDataLst>
          </p:nvPr>
        </p:nvSpPr>
        <p:spPr>
          <a:xfrm>
            <a:off x="1113904" y="4944093"/>
            <a:ext cx="350811" cy="45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74" y="3411"/>
                </a:moveTo>
                <a:lnTo>
                  <a:pt x="3540" y="3411"/>
                </a:lnTo>
                <a:cubicBezTo>
                  <a:pt x="3066" y="3411"/>
                  <a:pt x="2684" y="3115"/>
                  <a:pt x="2684" y="2751"/>
                </a:cubicBezTo>
                <a:cubicBezTo>
                  <a:pt x="2684" y="2382"/>
                  <a:pt x="3066" y="2085"/>
                  <a:pt x="3540" y="2085"/>
                </a:cubicBezTo>
                <a:lnTo>
                  <a:pt x="18846" y="2085"/>
                </a:lnTo>
                <a:cubicBezTo>
                  <a:pt x="19587" y="2085"/>
                  <a:pt x="20189" y="1618"/>
                  <a:pt x="20189" y="1043"/>
                </a:cubicBezTo>
                <a:cubicBezTo>
                  <a:pt x="20189" y="467"/>
                  <a:pt x="19587" y="0"/>
                  <a:pt x="18846" y="0"/>
                </a:cubicBezTo>
                <a:lnTo>
                  <a:pt x="3540" y="0"/>
                </a:lnTo>
                <a:cubicBezTo>
                  <a:pt x="1591" y="0"/>
                  <a:pt x="0" y="1231"/>
                  <a:pt x="0" y="2751"/>
                </a:cubicBezTo>
                <a:lnTo>
                  <a:pt x="0" y="18472"/>
                </a:lnTo>
                <a:cubicBezTo>
                  <a:pt x="0" y="20198"/>
                  <a:pt x="1805" y="21600"/>
                  <a:pt x="4026" y="21600"/>
                </a:cubicBezTo>
                <a:lnTo>
                  <a:pt x="17574" y="21600"/>
                </a:lnTo>
                <a:cubicBezTo>
                  <a:pt x="19795" y="21600"/>
                  <a:pt x="21600" y="20198"/>
                  <a:pt x="21600" y="18472"/>
                </a:cubicBezTo>
                <a:lnTo>
                  <a:pt x="21600" y="6539"/>
                </a:lnTo>
                <a:cubicBezTo>
                  <a:pt x="21600" y="4818"/>
                  <a:pt x="19795" y="3411"/>
                  <a:pt x="17574" y="3411"/>
                </a:cubicBezTo>
                <a:close/>
                <a:moveTo>
                  <a:pt x="5767" y="17528"/>
                </a:moveTo>
                <a:cubicBezTo>
                  <a:pt x="5767" y="17987"/>
                  <a:pt x="5287" y="18360"/>
                  <a:pt x="4697" y="18360"/>
                </a:cubicBezTo>
                <a:cubicBezTo>
                  <a:pt x="4101" y="18360"/>
                  <a:pt x="3621" y="17987"/>
                  <a:pt x="3621" y="17528"/>
                </a:cubicBezTo>
                <a:lnTo>
                  <a:pt x="3621" y="6679"/>
                </a:lnTo>
                <a:cubicBezTo>
                  <a:pt x="3621" y="6216"/>
                  <a:pt x="4101" y="5843"/>
                  <a:pt x="4697" y="5843"/>
                </a:cubicBezTo>
                <a:cubicBezTo>
                  <a:pt x="5287" y="5843"/>
                  <a:pt x="5767" y="6216"/>
                  <a:pt x="5767" y="6679"/>
                </a:cubicBezTo>
                <a:lnTo>
                  <a:pt x="5767" y="17528"/>
                </a:lnTo>
                <a:close/>
              </a:path>
            </a:pathLst>
          </a:custGeom>
          <a:solidFill>
            <a:schemeClr val="accent6">
              <a:hueOff val="-9866667"/>
              <a:satOff val="-59989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3" name="直接连接符 15"/>
          <p:cNvSpPr/>
          <p:nvPr>
            <p:custDataLst>
              <p:tags r:id="rId14"/>
            </p:custDataLst>
          </p:nvPr>
        </p:nvSpPr>
        <p:spPr>
          <a:xfrm flipH="1" flipV="1">
            <a:off x="3510217" y="3289455"/>
            <a:ext cx="684667" cy="1566451"/>
          </a:xfrm>
          <a:prstGeom prst="line">
            <a:avLst/>
          </a:prstGeom>
          <a:ln w="25400">
            <a:solidFill>
              <a:schemeClr val="accent2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6" name="iŝľîḍé"/>
          <p:cNvGrpSpPr/>
          <p:nvPr>
            <p:custDataLst>
              <p:tags r:id="rId15"/>
            </p:custDataLst>
          </p:nvPr>
        </p:nvGrpSpPr>
        <p:grpSpPr>
          <a:xfrm>
            <a:off x="3815681" y="4308612"/>
            <a:ext cx="367665" cy="323538"/>
            <a:chOff x="-13677" y="8388"/>
            <a:chExt cx="367664" cy="323537"/>
          </a:xfrm>
        </p:grpSpPr>
        <p:sp>
          <p:nvSpPr>
            <p:cNvPr id="214" name="圆形"/>
            <p:cNvSpPr/>
            <p:nvPr>
              <p:custDataLst>
                <p:tags r:id="rId16"/>
              </p:custDataLst>
            </p:nvPr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89"/>
                <a:lumOff val="8823"/>
              </a:schemeClr>
            </a:solidFill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89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15" name="2"/>
            <p:cNvSpPr txBox="1"/>
            <p:nvPr>
              <p:custDataLst>
                <p:tags r:id="rId17"/>
              </p:custDataLst>
            </p:nvPr>
          </p:nvSpPr>
          <p:spPr>
            <a:xfrm rot="183234">
              <a:off x="-13677" y="17438"/>
              <a:ext cx="367664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/>
                <a:t>OCT</a:t>
              </a:r>
              <a:endParaRPr lang="en-US"/>
            </a:p>
          </p:txBody>
        </p:sp>
      </p:grpSp>
      <p:sp>
        <p:nvSpPr>
          <p:cNvPr id="217" name="î$1íḋe"/>
          <p:cNvSpPr/>
          <p:nvPr>
            <p:custDataLst>
              <p:tags r:id="rId18"/>
            </p:custDataLst>
          </p:nvPr>
        </p:nvSpPr>
        <p:spPr>
          <a:xfrm>
            <a:off x="3205639" y="3035181"/>
            <a:ext cx="755705" cy="75570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9"/>
                    <a:lumOff val="8823"/>
                  </a:schemeClr>
                </a:solidFill>
              </a:defRPr>
            </a:pPr>
          </a:p>
        </p:txBody>
      </p:sp>
      <p:sp>
        <p:nvSpPr>
          <p:cNvPr id="218" name="íṣľíḑe"/>
          <p:cNvSpPr/>
          <p:nvPr>
            <p:custDataLst>
              <p:tags r:id="rId19"/>
            </p:custDataLst>
          </p:nvPr>
        </p:nvSpPr>
        <p:spPr>
          <a:xfrm>
            <a:off x="3358096" y="3237750"/>
            <a:ext cx="450789" cy="350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86" y="15266"/>
                </a:moveTo>
                <a:lnTo>
                  <a:pt x="18386" y="20320"/>
                </a:lnTo>
                <a:lnTo>
                  <a:pt x="18639" y="20320"/>
                </a:lnTo>
                <a:cubicBezTo>
                  <a:pt x="18914" y="20320"/>
                  <a:pt x="19137" y="20606"/>
                  <a:pt x="19137" y="20960"/>
                </a:cubicBezTo>
                <a:cubicBezTo>
                  <a:pt x="19137" y="21313"/>
                  <a:pt x="18914" y="21600"/>
                  <a:pt x="18639" y="21600"/>
                </a:cubicBezTo>
                <a:lnTo>
                  <a:pt x="2961" y="21600"/>
                </a:lnTo>
                <a:cubicBezTo>
                  <a:pt x="1324" y="21600"/>
                  <a:pt x="0" y="19890"/>
                  <a:pt x="0" y="17798"/>
                </a:cubicBezTo>
                <a:cubicBezTo>
                  <a:pt x="0" y="15696"/>
                  <a:pt x="1324" y="13996"/>
                  <a:pt x="2961" y="13996"/>
                </a:cubicBezTo>
                <a:lnTo>
                  <a:pt x="18639" y="13996"/>
                </a:lnTo>
                <a:cubicBezTo>
                  <a:pt x="18914" y="13996"/>
                  <a:pt x="19137" y="14282"/>
                  <a:pt x="19137" y="14636"/>
                </a:cubicBezTo>
                <a:cubicBezTo>
                  <a:pt x="19137" y="14980"/>
                  <a:pt x="18914" y="15266"/>
                  <a:pt x="18639" y="15266"/>
                </a:cubicBezTo>
                <a:lnTo>
                  <a:pt x="18386" y="15266"/>
                </a:lnTo>
                <a:close/>
                <a:moveTo>
                  <a:pt x="21101" y="11416"/>
                </a:moveTo>
                <a:lnTo>
                  <a:pt x="20729" y="11416"/>
                </a:lnTo>
                <a:lnTo>
                  <a:pt x="20729" y="7509"/>
                </a:lnTo>
                <a:lnTo>
                  <a:pt x="21101" y="7509"/>
                </a:lnTo>
                <a:cubicBezTo>
                  <a:pt x="21377" y="7509"/>
                  <a:pt x="21600" y="7232"/>
                  <a:pt x="21600" y="6878"/>
                </a:cubicBezTo>
                <a:cubicBezTo>
                  <a:pt x="21600" y="6525"/>
                  <a:pt x="21377" y="6238"/>
                  <a:pt x="21101" y="6238"/>
                </a:cubicBezTo>
                <a:lnTo>
                  <a:pt x="7478" y="6238"/>
                </a:lnTo>
                <a:cubicBezTo>
                  <a:pt x="6094" y="6238"/>
                  <a:pt x="4970" y="7690"/>
                  <a:pt x="4970" y="9467"/>
                </a:cubicBezTo>
                <a:cubicBezTo>
                  <a:pt x="4970" y="11244"/>
                  <a:pt x="6094" y="12687"/>
                  <a:pt x="7478" y="12687"/>
                </a:cubicBezTo>
                <a:lnTo>
                  <a:pt x="21101" y="12687"/>
                </a:lnTo>
                <a:cubicBezTo>
                  <a:pt x="21377" y="12687"/>
                  <a:pt x="21600" y="12410"/>
                  <a:pt x="21600" y="12056"/>
                </a:cubicBezTo>
                <a:cubicBezTo>
                  <a:pt x="21600" y="11703"/>
                  <a:pt x="21377" y="11416"/>
                  <a:pt x="21101" y="11416"/>
                </a:cubicBezTo>
                <a:close/>
                <a:moveTo>
                  <a:pt x="1682" y="3869"/>
                </a:moveTo>
                <a:cubicBezTo>
                  <a:pt x="1406" y="3869"/>
                  <a:pt x="1183" y="4156"/>
                  <a:pt x="1183" y="4509"/>
                </a:cubicBezTo>
                <a:cubicBezTo>
                  <a:pt x="1183" y="4863"/>
                  <a:pt x="1406" y="5149"/>
                  <a:pt x="1682" y="5149"/>
                </a:cubicBezTo>
                <a:lnTo>
                  <a:pt x="16726" y="5149"/>
                </a:lnTo>
                <a:cubicBezTo>
                  <a:pt x="17828" y="5149"/>
                  <a:pt x="18728" y="3993"/>
                  <a:pt x="18728" y="2570"/>
                </a:cubicBezTo>
                <a:cubicBezTo>
                  <a:pt x="18728" y="1156"/>
                  <a:pt x="17828" y="0"/>
                  <a:pt x="16726" y="0"/>
                </a:cubicBezTo>
                <a:lnTo>
                  <a:pt x="1682" y="0"/>
                </a:lnTo>
                <a:cubicBezTo>
                  <a:pt x="1406" y="0"/>
                  <a:pt x="1183" y="287"/>
                  <a:pt x="1183" y="631"/>
                </a:cubicBezTo>
                <a:cubicBezTo>
                  <a:pt x="1183" y="984"/>
                  <a:pt x="1406" y="1271"/>
                  <a:pt x="1682" y="1271"/>
                </a:cubicBezTo>
                <a:lnTo>
                  <a:pt x="1912" y="1271"/>
                </a:lnTo>
                <a:lnTo>
                  <a:pt x="1912" y="3869"/>
                </a:lnTo>
                <a:lnTo>
                  <a:pt x="1682" y="3869"/>
                </a:lnTo>
                <a:close/>
              </a:path>
            </a:pathLst>
          </a:custGeom>
          <a:solidFill>
            <a:schemeClr val="accent6">
              <a:hueOff val="-9866667"/>
              <a:satOff val="-59989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9" name="直接连接符 19"/>
          <p:cNvSpPr/>
          <p:nvPr>
            <p:custDataLst>
              <p:tags r:id="rId20"/>
            </p:custDataLst>
          </p:nvPr>
        </p:nvSpPr>
        <p:spPr>
          <a:xfrm>
            <a:off x="5842273" y="2024669"/>
            <a:ext cx="636709" cy="1586550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2" name="iśḷiḓe"/>
          <p:cNvGrpSpPr/>
          <p:nvPr>
            <p:custDataLst>
              <p:tags r:id="rId21"/>
            </p:custDataLst>
          </p:nvPr>
        </p:nvGrpSpPr>
        <p:grpSpPr>
          <a:xfrm>
            <a:off x="5827651" y="2305369"/>
            <a:ext cx="377190" cy="323539"/>
            <a:chOff x="-18969" y="7857"/>
            <a:chExt cx="377188" cy="323537"/>
          </a:xfrm>
        </p:grpSpPr>
        <p:sp>
          <p:nvSpPr>
            <p:cNvPr id="220" name="圆形"/>
            <p:cNvSpPr/>
            <p:nvPr>
              <p:custDataLst>
                <p:tags r:id="rId22"/>
              </p:custDataLst>
            </p:nvPr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89"/>
                <a:lumOff val="8823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89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1" name="3"/>
            <p:cNvSpPr txBox="1"/>
            <p:nvPr>
              <p:custDataLst>
                <p:tags r:id="rId23"/>
              </p:custDataLst>
            </p:nvPr>
          </p:nvSpPr>
          <p:spPr>
            <a:xfrm rot="171317">
              <a:off x="-18969" y="16908"/>
              <a:ext cx="377188" cy="305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1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rPr lang="en-US">
                  <a:latin typeface="Impact" panose="020B0806030902050204" charset="0"/>
                  <a:cs typeface="Impact" panose="020B0806030902050204" charset="0"/>
                </a:rPr>
                <a:t>NOV</a:t>
              </a:r>
              <a:endParaRPr lang="en-US">
                <a:latin typeface="Impact" panose="020B0806030902050204" charset="0"/>
                <a:cs typeface="Impact" panose="020B0806030902050204" charset="0"/>
              </a:endParaRPr>
            </a:p>
          </p:txBody>
        </p:sp>
      </p:grpSp>
      <p:sp>
        <p:nvSpPr>
          <p:cNvPr id="223" name="íṧḻiḓé"/>
          <p:cNvSpPr/>
          <p:nvPr>
            <p:custDataLst>
              <p:tags r:id="rId24"/>
            </p:custDataLst>
          </p:nvPr>
        </p:nvSpPr>
        <p:spPr>
          <a:xfrm rot="10904570">
            <a:off x="6031649" y="3107617"/>
            <a:ext cx="755705" cy="75570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9"/>
                    <a:lumOff val="8823"/>
                  </a:schemeClr>
                </a:solidFill>
              </a:defRPr>
            </a:pPr>
          </a:p>
        </p:txBody>
      </p:sp>
      <p:sp>
        <p:nvSpPr>
          <p:cNvPr id="224" name="iśļîḓé"/>
          <p:cNvSpPr/>
          <p:nvPr>
            <p:custDataLst>
              <p:tags r:id="rId25"/>
            </p:custDataLst>
          </p:nvPr>
        </p:nvSpPr>
        <p:spPr>
          <a:xfrm>
            <a:off x="6185763" y="3266538"/>
            <a:ext cx="443088" cy="442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1" h="21236" extrusionOk="0">
                <a:moveTo>
                  <a:pt x="313" y="20062"/>
                </a:moveTo>
                <a:lnTo>
                  <a:pt x="1173" y="20922"/>
                </a:lnTo>
                <a:cubicBezTo>
                  <a:pt x="612" y="21221"/>
                  <a:pt x="220" y="21315"/>
                  <a:pt x="70" y="21165"/>
                </a:cubicBezTo>
                <a:cubicBezTo>
                  <a:pt x="-79" y="21016"/>
                  <a:pt x="14" y="20623"/>
                  <a:pt x="313" y="20062"/>
                </a:cubicBezTo>
                <a:close/>
                <a:moveTo>
                  <a:pt x="108" y="19389"/>
                </a:moveTo>
                <a:lnTo>
                  <a:pt x="1846" y="21147"/>
                </a:lnTo>
                <a:cubicBezTo>
                  <a:pt x="2817" y="20791"/>
                  <a:pt x="4050" y="20081"/>
                  <a:pt x="5414" y="19071"/>
                </a:cubicBezTo>
                <a:lnTo>
                  <a:pt x="2163" y="15817"/>
                </a:lnTo>
                <a:cubicBezTo>
                  <a:pt x="1154" y="17201"/>
                  <a:pt x="444" y="18435"/>
                  <a:pt x="108" y="19389"/>
                </a:cubicBezTo>
                <a:close/>
                <a:moveTo>
                  <a:pt x="8199" y="9271"/>
                </a:moveTo>
                <a:lnTo>
                  <a:pt x="11954" y="13030"/>
                </a:lnTo>
                <a:cubicBezTo>
                  <a:pt x="11394" y="13685"/>
                  <a:pt x="10777" y="14321"/>
                  <a:pt x="10142" y="14975"/>
                </a:cubicBezTo>
                <a:cubicBezTo>
                  <a:pt x="8666" y="16453"/>
                  <a:pt x="7190" y="17743"/>
                  <a:pt x="5825" y="18772"/>
                </a:cubicBezTo>
                <a:lnTo>
                  <a:pt x="2462" y="15405"/>
                </a:lnTo>
                <a:cubicBezTo>
                  <a:pt x="3490" y="14059"/>
                  <a:pt x="4779" y="12563"/>
                  <a:pt x="6255" y="11085"/>
                </a:cubicBezTo>
                <a:cubicBezTo>
                  <a:pt x="6909" y="10450"/>
                  <a:pt x="7563" y="9832"/>
                  <a:pt x="8199" y="9271"/>
                </a:cubicBezTo>
                <a:close/>
                <a:moveTo>
                  <a:pt x="6012" y="17089"/>
                </a:moveTo>
                <a:cubicBezTo>
                  <a:pt x="5751" y="17276"/>
                  <a:pt x="5994" y="17724"/>
                  <a:pt x="6255" y="17519"/>
                </a:cubicBezTo>
                <a:cubicBezTo>
                  <a:pt x="7937" y="16247"/>
                  <a:pt x="9338" y="14676"/>
                  <a:pt x="10814" y="13180"/>
                </a:cubicBezTo>
                <a:cubicBezTo>
                  <a:pt x="11039" y="12956"/>
                  <a:pt x="10684" y="12600"/>
                  <a:pt x="10459" y="12843"/>
                </a:cubicBezTo>
                <a:cubicBezTo>
                  <a:pt x="9021" y="14302"/>
                  <a:pt x="7657" y="15836"/>
                  <a:pt x="6012" y="17089"/>
                </a:cubicBezTo>
                <a:close/>
                <a:moveTo>
                  <a:pt x="20363" y="5082"/>
                </a:moveTo>
                <a:lnTo>
                  <a:pt x="13281" y="12151"/>
                </a:lnTo>
                <a:cubicBezTo>
                  <a:pt x="13019" y="12413"/>
                  <a:pt x="12720" y="12619"/>
                  <a:pt x="12384" y="12769"/>
                </a:cubicBezTo>
                <a:lnTo>
                  <a:pt x="8460" y="8841"/>
                </a:lnTo>
                <a:cubicBezTo>
                  <a:pt x="8610" y="8505"/>
                  <a:pt x="8815" y="8205"/>
                  <a:pt x="9077" y="7944"/>
                </a:cubicBezTo>
                <a:lnTo>
                  <a:pt x="15205" y="1810"/>
                </a:lnTo>
                <a:lnTo>
                  <a:pt x="14178" y="2109"/>
                </a:lnTo>
                <a:lnTo>
                  <a:pt x="8909" y="7383"/>
                </a:lnTo>
                <a:cubicBezTo>
                  <a:pt x="8759" y="7532"/>
                  <a:pt x="8516" y="7532"/>
                  <a:pt x="8367" y="7383"/>
                </a:cubicBezTo>
                <a:cubicBezTo>
                  <a:pt x="8236" y="7252"/>
                  <a:pt x="8236" y="7009"/>
                  <a:pt x="8367" y="6859"/>
                </a:cubicBezTo>
                <a:lnTo>
                  <a:pt x="13711" y="1510"/>
                </a:lnTo>
                <a:cubicBezTo>
                  <a:pt x="13767" y="1473"/>
                  <a:pt x="13823" y="1436"/>
                  <a:pt x="13879" y="1417"/>
                </a:cubicBezTo>
                <a:lnTo>
                  <a:pt x="16345" y="687"/>
                </a:lnTo>
                <a:cubicBezTo>
                  <a:pt x="17504" y="-285"/>
                  <a:pt x="19260" y="-229"/>
                  <a:pt x="20363" y="874"/>
                </a:cubicBezTo>
                <a:cubicBezTo>
                  <a:pt x="21521" y="2034"/>
                  <a:pt x="21521" y="3923"/>
                  <a:pt x="20363" y="5082"/>
                </a:cubicBezTo>
                <a:close/>
                <a:moveTo>
                  <a:pt x="19410" y="1249"/>
                </a:moveTo>
                <a:cubicBezTo>
                  <a:pt x="19148" y="1043"/>
                  <a:pt x="18793" y="1398"/>
                  <a:pt x="19055" y="1604"/>
                </a:cubicBezTo>
                <a:cubicBezTo>
                  <a:pt x="19839" y="2202"/>
                  <a:pt x="19933" y="3306"/>
                  <a:pt x="19503" y="4166"/>
                </a:cubicBezTo>
                <a:cubicBezTo>
                  <a:pt x="19354" y="4446"/>
                  <a:pt x="19783" y="4690"/>
                  <a:pt x="19933" y="4409"/>
                </a:cubicBezTo>
                <a:cubicBezTo>
                  <a:pt x="20456" y="3380"/>
                  <a:pt x="20381" y="1978"/>
                  <a:pt x="19410" y="1249"/>
                </a:cubicBezTo>
                <a:close/>
              </a:path>
            </a:pathLst>
          </a:custGeom>
          <a:solidFill>
            <a:schemeClr val="accent6">
              <a:hueOff val="-9866667"/>
              <a:satOff val="-59989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5" name="直接连接符 23"/>
          <p:cNvSpPr/>
          <p:nvPr>
            <p:custDataLst>
              <p:tags r:id="rId26"/>
            </p:custDataLst>
          </p:nvPr>
        </p:nvSpPr>
        <p:spPr>
          <a:xfrm flipH="1" flipV="1">
            <a:off x="8456052" y="1505221"/>
            <a:ext cx="684667" cy="1566451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8" name="iŝľïḋé"/>
          <p:cNvGrpSpPr/>
          <p:nvPr>
            <p:custDataLst>
              <p:tags r:id="rId27"/>
            </p:custDataLst>
          </p:nvPr>
        </p:nvGrpSpPr>
        <p:grpSpPr>
          <a:xfrm>
            <a:off x="8765010" y="2524378"/>
            <a:ext cx="360680" cy="323538"/>
            <a:chOff x="-10184" y="8388"/>
            <a:chExt cx="360679" cy="323537"/>
          </a:xfrm>
        </p:grpSpPr>
        <p:sp>
          <p:nvSpPr>
            <p:cNvPr id="226" name="圆形"/>
            <p:cNvSpPr/>
            <p:nvPr>
              <p:custDataLst>
                <p:tags r:id="rId28"/>
              </p:custDataLst>
            </p:nvPr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89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89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7" name="4"/>
            <p:cNvSpPr txBox="1"/>
            <p:nvPr>
              <p:custDataLst>
                <p:tags r:id="rId29"/>
              </p:custDataLst>
            </p:nvPr>
          </p:nvSpPr>
          <p:spPr>
            <a:xfrm rot="183234">
              <a:off x="-10184" y="17438"/>
              <a:ext cx="360679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/>
                <a:t>DEC</a:t>
              </a:r>
              <a:endParaRPr lang="en-US"/>
            </a:p>
          </p:txBody>
        </p:sp>
      </p:grpSp>
      <p:sp>
        <p:nvSpPr>
          <p:cNvPr id="229" name="ïš1ïḓe"/>
          <p:cNvSpPr/>
          <p:nvPr>
            <p:custDataLst>
              <p:tags r:id="rId30"/>
            </p:custDataLst>
          </p:nvPr>
        </p:nvSpPr>
        <p:spPr>
          <a:xfrm>
            <a:off x="8151475" y="125094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9"/>
                    <a:lumOff val="8823"/>
                  </a:schemeClr>
                </a:solidFill>
              </a:defRPr>
            </a:pPr>
          </a:p>
        </p:txBody>
      </p:sp>
      <p:sp>
        <p:nvSpPr>
          <p:cNvPr id="230" name="ïṣlïďê"/>
          <p:cNvSpPr/>
          <p:nvPr>
            <p:custDataLst>
              <p:tags r:id="rId31"/>
            </p:custDataLst>
          </p:nvPr>
        </p:nvSpPr>
        <p:spPr>
          <a:xfrm>
            <a:off x="8303932" y="1486376"/>
            <a:ext cx="450788" cy="284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86" extrusionOk="0">
                <a:moveTo>
                  <a:pt x="3707" y="11715"/>
                </a:moveTo>
                <a:lnTo>
                  <a:pt x="5537" y="11715"/>
                </a:lnTo>
                <a:lnTo>
                  <a:pt x="9276" y="13995"/>
                </a:lnTo>
                <a:cubicBezTo>
                  <a:pt x="9745" y="14278"/>
                  <a:pt x="10253" y="14339"/>
                  <a:pt x="10599" y="14339"/>
                </a:cubicBezTo>
                <a:cubicBezTo>
                  <a:pt x="11145" y="14339"/>
                  <a:pt x="11664" y="14198"/>
                  <a:pt x="12061" y="13924"/>
                </a:cubicBezTo>
                <a:lnTo>
                  <a:pt x="15375" y="11715"/>
                </a:lnTo>
                <a:lnTo>
                  <a:pt x="17401" y="11715"/>
                </a:lnTo>
                <a:lnTo>
                  <a:pt x="17401" y="15267"/>
                </a:lnTo>
                <a:cubicBezTo>
                  <a:pt x="17401" y="16363"/>
                  <a:pt x="16888" y="17600"/>
                  <a:pt x="16252" y="18034"/>
                </a:cubicBezTo>
                <a:lnTo>
                  <a:pt x="11676" y="21162"/>
                </a:lnTo>
                <a:cubicBezTo>
                  <a:pt x="11039" y="21595"/>
                  <a:pt x="10013" y="21595"/>
                  <a:pt x="9382" y="21162"/>
                </a:cubicBezTo>
                <a:lnTo>
                  <a:pt x="4851" y="18034"/>
                </a:lnTo>
                <a:cubicBezTo>
                  <a:pt x="4220" y="17600"/>
                  <a:pt x="3707" y="16363"/>
                  <a:pt x="3707" y="15267"/>
                </a:cubicBezTo>
                <a:close/>
                <a:moveTo>
                  <a:pt x="10670" y="1"/>
                </a:moveTo>
                <a:cubicBezTo>
                  <a:pt x="11095" y="-5"/>
                  <a:pt x="11521" y="83"/>
                  <a:pt x="11847" y="265"/>
                </a:cubicBezTo>
                <a:lnTo>
                  <a:pt x="20608" y="5205"/>
                </a:lnTo>
                <a:cubicBezTo>
                  <a:pt x="21160" y="5514"/>
                  <a:pt x="21244" y="6026"/>
                  <a:pt x="20875" y="6433"/>
                </a:cubicBezTo>
                <a:lnTo>
                  <a:pt x="20887" y="6433"/>
                </a:lnTo>
                <a:lnTo>
                  <a:pt x="20887" y="15226"/>
                </a:lnTo>
                <a:lnTo>
                  <a:pt x="21439" y="18071"/>
                </a:lnTo>
                <a:lnTo>
                  <a:pt x="19899" y="18071"/>
                </a:lnTo>
                <a:lnTo>
                  <a:pt x="20435" y="15252"/>
                </a:lnTo>
                <a:lnTo>
                  <a:pt x="20435" y="6769"/>
                </a:lnTo>
                <a:lnTo>
                  <a:pt x="11819" y="12522"/>
                </a:lnTo>
                <a:cubicBezTo>
                  <a:pt x="11183" y="12946"/>
                  <a:pt x="10145" y="12972"/>
                  <a:pt x="9503" y="12584"/>
                </a:cubicBezTo>
                <a:lnTo>
                  <a:pt x="481" y="7078"/>
                </a:lnTo>
                <a:cubicBezTo>
                  <a:pt x="-161" y="6680"/>
                  <a:pt x="-161" y="6053"/>
                  <a:pt x="486" y="5673"/>
                </a:cubicBezTo>
                <a:lnTo>
                  <a:pt x="9498" y="300"/>
                </a:lnTo>
                <a:cubicBezTo>
                  <a:pt x="9822" y="105"/>
                  <a:pt x="10246" y="6"/>
                  <a:pt x="10670" y="1"/>
                </a:cubicBezTo>
                <a:close/>
              </a:path>
            </a:pathLst>
          </a:custGeom>
          <a:solidFill>
            <a:schemeClr val="accent6">
              <a:hueOff val="-9866667"/>
              <a:satOff val="-59989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1" name="文本框 35"/>
          <p:cNvSpPr txBox="1"/>
          <p:nvPr/>
        </p:nvSpPr>
        <p:spPr>
          <a:xfrm>
            <a:off x="561657" y="557508"/>
            <a:ext cx="1724660" cy="968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时间线</a:t>
            </a:r>
            <a:endParaRPr lang="zh-CN"/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</a:t>
            </a:r>
            <a:r>
              <a:rPr lang="en-US"/>
              <a:t>Timeline</a:t>
            </a:r>
            <a:endParaRPr lang="en-US"/>
          </a:p>
        </p:txBody>
      </p:sp>
      <p:pic>
        <p:nvPicPr>
          <p:cNvPr id="232" name="图形 36" descr="图形 3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3" name="矩形 37"/>
          <p:cNvSpPr txBox="1"/>
          <p:nvPr>
            <p:custDataLst>
              <p:tags r:id="rId33"/>
            </p:custDataLst>
          </p:nvPr>
        </p:nvSpPr>
        <p:spPr>
          <a:xfrm>
            <a:off x="1762713" y="5054193"/>
            <a:ext cx="2298679" cy="1460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Start working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Review exsiting code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Try to deploy on server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Fix bugs to make code runnable</a:t>
            </a:r>
            <a:endParaRPr lang="en-US"/>
          </a:p>
        </p:txBody>
      </p:sp>
      <p:sp>
        <p:nvSpPr>
          <p:cNvPr id="234" name="矩形 40"/>
          <p:cNvSpPr txBox="1"/>
          <p:nvPr>
            <p:custDataLst>
              <p:tags r:id="rId34"/>
            </p:custDataLst>
          </p:nvPr>
        </p:nvSpPr>
        <p:spPr>
          <a:xfrm>
            <a:off x="4274820" y="4322445"/>
            <a:ext cx="3561715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Develop RBAC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Add permission control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Deploy Node Exporter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Allow custom alerting rules</a:t>
            </a:r>
            <a:endParaRPr lang="en-US"/>
          </a:p>
        </p:txBody>
      </p:sp>
      <p:sp>
        <p:nvSpPr>
          <p:cNvPr id="235" name="矩形 41"/>
          <p:cNvSpPr txBox="1"/>
          <p:nvPr>
            <p:custDataLst>
              <p:tags r:id="rId35"/>
            </p:custDataLst>
          </p:nvPr>
        </p:nvSpPr>
        <p:spPr>
          <a:xfrm>
            <a:off x="6663690" y="3603625"/>
            <a:ext cx="4180840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Deploy Alertmanager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Use alertmanager to manage alerts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Add visualization in dashboard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Develop custom scripts</a:t>
            </a:r>
            <a:endParaRPr lang="en-US"/>
          </a:p>
        </p:txBody>
      </p:sp>
      <p:sp>
        <p:nvSpPr>
          <p:cNvPr id="236" name="矩形 42"/>
          <p:cNvSpPr txBox="1"/>
          <p:nvPr>
            <p:custDataLst>
              <p:tags r:id="rId36"/>
            </p:custDataLst>
          </p:nvPr>
        </p:nvSpPr>
        <p:spPr>
          <a:xfrm>
            <a:off x="9222105" y="2515870"/>
            <a:ext cx="3710305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Dynamic Cluster Refractor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Allow dynamic clusters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Deploy system onto test cluster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Working on user manual</a:t>
            </a:r>
            <a:endParaRPr lang="en-US"/>
          </a:p>
        </p:txBody>
      </p:sp>
      <p:pic>
        <p:nvPicPr>
          <p:cNvPr id="237" name="图形 1" descr="图形 1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9407335" y="4640536"/>
            <a:ext cx="2268727" cy="168733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32355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 sz="2800"/>
                <a:t>Achievement</a:t>
              </a:r>
              <a:endParaRPr lang="en-US" altLang="zh-CN" sz="2800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</a:t>
              </a:r>
              <a:r>
                <a:rPr lang="en-US"/>
                <a:t>1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654175"/>
            <a:ext cx="9465310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Deployed on test cluster and works well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Display alerts according our pre-defined rules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Monitor 3 computing nodes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Can be accessed in </a:t>
            </a: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  <a:hlinkClick r:id="rId2"/>
              </a:rPr>
              <a:t>http://172.18.6.108/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can manage devices and clusters dynamic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be able to do the alert statisticis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also can manage permission and alerting rules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905510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 sz="2800"/>
                <a:t>Gain</a:t>
              </a:r>
              <a:endParaRPr lang="en-US" altLang="zh-CN" sz="2800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2"/>
          <p:cNvSpPr txBox="1"/>
          <p:nvPr/>
        </p:nvSpPr>
        <p:spPr>
          <a:xfrm>
            <a:off x="551180" y="1654175"/>
            <a:ext cx="10767695" cy="29216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Deep understanding of Java web application developement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use </a:t>
            </a: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 lot of framework and packages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lvl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Great knowledge of Prometheus monitoring and alerting system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Also components like Node Exporter and Alertmanager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lvl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Better ability of developing under Linux environment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742950" marR="0" lvl="1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more familiar with linux commands</a:t>
            </a:r>
            <a:endParaRPr kumimoji="0" lang="en-US" altLang="zh-CN" sz="240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285750" marR="0" lvl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Improved coorperation capability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形 3" descr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66" y="5746994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面向行走阻力训练的自供电外骨骼"/>
          <p:cNvSpPr txBox="1"/>
          <p:nvPr>
            <p:ph type="title" idx="4294967295"/>
          </p:nvPr>
        </p:nvSpPr>
        <p:spPr>
          <a:xfrm>
            <a:off x="-24603" y="2971320"/>
            <a:ext cx="12214536" cy="915012"/>
          </a:xfrm>
          <a:prstGeom prst="rect">
            <a:avLst/>
          </a:prstGeom>
        </p:spPr>
        <p:txBody>
          <a:bodyPr lIns="50800" tIns="50800" rIns="50800" bIns="50800" anchor="b">
            <a:noAutofit/>
          </a:bodyPr>
          <a:lstStyle>
            <a:lvl1pPr algn="ctr" defTabSz="2218690">
              <a:lnSpc>
                <a:spcPct val="80000"/>
              </a:lnSpc>
              <a:defRPr sz="4550" b="1" spc="-9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6000">
                <a:sym typeface="+mn-ea"/>
              </a:rPr>
              <a:t>THANK YOU</a:t>
            </a:r>
            <a:endParaRPr lang="en-US" sz="600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60108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Reserach Background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2"/>
          <p:cNvSpPr txBox="1"/>
          <p:nvPr/>
        </p:nvSpPr>
        <p:spPr>
          <a:xfrm>
            <a:off x="109220" y="1461770"/>
            <a:ext cx="1087945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The 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Scientific and Engineering Computing Center 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(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  <a:hlinkClick r:id="rId2" action="ppaction://hlinkfile"/>
              </a:rPr>
              <a:t>https://hpc.sustech.edu.cn/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)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 is responsible for managing and operating more than 1,100 servers on the SUSTech high-performance computing platform.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Due to the rapid growth in scale, building 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 cluster software and hardware monitoring and alerting system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 is crucial.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3500755"/>
            <a:ext cx="9886315" cy="2914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5684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Our Goal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1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" name="内容占位符 5"/>
          <p:cNvSpPr/>
          <p:nvPr>
            <p:ph sz="half" idx="1"/>
          </p:nvPr>
        </p:nvSpPr>
        <p:spPr>
          <a:xfrm>
            <a:off x="262890" y="1334770"/>
            <a:ext cx="6447790" cy="4351655"/>
          </a:xfrm>
        </p:spPr>
        <p:txBody>
          <a:bodyPr/>
          <a:p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 system to monitor multiple high-performance computing clusters in SUSTech.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Based on Prometheus monitor, including components like Node Exporter and Alertmanager.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Using Java SpringBoot, Mybatis, Mysql, Docker tools to help develop.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Automatically generate and manage alerts according to server metrics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" b="2021"/>
          <a:stretch>
            <a:fillRect/>
          </a:stretch>
        </p:blipFill>
        <p:spPr>
          <a:xfrm>
            <a:off x="6887845" y="1412875"/>
            <a:ext cx="5049520" cy="4972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5684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Our Work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1</a:t>
              </a:r>
              <a:r>
                <a:t>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35" y="1341120"/>
            <a:ext cx="10972800" cy="5257800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Based on existing work.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Still have innovations and a lot works to do, including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 RBAC Permission system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further exploration on Prometheus monitor, Node exorter, and Alertmanager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Refractor most of existing code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Deployed on testing cluster and works well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8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2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071698" y="2565348"/>
            <a:ext cx="20713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项目总览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0759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Archite</a:t>
              </a:r>
              <a:r>
                <a:rPr lang="en-US"/>
                <a:t>cture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1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7035" y="1470660"/>
            <a:ext cx="10907395" cy="4955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0759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Architecture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1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7" name="图片 6" descr="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65" y="1268730"/>
            <a:ext cx="6295390" cy="50704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5280" y="1484630"/>
            <a:ext cx="5062855" cy="482790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Three main types of servers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main server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our Java web application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Prometheus server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Prometheus monitor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pull metrics from exproters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trigger alerts and push them to alertmaneger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Compute nodes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nodes that need monitor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exporters and scripts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expose metrics to HTTP endpoint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</a:pP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07936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What metrics do we collect?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91135" y="1412875"/>
            <a:ext cx="11702415" cy="1511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Hardware-level Metrics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exposed by IPMI Exporter, scraped from BMC servers </a:t>
            </a:r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(Baseboard management controller)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like fan speed, cpu temperature and power state.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3068955"/>
            <a:ext cx="9462135" cy="1655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4869180"/>
            <a:ext cx="9461500" cy="1537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7.xml><?xml version="1.0" encoding="utf-8"?>
<p:tagLst xmlns:p="http://schemas.openxmlformats.org/presentationml/2006/main">
  <p:tag name="commondata" val="eyJoZGlkIjoiNDVmM2VjYWY0ZjEwODI0YjRlNTU0MTk1NDA2NThhMzYifQ=="/>
</p:tagLst>
</file>

<file path=ppt/tags/tag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heme/theme1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0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0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4342</Words>
  <Application>WPS 演示</Application>
  <PresentationFormat/>
  <Paragraphs>256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等线</vt:lpstr>
      <vt:lpstr>等线 Light</vt:lpstr>
      <vt:lpstr>Arial</vt:lpstr>
      <vt:lpstr>Helvetica Neue</vt:lpstr>
      <vt:lpstr>Akrobat Black</vt:lpstr>
      <vt:lpstr>Segoe Print</vt:lpstr>
      <vt:lpstr>思源黑体 CN Bold</vt:lpstr>
      <vt:lpstr>黑体</vt:lpstr>
      <vt:lpstr>Akrobat</vt:lpstr>
      <vt:lpstr>Times New Roman</vt:lpstr>
      <vt:lpstr>微软雅黑</vt:lpstr>
      <vt:lpstr>Arial Unicode MS</vt:lpstr>
      <vt:lpstr>Impact</vt:lpstr>
      <vt:lpstr>Impact</vt:lpstr>
      <vt:lpstr>思源黑体 CN Light</vt:lpstr>
      <vt:lpstr>Helvetica</vt:lpstr>
      <vt:lpstr>已停用母版样式</vt:lpstr>
      <vt:lpstr>HPC Monitor System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Role-based access control(RBAC) </vt:lpstr>
      <vt:lpstr>Role-based access control(RBAC) </vt:lpstr>
      <vt:lpstr>Role-based access control(RBAC) </vt:lpstr>
      <vt:lpstr>PowerPoint 演示文稿</vt:lpstr>
      <vt:lpstr>Node Exporter </vt:lpstr>
      <vt:lpstr>PowerPoint 演示文稿</vt:lpstr>
      <vt:lpstr>Alertmanager - Centralized Alert Handling in Prometheus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面向行走阻力训练的自供电外骨骼</dc:title>
  <dc:creator/>
  <cp:lastModifiedBy>similar</cp:lastModifiedBy>
  <cp:revision>63</cp:revision>
  <dcterms:created xsi:type="dcterms:W3CDTF">2023-12-19T11:33:00Z</dcterms:created>
  <dcterms:modified xsi:type="dcterms:W3CDTF">2024-12-25T09:54:28Z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F6A1321F197148D7955360AC8ED851C7_12</vt:lpwstr>
  </property>
  <property fmtid="{D5CDD505-2E9C-101B-9397-08002B2CF9AE}" pid="3" name="KSOProductBuildVer">
    <vt:lpwstr>2052-12.1.0.19302</vt:lpwstr>
  </property>
</Properties>
</file>