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74" r:id="rId3"/>
    <p:sldId id="276" r:id="rId4"/>
    <p:sldId id="277" r:id="rId5"/>
    <p:sldId id="270" r:id="rId6"/>
    <p:sldId id="271" r:id="rId7"/>
    <p:sldId id="269" r:id="rId8"/>
    <p:sldId id="265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7C05B-254B-4C4E-900F-D64DCFDD2ED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67FCD-FF6E-4600-BBBF-A187A1F6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4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05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95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53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52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08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6202a3cc35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6202a3cc35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CFE76-CC2D-4E24-8F86-9D54C035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421EE-E504-46A9-A867-A4351C81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2A152-4CDC-46C4-BAF8-EE315FE6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AC4A6-AC67-4E28-B750-0389687E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B565E-1EF6-4FB6-B3A4-8E26CE9B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F31BD-CB64-4EEB-9EC7-113A052C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A03276-8A14-48E6-938E-AEFF9D8D8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0157D-9145-441F-BB43-0E2EB670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E439C-8404-4C71-9306-1564766B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B042F-B6EF-43DE-84C1-D9B4722C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80176C-848B-48CE-A937-1B53922DF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04F42-3613-4FC5-B987-26E42269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8C054-DB74-4219-8F62-60920FC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490B0-C35B-43B8-AD5E-36475796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5BBC0-4D76-4414-ABF8-F4780A6F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12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solidFill>
          <a:srgbClr val="F3F3F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2202533" y="2217533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202533" y="2985933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2202533" y="4487432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2202533" y="5250404"/>
            <a:ext cx="3877200" cy="129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6810524" y="4487433"/>
            <a:ext cx="34924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6810524" y="5250271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6810524" y="2217533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6810524" y="2985933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9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618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364800" y="2184000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2364800" y="3778392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2364800" y="5393967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3745200" y="1253600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3745200" y="2869165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3745200" y="4463567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1860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567D8-7673-4622-A07F-3FF388DC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D5605-0E17-40BB-BCF1-4B099AC8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44760-325E-4EB8-80B7-F44C292E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7042E-2B6C-47C0-A729-3DF15642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47686-33AD-4216-B036-56F4D2F1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8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37230-7B1C-4C9A-8F29-BD811B0E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75E39-2323-454D-B921-0952E70D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48059-406F-4EA2-AD03-D3C434AB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F3479-DFA4-45A6-A000-3497332A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1DCFC-DD9F-4A00-A26A-621C43B9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8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53EB6-D9DF-45ED-B0C6-C839C41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D20F-7588-439C-AC41-1F205672D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90752-1A8D-4AC8-A028-1B69041F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07F6D-2A4D-4DC4-9EEC-3041CB84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34A2E-FF57-4A82-8B37-25783056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F3917-281D-4740-B282-0A1789D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53734-6CB3-4A3E-A952-D00199F9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FFF12-044A-4AD8-97A0-B8B045B1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2B687D-C8EC-496D-BCBC-C6FA1573A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798E5D-B0AF-4E0A-BB24-7D08FCD6D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73382F-629B-4CC2-96DC-636CFBADF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31107B-C716-47A6-8B07-CB54E406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67EC7B-569C-40EE-87A9-FF86F84C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B79BDA-4E1A-427B-BAE2-DC0917CD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7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67DF9-6F50-42D8-9EAC-C0D3CCC5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09A64D-8AB5-454C-A874-A763A683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39AE-B53B-4130-B333-CB323C80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8E948A-99A4-41CB-B379-B8498A44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D78143-3787-416A-AB7A-7F9FECFC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1CDBDC-AA13-464D-841A-EC67D1FD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2F468-5013-47FD-AA99-D9CA0D0C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2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6009C-537E-4ABA-A229-0CC098AA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CB317-1528-43A7-B676-ED59F7B2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9FBD3-8392-47FC-809C-0AEA1668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5431B-16AF-4AB4-9A7A-C25ECD20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3929E-0E5D-41B9-8D50-D037AE7A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F9E34-36FF-4EB9-9FE7-9D8E5698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6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88BC4-DB1A-48BF-88EE-19A92BBC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244701-D426-4B07-B74F-56092777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0B63C-5020-4F72-AF90-A2BA810A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E288-DCF5-4AF5-8B80-3F26306C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6D442-4DA6-4A77-B440-4CADBE76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65304-92ED-4C12-99B7-7980CAC7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5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B2D90-B2C4-4F6A-9669-DEFE4B92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8D92D-C29E-41C4-8F72-AC709D7A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58CCF-9750-4367-8D7C-F77BC8958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EBEA-E13E-465B-9B24-57914E269C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88C89-A8B7-444B-9844-598D5C951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10829-4C38-4C90-90EF-AAE30F2BA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8A03-F3F5-4275-A9D1-9A41C1F8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4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F2421404-B773-4DBA-BBB8-66345A51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02" y="2279239"/>
            <a:ext cx="5691003" cy="4196892"/>
          </a:xfrm>
          <a:prstGeom prst="rect">
            <a:avLst/>
          </a:prstGeom>
        </p:spPr>
      </p:pic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6915028" y="534783"/>
            <a:ext cx="4259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2800" b="1" dirty="0"/>
              <a:t>해산물</a:t>
            </a:r>
            <a:endParaRPr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CEE2D26-0ABA-410E-A44F-E50FDFF43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0" y="2279238"/>
            <a:ext cx="5733548" cy="4196892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2B0E72AD-8D70-4650-98F8-1350E542C278}"/>
              </a:ext>
            </a:extLst>
          </p:cNvPr>
          <p:cNvGrpSpPr/>
          <p:nvPr/>
        </p:nvGrpSpPr>
        <p:grpSpPr>
          <a:xfrm>
            <a:off x="2003145" y="1576745"/>
            <a:ext cx="2204315" cy="481176"/>
            <a:chOff x="574250" y="1632437"/>
            <a:chExt cx="2204315" cy="813693"/>
          </a:xfrm>
        </p:grpSpPr>
        <p:sp>
          <p:nvSpPr>
            <p:cNvPr id="49" name="Google Shape;821;p33">
              <a:extLst>
                <a:ext uri="{FF2B5EF4-FFF2-40B4-BE49-F238E27FC236}">
                  <a16:creationId xmlns:a16="http://schemas.microsoft.com/office/drawing/2014/main" id="{1321B087-1999-4AAF-9A92-6FBDE7151E77}"/>
                </a:ext>
              </a:extLst>
            </p:cNvPr>
            <p:cNvSpPr/>
            <p:nvPr/>
          </p:nvSpPr>
          <p:spPr>
            <a:xfrm>
              <a:off x="619065" y="1685102"/>
              <a:ext cx="2159500" cy="761028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822;p33">
              <a:extLst>
                <a:ext uri="{FF2B5EF4-FFF2-40B4-BE49-F238E27FC236}">
                  <a16:creationId xmlns:a16="http://schemas.microsoft.com/office/drawing/2014/main" id="{46C42E23-55C4-4CC6-A537-7A83648D89C9}"/>
                </a:ext>
              </a:extLst>
            </p:cNvPr>
            <p:cNvSpPr/>
            <p:nvPr/>
          </p:nvSpPr>
          <p:spPr>
            <a:xfrm>
              <a:off x="574250" y="1632437"/>
              <a:ext cx="2159500" cy="76102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D98C4F6-727E-4A2F-B887-B8D804B25D72}"/>
              </a:ext>
            </a:extLst>
          </p:cNvPr>
          <p:cNvGrpSpPr/>
          <p:nvPr/>
        </p:nvGrpSpPr>
        <p:grpSpPr>
          <a:xfrm>
            <a:off x="8344145" y="1581849"/>
            <a:ext cx="2204315" cy="481176"/>
            <a:chOff x="574250" y="1632437"/>
            <a:chExt cx="2204315" cy="813693"/>
          </a:xfrm>
        </p:grpSpPr>
        <p:sp>
          <p:nvSpPr>
            <p:cNvPr id="52" name="Google Shape;821;p33">
              <a:extLst>
                <a:ext uri="{FF2B5EF4-FFF2-40B4-BE49-F238E27FC236}">
                  <a16:creationId xmlns:a16="http://schemas.microsoft.com/office/drawing/2014/main" id="{8C26748B-C1D4-4455-8296-F45C60111D81}"/>
                </a:ext>
              </a:extLst>
            </p:cNvPr>
            <p:cNvSpPr/>
            <p:nvPr/>
          </p:nvSpPr>
          <p:spPr>
            <a:xfrm>
              <a:off x="619065" y="1685102"/>
              <a:ext cx="2159500" cy="761028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822;p33">
              <a:extLst>
                <a:ext uri="{FF2B5EF4-FFF2-40B4-BE49-F238E27FC236}">
                  <a16:creationId xmlns:a16="http://schemas.microsoft.com/office/drawing/2014/main" id="{465DAFFC-FCE6-49F5-8DA7-A027192E8DB9}"/>
                </a:ext>
              </a:extLst>
            </p:cNvPr>
            <p:cNvSpPr/>
            <p:nvPr/>
          </p:nvSpPr>
          <p:spPr>
            <a:xfrm>
              <a:off x="574250" y="1632437"/>
              <a:ext cx="2159500" cy="76102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4" name="Google Shape;825;p33">
            <a:extLst>
              <a:ext uri="{FF2B5EF4-FFF2-40B4-BE49-F238E27FC236}">
                <a16:creationId xmlns:a16="http://schemas.microsoft.com/office/drawing/2014/main" id="{E2C679F0-0573-4735-8FFD-54ACEB7BB3B8}"/>
              </a:ext>
            </a:extLst>
          </p:cNvPr>
          <p:cNvSpPr txBox="1">
            <a:spLocks/>
          </p:cNvSpPr>
          <p:nvPr/>
        </p:nvSpPr>
        <p:spPr>
          <a:xfrm>
            <a:off x="8344145" y="1581849"/>
            <a:ext cx="2159499" cy="450033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오징어</a:t>
            </a:r>
            <a:endParaRPr lang="ko-KR" altLang="en-US" sz="1867" b="1" dirty="0"/>
          </a:p>
        </p:txBody>
      </p:sp>
      <p:sp>
        <p:nvSpPr>
          <p:cNvPr id="55" name="Google Shape;825;p33">
            <a:extLst>
              <a:ext uri="{FF2B5EF4-FFF2-40B4-BE49-F238E27FC236}">
                <a16:creationId xmlns:a16="http://schemas.microsoft.com/office/drawing/2014/main" id="{ABF8F338-FAF6-4D9B-A947-AD083C4E4BA3}"/>
              </a:ext>
            </a:extLst>
          </p:cNvPr>
          <p:cNvSpPr txBox="1">
            <a:spLocks/>
          </p:cNvSpPr>
          <p:nvPr/>
        </p:nvSpPr>
        <p:spPr>
          <a:xfrm>
            <a:off x="2025553" y="1576744"/>
            <a:ext cx="2159499" cy="450033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고등어</a:t>
            </a:r>
            <a:endParaRPr lang="ko-KR" altLang="en-US" sz="1867" b="1" dirty="0"/>
          </a:p>
        </p:txBody>
      </p:sp>
    </p:spTree>
    <p:extLst>
      <p:ext uri="{BB962C8B-B14F-4D97-AF65-F5344CB8AC3E}">
        <p14:creationId xmlns:p14="http://schemas.microsoft.com/office/powerpoint/2010/main" val="234167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" name="Google Shape;2462;p42"/>
          <p:cNvGrpSpPr/>
          <p:nvPr/>
        </p:nvGrpSpPr>
        <p:grpSpPr>
          <a:xfrm>
            <a:off x="364037" y="3195687"/>
            <a:ext cx="6459451" cy="840809"/>
            <a:chOff x="6974992" y="1394136"/>
            <a:chExt cx="596881" cy="630607"/>
          </a:xfrm>
        </p:grpSpPr>
        <p:sp>
          <p:nvSpPr>
            <p:cNvPr id="2463" name="Google Shape;2463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 b="1"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 b="1"/>
            </a:p>
          </p:txBody>
        </p:sp>
      </p:grpSp>
      <p:grpSp>
        <p:nvGrpSpPr>
          <p:cNvPr id="2465" name="Google Shape;2465;p42"/>
          <p:cNvGrpSpPr/>
          <p:nvPr/>
        </p:nvGrpSpPr>
        <p:grpSpPr>
          <a:xfrm>
            <a:off x="364037" y="4777054"/>
            <a:ext cx="6459451" cy="840809"/>
            <a:chOff x="6974992" y="1394136"/>
            <a:chExt cx="596881" cy="630607"/>
          </a:xfrm>
        </p:grpSpPr>
        <p:sp>
          <p:nvSpPr>
            <p:cNvPr id="2466" name="Google Shape;2466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 b="1"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 b="1"/>
            </a:p>
          </p:txBody>
        </p:sp>
      </p:grpSp>
      <p:grpSp>
        <p:nvGrpSpPr>
          <p:cNvPr id="2468" name="Google Shape;2468;p42"/>
          <p:cNvGrpSpPr/>
          <p:nvPr/>
        </p:nvGrpSpPr>
        <p:grpSpPr>
          <a:xfrm>
            <a:off x="364037" y="1590538"/>
            <a:ext cx="6459451" cy="840809"/>
            <a:chOff x="6974992" y="1394136"/>
            <a:chExt cx="596881" cy="630607"/>
          </a:xfrm>
        </p:grpSpPr>
        <p:sp>
          <p:nvSpPr>
            <p:cNvPr id="2469" name="Google Shape;2469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470" name="Google Shape;2470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2471" name="Google Shape;2471;p42"/>
          <p:cNvSpPr/>
          <p:nvPr/>
        </p:nvSpPr>
        <p:spPr>
          <a:xfrm>
            <a:off x="-149769" y="5690702"/>
            <a:ext cx="38128" cy="43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solidFill>
                <a:srgbClr val="434343"/>
              </a:solidFill>
            </a:endParaRPr>
          </a:p>
        </p:txBody>
      </p:sp>
      <p:sp>
        <p:nvSpPr>
          <p:cNvPr id="2472" name="Google Shape;2472;p42"/>
          <p:cNvSpPr txBox="1">
            <a:spLocks noGrp="1"/>
          </p:cNvSpPr>
          <p:nvPr>
            <p:ph type="subTitle" idx="1"/>
          </p:nvPr>
        </p:nvSpPr>
        <p:spPr>
          <a:xfrm>
            <a:off x="-243479" y="2476305"/>
            <a:ext cx="7462400" cy="5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b="1" dirty="0"/>
              <a:t>유가상승 및 일본의 만행에 의한 가격 인상</a:t>
            </a:r>
            <a:endParaRPr b="1" dirty="0"/>
          </a:p>
        </p:txBody>
      </p:sp>
      <p:sp>
        <p:nvSpPr>
          <p:cNvPr id="2473" name="Google Shape;2473;p42"/>
          <p:cNvSpPr txBox="1">
            <a:spLocks noGrp="1"/>
          </p:cNvSpPr>
          <p:nvPr>
            <p:ph type="subTitle" idx="2"/>
          </p:nvPr>
        </p:nvSpPr>
        <p:spPr>
          <a:xfrm>
            <a:off x="-243479" y="4070697"/>
            <a:ext cx="7462400" cy="5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b="1" dirty="0"/>
              <a:t>우크라이나 전쟁으로 인한 가격 인상</a:t>
            </a:r>
            <a:endParaRPr b="1" dirty="0"/>
          </a:p>
        </p:txBody>
      </p:sp>
      <p:sp>
        <p:nvSpPr>
          <p:cNvPr id="2474" name="Google Shape;2474;p42"/>
          <p:cNvSpPr txBox="1">
            <a:spLocks noGrp="1"/>
          </p:cNvSpPr>
          <p:nvPr>
            <p:ph type="subTitle" idx="3"/>
          </p:nvPr>
        </p:nvSpPr>
        <p:spPr>
          <a:xfrm>
            <a:off x="-243479" y="5686272"/>
            <a:ext cx="7462400" cy="5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b="1" dirty="0"/>
              <a:t>자연 재해로 인한 가격 인상</a:t>
            </a:r>
            <a:endParaRPr b="1" dirty="0"/>
          </a:p>
        </p:txBody>
      </p:sp>
      <p:sp>
        <p:nvSpPr>
          <p:cNvPr id="2475" name="Google Shape;2475;p42"/>
          <p:cNvSpPr txBox="1">
            <a:spLocks noGrp="1"/>
          </p:cNvSpPr>
          <p:nvPr>
            <p:ph type="title"/>
          </p:nvPr>
        </p:nvSpPr>
        <p:spPr>
          <a:xfrm>
            <a:off x="1136921" y="1425985"/>
            <a:ext cx="4701600" cy="93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ko-KR" altLang="en-US" sz="2800" b="1" dirty="0"/>
              <a:t>해산물</a:t>
            </a:r>
            <a:endParaRPr sz="2800" b="1" dirty="0"/>
          </a:p>
        </p:txBody>
      </p:sp>
      <p:sp>
        <p:nvSpPr>
          <p:cNvPr id="2476" name="Google Shape;2476;p42"/>
          <p:cNvSpPr txBox="1">
            <a:spLocks noGrp="1"/>
          </p:cNvSpPr>
          <p:nvPr>
            <p:ph type="title" idx="4"/>
          </p:nvPr>
        </p:nvSpPr>
        <p:spPr>
          <a:xfrm>
            <a:off x="1136921" y="3041550"/>
            <a:ext cx="4701600" cy="93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ko-KR" altLang="en-US" sz="2800" b="1" dirty="0"/>
              <a:t>육류</a:t>
            </a:r>
            <a:endParaRPr sz="2800" b="1" dirty="0"/>
          </a:p>
        </p:txBody>
      </p:sp>
      <p:sp>
        <p:nvSpPr>
          <p:cNvPr id="2477" name="Google Shape;2477;p42"/>
          <p:cNvSpPr txBox="1">
            <a:spLocks noGrp="1"/>
          </p:cNvSpPr>
          <p:nvPr>
            <p:ph type="title" idx="5"/>
          </p:nvPr>
        </p:nvSpPr>
        <p:spPr>
          <a:xfrm>
            <a:off x="1136921" y="4635952"/>
            <a:ext cx="4701600" cy="93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ko-KR" altLang="en-US" sz="2800" b="1" dirty="0"/>
              <a:t>농작물</a:t>
            </a:r>
            <a:endParaRPr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906AC-AD2E-4D09-AA1B-DF039F6FC1A5}"/>
              </a:ext>
            </a:extLst>
          </p:cNvPr>
          <p:cNvSpPr txBox="1"/>
          <p:nvPr/>
        </p:nvSpPr>
        <p:spPr>
          <a:xfrm>
            <a:off x="7236983" y="4755131"/>
            <a:ext cx="5203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신선식품의 가격 인상</a:t>
            </a:r>
            <a:r>
              <a:rPr lang="ko-KR" altLang="en-US" sz="2800" b="1" dirty="0"/>
              <a:t>에</a:t>
            </a:r>
            <a:r>
              <a:rPr lang="ko-KR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800" b="1" dirty="0"/>
              <a:t>있어 </a:t>
            </a:r>
            <a:endParaRPr lang="en-US" altLang="ko-KR" sz="2800" b="1" dirty="0"/>
          </a:p>
          <a:p>
            <a:r>
              <a:rPr lang="ko-KR" altLang="en-US" sz="2800" b="1" dirty="0">
                <a:solidFill>
                  <a:srgbClr val="FF0000"/>
                </a:solidFill>
              </a:rPr>
              <a:t>국제적인 요인</a:t>
            </a:r>
            <a:r>
              <a:rPr lang="ko-KR" altLang="en-US" sz="2800" b="1" dirty="0"/>
              <a:t>과 </a:t>
            </a:r>
            <a:r>
              <a:rPr lang="ko-KR" altLang="en-US" sz="2800" b="1" dirty="0">
                <a:solidFill>
                  <a:srgbClr val="FF0000"/>
                </a:solidFill>
              </a:rPr>
              <a:t>자연적인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요인</a:t>
            </a:r>
            <a:r>
              <a:rPr lang="ko-KR" altLang="en-US" sz="2800" b="1" dirty="0"/>
              <a:t>이 영향을 끼친다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grpSp>
        <p:nvGrpSpPr>
          <p:cNvPr id="19" name="Google Shape;2468;p42">
            <a:extLst>
              <a:ext uri="{FF2B5EF4-FFF2-40B4-BE49-F238E27FC236}">
                <a16:creationId xmlns:a16="http://schemas.microsoft.com/office/drawing/2014/main" id="{31830281-448E-431A-8350-B28F560DCD69}"/>
              </a:ext>
            </a:extLst>
          </p:cNvPr>
          <p:cNvGrpSpPr/>
          <p:nvPr/>
        </p:nvGrpSpPr>
        <p:grpSpPr>
          <a:xfrm>
            <a:off x="6238407" y="513446"/>
            <a:ext cx="6459451" cy="840809"/>
            <a:chOff x="6974992" y="1394136"/>
            <a:chExt cx="596881" cy="630607"/>
          </a:xfrm>
        </p:grpSpPr>
        <p:sp>
          <p:nvSpPr>
            <p:cNvPr id="20" name="Google Shape;2469;p42">
              <a:extLst>
                <a:ext uri="{FF2B5EF4-FFF2-40B4-BE49-F238E27FC236}">
                  <a16:creationId xmlns:a16="http://schemas.microsoft.com/office/drawing/2014/main" id="{10016860-42C6-407F-ABF2-774FB0C10253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/>
            </a:p>
          </p:txBody>
        </p:sp>
        <p:sp>
          <p:nvSpPr>
            <p:cNvPr id="21" name="Google Shape;2470;p42">
              <a:extLst>
                <a:ext uri="{FF2B5EF4-FFF2-40B4-BE49-F238E27FC236}">
                  <a16:creationId xmlns:a16="http://schemas.microsoft.com/office/drawing/2014/main" id="{C09D3D11-C05D-40EC-B954-4FA032E9DCB3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/>
            </a:p>
          </p:txBody>
        </p:sp>
      </p:grpSp>
      <p:sp>
        <p:nvSpPr>
          <p:cNvPr id="22" name="Google Shape;2475;p42">
            <a:extLst>
              <a:ext uri="{FF2B5EF4-FFF2-40B4-BE49-F238E27FC236}">
                <a16:creationId xmlns:a16="http://schemas.microsoft.com/office/drawing/2014/main" id="{15DB5561-60AF-4879-985C-DEC7E491C49D}"/>
              </a:ext>
            </a:extLst>
          </p:cNvPr>
          <p:cNvSpPr txBox="1">
            <a:spLocks/>
          </p:cNvSpPr>
          <p:nvPr/>
        </p:nvSpPr>
        <p:spPr>
          <a:xfrm>
            <a:off x="7011291" y="341398"/>
            <a:ext cx="4701600" cy="93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 sz="2800" b="1" dirty="0"/>
              <a:t>결론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6915028" y="534783"/>
            <a:ext cx="4259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2800" b="1" dirty="0"/>
              <a:t>해산물</a:t>
            </a:r>
            <a:endParaRPr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C7ABE-D57B-4653-BA2A-82323D74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7" y="4878678"/>
            <a:ext cx="6483682" cy="15786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5A0CE5-1EC7-4822-9933-98DD0D46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47" y="3382882"/>
            <a:ext cx="6483683" cy="1450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C4BFDB-38B2-48A3-A1E7-E82CE9D7A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46" y="1843792"/>
            <a:ext cx="6483683" cy="1457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30CEF6-026F-4B3D-AB6F-D1241F63433A}"/>
              </a:ext>
            </a:extLst>
          </p:cNvPr>
          <p:cNvSpPr txBox="1"/>
          <p:nvPr/>
        </p:nvSpPr>
        <p:spPr>
          <a:xfrm>
            <a:off x="7292714" y="4833564"/>
            <a:ext cx="4766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전쟁</a:t>
            </a:r>
            <a:r>
              <a:rPr lang="ko-KR" altLang="en-US" sz="2800" b="1" dirty="0"/>
              <a:t>으로 인한 유가 상승 및</a:t>
            </a:r>
            <a:endParaRPr lang="en-US" altLang="ko-KR" sz="2800" b="1" dirty="0"/>
          </a:p>
          <a:p>
            <a:r>
              <a:rPr lang="ko-KR" altLang="en-US" sz="2800" b="1" dirty="0"/>
              <a:t>일본의 </a:t>
            </a:r>
            <a:r>
              <a:rPr lang="ko-KR" altLang="en-US" sz="2800" b="1" dirty="0" err="1">
                <a:solidFill>
                  <a:srgbClr val="FF0000"/>
                </a:solidFill>
              </a:rPr>
              <a:t>오염수</a:t>
            </a:r>
            <a:r>
              <a:rPr lang="ko-KR" altLang="en-US" sz="2800" b="1" dirty="0">
                <a:solidFill>
                  <a:srgbClr val="FF0000"/>
                </a:solidFill>
              </a:rPr>
              <a:t> 방류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</a:rPr>
              <a:t>&gt;</a:t>
            </a:r>
            <a:r>
              <a:rPr lang="ko-KR" altLang="en-US" sz="2800" b="1" dirty="0"/>
              <a:t> </a:t>
            </a:r>
            <a:r>
              <a:rPr lang="ko-KR" altLang="en-US" sz="2800" b="1" dirty="0">
                <a:solidFill>
                  <a:schemeClr val="accent1"/>
                </a:solidFill>
              </a:rPr>
              <a:t>해산물 가격 인상 </a:t>
            </a:r>
          </a:p>
        </p:txBody>
      </p:sp>
    </p:spTree>
    <p:extLst>
      <p:ext uri="{BB962C8B-B14F-4D97-AF65-F5344CB8AC3E}">
        <p14:creationId xmlns:p14="http://schemas.microsoft.com/office/powerpoint/2010/main" val="292293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8B851D6-CFA2-4849-A4AA-215DAAC96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02" y="2280792"/>
            <a:ext cx="5691002" cy="41491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1FCA9D-6A85-47F1-93D9-E7BB29711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0" y="2279237"/>
            <a:ext cx="5733548" cy="4196893"/>
          </a:xfrm>
          <a:prstGeom prst="rect">
            <a:avLst/>
          </a:prstGeom>
        </p:spPr>
      </p:pic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6915028" y="534783"/>
            <a:ext cx="4259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2800" b="1" dirty="0"/>
              <a:t>축산업</a:t>
            </a:r>
            <a:endParaRPr sz="2800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B0E72AD-8D70-4650-98F8-1350E542C278}"/>
              </a:ext>
            </a:extLst>
          </p:cNvPr>
          <p:cNvGrpSpPr/>
          <p:nvPr/>
        </p:nvGrpSpPr>
        <p:grpSpPr>
          <a:xfrm>
            <a:off x="2003145" y="1576745"/>
            <a:ext cx="2204315" cy="481176"/>
            <a:chOff x="574250" y="1632437"/>
            <a:chExt cx="2204315" cy="813693"/>
          </a:xfrm>
        </p:grpSpPr>
        <p:sp>
          <p:nvSpPr>
            <p:cNvPr id="49" name="Google Shape;821;p33">
              <a:extLst>
                <a:ext uri="{FF2B5EF4-FFF2-40B4-BE49-F238E27FC236}">
                  <a16:creationId xmlns:a16="http://schemas.microsoft.com/office/drawing/2014/main" id="{1321B087-1999-4AAF-9A92-6FBDE7151E77}"/>
                </a:ext>
              </a:extLst>
            </p:cNvPr>
            <p:cNvSpPr/>
            <p:nvPr/>
          </p:nvSpPr>
          <p:spPr>
            <a:xfrm>
              <a:off x="619065" y="1685102"/>
              <a:ext cx="2159500" cy="761028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822;p33">
              <a:extLst>
                <a:ext uri="{FF2B5EF4-FFF2-40B4-BE49-F238E27FC236}">
                  <a16:creationId xmlns:a16="http://schemas.microsoft.com/office/drawing/2014/main" id="{46C42E23-55C4-4CC6-A537-7A83648D89C9}"/>
                </a:ext>
              </a:extLst>
            </p:cNvPr>
            <p:cNvSpPr/>
            <p:nvPr/>
          </p:nvSpPr>
          <p:spPr>
            <a:xfrm>
              <a:off x="574250" y="1632437"/>
              <a:ext cx="2159500" cy="76102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D98C4F6-727E-4A2F-B887-B8D804B25D72}"/>
              </a:ext>
            </a:extLst>
          </p:cNvPr>
          <p:cNvGrpSpPr/>
          <p:nvPr/>
        </p:nvGrpSpPr>
        <p:grpSpPr>
          <a:xfrm>
            <a:off x="8344145" y="1581849"/>
            <a:ext cx="2204315" cy="481176"/>
            <a:chOff x="574250" y="1632437"/>
            <a:chExt cx="2204315" cy="813693"/>
          </a:xfrm>
        </p:grpSpPr>
        <p:sp>
          <p:nvSpPr>
            <p:cNvPr id="52" name="Google Shape;821;p33">
              <a:extLst>
                <a:ext uri="{FF2B5EF4-FFF2-40B4-BE49-F238E27FC236}">
                  <a16:creationId xmlns:a16="http://schemas.microsoft.com/office/drawing/2014/main" id="{8C26748B-C1D4-4455-8296-F45C60111D81}"/>
                </a:ext>
              </a:extLst>
            </p:cNvPr>
            <p:cNvSpPr/>
            <p:nvPr/>
          </p:nvSpPr>
          <p:spPr>
            <a:xfrm>
              <a:off x="619065" y="1685102"/>
              <a:ext cx="2159500" cy="761028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822;p33">
              <a:extLst>
                <a:ext uri="{FF2B5EF4-FFF2-40B4-BE49-F238E27FC236}">
                  <a16:creationId xmlns:a16="http://schemas.microsoft.com/office/drawing/2014/main" id="{465DAFFC-FCE6-49F5-8DA7-A027192E8DB9}"/>
                </a:ext>
              </a:extLst>
            </p:cNvPr>
            <p:cNvSpPr/>
            <p:nvPr/>
          </p:nvSpPr>
          <p:spPr>
            <a:xfrm>
              <a:off x="574250" y="1632437"/>
              <a:ext cx="2159500" cy="76102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4" name="Google Shape;825;p33">
            <a:extLst>
              <a:ext uri="{FF2B5EF4-FFF2-40B4-BE49-F238E27FC236}">
                <a16:creationId xmlns:a16="http://schemas.microsoft.com/office/drawing/2014/main" id="{E2C679F0-0573-4735-8FFD-54ACEB7BB3B8}"/>
              </a:ext>
            </a:extLst>
          </p:cNvPr>
          <p:cNvSpPr txBox="1">
            <a:spLocks/>
          </p:cNvSpPr>
          <p:nvPr/>
        </p:nvSpPr>
        <p:spPr>
          <a:xfrm>
            <a:off x="8344145" y="1611829"/>
            <a:ext cx="2159499" cy="450033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쇠고기</a:t>
            </a:r>
            <a:endParaRPr lang="ko-KR" altLang="en-US" sz="1867" b="1" dirty="0"/>
          </a:p>
        </p:txBody>
      </p:sp>
      <p:sp>
        <p:nvSpPr>
          <p:cNvPr id="55" name="Google Shape;825;p33">
            <a:extLst>
              <a:ext uri="{FF2B5EF4-FFF2-40B4-BE49-F238E27FC236}">
                <a16:creationId xmlns:a16="http://schemas.microsoft.com/office/drawing/2014/main" id="{ABF8F338-FAF6-4D9B-A947-AD083C4E4BA3}"/>
              </a:ext>
            </a:extLst>
          </p:cNvPr>
          <p:cNvSpPr txBox="1">
            <a:spLocks/>
          </p:cNvSpPr>
          <p:nvPr/>
        </p:nvSpPr>
        <p:spPr>
          <a:xfrm>
            <a:off x="2025553" y="1576744"/>
            <a:ext cx="2159499" cy="450033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돼지고기</a:t>
            </a:r>
            <a:endParaRPr lang="ko-KR" altLang="en-US" sz="1867" b="1" dirty="0"/>
          </a:p>
        </p:txBody>
      </p:sp>
    </p:spTree>
    <p:extLst>
      <p:ext uri="{BB962C8B-B14F-4D97-AF65-F5344CB8AC3E}">
        <p14:creationId xmlns:p14="http://schemas.microsoft.com/office/powerpoint/2010/main" val="291902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597F5411-B1D7-4CE9-8FEA-12C5ADDEF1E3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907533" y="572258"/>
            <a:ext cx="4259600" cy="641600"/>
          </a:xfrm>
        </p:spPr>
        <p:txBody>
          <a:bodyPr/>
          <a:lstStyle/>
          <a:p>
            <a:r>
              <a:rPr lang="ko-KR" altLang="en-US" sz="2800" b="1" dirty="0"/>
              <a:t>축산업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CAD218-7AA9-469E-A086-488C779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2" y="1421439"/>
            <a:ext cx="7003938" cy="1509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289D43-E9A6-48D0-ADE9-8CAF85FFD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2" y="5022103"/>
            <a:ext cx="7003938" cy="1633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2405F5-D160-4DDC-9874-0A74B54E4927}"/>
              </a:ext>
            </a:extLst>
          </p:cNvPr>
          <p:cNvSpPr txBox="1"/>
          <p:nvPr/>
        </p:nvSpPr>
        <p:spPr>
          <a:xfrm>
            <a:off x="7353707" y="4790952"/>
            <a:ext cx="4676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우크라이나 전쟁</a:t>
            </a:r>
            <a:r>
              <a:rPr lang="ko-KR" altLang="en-US" sz="2800" b="1" dirty="0"/>
              <a:t>으로 인해</a:t>
            </a:r>
            <a:endParaRPr lang="en-US" altLang="ko-KR" sz="2800" b="1" dirty="0"/>
          </a:p>
          <a:p>
            <a:r>
              <a:rPr lang="en-US" altLang="ko-KR" sz="2800" b="1" dirty="0"/>
              <a:t>&gt;</a:t>
            </a:r>
            <a:r>
              <a:rPr lang="ko-KR" altLang="en-US" sz="2800" b="1" dirty="0"/>
              <a:t> 배합사료 가격 인상</a:t>
            </a:r>
            <a:endParaRPr lang="en-US" altLang="ko-KR" sz="2800" b="1" dirty="0"/>
          </a:p>
          <a:p>
            <a:r>
              <a:rPr lang="en-US" altLang="ko-KR" sz="2800" b="1" dirty="0">
                <a:solidFill>
                  <a:schemeClr val="accent1"/>
                </a:solidFill>
              </a:rPr>
              <a:t>&gt;</a:t>
            </a:r>
            <a:r>
              <a:rPr lang="ko-KR" altLang="en-US" sz="2800" b="1" dirty="0"/>
              <a:t> </a:t>
            </a:r>
            <a:r>
              <a:rPr lang="ko-KR" altLang="en-US" sz="2800" b="1" dirty="0">
                <a:solidFill>
                  <a:schemeClr val="accent1"/>
                </a:solidFill>
              </a:rPr>
              <a:t>축산물 가격 인상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06BD78-6726-402A-B72F-840F2573B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3" y="3145075"/>
            <a:ext cx="7003937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4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3EC0B62-4878-4D2D-811C-275D121BD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86" y="2279238"/>
            <a:ext cx="5708765" cy="4196892"/>
          </a:xfrm>
          <a:prstGeom prst="rect">
            <a:avLst/>
          </a:prstGeom>
        </p:spPr>
      </p:pic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6915028" y="534783"/>
            <a:ext cx="4259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2800" b="1" dirty="0"/>
              <a:t>농작물</a:t>
            </a:r>
            <a:endParaRPr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944C99-3D1D-4DF5-B6C2-FFA7BFFCD941}"/>
              </a:ext>
            </a:extLst>
          </p:cNvPr>
          <p:cNvGrpSpPr/>
          <p:nvPr/>
        </p:nvGrpSpPr>
        <p:grpSpPr>
          <a:xfrm>
            <a:off x="2003145" y="1576745"/>
            <a:ext cx="2204315" cy="481176"/>
            <a:chOff x="574250" y="1632437"/>
            <a:chExt cx="2204315" cy="813693"/>
          </a:xfrm>
        </p:grpSpPr>
        <p:sp>
          <p:nvSpPr>
            <p:cNvPr id="821" name="Google Shape;821;p33"/>
            <p:cNvSpPr/>
            <p:nvPr/>
          </p:nvSpPr>
          <p:spPr>
            <a:xfrm>
              <a:off x="619065" y="1685102"/>
              <a:ext cx="2159500" cy="761028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574250" y="1632437"/>
              <a:ext cx="2159500" cy="76102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B37A1FF-2DDC-46BB-A3E7-ED1CF26C341C}"/>
              </a:ext>
            </a:extLst>
          </p:cNvPr>
          <p:cNvGrpSpPr/>
          <p:nvPr/>
        </p:nvGrpSpPr>
        <p:grpSpPr>
          <a:xfrm>
            <a:off x="8299329" y="1576745"/>
            <a:ext cx="2204315" cy="481176"/>
            <a:chOff x="574250" y="1632437"/>
            <a:chExt cx="2204315" cy="813693"/>
          </a:xfrm>
        </p:grpSpPr>
        <p:sp>
          <p:nvSpPr>
            <p:cNvPr id="24" name="Google Shape;821;p33">
              <a:extLst>
                <a:ext uri="{FF2B5EF4-FFF2-40B4-BE49-F238E27FC236}">
                  <a16:creationId xmlns:a16="http://schemas.microsoft.com/office/drawing/2014/main" id="{0CA22D3D-AE63-4E7C-96E9-CB2F27A49075}"/>
                </a:ext>
              </a:extLst>
            </p:cNvPr>
            <p:cNvSpPr/>
            <p:nvPr/>
          </p:nvSpPr>
          <p:spPr>
            <a:xfrm>
              <a:off x="619065" y="1685102"/>
              <a:ext cx="2159500" cy="761028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822;p33">
              <a:extLst>
                <a:ext uri="{FF2B5EF4-FFF2-40B4-BE49-F238E27FC236}">
                  <a16:creationId xmlns:a16="http://schemas.microsoft.com/office/drawing/2014/main" id="{758C80C1-9E95-4E60-8B52-ED0ADDF9D696}"/>
                </a:ext>
              </a:extLst>
            </p:cNvPr>
            <p:cNvSpPr/>
            <p:nvPr/>
          </p:nvSpPr>
          <p:spPr>
            <a:xfrm>
              <a:off x="574250" y="1632437"/>
              <a:ext cx="2159500" cy="76102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" name="Google Shape;825;p33">
            <a:extLst>
              <a:ext uri="{FF2B5EF4-FFF2-40B4-BE49-F238E27FC236}">
                <a16:creationId xmlns:a16="http://schemas.microsoft.com/office/drawing/2014/main" id="{80F97B35-28E6-4EEC-912C-DC6C4CD9E5AA}"/>
              </a:ext>
            </a:extLst>
          </p:cNvPr>
          <p:cNvSpPr txBox="1">
            <a:spLocks/>
          </p:cNvSpPr>
          <p:nvPr/>
        </p:nvSpPr>
        <p:spPr>
          <a:xfrm>
            <a:off x="8344145" y="1581849"/>
            <a:ext cx="2159499" cy="450033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대파</a:t>
            </a:r>
          </a:p>
        </p:txBody>
      </p:sp>
      <p:sp>
        <p:nvSpPr>
          <p:cNvPr id="16" name="Google Shape;825;p33">
            <a:extLst>
              <a:ext uri="{FF2B5EF4-FFF2-40B4-BE49-F238E27FC236}">
                <a16:creationId xmlns:a16="http://schemas.microsoft.com/office/drawing/2014/main" id="{96D91386-3FD9-4807-8AD2-5E0FD91A076F}"/>
              </a:ext>
            </a:extLst>
          </p:cNvPr>
          <p:cNvSpPr txBox="1">
            <a:spLocks/>
          </p:cNvSpPr>
          <p:nvPr/>
        </p:nvSpPr>
        <p:spPr>
          <a:xfrm>
            <a:off x="2025553" y="1576744"/>
            <a:ext cx="2159499" cy="450033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당근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625317-5E42-4EF4-9FA8-0788D5548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0" y="2279238"/>
            <a:ext cx="5612316" cy="41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095BA1-8372-4B91-A092-91698D0D7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0" y="2277541"/>
            <a:ext cx="5733545" cy="4198589"/>
          </a:xfrm>
          <a:prstGeom prst="rect">
            <a:avLst/>
          </a:prstGeom>
        </p:spPr>
      </p:pic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6915028" y="534783"/>
            <a:ext cx="4259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2800" b="1" dirty="0"/>
              <a:t>농작물</a:t>
            </a:r>
            <a:endParaRPr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944C99-3D1D-4DF5-B6C2-FFA7BFFCD941}"/>
              </a:ext>
            </a:extLst>
          </p:cNvPr>
          <p:cNvGrpSpPr/>
          <p:nvPr/>
        </p:nvGrpSpPr>
        <p:grpSpPr>
          <a:xfrm>
            <a:off x="2003145" y="1576745"/>
            <a:ext cx="2204315" cy="481176"/>
            <a:chOff x="574250" y="1632437"/>
            <a:chExt cx="2204315" cy="813693"/>
          </a:xfrm>
        </p:grpSpPr>
        <p:sp>
          <p:nvSpPr>
            <p:cNvPr id="821" name="Google Shape;821;p33"/>
            <p:cNvSpPr/>
            <p:nvPr/>
          </p:nvSpPr>
          <p:spPr>
            <a:xfrm>
              <a:off x="619065" y="1685102"/>
              <a:ext cx="2159500" cy="761028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574250" y="1632437"/>
              <a:ext cx="2159500" cy="76102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B37A1FF-2DDC-46BB-A3E7-ED1CF26C341C}"/>
              </a:ext>
            </a:extLst>
          </p:cNvPr>
          <p:cNvGrpSpPr/>
          <p:nvPr/>
        </p:nvGrpSpPr>
        <p:grpSpPr>
          <a:xfrm>
            <a:off x="8344145" y="1581849"/>
            <a:ext cx="2204315" cy="481176"/>
            <a:chOff x="574250" y="1632437"/>
            <a:chExt cx="2204315" cy="813693"/>
          </a:xfrm>
        </p:grpSpPr>
        <p:sp>
          <p:nvSpPr>
            <p:cNvPr id="24" name="Google Shape;821;p33">
              <a:extLst>
                <a:ext uri="{FF2B5EF4-FFF2-40B4-BE49-F238E27FC236}">
                  <a16:creationId xmlns:a16="http://schemas.microsoft.com/office/drawing/2014/main" id="{0CA22D3D-AE63-4E7C-96E9-CB2F27A49075}"/>
                </a:ext>
              </a:extLst>
            </p:cNvPr>
            <p:cNvSpPr/>
            <p:nvPr/>
          </p:nvSpPr>
          <p:spPr>
            <a:xfrm>
              <a:off x="619065" y="1685102"/>
              <a:ext cx="2159500" cy="761028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822;p33">
              <a:extLst>
                <a:ext uri="{FF2B5EF4-FFF2-40B4-BE49-F238E27FC236}">
                  <a16:creationId xmlns:a16="http://schemas.microsoft.com/office/drawing/2014/main" id="{758C80C1-9E95-4E60-8B52-ED0ADDF9D696}"/>
                </a:ext>
              </a:extLst>
            </p:cNvPr>
            <p:cNvSpPr/>
            <p:nvPr/>
          </p:nvSpPr>
          <p:spPr>
            <a:xfrm>
              <a:off x="574250" y="1632437"/>
              <a:ext cx="2159500" cy="76102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" name="Google Shape;825;p33">
            <a:extLst>
              <a:ext uri="{FF2B5EF4-FFF2-40B4-BE49-F238E27FC236}">
                <a16:creationId xmlns:a16="http://schemas.microsoft.com/office/drawing/2014/main" id="{80F97B35-28E6-4EEC-912C-DC6C4CD9E5AA}"/>
              </a:ext>
            </a:extLst>
          </p:cNvPr>
          <p:cNvSpPr txBox="1">
            <a:spLocks/>
          </p:cNvSpPr>
          <p:nvPr/>
        </p:nvSpPr>
        <p:spPr>
          <a:xfrm>
            <a:off x="8344145" y="1634314"/>
            <a:ext cx="2159499" cy="450033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시금치</a:t>
            </a:r>
            <a:endParaRPr lang="ko-KR" altLang="en-US" sz="1867" b="1" dirty="0"/>
          </a:p>
        </p:txBody>
      </p:sp>
      <p:sp>
        <p:nvSpPr>
          <p:cNvPr id="16" name="Google Shape;825;p33">
            <a:extLst>
              <a:ext uri="{FF2B5EF4-FFF2-40B4-BE49-F238E27FC236}">
                <a16:creationId xmlns:a16="http://schemas.microsoft.com/office/drawing/2014/main" id="{96D91386-3FD9-4807-8AD2-5E0FD91A076F}"/>
              </a:ext>
            </a:extLst>
          </p:cNvPr>
          <p:cNvSpPr txBox="1">
            <a:spLocks/>
          </p:cNvSpPr>
          <p:nvPr/>
        </p:nvSpPr>
        <p:spPr>
          <a:xfrm>
            <a:off x="2025553" y="1599229"/>
            <a:ext cx="2159499" cy="450033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배추</a:t>
            </a:r>
            <a:endParaRPr lang="ko-KR" altLang="en-US" sz="1867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9D01F-2558-4B8F-89A2-A0C70F78C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39" y="2277541"/>
            <a:ext cx="5759767" cy="41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8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597F5411-B1D7-4CE9-8FEA-12C5ADDEF1E3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445770" y="609733"/>
            <a:ext cx="4721363" cy="641600"/>
          </a:xfrm>
        </p:spPr>
        <p:txBody>
          <a:bodyPr/>
          <a:lstStyle/>
          <a:p>
            <a:r>
              <a:rPr lang="ko-KR" altLang="en-US" sz="2800" b="1" dirty="0"/>
              <a:t>울산 농업기술센터 홈페이지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B67553-1D7A-4872-9B3B-FF22AC996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1" y="1626433"/>
            <a:ext cx="8864182" cy="4935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FC87BE-A79D-4843-8FF1-D7CA6861CB6D}"/>
              </a:ext>
            </a:extLst>
          </p:cNvPr>
          <p:cNvSpPr txBox="1"/>
          <p:nvPr/>
        </p:nvSpPr>
        <p:spPr>
          <a:xfrm>
            <a:off x="9162684" y="1626433"/>
            <a:ext cx="2961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밭에 심거나 </a:t>
            </a:r>
            <a:endParaRPr lang="en-US" altLang="ko-KR" sz="2400" b="1" dirty="0"/>
          </a:p>
          <a:p>
            <a:r>
              <a:rPr lang="ko-KR" altLang="en-US" sz="2400" b="1" dirty="0"/>
              <a:t>비닐하우스를 사용하는 교육이 대다수</a:t>
            </a:r>
          </a:p>
        </p:txBody>
      </p:sp>
    </p:spTree>
    <p:extLst>
      <p:ext uri="{BB962C8B-B14F-4D97-AF65-F5344CB8AC3E}">
        <p14:creationId xmlns:p14="http://schemas.microsoft.com/office/powerpoint/2010/main" val="306265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597F5411-B1D7-4CE9-8FEA-12C5ADDEF1E3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ko-KR" altLang="en-US" sz="2800" b="1" dirty="0"/>
              <a:t>왜</a:t>
            </a:r>
            <a:r>
              <a:rPr lang="en-US" altLang="ko-KR" sz="2800" b="1" dirty="0"/>
              <a:t>? </a:t>
            </a:r>
            <a:r>
              <a:rPr lang="ko-KR" altLang="en-US" sz="2800" b="1" dirty="0"/>
              <a:t>울산에 </a:t>
            </a:r>
            <a:r>
              <a:rPr lang="ko-KR" altLang="en-US" sz="2800" b="1" dirty="0" err="1"/>
              <a:t>무슨일이</a:t>
            </a:r>
            <a:r>
              <a:rPr lang="en-US" altLang="ko-KR" sz="2800" b="1" dirty="0"/>
              <a:t>??</a:t>
            </a:r>
            <a:endParaRPr lang="ko-KR" altLang="en-US" sz="28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03A555-D45D-4E1E-BACB-BA7F12A3C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6" y="1511958"/>
            <a:ext cx="7135448" cy="14880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60328A-7BFB-445C-9604-825E5101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80" y="3051749"/>
            <a:ext cx="7322694" cy="15185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FC24D15-3169-4519-BE35-4B9A3BFA8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29" y="4673755"/>
            <a:ext cx="7999093" cy="20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597F5411-B1D7-4CE9-8FEA-12C5ADDEF1E3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ko-KR" altLang="en-US" sz="2800" b="1" dirty="0"/>
              <a:t>왜</a:t>
            </a:r>
            <a:r>
              <a:rPr lang="en-US" altLang="ko-KR" sz="2800" b="1" dirty="0"/>
              <a:t>? </a:t>
            </a:r>
            <a:r>
              <a:rPr lang="ko-KR" altLang="en-US" sz="2800" b="1" dirty="0"/>
              <a:t>울산에 </a:t>
            </a:r>
            <a:r>
              <a:rPr lang="ko-KR" altLang="en-US" sz="2800" b="1" dirty="0" err="1"/>
              <a:t>무슨일이</a:t>
            </a:r>
            <a:r>
              <a:rPr lang="en-US" altLang="ko-KR" sz="2800" b="1" dirty="0"/>
              <a:t>??</a:t>
            </a:r>
            <a:endParaRPr lang="ko-KR" altLang="en-US" sz="2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34C36F-1746-459B-9198-14B0044C4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2" y="3646723"/>
            <a:ext cx="7824005" cy="28297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643CE00-7F14-4C5E-A00D-9C0D8CFC3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3" y="1741611"/>
            <a:ext cx="10766214" cy="1797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8B2B9-8B8C-4B53-B34F-335761AA2C30}"/>
              </a:ext>
            </a:extLst>
          </p:cNvPr>
          <p:cNvSpPr txBox="1"/>
          <p:nvPr/>
        </p:nvSpPr>
        <p:spPr>
          <a:xfrm>
            <a:off x="8694295" y="5294160"/>
            <a:ext cx="4122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자연재해</a:t>
            </a:r>
            <a:r>
              <a:rPr lang="ko-KR" altLang="en-US" sz="2800" dirty="0"/>
              <a:t>로 인하여</a:t>
            </a:r>
            <a:endParaRPr lang="en-US" altLang="ko-KR" sz="2800" dirty="0"/>
          </a:p>
          <a:p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chemeClr val="accent1"/>
                </a:solidFill>
              </a:rPr>
              <a:t>농작물 가격 증가 </a:t>
            </a:r>
          </a:p>
        </p:txBody>
      </p:sp>
    </p:spTree>
    <p:extLst>
      <p:ext uri="{BB962C8B-B14F-4D97-AF65-F5344CB8AC3E}">
        <p14:creationId xmlns:p14="http://schemas.microsoft.com/office/powerpoint/2010/main" val="200644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94</Words>
  <Application>Microsoft Office PowerPoint</Application>
  <PresentationFormat>와이드스크린</PresentationFormat>
  <Paragraphs>37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Abel</vt:lpstr>
      <vt:lpstr>Anton</vt:lpstr>
      <vt:lpstr>Arial</vt:lpstr>
      <vt:lpstr>Staatliches</vt:lpstr>
      <vt:lpstr>Office 테마</vt:lpstr>
      <vt:lpstr>해산물</vt:lpstr>
      <vt:lpstr>해산물</vt:lpstr>
      <vt:lpstr>축산업</vt:lpstr>
      <vt:lpstr>축산업</vt:lpstr>
      <vt:lpstr>농작물</vt:lpstr>
      <vt:lpstr>농작물</vt:lpstr>
      <vt:lpstr>울산 농업기술센터 홈페이지</vt:lpstr>
      <vt:lpstr>왜? 울산에 무슨일이??</vt:lpstr>
      <vt:lpstr>왜? 울산에 무슨일이??</vt:lpstr>
      <vt:lpstr>해산물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축산물</dc:title>
  <dc:creator>KDP-23</dc:creator>
  <cp:lastModifiedBy>KDP-23</cp:lastModifiedBy>
  <cp:revision>14</cp:revision>
  <dcterms:created xsi:type="dcterms:W3CDTF">2024-08-08T01:30:26Z</dcterms:created>
  <dcterms:modified xsi:type="dcterms:W3CDTF">2024-08-08T04:32:59Z</dcterms:modified>
</cp:coreProperties>
</file>