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7EF0D2-335E-4D1F-A667-B192E6336BCA}" type="datetime1">
              <a:rPr lang="ro-RO" smtClean="0"/>
              <a:t>29.05.2024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0E9710-CC67-4A28-8E66-1EEC46516428}" type="datetime1">
              <a:rPr lang="ro-RO" smtClean="0"/>
              <a:t>29.05.2024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0" name="Dreptunghi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reptunghi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reptunghi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20" name="Substituent dată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EEBF980-9A71-4820-BF04-86A5C2355DAB}" type="datetime1">
              <a:rPr lang="ro-RO" smtClean="0"/>
              <a:t>29.05.2024</a:t>
            </a:fld>
            <a:endParaRPr lang="en-US" dirty="0"/>
          </a:p>
        </p:txBody>
      </p:sp>
      <p:sp>
        <p:nvSpPr>
          <p:cNvPr id="21" name="Substituent subsol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ubstituent număr diapozitiv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D3D5F-20D6-4036-A683-09F6D695F4BE}" type="datetime1">
              <a:rPr lang="ro-RO" smtClean="0"/>
              <a:t>29.05.2024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7BE7A-DA78-4A2C-B214-16AA60B78E2F}" type="datetime1">
              <a:rPr lang="ro-RO" smtClean="0"/>
              <a:t>29.05.2024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F7D7A-B012-4186-BCC1-BD61F6C8E232}" type="datetime1">
              <a:rPr lang="ro-RO" smtClean="0"/>
              <a:t>29.05.2024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23" name="Dreptunghi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reptunghi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reptunghi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drept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31BB363B-317E-4C0A-BF38-D8FAF31CE9B7}" type="datetime1">
              <a:rPr lang="ro-RO" smtClean="0"/>
              <a:t>29.05.2024</a:t>
            </a:fld>
            <a:endParaRPr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938820-1DB3-40F9-B02E-D29AF7630138}" type="datetime1">
              <a:rPr lang="ro-RO" smtClean="0"/>
              <a:t>29.05.2024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708D9E9-008A-4B59-B735-99ED19F7C54F}" type="datetime1">
              <a:rPr lang="ro-RO" smtClean="0"/>
              <a:t>29.05.2024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7A5DE-D174-4952-896B-0162FA9FE363}" type="datetime1">
              <a:rPr lang="ro-RO" smtClean="0"/>
              <a:t>29.05.2024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DEFE5-489D-44EA-A405-1E30AA0C0DC6}" type="datetime1">
              <a:rPr lang="ro-RO" smtClean="0"/>
              <a:t>29.05.2024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ro" dirty="0"/>
              <a:t>Faceți clic pentru a</a:t>
            </a:r>
            <a:r>
              <a:rPr lang="en-US" dirty="0"/>
              <a:t> </a:t>
            </a:r>
            <a:r>
              <a:rPr lang="ro" dirty="0"/>
              <a:t>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8" name="Substituent dată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AB9A498-A2A6-4457-B172-3011A0D4D2BD}" type="datetime1">
              <a:rPr lang="ro-RO" smtClean="0"/>
              <a:t>29.05.2024</a:t>
            </a:fld>
            <a:endParaRPr lang="en-US"/>
          </a:p>
        </p:txBody>
      </p:sp>
      <p:sp>
        <p:nvSpPr>
          <p:cNvPr id="9" name="Substituent subsol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ubstituent număr diapozitiv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" dirty="0"/>
              <a:t>Faceți clic pe pictogramă pentru a adăuga o</a:t>
            </a:r>
            <a:r>
              <a:rPr lang="en-US" dirty="0"/>
              <a:t> </a:t>
            </a:r>
            <a:r>
              <a:rPr lang="ro" dirty="0"/>
              <a:t>imagine</a:t>
            </a:r>
            <a:endParaRPr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93B2E9D-C9EE-4F43-9276-0613AC4AE6E8}" type="datetime1">
              <a:rPr lang="ro-RO" smtClean="0"/>
              <a:t>29.05.2024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algn="l"/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reptunghi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reptunghi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reptunghi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"/>
              <a:t>Faceți clic pentru a edita stilurile de text coordonator</a:t>
            </a:r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DCABB6-D211-4A3C-A8D0-30CDF488E3C0}" type="datetime1">
              <a:rPr lang="ro-RO" smtClean="0"/>
              <a:t>29.05.2024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Siglă văzută de aproape&#10;&#10;Descriere generată automa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reptunghi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reptunghi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1837" y="2365081"/>
            <a:ext cx="5575757" cy="1464335"/>
          </a:xfrm>
        </p:spPr>
        <p:txBody>
          <a:bodyPr rtlCol="0">
            <a:normAutofit/>
          </a:bodyPr>
          <a:lstStyle/>
          <a:p>
            <a:pPr rtl="0"/>
            <a:r>
              <a:rPr lang="ro-RO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 de autentificare cu parolă </a:t>
            </a:r>
            <a:endParaRPr lang="ro" sz="5400" dirty="0">
              <a:solidFill>
                <a:schemeClr val="tx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659737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Sisteme Incorporate </a:t>
            </a:r>
            <a:endParaRPr lang="ro" dirty="0">
              <a:solidFill>
                <a:schemeClr val="tx1"/>
              </a:solidFill>
            </a:endParaRPr>
          </a:p>
        </p:txBody>
      </p:sp>
      <p:sp>
        <p:nvSpPr>
          <p:cNvPr id="4" name="Subtitlu 2">
            <a:extLst>
              <a:ext uri="{FF2B5EF4-FFF2-40B4-BE49-F238E27FC236}">
                <a16:creationId xmlns:a16="http://schemas.microsoft.com/office/drawing/2014/main" id="{08CF933D-44AF-1764-4CC2-E235826A1D0C}"/>
              </a:ext>
            </a:extLst>
          </p:cNvPr>
          <p:cNvSpPr txBox="1">
            <a:spLocks/>
          </p:cNvSpPr>
          <p:nvPr/>
        </p:nvSpPr>
        <p:spPr>
          <a:xfrm>
            <a:off x="7527945" y="4219393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Hațegan Simina – Elena</a:t>
            </a: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Ilia Delia - Alexandra</a:t>
            </a:r>
            <a:endParaRPr lang="r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36405"/>
            <a:ext cx="10058400" cy="1371600"/>
          </a:xfrm>
        </p:spPr>
        <p:txBody>
          <a:bodyPr rtlCol="0">
            <a:normAutofit/>
          </a:bodyPr>
          <a:lstStyle/>
          <a:p>
            <a:pPr rtl="0"/>
            <a:r>
              <a:rPr lang="en-GB" b="1" u="sng" dirty="0" err="1"/>
              <a:t>Cerinte</a:t>
            </a:r>
            <a:r>
              <a:rPr lang="en-GB" b="1" u="sng" dirty="0"/>
              <a:t> </a:t>
            </a:r>
            <a:r>
              <a:rPr lang="en-GB" b="1" u="sng" dirty="0" err="1"/>
              <a:t>proiect</a:t>
            </a:r>
            <a:r>
              <a:rPr lang="en-GB" b="1" u="sng" dirty="0"/>
              <a:t>:</a:t>
            </a:r>
            <a:endParaRPr lang="ro" b="1" u="sng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EC7360E-B3A1-C323-6515-25C324CE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inițializarea sistemului, acesta se află în starea „</a:t>
            </a:r>
            <a:r>
              <a:rPr lang="ro-RO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locked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(nu permite comanda </a:t>
            </a:r>
            <a:r>
              <a:rPr lang="ro-RO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actuatorilor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pe placă sau citirea senzorilor); utilizatorului îi este cerută introducerea parolei prin afișarea unui mesaj pe LCD;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Utilizatorul poate introduce parola folosind tastatura plăcii </a:t>
            </a:r>
            <a:r>
              <a:rPr lang="ro-RO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Nucleo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și are la dispoziție 3-5 încercări;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o introducere greșită a parolei, toate LED-urile LED0 – LED3 se aprind în culoarea roșie și numărul de încercări rămase este decrementat;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o introducere corectă a parolei, toate cele 4 LED-uri </a:t>
            </a:r>
            <a:r>
              <a:rPr lang="ro-RO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mentionate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anterior se sting și se afișează pe LCD un mesaj corespunzător, sistemul schimbându-și starea în „</a:t>
            </a:r>
            <a:r>
              <a:rPr lang="ro-RO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unlocked</a:t>
            </a:r>
            <a:r>
              <a:rPr lang="ro-RO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98E8551-A4DC-93C2-F330-B513A8EB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2" y="362139"/>
            <a:ext cx="10058400" cy="1371600"/>
          </a:xfrm>
        </p:spPr>
        <p:txBody>
          <a:bodyPr>
            <a:normAutofit/>
          </a:bodyPr>
          <a:lstStyle/>
          <a:p>
            <a:r>
              <a:rPr lang="ro-RO" sz="4400" b="1" u="sng" dirty="0"/>
              <a:t>Componente Hardware folosite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0C22224-B209-EF92-0459-7FE9EC14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4044" r="15153" b="3274"/>
          <a:stretch/>
        </p:blipFill>
        <p:spPr>
          <a:xfrm>
            <a:off x="1326777" y="1593512"/>
            <a:ext cx="5226424" cy="4581756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9DEADCE3-330B-E7C0-7A07-05C1D1A71D95}"/>
              </a:ext>
            </a:extLst>
          </p:cNvPr>
          <p:cNvSpPr txBox="1"/>
          <p:nvPr/>
        </p:nvSpPr>
        <p:spPr>
          <a:xfrm>
            <a:off x="8629425" y="506629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Tastatură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B327CFB-211F-6AE2-B806-3795893221B0}"/>
              </a:ext>
            </a:extLst>
          </p:cNvPr>
          <p:cNvSpPr txBox="1"/>
          <p:nvPr/>
        </p:nvSpPr>
        <p:spPr>
          <a:xfrm>
            <a:off x="9009316" y="1859088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LCD</a:t>
            </a:r>
            <a:endParaRPr lang="ro-RO" b="1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34B6AFF1-1370-A8AC-0E81-E30C222EF892}"/>
              </a:ext>
            </a:extLst>
          </p:cNvPr>
          <p:cNvSpPr txBox="1"/>
          <p:nvPr/>
        </p:nvSpPr>
        <p:spPr>
          <a:xfrm>
            <a:off x="8056670" y="395811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Buton SW5 (</a:t>
            </a:r>
            <a:r>
              <a:rPr lang="ro-RO" sz="3200" b="1" dirty="0" err="1"/>
              <a:t>Enter</a:t>
            </a:r>
            <a:r>
              <a:rPr lang="ro-RO" sz="3200" b="1" dirty="0"/>
              <a:t>)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6A1CF198-15D6-FB82-845D-0EBAB4B73DD6}"/>
              </a:ext>
            </a:extLst>
          </p:cNvPr>
          <p:cNvSpPr txBox="1"/>
          <p:nvPr/>
        </p:nvSpPr>
        <p:spPr>
          <a:xfrm>
            <a:off x="9069395" y="2844225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Led</a:t>
            </a:r>
            <a:r>
              <a:rPr lang="en-GB" sz="3200" b="1" dirty="0"/>
              <a:t>-</a:t>
            </a:r>
            <a:r>
              <a:rPr lang="en-GB" sz="3200" b="1" dirty="0" err="1"/>
              <a:t>uri</a:t>
            </a:r>
            <a:endParaRPr lang="ro-RO" sz="3200" b="1" dirty="0"/>
          </a:p>
        </p:txBody>
      </p:sp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2D3348F2-AC36-3A2B-7BFD-61F4B3AAA317}"/>
              </a:ext>
            </a:extLst>
          </p:cNvPr>
          <p:cNvSpPr/>
          <p:nvPr/>
        </p:nvSpPr>
        <p:spPr>
          <a:xfrm rot="9948333">
            <a:off x="6099394" y="3381423"/>
            <a:ext cx="2759851" cy="272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1" name="Săgeată: dreapta 10">
            <a:extLst>
              <a:ext uri="{FF2B5EF4-FFF2-40B4-BE49-F238E27FC236}">
                <a16:creationId xmlns:a16="http://schemas.microsoft.com/office/drawing/2014/main" id="{B1E8F3FE-2DEC-80DB-9926-2FC07CF06589}"/>
              </a:ext>
            </a:extLst>
          </p:cNvPr>
          <p:cNvSpPr/>
          <p:nvPr/>
        </p:nvSpPr>
        <p:spPr>
          <a:xfrm rot="10800000">
            <a:off x="6163192" y="4133628"/>
            <a:ext cx="1632933" cy="26899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Săgeată: dreapta 11">
            <a:extLst>
              <a:ext uri="{FF2B5EF4-FFF2-40B4-BE49-F238E27FC236}">
                <a16:creationId xmlns:a16="http://schemas.microsoft.com/office/drawing/2014/main" id="{35D090B7-0745-491D-6629-A01EFA16B12C}"/>
              </a:ext>
            </a:extLst>
          </p:cNvPr>
          <p:cNvSpPr/>
          <p:nvPr/>
        </p:nvSpPr>
        <p:spPr>
          <a:xfrm rot="10198365">
            <a:off x="6133478" y="2265929"/>
            <a:ext cx="2532227" cy="26351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Săgeată: dreapta 12">
            <a:extLst>
              <a:ext uri="{FF2B5EF4-FFF2-40B4-BE49-F238E27FC236}">
                <a16:creationId xmlns:a16="http://schemas.microsoft.com/office/drawing/2014/main" id="{C47EF69C-0292-7D1C-1FDB-D9518AB5EA2C}"/>
              </a:ext>
            </a:extLst>
          </p:cNvPr>
          <p:cNvSpPr/>
          <p:nvPr/>
        </p:nvSpPr>
        <p:spPr>
          <a:xfrm rot="10800000">
            <a:off x="6438573" y="5219144"/>
            <a:ext cx="2106762" cy="26899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Cerc: gol 13">
            <a:extLst>
              <a:ext uri="{FF2B5EF4-FFF2-40B4-BE49-F238E27FC236}">
                <a16:creationId xmlns:a16="http://schemas.microsoft.com/office/drawing/2014/main" id="{4BEB8305-C51A-E32A-D318-AC7E44C726E3}"/>
              </a:ext>
            </a:extLst>
          </p:cNvPr>
          <p:cNvSpPr/>
          <p:nvPr/>
        </p:nvSpPr>
        <p:spPr>
          <a:xfrm>
            <a:off x="8628225" y="1702979"/>
            <a:ext cx="1694691" cy="881936"/>
          </a:xfrm>
          <a:prstGeom prst="donut">
            <a:avLst>
              <a:gd name="adj" fmla="val 436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5" name="Cerc: gol 14">
            <a:extLst>
              <a:ext uri="{FF2B5EF4-FFF2-40B4-BE49-F238E27FC236}">
                <a16:creationId xmlns:a16="http://schemas.microsoft.com/office/drawing/2014/main" id="{F765580D-AEA7-F156-FC4A-37BB2A9E9DDF}"/>
              </a:ext>
            </a:extLst>
          </p:cNvPr>
          <p:cNvSpPr/>
          <p:nvPr/>
        </p:nvSpPr>
        <p:spPr>
          <a:xfrm>
            <a:off x="8790425" y="2608637"/>
            <a:ext cx="2106762" cy="1053882"/>
          </a:xfrm>
          <a:prstGeom prst="donut">
            <a:avLst>
              <a:gd name="adj" fmla="val 436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6" name="Cerc: gol 15">
            <a:extLst>
              <a:ext uri="{FF2B5EF4-FFF2-40B4-BE49-F238E27FC236}">
                <a16:creationId xmlns:a16="http://schemas.microsoft.com/office/drawing/2014/main" id="{3D994DE9-5123-54C4-CBC8-1C665A548D7B}"/>
              </a:ext>
            </a:extLst>
          </p:cNvPr>
          <p:cNvSpPr/>
          <p:nvPr/>
        </p:nvSpPr>
        <p:spPr>
          <a:xfrm>
            <a:off x="7784406" y="3730911"/>
            <a:ext cx="4051544" cy="1053882"/>
          </a:xfrm>
          <a:prstGeom prst="donut">
            <a:avLst>
              <a:gd name="adj" fmla="val 436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Cerc: gol 16">
            <a:extLst>
              <a:ext uri="{FF2B5EF4-FFF2-40B4-BE49-F238E27FC236}">
                <a16:creationId xmlns:a16="http://schemas.microsoft.com/office/drawing/2014/main" id="{BE46B677-A8E9-21C9-5493-6A1C4C4CF4B3}"/>
              </a:ext>
            </a:extLst>
          </p:cNvPr>
          <p:cNvSpPr/>
          <p:nvPr/>
        </p:nvSpPr>
        <p:spPr>
          <a:xfrm>
            <a:off x="8525380" y="4856494"/>
            <a:ext cx="2106762" cy="1053882"/>
          </a:xfrm>
          <a:prstGeom prst="donut">
            <a:avLst>
              <a:gd name="adj" fmla="val 436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4FCE24-F413-A634-E106-A097F7E8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17" y="1192305"/>
            <a:ext cx="5172635" cy="529814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9600" b="1" dirty="0"/>
              <a:t>LCD</a:t>
            </a:r>
            <a:endParaRPr lang="ro-RO" sz="1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LCD_nibble_write</a:t>
            </a:r>
            <a:r>
              <a:rPr lang="ro-RO" sz="7200" dirty="0"/>
              <a:t>(</a:t>
            </a:r>
            <a:r>
              <a:rPr lang="ro-RO" sz="7200" dirty="0" err="1"/>
              <a:t>char</a:t>
            </a:r>
            <a:r>
              <a:rPr lang="ro-RO" sz="7200" dirty="0"/>
              <a:t> data, </a:t>
            </a:r>
            <a:r>
              <a:rPr lang="ro-RO" sz="7200" dirty="0" err="1"/>
              <a:t>unsigned</a:t>
            </a:r>
            <a:r>
              <a:rPr lang="ro-RO" sz="7200" dirty="0"/>
              <a:t> </a:t>
            </a:r>
            <a:r>
              <a:rPr lang="ro-RO" sz="7200" dirty="0" err="1"/>
              <a:t>char</a:t>
            </a:r>
            <a:r>
              <a:rPr lang="ro-RO" sz="7200" dirty="0"/>
              <a:t> control);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LCD_command</a:t>
            </a:r>
            <a:r>
              <a:rPr lang="ro-RO" sz="7200" dirty="0"/>
              <a:t>(</a:t>
            </a:r>
            <a:r>
              <a:rPr lang="ro-RO" sz="7200" dirty="0" err="1"/>
              <a:t>unsigned</a:t>
            </a:r>
            <a:r>
              <a:rPr lang="ro-RO" sz="7200" dirty="0"/>
              <a:t> </a:t>
            </a:r>
            <a:r>
              <a:rPr lang="ro-RO" sz="7200" dirty="0" err="1"/>
              <a:t>char</a:t>
            </a:r>
            <a:r>
              <a:rPr lang="ro-RO" sz="7200" dirty="0"/>
              <a:t> </a:t>
            </a:r>
            <a:r>
              <a:rPr lang="ro-RO" sz="7200" dirty="0" err="1"/>
              <a:t>command</a:t>
            </a:r>
            <a:r>
              <a:rPr lang="ro-RO" sz="72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LCD_data</a:t>
            </a:r>
            <a:r>
              <a:rPr lang="ro-RO" sz="7200" dirty="0"/>
              <a:t>(</a:t>
            </a:r>
            <a:r>
              <a:rPr lang="ro-RO" sz="7200" dirty="0" err="1"/>
              <a:t>char</a:t>
            </a:r>
            <a:r>
              <a:rPr lang="ro-RO" sz="7200" dirty="0"/>
              <a:t> data);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LCD_init</a:t>
            </a:r>
            <a:r>
              <a:rPr lang="ro-RO" sz="7200" dirty="0"/>
              <a:t>(</a:t>
            </a:r>
            <a:r>
              <a:rPr lang="ro-RO" sz="7200" dirty="0" err="1"/>
              <a:t>void</a:t>
            </a:r>
            <a:r>
              <a:rPr lang="ro-RO" sz="7200" dirty="0"/>
              <a:t>);</a:t>
            </a:r>
          </a:p>
          <a:p>
            <a:pPr marL="0" indent="0">
              <a:buNone/>
            </a:pPr>
            <a:r>
              <a:rPr lang="en-GB" sz="9600" b="1" dirty="0" err="1"/>
              <a:t>Sistem</a:t>
            </a:r>
            <a:endParaRPr lang="ro-RO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lock_system</a:t>
            </a:r>
            <a:r>
              <a:rPr lang="ro-RO" sz="7200" dirty="0"/>
              <a:t>(</a:t>
            </a:r>
            <a:r>
              <a:rPr lang="ro-RO" sz="7200" dirty="0" err="1"/>
              <a:t>void</a:t>
            </a:r>
            <a:r>
              <a:rPr lang="ro-RO" sz="72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unlock_system</a:t>
            </a:r>
            <a:r>
              <a:rPr lang="ro-RO" sz="7200" dirty="0"/>
              <a:t>(</a:t>
            </a:r>
            <a:r>
              <a:rPr lang="ro-RO" sz="7200" dirty="0" err="1"/>
              <a:t>void</a:t>
            </a:r>
            <a:r>
              <a:rPr lang="ro-RO" sz="72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check_password</a:t>
            </a:r>
            <a:r>
              <a:rPr lang="ro-RO" sz="7200" dirty="0"/>
              <a:t>(</a:t>
            </a:r>
            <a:r>
              <a:rPr lang="ro-RO" sz="7200" dirty="0" err="1"/>
              <a:t>char</a:t>
            </a:r>
            <a:r>
              <a:rPr lang="ro-RO" sz="7200" dirty="0"/>
              <a:t> *input);</a:t>
            </a:r>
            <a:endParaRPr lang="en-GB" sz="7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</a:t>
            </a:r>
            <a:r>
              <a:rPr lang="ro-RO" sz="7200" dirty="0" err="1"/>
              <a:t>delayMs</a:t>
            </a:r>
            <a:r>
              <a:rPr lang="ro-RO" sz="7200" dirty="0"/>
              <a:t>(</a:t>
            </a:r>
            <a:r>
              <a:rPr lang="ro-RO" sz="7200" dirty="0" err="1"/>
              <a:t>int</a:t>
            </a:r>
            <a:r>
              <a:rPr lang="ro-RO" sz="7200" dirty="0"/>
              <a:t> n);</a:t>
            </a:r>
            <a:endParaRPr lang="en-GB" sz="7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ro-RO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sz="7200" dirty="0" err="1"/>
              <a:t>void</a:t>
            </a:r>
            <a:r>
              <a:rPr lang="ro-RO" sz="7200" dirty="0"/>
              <a:t> SPI1_write(</a:t>
            </a:r>
            <a:r>
              <a:rPr lang="ro-RO" sz="7200" dirty="0" err="1"/>
              <a:t>unsigned</a:t>
            </a:r>
            <a:r>
              <a:rPr lang="ro-RO" sz="7200" dirty="0"/>
              <a:t> </a:t>
            </a:r>
            <a:r>
              <a:rPr lang="ro-RO" sz="7200" dirty="0" err="1"/>
              <a:t>char</a:t>
            </a:r>
            <a:r>
              <a:rPr lang="ro-RO" sz="7200" dirty="0"/>
              <a:t> data);</a:t>
            </a:r>
          </a:p>
          <a:p>
            <a:pPr>
              <a:buFont typeface="Arial" panose="020B0604020202020204" pitchFamily="34" charset="0"/>
              <a:buChar char="•"/>
            </a:pPr>
            <a:endParaRPr lang="ro-RO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o-RO" sz="7200" dirty="0"/>
          </a:p>
          <a:p>
            <a:pPr>
              <a:buFont typeface="Arial" panose="020B0604020202020204" pitchFamily="34" charset="0"/>
              <a:buChar char="•"/>
            </a:pPr>
            <a:endParaRPr lang="ro-RO" sz="7200" dirty="0"/>
          </a:p>
          <a:p>
            <a:endParaRPr lang="ro-RO" sz="7200" dirty="0"/>
          </a:p>
        </p:txBody>
      </p:sp>
      <p:sp>
        <p:nvSpPr>
          <p:cNvPr id="6" name="Titlu 1">
            <a:extLst>
              <a:ext uri="{FF2B5EF4-FFF2-40B4-BE49-F238E27FC236}">
                <a16:creationId xmlns:a16="http://schemas.microsoft.com/office/drawing/2014/main" id="{4C6FEA22-954D-F8C5-B1C6-57169F4D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67553"/>
            <a:ext cx="10058400" cy="1371600"/>
          </a:xfrm>
        </p:spPr>
        <p:txBody>
          <a:bodyPr>
            <a:normAutofit/>
          </a:bodyPr>
          <a:lstStyle/>
          <a:p>
            <a:r>
              <a:rPr lang="ro-RO" sz="4400" b="1" u="sng" dirty="0"/>
              <a:t>Componente </a:t>
            </a:r>
            <a:r>
              <a:rPr lang="en-GB" sz="4400" b="1" u="sng" dirty="0"/>
              <a:t>Software</a:t>
            </a:r>
            <a:endParaRPr lang="ro-RO" sz="4400" b="1" u="sng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57AB76AD-75F0-F776-2981-72B6FA6A1FFB}"/>
              </a:ext>
            </a:extLst>
          </p:cNvPr>
          <p:cNvSpPr txBox="1"/>
          <p:nvPr/>
        </p:nvSpPr>
        <p:spPr>
          <a:xfrm>
            <a:off x="7019365" y="1297954"/>
            <a:ext cx="51726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Butoane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configure_buttons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(void);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is_SW5_pressed(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wait_for_SW5_press(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configure_PC8(</a:t>
            </a:r>
            <a:r>
              <a:rPr lang="ro-RO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Tastatura</a:t>
            </a:r>
            <a:endParaRPr lang="ro-RO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keypad_getkey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outputEnableCols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writeCols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readRows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keypad_init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get_keypad_value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 row, int col);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Led-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endParaRPr lang="ro-RO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writeLEDs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update_LEDs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o-R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7FE8B1-EB01-057E-D9D4-4FC47C4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u="sng" dirty="0" err="1"/>
              <a:t>Concluzie</a:t>
            </a:r>
            <a:endParaRPr lang="ro-RO" sz="4400" b="1" u="sng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26EBC5D-6450-C984-7136-47215172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2800" dirty="0"/>
              <a:t>Proiectul a realizat cu succes un sistem de autentificare cu parolă pe placa Nucleo-64, folosind microcontrolerul STM32F446RE. Componentele hardware includ un </a:t>
            </a:r>
            <a:r>
              <a:rPr lang="ro-RO" sz="2800" dirty="0" err="1"/>
              <a:t>keypad</a:t>
            </a:r>
            <a:r>
              <a:rPr lang="ro-RO" sz="2800" dirty="0"/>
              <a:t> 4x4, un LCD, LED-uri și un buton.</a:t>
            </a:r>
          </a:p>
          <a:p>
            <a:r>
              <a:rPr lang="ro-RO" sz="2800" dirty="0"/>
              <a:t>Programul inițializează componentele, afișează un mesaj de început și permite utilizatorului să introducă parola. Parola greșită aprinde LED-urile roșii și afișează “</a:t>
            </a:r>
            <a:r>
              <a:rPr lang="ro-RO" sz="2800" dirty="0" err="1"/>
              <a:t>Wrong</a:t>
            </a:r>
            <a:r>
              <a:rPr lang="ro-RO" sz="2800" dirty="0"/>
              <a:t>, </a:t>
            </a:r>
            <a:r>
              <a:rPr lang="ro-RO" sz="2800" dirty="0" err="1"/>
              <a:t>Try</a:t>
            </a:r>
            <a:r>
              <a:rPr lang="ro-RO" sz="2800" dirty="0"/>
              <a:t> </a:t>
            </a:r>
            <a:r>
              <a:rPr lang="ro-RO" sz="2800" dirty="0" err="1"/>
              <a:t>again</a:t>
            </a:r>
            <a:r>
              <a:rPr lang="ro-RO" sz="2800" dirty="0"/>
              <a:t>”. După trei încercări greșite, sistemul se blochează cu mesajul “</a:t>
            </a:r>
            <a:r>
              <a:rPr lang="ro-RO" sz="2800" dirty="0" err="1"/>
              <a:t>System</a:t>
            </a:r>
            <a:r>
              <a:rPr lang="ro-RO" sz="2800" dirty="0"/>
              <a:t> </a:t>
            </a:r>
            <a:r>
              <a:rPr lang="ro-RO" sz="2800" dirty="0" err="1"/>
              <a:t>blocked</a:t>
            </a:r>
            <a:r>
              <a:rPr lang="ro-RO" sz="2800" dirty="0"/>
              <a:t>”. Parola corectă deblochează sistemul și afișează “</a:t>
            </a:r>
            <a:r>
              <a:rPr lang="ro-RO" sz="2800" dirty="0" err="1"/>
              <a:t>System</a:t>
            </a:r>
            <a:r>
              <a:rPr lang="ro-RO" sz="2800" dirty="0"/>
              <a:t> </a:t>
            </a:r>
            <a:r>
              <a:rPr lang="ro-RO" sz="2800" dirty="0" err="1"/>
              <a:t>unlocked</a:t>
            </a:r>
            <a:r>
              <a:rPr lang="ro-RO" sz="2800" dirty="0"/>
              <a:t>”.</a:t>
            </a:r>
          </a:p>
          <a:p>
            <a:pPr marL="0" indent="0">
              <a:buNone/>
            </a:pPr>
            <a:endParaRPr lang="ro-RO" sz="2400" dirty="0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B2D427-37A0-EC2B-7BE0-E14B4D91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BF7D7A-B012-4186-BCC1-BD61F6C8E232}" type="datetime1">
              <a:rPr lang="ro-RO" smtClean="0"/>
              <a:t>29.05.2024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74_TF78438558" id="{D7A46F7F-7D4F-40F3-8487-88C156D13B9D}" vid="{9A95D45C-7E0A-4D3F-A034-4169AA6E60A0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{826371A1-A605-4B3C-9851-C6D3B6FDCC94}tf78438558_win32</Template>
  <TotalTime>63</TotalTime>
  <Words>406</Words>
  <Application>Microsoft Office PowerPoint</Application>
  <PresentationFormat>Ecran lat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Garamond</vt:lpstr>
      <vt:lpstr>Symbol</vt:lpstr>
      <vt:lpstr>Times New Roman</vt:lpstr>
      <vt:lpstr>SavonVTI</vt:lpstr>
      <vt:lpstr>Sistem de autentificare cu parolă </vt:lpstr>
      <vt:lpstr>Cerinte proiect:</vt:lpstr>
      <vt:lpstr>Componente Hardware folosite</vt:lpstr>
      <vt:lpstr>Componente Software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autentificare cu parolă </dc:title>
  <dc:creator>Simina Hațegan</dc:creator>
  <cp:lastModifiedBy>Simina Hațegan</cp:lastModifiedBy>
  <cp:revision>5</cp:revision>
  <dcterms:created xsi:type="dcterms:W3CDTF">2024-05-28T20:07:40Z</dcterms:created>
  <dcterms:modified xsi:type="dcterms:W3CDTF">2024-05-29T16:46:36Z</dcterms:modified>
</cp:coreProperties>
</file>