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67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68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734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1130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616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7455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79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1439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993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320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43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42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59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08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86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0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43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325038"/>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457" y="1328199"/>
            <a:ext cx="8915399" cy="2262781"/>
          </a:xfrm>
        </p:spPr>
        <p:txBody>
          <a:bodyPr>
            <a:normAutofit/>
          </a:bodyPr>
          <a:lstStyle/>
          <a:p>
            <a:pPr algn="ctr"/>
            <a:r>
              <a:rPr lang="en-US" sz="4400" b="1" dirty="0">
                <a:latin typeface="Bell MT" panose="02020503060305020303" pitchFamily="18" charset="0"/>
              </a:rPr>
              <a:t>BIG DATA ANALYSIS WITH IBM CLOUD DATABASES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820" y="70339"/>
            <a:ext cx="6372236" cy="892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125" y="0"/>
            <a:ext cx="2809875" cy="1628775"/>
          </a:xfrm>
          <a:prstGeom prst="rect">
            <a:avLst/>
          </a:prstGeom>
        </p:spPr>
      </p:pic>
      <p:pic>
        <p:nvPicPr>
          <p:cNvPr id="8" name="Picture 7">
            <a:extLst>
              <a:ext uri="{FF2B5EF4-FFF2-40B4-BE49-F238E27FC236}">
                <a16:creationId xmlns:a16="http://schemas.microsoft.com/office/drawing/2014/main" id="{46967A70-D0F1-4E43-9C3C-4C3C40C83C30}"/>
              </a:ext>
            </a:extLst>
          </p:cNvPr>
          <p:cNvPicPr>
            <a:picLocks noChangeAspect="1"/>
          </p:cNvPicPr>
          <p:nvPr/>
        </p:nvPicPr>
        <p:blipFill>
          <a:blip r:embed="rId4"/>
          <a:stretch>
            <a:fillRect/>
          </a:stretch>
        </p:blipFill>
        <p:spPr>
          <a:xfrm>
            <a:off x="3838468" y="3681416"/>
            <a:ext cx="4515064" cy="2508369"/>
          </a:xfrm>
          <a:prstGeom prst="rect">
            <a:avLst/>
          </a:prstGeom>
          <a:effectLst>
            <a:softEdge rad="127000"/>
          </a:effectLst>
        </p:spPr>
      </p:pic>
    </p:spTree>
    <p:extLst>
      <p:ext uri="{BB962C8B-B14F-4D97-AF65-F5344CB8AC3E}">
        <p14:creationId xmlns:p14="http://schemas.microsoft.com/office/powerpoint/2010/main" val="266891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599" y="1015996"/>
            <a:ext cx="8911687" cy="1280890"/>
          </a:xfrm>
        </p:spPr>
        <p:txBody>
          <a:bodyPr/>
          <a:lstStyle/>
          <a:p>
            <a:r>
              <a:rPr lang="en-US" b="1" dirty="0">
                <a:solidFill>
                  <a:schemeClr val="accent1"/>
                </a:solidFill>
              </a:rPr>
              <a:t>TEAM MEMBERS:</a:t>
            </a:r>
          </a:p>
        </p:txBody>
      </p:sp>
      <p:sp>
        <p:nvSpPr>
          <p:cNvPr id="3" name="Content Placeholder 2"/>
          <p:cNvSpPr>
            <a:spLocks noGrp="1"/>
          </p:cNvSpPr>
          <p:nvPr>
            <p:ph idx="1"/>
          </p:nvPr>
        </p:nvSpPr>
        <p:spPr>
          <a:xfrm>
            <a:off x="4308736" y="2052918"/>
            <a:ext cx="8946541" cy="4195481"/>
          </a:xfrm>
        </p:spPr>
        <p:txBody>
          <a:bodyPr/>
          <a:lstStyle/>
          <a:p>
            <a:r>
              <a:rPr lang="en-US" dirty="0"/>
              <a:t>S.SARAVANAN</a:t>
            </a:r>
          </a:p>
          <a:p>
            <a:r>
              <a:rPr lang="en-US" dirty="0"/>
              <a:t>M.SRINIVASAN</a:t>
            </a:r>
          </a:p>
          <a:p>
            <a:r>
              <a:rPr lang="en-US" dirty="0"/>
              <a:t>E.SAKTHIKUMAR</a:t>
            </a:r>
          </a:p>
          <a:p>
            <a:r>
              <a:rPr lang="en-US" dirty="0"/>
              <a:t>K.LOGESHWARAN</a:t>
            </a:r>
          </a:p>
          <a:p>
            <a:r>
              <a:rPr lang="en-US" dirty="0"/>
              <a:t>S.SIMON DEEPAK</a:t>
            </a:r>
          </a:p>
        </p:txBody>
      </p:sp>
    </p:spTree>
    <p:extLst>
      <p:ext uri="{BB962C8B-B14F-4D97-AF65-F5344CB8AC3E}">
        <p14:creationId xmlns:p14="http://schemas.microsoft.com/office/powerpoint/2010/main" val="295804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77" y="477155"/>
            <a:ext cx="8911687" cy="1280890"/>
          </a:xfrm>
        </p:spPr>
        <p:txBody>
          <a:bodyPr>
            <a:normAutofit/>
          </a:bodyPr>
          <a:lstStyle/>
          <a:p>
            <a:r>
              <a:rPr lang="en-US" sz="2800" b="1" i="1" u="sng" dirty="0"/>
              <a:t>BIG DATA ANALYSIS WITH IBM CLOUD DATABASES :</a:t>
            </a:r>
            <a:endParaRPr lang="en-US" sz="2800" b="1" i="1" u="sng" dirty="0">
              <a:solidFill>
                <a:schemeClr val="accent1"/>
              </a:solidFill>
            </a:endParaRPr>
          </a:p>
        </p:txBody>
      </p:sp>
      <p:sp>
        <p:nvSpPr>
          <p:cNvPr id="3" name="Content Placeholder 2"/>
          <p:cNvSpPr>
            <a:spLocks noGrp="1"/>
          </p:cNvSpPr>
          <p:nvPr>
            <p:ph idx="1"/>
          </p:nvPr>
        </p:nvSpPr>
        <p:spPr>
          <a:xfrm>
            <a:off x="1539673" y="1117600"/>
            <a:ext cx="8755377" cy="4377732"/>
          </a:xfrm>
        </p:spPr>
        <p:txBody>
          <a:bodyPr>
            <a:noAutofit/>
          </a:bodyPr>
          <a:lstStyle/>
          <a:p>
            <a:pPr>
              <a:lnSpc>
                <a:spcPct val="170000"/>
              </a:lnSpc>
              <a:buFont typeface="Wingdings" panose="05000000000000000000" pitchFamily="2" charset="2"/>
              <a:buChar char="§"/>
            </a:pPr>
            <a:r>
              <a:rPr lang="en-US" sz="1600" dirty="0"/>
              <a:t>Big data analytics is the process of collecting, examining, and analyzing large amounts of data to discover market trends, insights, and patterns that can help companies make better business decisions</a:t>
            </a:r>
          </a:p>
          <a:p>
            <a:pPr>
              <a:lnSpc>
                <a:spcPct val="170000"/>
              </a:lnSpc>
              <a:buFont typeface="Wingdings" panose="05000000000000000000" pitchFamily="2" charset="2"/>
              <a:buChar char="§"/>
            </a:pPr>
            <a:r>
              <a:rPr lang="en-US" sz="1600" dirty="0"/>
              <a:t>With big data analytics, you can ultimately fuel better and faster decision-making, modelling and predicting of future outcomes and enhanced business intelligence.</a:t>
            </a:r>
          </a:p>
          <a:p>
            <a:pPr>
              <a:lnSpc>
                <a:spcPct val="170000"/>
              </a:lnSpc>
              <a:buFont typeface="Wingdings" panose="05000000000000000000" pitchFamily="2" charset="2"/>
              <a:buChar char="§"/>
            </a:pPr>
            <a:r>
              <a:rPr lang="en-US" sz="1600" dirty="0"/>
              <a:t>Hydra is a fully-managed open source data warehouse built on Postgres. It's easy to use and designed to scale analytics (OLAP) &amp; hybrid transactional workloads. Our team is excited to announce that Hydra is the fastest Postgres database for analytics.</a:t>
            </a:r>
          </a:p>
          <a:p>
            <a:pPr>
              <a:lnSpc>
                <a:spcPct val="170000"/>
              </a:lnSpc>
              <a:buFont typeface="Wingdings" panose="05000000000000000000" pitchFamily="2" charset="2"/>
              <a:buChar char="§"/>
            </a:pPr>
            <a:r>
              <a:rPr lang="en-US" sz="1600" dirty="0"/>
              <a:t>A cloud database is a database service built and accessed through a cloud computing platform. It serves many of the same functions as a traditional database with the added flexibility of cloud computing.</a:t>
            </a:r>
          </a:p>
        </p:txBody>
      </p:sp>
    </p:spTree>
    <p:extLst>
      <p:ext uri="{BB962C8B-B14F-4D97-AF65-F5344CB8AC3E}">
        <p14:creationId xmlns:p14="http://schemas.microsoft.com/office/powerpoint/2010/main" val="87723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425" y="483433"/>
            <a:ext cx="7832240" cy="682175"/>
          </a:xfrm>
        </p:spPr>
        <p:txBody>
          <a:bodyPr/>
          <a:lstStyle/>
          <a:p>
            <a:r>
              <a:rPr lang="en-IN" sz="3200" b="1" i="1" u="sng" dirty="0"/>
              <a:t>Services :</a:t>
            </a:r>
            <a:endParaRPr lang="en-US" sz="3200" b="1" i="1" u="sng" dirty="0">
              <a:solidFill>
                <a:schemeClr val="accent1"/>
              </a:solidFill>
            </a:endParaRPr>
          </a:p>
        </p:txBody>
      </p:sp>
      <p:sp>
        <p:nvSpPr>
          <p:cNvPr id="3" name="Content Placeholder 2"/>
          <p:cNvSpPr>
            <a:spLocks noGrp="1"/>
          </p:cNvSpPr>
          <p:nvPr>
            <p:ph idx="1"/>
          </p:nvPr>
        </p:nvSpPr>
        <p:spPr>
          <a:xfrm>
            <a:off x="1233941" y="1341307"/>
            <a:ext cx="8946541" cy="4195481"/>
          </a:xfrm>
        </p:spPr>
        <p:txBody>
          <a:bodyPr>
            <a:normAutofit fontScale="85000" lnSpcReduction="10000"/>
          </a:bodyPr>
          <a:lstStyle/>
          <a:p>
            <a:pPr>
              <a:lnSpc>
                <a:spcPct val="150000"/>
              </a:lnSpc>
              <a:buFont typeface="Wingdings" panose="05000000000000000000" pitchFamily="2" charset="2"/>
              <a:buChar char="§"/>
            </a:pPr>
            <a:r>
              <a:rPr lang="en-US" dirty="0"/>
              <a:t>The “cloud” is just a set of high-powered servers from one of many providers. They can often view and query large data sets much more quickly than a standard computer could.</a:t>
            </a:r>
          </a:p>
          <a:p>
            <a:pPr>
              <a:lnSpc>
                <a:spcPct val="150000"/>
              </a:lnSpc>
              <a:buFont typeface="Wingdings" panose="05000000000000000000" pitchFamily="2" charset="2"/>
              <a:buChar char="§"/>
            </a:pPr>
            <a:r>
              <a:rPr lang="en-US" dirty="0"/>
              <a:t>IBM Cloud offers over 200 services in its catalog. In this module, we’ll cover eight of the most popular collection of services IBM Cloud has to offer. We’ll start with necessities like databases and move on to emerging technologies like Artificial Intelligence and Blockchain. </a:t>
            </a:r>
          </a:p>
          <a:p>
            <a:pPr>
              <a:lnSpc>
                <a:spcPct val="150000"/>
              </a:lnSpc>
              <a:buFont typeface="Wingdings" panose="05000000000000000000" pitchFamily="2" charset="2"/>
              <a:buChar char="§"/>
            </a:pPr>
            <a:r>
              <a:rPr lang="en-US" dirty="0"/>
              <a:t> Based on the open source cloud platform Cloud Foundry -- developers can use IBM services to create, manage, run and deploy various types of applications for the public cloud, as well as for local or on-premises environments.</a:t>
            </a:r>
          </a:p>
        </p:txBody>
      </p:sp>
    </p:spTree>
    <p:extLst>
      <p:ext uri="{BB962C8B-B14F-4D97-AF65-F5344CB8AC3E}">
        <p14:creationId xmlns:p14="http://schemas.microsoft.com/office/powerpoint/2010/main" val="208507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522" y="254263"/>
            <a:ext cx="11629452" cy="4195481"/>
          </a:xfrm>
        </p:spPr>
        <p:txBody>
          <a:bodyPr>
            <a:normAutofit/>
          </a:bodyPr>
          <a:lstStyle/>
          <a:p>
            <a:pPr>
              <a:lnSpc>
                <a:spcPct val="150000"/>
              </a:lnSpc>
              <a:buFont typeface="Wingdings" panose="05000000000000000000" pitchFamily="2" charset="2"/>
              <a:buChar char="Ø"/>
            </a:pPr>
            <a:r>
              <a:rPr lang="en-US" dirty="0"/>
              <a:t> </a:t>
            </a:r>
            <a:r>
              <a:rPr lang="en-US" b="1" i="1" dirty="0"/>
              <a:t>Data management :</a:t>
            </a:r>
            <a:br>
              <a:rPr lang="en-US" dirty="0"/>
            </a:br>
            <a:r>
              <a:rPr lang="en-US" dirty="0"/>
              <a:t>             A cloud database such as IBM </a:t>
            </a:r>
            <a:r>
              <a:rPr lang="en-US" dirty="0" err="1"/>
              <a:t>Cloudant</a:t>
            </a:r>
            <a:r>
              <a:rPr lang="en-US" dirty="0"/>
              <a:t>® enables you to push database access to the farthest edge of the network, such as mobile devices, remote facilities, sensors, and Internet-enabled goods, so you can scale bigger and enable applications to continue run</a:t>
            </a:r>
          </a:p>
        </p:txBody>
      </p:sp>
      <p:sp>
        <p:nvSpPr>
          <p:cNvPr id="4" name="Rectangle 3">
            <a:extLst>
              <a:ext uri="{FF2B5EF4-FFF2-40B4-BE49-F238E27FC236}">
                <a16:creationId xmlns:a16="http://schemas.microsoft.com/office/drawing/2014/main" id="{AF603EA1-E740-4488-8DC6-1B5522726019}"/>
              </a:ext>
            </a:extLst>
          </p:cNvPr>
          <p:cNvSpPr/>
          <p:nvPr/>
        </p:nvSpPr>
        <p:spPr>
          <a:xfrm>
            <a:off x="844062" y="3164681"/>
            <a:ext cx="6096000" cy="3693319"/>
          </a:xfrm>
          <a:prstGeom prst="rect">
            <a:avLst/>
          </a:prstGeom>
        </p:spPr>
        <p:txBody>
          <a:bodyPr>
            <a:spAutoFit/>
          </a:bodyPr>
          <a:lstStyle/>
          <a:p>
            <a:pPr marL="285750" indent="-285750" fontAlgn="base">
              <a:lnSpc>
                <a:spcPct val="150000"/>
              </a:lnSpc>
              <a:buFont typeface="Arial" panose="020B0604020202020204" pitchFamily="34" charset="0"/>
              <a:buChar char="•"/>
            </a:pPr>
            <a:r>
              <a:rPr lang="en-US" dirty="0"/>
              <a:t>Start small, grow big.</a:t>
            </a:r>
          </a:p>
          <a:p>
            <a:pPr marL="285750" indent="-285750" fontAlgn="base">
              <a:lnSpc>
                <a:spcPct val="150000"/>
              </a:lnSpc>
              <a:buFont typeface="Arial" panose="020B0604020202020204" pitchFamily="34" charset="0"/>
              <a:buChar char="•"/>
            </a:pPr>
            <a:r>
              <a:rPr lang="en-US" dirty="0"/>
              <a:t>Elastically scale on demand.</a:t>
            </a:r>
          </a:p>
          <a:p>
            <a:pPr marL="285750" indent="-285750" fontAlgn="base">
              <a:lnSpc>
                <a:spcPct val="150000"/>
              </a:lnSpc>
              <a:buFont typeface="Arial" panose="020B0604020202020204" pitchFamily="34" charset="0"/>
              <a:buChar char="•"/>
            </a:pPr>
            <a:r>
              <a:rPr lang="en-US" dirty="0"/>
              <a:t>Clusters can span multiple data centers.</a:t>
            </a:r>
          </a:p>
          <a:p>
            <a:pPr marL="285750" indent="-285750" fontAlgn="base">
              <a:lnSpc>
                <a:spcPct val="150000"/>
              </a:lnSpc>
              <a:buFont typeface="Arial" panose="020B0604020202020204" pitchFamily="34" charset="0"/>
              <a:buChar char="•"/>
            </a:pPr>
            <a:r>
              <a:rPr lang="en-US" dirty="0"/>
              <a:t>Manage your cloud yourself, or let a provider manage it for you.</a:t>
            </a:r>
          </a:p>
          <a:p>
            <a:pPr marL="285750" indent="-285750" fontAlgn="base">
              <a:lnSpc>
                <a:spcPct val="150000"/>
              </a:lnSpc>
              <a:buFont typeface="Arial" panose="020B0604020202020204" pitchFamily="34" charset="0"/>
              <a:buChar char="•"/>
            </a:pPr>
            <a:r>
              <a:rPr lang="en-US" dirty="0"/>
              <a:t>Mix and match cloud providers to optimize geographic reach, service level agreements (SLAs), pricing and regulatory requirements.</a:t>
            </a:r>
          </a:p>
          <a:p>
            <a:pPr lvl="1" fontAlgn="base"/>
            <a:endParaRPr lang="en-US" dirty="0"/>
          </a:p>
        </p:txBody>
      </p:sp>
      <p:pic>
        <p:nvPicPr>
          <p:cNvPr id="5" name="Picture 4">
            <a:extLst>
              <a:ext uri="{FF2B5EF4-FFF2-40B4-BE49-F238E27FC236}">
                <a16:creationId xmlns:a16="http://schemas.microsoft.com/office/drawing/2014/main" id="{BE5B3798-2285-4F5D-80DA-5BDA93A74675}"/>
              </a:ext>
            </a:extLst>
          </p:cNvPr>
          <p:cNvPicPr>
            <a:picLocks noChangeAspect="1"/>
          </p:cNvPicPr>
          <p:nvPr/>
        </p:nvPicPr>
        <p:blipFill>
          <a:blip r:embed="rId2"/>
          <a:stretch>
            <a:fillRect/>
          </a:stretch>
        </p:blipFill>
        <p:spPr>
          <a:xfrm>
            <a:off x="7365601" y="3429000"/>
            <a:ext cx="4407877" cy="2729096"/>
          </a:xfrm>
          <a:prstGeom prst="rect">
            <a:avLst/>
          </a:prstGeom>
          <a:effectLst>
            <a:glow rad="228600">
              <a:schemeClr val="accent4">
                <a:satMod val="175000"/>
                <a:alpha val="40000"/>
              </a:schemeClr>
            </a:glow>
          </a:effectLst>
        </p:spPr>
      </p:pic>
      <p:sp>
        <p:nvSpPr>
          <p:cNvPr id="6" name="Rectangle 5">
            <a:extLst>
              <a:ext uri="{FF2B5EF4-FFF2-40B4-BE49-F238E27FC236}">
                <a16:creationId xmlns:a16="http://schemas.microsoft.com/office/drawing/2014/main" id="{26588AE1-A18E-43B7-817A-81EEFAB0CC7F}"/>
              </a:ext>
            </a:extLst>
          </p:cNvPr>
          <p:cNvSpPr/>
          <p:nvPr/>
        </p:nvSpPr>
        <p:spPr>
          <a:xfrm>
            <a:off x="418522" y="2638930"/>
            <a:ext cx="6947079" cy="369332"/>
          </a:xfrm>
          <a:prstGeom prst="rect">
            <a:avLst/>
          </a:prstGeom>
        </p:spPr>
        <p:txBody>
          <a:bodyPr wrap="square">
            <a:spAutoFit/>
          </a:bodyPr>
          <a:lstStyle/>
          <a:p>
            <a:pPr fontAlgn="base">
              <a:buFont typeface="Wingdings" panose="05000000000000000000" pitchFamily="2" charset="2"/>
              <a:buChar char="Ø"/>
            </a:pPr>
            <a:r>
              <a:rPr lang="en-US" b="1" dirty="0"/>
              <a:t>Hybrid databases create a distributed hybrid data cloud :</a:t>
            </a:r>
            <a:endParaRPr lang="en-US" dirty="0"/>
          </a:p>
        </p:txBody>
      </p:sp>
    </p:spTree>
    <p:extLst>
      <p:ext uri="{BB962C8B-B14F-4D97-AF65-F5344CB8AC3E}">
        <p14:creationId xmlns:p14="http://schemas.microsoft.com/office/powerpoint/2010/main" val="130262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06" y="222176"/>
            <a:ext cx="8911687" cy="1280890"/>
          </a:xfrm>
        </p:spPr>
        <p:txBody>
          <a:bodyPr/>
          <a:lstStyle/>
          <a:p>
            <a:r>
              <a:rPr lang="en-US" sz="3200" b="1" i="1" u="sng" dirty="0">
                <a:solidFill>
                  <a:schemeClr val="tx1"/>
                </a:solidFill>
              </a:rPr>
              <a:t>Benefits of Cloud Database :</a:t>
            </a:r>
          </a:p>
        </p:txBody>
      </p:sp>
      <p:sp>
        <p:nvSpPr>
          <p:cNvPr id="3" name="Content Placeholder 2"/>
          <p:cNvSpPr>
            <a:spLocks noGrp="1"/>
          </p:cNvSpPr>
          <p:nvPr>
            <p:ph idx="1"/>
          </p:nvPr>
        </p:nvSpPr>
        <p:spPr>
          <a:xfrm>
            <a:off x="620992" y="1078228"/>
            <a:ext cx="11199219" cy="1534344"/>
          </a:xfrm>
        </p:spPr>
        <p:txBody>
          <a:bodyPr/>
          <a:lstStyle/>
          <a:p>
            <a:pPr>
              <a:buFont typeface="Wingdings" panose="05000000000000000000" pitchFamily="2" charset="2"/>
              <a:buChar char="§"/>
            </a:pPr>
            <a:r>
              <a:rPr lang="en-US" dirty="0"/>
              <a:t>Cloud databases can collect, deliver, replicate, and push to the edge all your data using the new hybrid cloud concept. Users no longer have to deploy the dependent middleware to deliver database requests anywhere in the world. They can connect applications directly to their database.</a:t>
            </a:r>
          </a:p>
        </p:txBody>
      </p:sp>
      <p:pic>
        <p:nvPicPr>
          <p:cNvPr id="4" name="Picture 3">
            <a:extLst>
              <a:ext uri="{FF2B5EF4-FFF2-40B4-BE49-F238E27FC236}">
                <a16:creationId xmlns:a16="http://schemas.microsoft.com/office/drawing/2014/main" id="{2AB7A1DA-C55A-44D3-A417-BFFEE600057D}"/>
              </a:ext>
            </a:extLst>
          </p:cNvPr>
          <p:cNvPicPr>
            <a:picLocks noChangeAspect="1"/>
          </p:cNvPicPr>
          <p:nvPr/>
        </p:nvPicPr>
        <p:blipFill>
          <a:blip r:embed="rId2"/>
          <a:stretch>
            <a:fillRect/>
          </a:stretch>
        </p:blipFill>
        <p:spPr>
          <a:xfrm>
            <a:off x="3327027" y="2567051"/>
            <a:ext cx="4229333" cy="2339996"/>
          </a:xfrm>
          <a:prstGeom prst="rect">
            <a:avLst/>
          </a:prstGeom>
          <a:effectLst>
            <a:glow rad="228600">
              <a:schemeClr val="accent4">
                <a:satMod val="175000"/>
                <a:alpha val="40000"/>
              </a:schemeClr>
            </a:glow>
          </a:effectLst>
        </p:spPr>
      </p:pic>
      <p:sp>
        <p:nvSpPr>
          <p:cNvPr id="5" name="Rectangle 4">
            <a:extLst>
              <a:ext uri="{FF2B5EF4-FFF2-40B4-BE49-F238E27FC236}">
                <a16:creationId xmlns:a16="http://schemas.microsoft.com/office/drawing/2014/main" id="{B8E77DD9-145A-4304-BAD1-02F9B3CD49E1}"/>
              </a:ext>
            </a:extLst>
          </p:cNvPr>
          <p:cNvSpPr/>
          <p:nvPr/>
        </p:nvSpPr>
        <p:spPr>
          <a:xfrm>
            <a:off x="445476" y="5041108"/>
            <a:ext cx="11374735" cy="1477328"/>
          </a:xfrm>
          <a:prstGeom prst="rect">
            <a:avLst/>
          </a:prstGeom>
        </p:spPr>
        <p:txBody>
          <a:bodyPr wrap="square">
            <a:spAutoFit/>
          </a:bodyPr>
          <a:lstStyle/>
          <a:p>
            <a:r>
              <a:rPr lang="en-US" dirty="0"/>
              <a:t>For example, financial organizations are embracing the hybrid concept by using the database as a central repository for all their disparate data sources, and then delivering this financial data in JSON format. This data is then distributed to the database as a service and replicated to geographic regions across the world.</a:t>
            </a:r>
          </a:p>
          <a:p>
            <a:endParaRPr lang="en-US" dirty="0"/>
          </a:p>
        </p:txBody>
      </p:sp>
    </p:spTree>
    <p:extLst>
      <p:ext uri="{BB962C8B-B14F-4D97-AF65-F5344CB8AC3E}">
        <p14:creationId xmlns:p14="http://schemas.microsoft.com/office/powerpoint/2010/main" val="74347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3FDB-C80E-40BD-A127-393329409E17}"/>
              </a:ext>
            </a:extLst>
          </p:cNvPr>
          <p:cNvSpPr>
            <a:spLocks noGrp="1"/>
          </p:cNvSpPr>
          <p:nvPr>
            <p:ph type="title"/>
          </p:nvPr>
        </p:nvSpPr>
        <p:spPr/>
        <p:txBody>
          <a:bodyPr/>
          <a:lstStyle/>
          <a:p>
            <a:r>
              <a:rPr lang="en-US" sz="3200" b="1" i="1" dirty="0"/>
              <a:t>CONCLUSION :</a:t>
            </a:r>
            <a:endParaRPr lang="en-IN" sz="3200" b="1" i="1" dirty="0"/>
          </a:p>
        </p:txBody>
      </p:sp>
      <p:sp>
        <p:nvSpPr>
          <p:cNvPr id="3" name="Content Placeholder 2">
            <a:extLst>
              <a:ext uri="{FF2B5EF4-FFF2-40B4-BE49-F238E27FC236}">
                <a16:creationId xmlns:a16="http://schemas.microsoft.com/office/drawing/2014/main" id="{FCD16038-64F0-49CF-813C-F4A3EAC4E303}"/>
              </a:ext>
            </a:extLst>
          </p:cNvPr>
          <p:cNvSpPr>
            <a:spLocks noGrp="1"/>
          </p:cNvSpPr>
          <p:nvPr>
            <p:ph idx="1"/>
          </p:nvPr>
        </p:nvSpPr>
        <p:spPr>
          <a:xfrm>
            <a:off x="1622729" y="1239002"/>
            <a:ext cx="8946541" cy="4195481"/>
          </a:xfrm>
        </p:spPr>
        <p:txBody>
          <a:bodyPr>
            <a:normAutofit/>
          </a:bodyPr>
          <a:lstStyle/>
          <a:p>
            <a:pPr>
              <a:lnSpc>
                <a:spcPct val="150000"/>
              </a:lnSpc>
              <a:buFont typeface="Wingdings" panose="05000000000000000000" pitchFamily="2" charset="2"/>
              <a:buChar char="ü"/>
            </a:pPr>
            <a:r>
              <a:rPr lang="en-US" dirty="0"/>
              <a:t>A field to analyze and extract information about the big data involved in the business or the data world so that proper conclusions can be made is called big data Analytics. These conclusions can be used to predict the future or to forecast the business. Also, this helps in creating a trend about the past.</a:t>
            </a:r>
          </a:p>
          <a:p>
            <a:pPr>
              <a:lnSpc>
                <a:spcPct val="150000"/>
              </a:lnSpc>
              <a:buFont typeface="Wingdings" panose="05000000000000000000" pitchFamily="2" charset="2"/>
              <a:buChar char="ü"/>
            </a:pPr>
            <a:r>
              <a:rPr lang="en-US" dirty="0"/>
              <a:t>And also it helps a business optimize its performance, perform more efficiently, maximize profit, or make more strategically-guided decisions.</a:t>
            </a:r>
            <a:endParaRPr lang="en-IN" dirty="0"/>
          </a:p>
        </p:txBody>
      </p:sp>
    </p:spTree>
    <p:extLst>
      <p:ext uri="{BB962C8B-B14F-4D97-AF65-F5344CB8AC3E}">
        <p14:creationId xmlns:p14="http://schemas.microsoft.com/office/powerpoint/2010/main" val="1040261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105</TotalTime>
  <Words>618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Bell MT</vt:lpstr>
      <vt:lpstr>Century Gothic</vt:lpstr>
      <vt:lpstr>Wingdings</vt:lpstr>
      <vt:lpstr>Wingdings 3</vt:lpstr>
      <vt:lpstr>Ion</vt:lpstr>
      <vt:lpstr>BIG DATA ANALYSIS WITH IBM CLOUD DATABASES</vt:lpstr>
      <vt:lpstr>TEAM MEMBERS:</vt:lpstr>
      <vt:lpstr>BIG DATA ANALYSIS WITH IBM CLOUD DATABASES :</vt:lpstr>
      <vt:lpstr>Services :</vt:lpstr>
      <vt:lpstr>PowerPoint Presentation</vt:lpstr>
      <vt:lpstr>Benefits of Cloud Database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DATABASES</dc:title>
  <dc:creator>LENOVO</dc:creator>
  <cp:lastModifiedBy>DELL</cp:lastModifiedBy>
  <cp:revision>10</cp:revision>
  <dcterms:created xsi:type="dcterms:W3CDTF">2023-10-04T16:58:00Z</dcterms:created>
  <dcterms:modified xsi:type="dcterms:W3CDTF">2023-10-26T10:14:20Z</dcterms:modified>
</cp:coreProperties>
</file>