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10/24/2024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qr-code-generator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mojeip.cz/mereni-rychlosti-internetu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11.png"/><Relationship Id="rId4" Type="http://schemas.openxmlformats.org/officeDocument/2006/relationships/hyperlink" Target="https://morsecode.world/international/translator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1.png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12.png"/><Relationship Id="rId5" Type="http://schemas.openxmlformats.org/officeDocument/2006/relationships/hyperlink" Target="https://www.speechtech.cz/speechtech-text-to-speech/speechtech-tts-online-demo/#Iva210" TargetMode="External"/><Relationship Id="rId4" Type="http://schemas.openxmlformats.org/officeDocument/2006/relationships/hyperlink" Target="https://cs.wikipedia.org/wiki/Motto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6600"/>
              <a:t>Hra s kódy, bity a byty</a:t>
            </a:r>
            <a:r>
              <a:rPr lang="cs-CZ" sz="8000"/>
              <a:t> </a:t>
            </a:r>
            <a:r>
              <a:rPr lang="cs-CZ"/>
              <a:t/>
            </a:r>
            <a:br>
              <a:rPr lang="cs-CZ"/>
            </a:br>
            <a:r>
              <a:rPr lang="cs-CZ" sz="3200">
                <a:solidFill>
                  <a:schemeClr val="accent1">
                    <a:lumMod val="20000"/>
                    <a:lumOff val="80000"/>
                  </a:schemeClr>
                </a:solidFill>
              </a:rPr>
              <a:t>1. domácí cvičení do nouzového stavu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17572" y="5388913"/>
            <a:ext cx="10572000" cy="434974"/>
          </a:xfrm>
        </p:spPr>
        <p:txBody>
          <a:bodyPr/>
          <a:lstStyle/>
          <a:p>
            <a:r>
              <a:rPr lang="cs-CZ" dirty="0"/>
              <a:t>Šimon </a:t>
            </a:r>
            <a:r>
              <a:rPr lang="cs-CZ" dirty="0" err="1"/>
              <a:t>Pavera</a:t>
            </a:r>
            <a:r>
              <a:rPr lang="cs-CZ" dirty="0"/>
              <a:t> - třída IT1 - školní rok 2024 / 25</a:t>
            </a:r>
          </a:p>
        </p:txBody>
      </p:sp>
    </p:spTree>
    <p:extLst>
      <p:ext uri="{BB962C8B-B14F-4D97-AF65-F5344CB8AC3E}">
        <p14:creationId xmlns:p14="http://schemas.microsoft.com/office/powerpoint/2010/main" val="2204199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2756" y="422250"/>
            <a:ext cx="11563942" cy="970450"/>
          </a:xfrm>
        </p:spPr>
        <p:txBody>
          <a:bodyPr/>
          <a:lstStyle/>
          <a:p>
            <a:pPr algn="ctr"/>
            <a:r>
              <a:rPr lang="cs-CZ"/>
              <a:t>Kódy znaků</a:t>
            </a:r>
            <a:endParaRPr lang="cs-CZ">
              <a:solidFill>
                <a:srgbClr val="FFFF00"/>
              </a:solidFill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573579" y="2269375"/>
            <a:ext cx="10715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/>
              <a:t>Použijte program Mapa znaků ve Windows a programátorskou kalkulačku k doplnění následující tabulky.</a:t>
            </a:r>
          </a:p>
          <a:p>
            <a:r>
              <a:rPr lang="cs-CZ" sz="1400"/>
              <a:t>Pozorně také ovšem nastavte správnou znakovou sadu! </a:t>
            </a:r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404394"/>
              </p:ext>
            </p:extLst>
          </p:nvPr>
        </p:nvGraphicFramePr>
        <p:xfrm>
          <a:off x="573581" y="3246732"/>
          <a:ext cx="10947860" cy="3178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9572">
                  <a:extLst>
                    <a:ext uri="{9D8B030D-6E8A-4147-A177-3AD203B41FA5}">
                      <a16:colId xmlns:a16="http://schemas.microsoft.com/office/drawing/2014/main" val="317120921"/>
                    </a:ext>
                  </a:extLst>
                </a:gridCol>
                <a:gridCol w="2189572">
                  <a:extLst>
                    <a:ext uri="{9D8B030D-6E8A-4147-A177-3AD203B41FA5}">
                      <a16:colId xmlns:a16="http://schemas.microsoft.com/office/drawing/2014/main" val="3667543446"/>
                    </a:ext>
                  </a:extLst>
                </a:gridCol>
                <a:gridCol w="2189572">
                  <a:extLst>
                    <a:ext uri="{9D8B030D-6E8A-4147-A177-3AD203B41FA5}">
                      <a16:colId xmlns:a16="http://schemas.microsoft.com/office/drawing/2014/main" val="2452501983"/>
                    </a:ext>
                  </a:extLst>
                </a:gridCol>
                <a:gridCol w="2189572">
                  <a:extLst>
                    <a:ext uri="{9D8B030D-6E8A-4147-A177-3AD203B41FA5}">
                      <a16:colId xmlns:a16="http://schemas.microsoft.com/office/drawing/2014/main" val="2159991819"/>
                    </a:ext>
                  </a:extLst>
                </a:gridCol>
                <a:gridCol w="2189572">
                  <a:extLst>
                    <a:ext uri="{9D8B030D-6E8A-4147-A177-3AD203B41FA5}">
                      <a16:colId xmlns:a16="http://schemas.microsoft.com/office/drawing/2014/main" val="3615119301"/>
                    </a:ext>
                  </a:extLst>
                </a:gridCol>
              </a:tblGrid>
              <a:tr h="629151">
                <a:tc>
                  <a:txBody>
                    <a:bodyPr/>
                    <a:lstStyle/>
                    <a:p>
                      <a:pPr algn="ctr"/>
                      <a:r>
                        <a:rPr lang="cs-CZ"/>
                        <a:t>Znak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/>
                        <a:t>Znaková sada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/>
                        <a:t>BIN kód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/>
                        <a:t>DEC kód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/>
                        <a:t>HEX kód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9050062"/>
                  </a:ext>
                </a:extLst>
              </a:tr>
              <a:tr h="629151"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endParaRPr lang="cs-CZ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/>
                        <a:t>DOS:</a:t>
                      </a:r>
                      <a:r>
                        <a:rPr lang="cs-CZ" baseline="0"/>
                        <a:t> </a:t>
                      </a:r>
                      <a:br>
                        <a:rPr lang="cs-CZ" baseline="0"/>
                      </a:br>
                      <a:r>
                        <a:rPr lang="cs-CZ" baseline="0"/>
                        <a:t>Spojené státy</a:t>
                      </a:r>
                      <a:endParaRPr lang="cs-CZ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00100111</a:t>
                      </a:r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  <a:endParaRPr lang="cs-CZ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>
                          <a:solidFill>
                            <a:srgbClr val="FF0000"/>
                          </a:solidFill>
                        </a:rPr>
                        <a:t>39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cs-CZ" sz="1800" b="1" i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0x27</a:t>
                      </a:r>
                      <a:r>
                        <a:rPr lang="cs-CZ" sz="1800" b="0" i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cs-CZ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9612589"/>
                  </a:ext>
                </a:extLst>
              </a:tr>
              <a:tr h="629151">
                <a:tc>
                  <a:txBody>
                    <a:bodyPr/>
                    <a:lstStyle/>
                    <a:p>
                      <a:pPr algn="ctr"/>
                      <a:r>
                        <a:rPr lang="cs-CZ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î</a:t>
                      </a:r>
                      <a:endParaRPr lang="cs-CZ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/>
                        <a:t>Windows: </a:t>
                      </a:r>
                      <a:br>
                        <a:rPr lang="cs-CZ"/>
                      </a:br>
                      <a:r>
                        <a:rPr lang="cs-CZ"/>
                        <a:t>Střední Evropa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>
                          <a:solidFill>
                            <a:srgbClr val="FF0000"/>
                          </a:solidFill>
                        </a:rPr>
                        <a:t>11101110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cs-CZ" sz="1800" b="1" i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238</a:t>
                      </a:r>
                      <a:r>
                        <a:rPr lang="cs-CZ" sz="1800" b="0" i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cs-CZ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cs-CZ" sz="1800" b="1" i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0xEE</a:t>
                      </a:r>
                      <a:r>
                        <a:rPr lang="cs-CZ" sz="1800" b="0" i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cs-CZ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8720297"/>
                  </a:ext>
                </a:extLst>
              </a:tr>
              <a:tr h="629151">
                <a:tc>
                  <a:txBody>
                    <a:bodyPr/>
                    <a:lstStyle/>
                    <a:p>
                      <a:pPr algn="ctr"/>
                      <a:r>
                        <a:rPr lang="cs-CZ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cs-CZ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/>
                        <a:t>Unicode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0010001000010110</a:t>
                      </a:r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  <a:endParaRPr lang="cs-CZ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cs-CZ" sz="1800" b="1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8726</a:t>
                      </a:r>
                      <a:r>
                        <a:rPr lang="cs-CZ" sz="1800" b="0" i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cs-CZ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>
                          <a:solidFill>
                            <a:schemeClr val="bg1"/>
                          </a:solidFill>
                        </a:rPr>
                        <a:t>0x</a:t>
                      </a:r>
                      <a:r>
                        <a:rPr lang="cs-CZ" b="1" dirty="0">
                          <a:solidFill>
                            <a:srgbClr val="FF0000"/>
                          </a:solidFill>
                        </a:rPr>
                        <a:t>2216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81958"/>
                  </a:ext>
                </a:extLst>
              </a:tr>
              <a:tr h="629151">
                <a:tc>
                  <a:txBody>
                    <a:bodyPr/>
                    <a:lstStyle/>
                    <a:p>
                      <a:pPr algn="ctr"/>
                      <a:r>
                        <a:rPr lang="cs-CZ" b="1">
                          <a:solidFill>
                            <a:srgbClr val="FF0000"/>
                          </a:solidFill>
                        </a:rPr>
                        <a:t>Ž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/>
                        <a:t>Unicode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00010111110</a:t>
                      </a:r>
                      <a:endParaRPr lang="cs-CZ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cs-CZ" sz="1800" b="1" i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381</a:t>
                      </a:r>
                      <a:r>
                        <a:rPr lang="cs-CZ" sz="1800" b="0" i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​</a:t>
                      </a:r>
                      <a:endParaRPr lang="cs-CZ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0x17D</a:t>
                      </a:r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  <a:endParaRPr lang="cs-CZ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184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85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Několik (tajných) pokynů na úvod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Dešifrujte pomocí čtečky QR kód…</a:t>
            </a:r>
          </a:p>
        </p:txBody>
      </p:sp>
      <p:pic>
        <p:nvPicPr>
          <p:cNvPr id="7" name="Zástupný symbol pro obsah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3003551"/>
            <a:ext cx="2857500" cy="2857500"/>
          </a:xfrm>
        </p:spPr>
      </p:pic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/>
              <a:t>… a sem přepište jeho obsah 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s-CZ" dirty="0"/>
              <a:t>Přečtěte si pozorně pokyny ke každému úkolu. Prohlédněte si vzorová řešení i přiložená videa </a:t>
            </a:r>
          </a:p>
          <a:p>
            <a:r>
              <a:rPr lang="cs-CZ" dirty="0"/>
              <a:t>Buďte pečliví a svá řešení si raději 2x zkontrolujte.</a:t>
            </a:r>
          </a:p>
          <a:p>
            <a:r>
              <a:rPr lang="cs-CZ" dirty="0"/>
              <a:t>Neváhejte požádat o radu!</a:t>
            </a:r>
          </a:p>
        </p:txBody>
      </p:sp>
    </p:spTree>
    <p:extLst>
      <p:ext uri="{BB962C8B-B14F-4D97-AF65-F5344CB8AC3E}">
        <p14:creationId xmlns:p14="http://schemas.microsoft.com/office/powerpoint/2010/main" val="415705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Převody mezi číselnými soustavami </a:t>
            </a:r>
          </a:p>
        </p:txBody>
      </p:sp>
      <p:graphicFrame>
        <p:nvGraphicFramePr>
          <p:cNvPr id="3" name="Tabul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416742"/>
              </p:ext>
            </p:extLst>
          </p:nvPr>
        </p:nvGraphicFramePr>
        <p:xfrm>
          <a:off x="922713" y="4219324"/>
          <a:ext cx="10467600" cy="2114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900">
                  <a:extLst>
                    <a:ext uri="{9D8B030D-6E8A-4147-A177-3AD203B41FA5}">
                      <a16:colId xmlns:a16="http://schemas.microsoft.com/office/drawing/2014/main" val="695018392"/>
                    </a:ext>
                  </a:extLst>
                </a:gridCol>
                <a:gridCol w="2616900">
                  <a:extLst>
                    <a:ext uri="{9D8B030D-6E8A-4147-A177-3AD203B41FA5}">
                      <a16:colId xmlns:a16="http://schemas.microsoft.com/office/drawing/2014/main" val="4097667346"/>
                    </a:ext>
                  </a:extLst>
                </a:gridCol>
                <a:gridCol w="2616900">
                  <a:extLst>
                    <a:ext uri="{9D8B030D-6E8A-4147-A177-3AD203B41FA5}">
                      <a16:colId xmlns:a16="http://schemas.microsoft.com/office/drawing/2014/main" val="1976623053"/>
                    </a:ext>
                  </a:extLst>
                </a:gridCol>
                <a:gridCol w="2616900">
                  <a:extLst>
                    <a:ext uri="{9D8B030D-6E8A-4147-A177-3AD203B41FA5}">
                      <a16:colId xmlns:a16="http://schemas.microsoft.com/office/drawing/2014/main" val="3374072352"/>
                    </a:ext>
                  </a:extLst>
                </a:gridCol>
              </a:tblGrid>
              <a:tr h="528744">
                <a:tc>
                  <a:txBody>
                    <a:bodyPr/>
                    <a:lstStyle/>
                    <a:p>
                      <a:r>
                        <a:rPr lang="cs-CZ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cs-CZ"/>
                        <a:t> -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8</a:t>
                      </a:r>
                      <a:r>
                        <a:rPr lang="cs-CZ" dirty="0"/>
                        <a:t> - </a:t>
                      </a:r>
                      <a:r>
                        <a:rPr lang="cs-CZ" dirty="0" smtClean="0"/>
                        <a:t>? </a:t>
                      </a:r>
                      <a:r>
                        <a:rPr lang="cs-CZ" dirty="0" err="1" smtClean="0"/>
                        <a:t>oktalová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10</a:t>
                      </a:r>
                      <a:r>
                        <a:rPr lang="cs-CZ" dirty="0"/>
                        <a:t> - </a:t>
                      </a:r>
                      <a:r>
                        <a:rPr lang="cs-CZ" dirty="0" smtClean="0"/>
                        <a:t>? decimální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16</a:t>
                      </a:r>
                      <a:r>
                        <a:rPr lang="cs-CZ" dirty="0"/>
                        <a:t> - </a:t>
                      </a:r>
                      <a:r>
                        <a:rPr lang="cs-CZ" dirty="0" smtClean="0"/>
                        <a:t>? </a:t>
                      </a:r>
                      <a:r>
                        <a:rPr lang="cs-CZ" smtClean="0"/>
                        <a:t>hexadecimální</a:t>
                      </a:r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869651"/>
                  </a:ext>
                </a:extLst>
              </a:tr>
              <a:tr h="528744">
                <a:tc>
                  <a:txBody>
                    <a:bodyPr/>
                    <a:lstStyle/>
                    <a:p>
                      <a:pPr algn="ctr"/>
                      <a:r>
                        <a:rPr lang="cs-CZ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10000100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8848863"/>
                  </a:ext>
                </a:extLst>
              </a:tr>
              <a:tr h="528744">
                <a:tc>
                  <a:txBody>
                    <a:bodyPr/>
                    <a:lstStyle/>
                    <a:p>
                      <a:pPr algn="ctr"/>
                      <a:r>
                        <a:rPr lang="cs-CZ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10101101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043614"/>
                  </a:ext>
                </a:extLst>
              </a:tr>
              <a:tr h="528744">
                <a:tc>
                  <a:txBody>
                    <a:bodyPr/>
                    <a:lstStyle/>
                    <a:p>
                      <a:pPr algn="ctr"/>
                      <a:r>
                        <a:rPr lang="cs-CZ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10100011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243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163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0xA3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3247907"/>
                  </a:ext>
                </a:extLst>
              </a:tr>
            </a:tbl>
          </a:graphicData>
        </a:graphic>
      </p:graphicFrame>
      <p:sp>
        <p:nvSpPr>
          <p:cNvPr id="4" name="TextovéPole 3"/>
          <p:cNvSpPr txBox="1"/>
          <p:nvPr/>
        </p:nvSpPr>
        <p:spPr>
          <a:xfrm>
            <a:off x="922713" y="2269375"/>
            <a:ext cx="103659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Procvičte si převody mezi číselnými soustavami v informatice a doplňte níže uvedenou tabulku správně vypočítanými hodnotami. Abyste měli odlišné výchozí hodnoty, musíte si nejprve zadání sami podle návodu připravit:</a:t>
            </a:r>
          </a:p>
          <a:p>
            <a:endParaRPr lang="cs-CZ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DenNar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+ 128 </a:t>
            </a:r>
            <a:r>
              <a:rPr lang="cs-CZ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- ke dni vašeho narození přičtete 128 - např. </a:t>
            </a:r>
            <a:r>
              <a:rPr lang="cs-CZ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128 + 5 = </a:t>
            </a:r>
            <a:r>
              <a:rPr lang="cs-CZ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133</a:t>
            </a:r>
            <a:r>
              <a:rPr lang="cs-CZ" sz="1400" b="1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(desítkové číslo)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JmenoPrijmeni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- </a:t>
            </a:r>
            <a:r>
              <a:rPr lang="cs-CZ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spojíte vaše </a:t>
            </a:r>
            <a:r>
              <a:rPr lang="cs-CZ" sz="1400" dirty="0">
                <a:solidFill>
                  <a:srgbClr val="FFFF00"/>
                </a:solidFill>
                <a:latin typeface="Consolas" panose="020B0609020204030204" pitchFamily="49" charset="0"/>
              </a:rPr>
              <a:t>jméno a příjmení </a:t>
            </a:r>
            <a:r>
              <a:rPr lang="cs-CZ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 </a:t>
            </a:r>
            <a:r>
              <a:rPr lang="cs-CZ" sz="1400" dirty="0">
                <a:solidFill>
                  <a:srgbClr val="FFFF00"/>
                </a:solidFill>
                <a:latin typeface="Consolas" panose="020B0609020204030204" pitchFamily="49" charset="0"/>
              </a:rPr>
              <a:t>prvních 8 znaků </a:t>
            </a:r>
            <a:r>
              <a:rPr lang="cs-CZ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nahradíte </a:t>
            </a:r>
            <a:r>
              <a:rPr lang="cs-CZ" sz="1400" dirty="0">
                <a:solidFill>
                  <a:srgbClr val="FFFF00"/>
                </a:solidFill>
                <a:latin typeface="Consolas" panose="020B0609020204030204" pitchFamily="49" charset="0"/>
              </a:rPr>
              <a:t>1</a:t>
            </a:r>
            <a:r>
              <a:rPr lang="cs-CZ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(pro </a:t>
            </a:r>
            <a:r>
              <a:rPr lang="cs-CZ" sz="1400" dirty="0">
                <a:solidFill>
                  <a:srgbClr val="FFFF00"/>
                </a:solidFill>
                <a:latin typeface="Consolas" panose="020B0609020204030204" pitchFamily="49" charset="0"/>
              </a:rPr>
              <a:t>souhlásky</a:t>
            </a:r>
            <a:r>
              <a:rPr lang="cs-CZ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 a </a:t>
            </a:r>
            <a:br>
              <a:rPr lang="cs-CZ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cs-CZ" sz="1400" dirty="0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cs-CZ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(pro </a:t>
            </a:r>
            <a:r>
              <a:rPr lang="cs-CZ" sz="1400" dirty="0">
                <a:solidFill>
                  <a:srgbClr val="FFFF00"/>
                </a:solidFill>
                <a:latin typeface="Consolas" panose="020B0609020204030204" pitchFamily="49" charset="0"/>
              </a:rPr>
              <a:t>samohlásky</a:t>
            </a:r>
            <a:r>
              <a:rPr lang="cs-CZ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 - např. </a:t>
            </a:r>
            <a:r>
              <a:rPr lang="cs-CZ" sz="1400" dirty="0" err="1">
                <a:solidFill>
                  <a:srgbClr val="FFFF00"/>
                </a:solidFill>
                <a:latin typeface="Consolas" panose="020B0609020204030204" pitchFamily="49" charset="0"/>
              </a:rPr>
              <a:t>MarekLuč</a:t>
            </a:r>
            <a:r>
              <a:rPr lang="cs-CZ" sz="1400" dirty="0">
                <a:solidFill>
                  <a:srgbClr val="FFFF00"/>
                </a:solidFill>
                <a:latin typeface="Consolas" panose="020B0609020204030204" pitchFamily="49" charset="0"/>
              </a:rPr>
              <a:t> = 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10101101</a:t>
            </a:r>
            <a:r>
              <a:rPr lang="cs-CZ" sz="14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(binární číslo)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PismenoMesicNar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- </a:t>
            </a:r>
            <a:r>
              <a:rPr lang="cs-CZ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z vašeho jména (nebo příjmení) vyberete jeden znak používaný v šestnáctkové soustavě a přidáte k němu číslo měsíce narození - např. M</a:t>
            </a:r>
            <a:r>
              <a:rPr lang="cs-CZ" sz="1400" dirty="0">
                <a:solidFill>
                  <a:srgbClr val="FFFF00"/>
                </a:solidFill>
                <a:latin typeface="Consolas" panose="020B0609020204030204" pitchFamily="49" charset="0"/>
              </a:rPr>
              <a:t>a</a:t>
            </a:r>
            <a:r>
              <a:rPr lang="cs-CZ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rek  </a:t>
            </a:r>
            <a:r>
              <a:rPr lang="cs-CZ" sz="1400" dirty="0">
                <a:solidFill>
                  <a:srgbClr val="FFFF00"/>
                </a:solidFill>
                <a:latin typeface="Consolas" panose="020B0609020204030204" pitchFamily="49" charset="0"/>
              </a:rPr>
              <a:t>9</a:t>
            </a:r>
            <a:r>
              <a:rPr lang="cs-CZ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= 0x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A9</a:t>
            </a:r>
            <a:r>
              <a:rPr lang="cs-CZ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(šestnáctkové číslo)</a:t>
            </a:r>
          </a:p>
        </p:txBody>
      </p:sp>
    </p:spTree>
    <p:extLst>
      <p:ext uri="{BB962C8B-B14F-4D97-AF65-F5344CB8AC3E}">
        <p14:creationId xmlns:p14="http://schemas.microsoft.com/office/powerpoint/2010/main" val="278482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2756" y="422250"/>
            <a:ext cx="11563942" cy="970450"/>
          </a:xfrm>
        </p:spPr>
        <p:txBody>
          <a:bodyPr/>
          <a:lstStyle/>
          <a:p>
            <a:pPr algn="ctr"/>
            <a:r>
              <a:rPr lang="cs-CZ"/>
              <a:t>Převody mezi číselnými soustavami - </a:t>
            </a:r>
            <a:r>
              <a:rPr lang="cs-CZ">
                <a:solidFill>
                  <a:srgbClr val="FFFF00"/>
                </a:solidFill>
              </a:rPr>
              <a:t>důkaz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922713" y="2269375"/>
            <a:ext cx="10365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/>
              <a:t>Převody mezi soustavami provádějte na papír, který ofotíte (nebo naskenujete) a zde jako důkaz vložíte digitální kopii:</a:t>
            </a:r>
          </a:p>
        </p:txBody>
      </p:sp>
      <p:pic>
        <p:nvPicPr>
          <p:cNvPr id="6" name="Obrázek 5" descr="Obsah obrázku text, rukopis&#10;&#10;Popis byl vytvořen automaticky">
            <a:extLst>
              <a:ext uri="{FF2B5EF4-FFF2-40B4-BE49-F238E27FC236}">
                <a16:creationId xmlns:a16="http://schemas.microsoft.com/office/drawing/2014/main" id="{EACC8CA2-F327-E057-C654-ACF802625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423" y="2778512"/>
            <a:ext cx="3261084" cy="385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4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2756" y="422250"/>
            <a:ext cx="11563942" cy="970450"/>
          </a:xfrm>
        </p:spPr>
        <p:txBody>
          <a:bodyPr/>
          <a:lstStyle/>
          <a:p>
            <a:pPr algn="ctr"/>
            <a:r>
              <a:rPr lang="cs-CZ"/>
              <a:t>Představte se pomocí QR kódu</a:t>
            </a:r>
            <a:endParaRPr lang="cs-CZ">
              <a:solidFill>
                <a:srgbClr val="FFFF00"/>
              </a:solidFill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914400" y="2227481"/>
            <a:ext cx="10365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Použijte libovolný generátor QR kódu (např. </a:t>
            </a:r>
            <a:r>
              <a:rPr lang="cs-CZ" sz="1400" dirty="0">
                <a:hlinkClick r:id="rId2"/>
              </a:rPr>
              <a:t>https://www.qr-code-generator.com/</a:t>
            </a:r>
            <a:r>
              <a:rPr lang="cs-CZ" sz="1400" dirty="0"/>
              <a:t>) </a:t>
            </a:r>
          </a:p>
          <a:p>
            <a:r>
              <a:rPr lang="cs-CZ" sz="1400" dirty="0"/>
              <a:t>a zakódujte do tohoto kódu následující údaje o sobě: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565265" y="3022877"/>
            <a:ext cx="335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Osobní vizitka - VCARD</a:t>
            </a:r>
          </a:p>
        </p:txBody>
      </p:sp>
      <p:sp>
        <p:nvSpPr>
          <p:cNvPr id="5" name="TextovéPole 4"/>
          <p:cNvSpPr txBox="1"/>
          <p:nvPr/>
        </p:nvSpPr>
        <p:spPr>
          <a:xfrm>
            <a:off x="4339712" y="3022877"/>
            <a:ext cx="335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Mé koníčky - Text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7755773" y="3022877"/>
            <a:ext cx="413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URL oblíbené webové stránky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8642464" y="2104370"/>
            <a:ext cx="335003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/>
              <a:t>Uvádějte jen údaje,</a:t>
            </a:r>
          </a:p>
          <a:p>
            <a:pPr algn="ctr"/>
            <a:r>
              <a:rPr lang="cs-CZ"/>
              <a:t>které chcete uveřejnit!</a:t>
            </a:r>
          </a:p>
        </p:txBody>
      </p:sp>
      <p:pic>
        <p:nvPicPr>
          <p:cNvPr id="10" name="Obráze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65" y="3585482"/>
            <a:ext cx="2828036" cy="2855537"/>
          </a:xfrm>
          <a:prstGeom prst="rect">
            <a:avLst/>
          </a:prstGeom>
        </p:spPr>
      </p:pic>
      <p:pic>
        <p:nvPicPr>
          <p:cNvPr id="12" name="Obráze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097" y="3607970"/>
            <a:ext cx="2841660" cy="2833049"/>
          </a:xfrm>
          <a:prstGeom prst="rect">
            <a:avLst/>
          </a:prstGeom>
        </p:spPr>
      </p:pic>
      <p:pic>
        <p:nvPicPr>
          <p:cNvPr id="13" name="Obrázek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887" y="3585482"/>
            <a:ext cx="2867425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6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2756" y="422250"/>
            <a:ext cx="11563942" cy="970450"/>
          </a:xfrm>
        </p:spPr>
        <p:txBody>
          <a:bodyPr/>
          <a:lstStyle/>
          <a:p>
            <a:pPr algn="ctr"/>
            <a:r>
              <a:rPr lang="cs-CZ"/>
              <a:t>Tajné výpočty v čárovém kódu</a:t>
            </a:r>
            <a:endParaRPr lang="cs-CZ">
              <a:solidFill>
                <a:srgbClr val="FFFF00"/>
              </a:solidFill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922713" y="2137004"/>
            <a:ext cx="103659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Vypočtěte následující příklad a utajte všechny jeho číselné parametry v čárovém kódu </a:t>
            </a:r>
            <a:br>
              <a:rPr lang="cs-CZ" sz="1400" dirty="0"/>
            </a:br>
            <a:r>
              <a:rPr lang="cs-CZ" sz="1400" b="1" dirty="0">
                <a:solidFill>
                  <a:srgbClr val="FFC000"/>
                </a:solidFill>
              </a:rPr>
              <a:t>EAN-13</a:t>
            </a:r>
            <a:r>
              <a:rPr lang="cs-CZ" sz="1400" dirty="0"/>
              <a:t> </a:t>
            </a:r>
            <a:r>
              <a:rPr lang="cs-CZ" sz="1400" b="1" dirty="0">
                <a:solidFill>
                  <a:srgbClr val="FF0000"/>
                </a:solidFill>
              </a:rPr>
              <a:t>(12místné číslo, poslední číslice je pouze kontrolní!)</a:t>
            </a:r>
            <a:r>
              <a:rPr lang="cs-CZ" sz="1400" dirty="0"/>
              <a:t>. </a:t>
            </a:r>
          </a:p>
          <a:p>
            <a:r>
              <a:rPr lang="cs-CZ" sz="1400" dirty="0"/>
              <a:t>Všechny údaje zaokrouhlujte na celá čísla a pro účely daného čárového kódu je </a:t>
            </a:r>
            <a:r>
              <a:rPr lang="cs-CZ" sz="1400" dirty="0">
                <a:solidFill>
                  <a:srgbClr val="FFC000"/>
                </a:solidFill>
              </a:rPr>
              <a:t>zleva doplňte nulami</a:t>
            </a:r>
            <a:r>
              <a:rPr lang="cs-CZ" sz="1400" dirty="0"/>
              <a:t>.</a:t>
            </a:r>
          </a:p>
          <a:p>
            <a:r>
              <a:rPr lang="cs-CZ" sz="1400" dirty="0"/>
              <a:t>K dekódování i zakódování čárového kódu využijte vhodný </a:t>
            </a:r>
            <a:r>
              <a:rPr lang="cs-CZ" sz="1400" b="1" dirty="0" err="1">
                <a:solidFill>
                  <a:srgbClr val="FFC000"/>
                </a:solidFill>
              </a:rPr>
              <a:t>barcode</a:t>
            </a:r>
            <a:r>
              <a:rPr lang="cs-CZ" sz="1400" dirty="0"/>
              <a:t> </a:t>
            </a:r>
            <a:r>
              <a:rPr lang="cs-CZ" sz="1400" b="1" dirty="0" err="1">
                <a:solidFill>
                  <a:srgbClr val="FFC000"/>
                </a:solidFill>
              </a:rPr>
              <a:t>reader</a:t>
            </a:r>
            <a:r>
              <a:rPr lang="cs-CZ" sz="1400" dirty="0"/>
              <a:t> / </a:t>
            </a:r>
            <a:r>
              <a:rPr lang="cs-CZ" sz="1400" b="1" dirty="0" err="1">
                <a:solidFill>
                  <a:srgbClr val="FFC000"/>
                </a:solidFill>
              </a:rPr>
              <a:t>generator</a:t>
            </a:r>
            <a:r>
              <a:rPr lang="cs-CZ" sz="1400" dirty="0"/>
              <a:t> na Internetu.</a:t>
            </a:r>
          </a:p>
          <a:p>
            <a:r>
              <a:rPr lang="cs-CZ" sz="1400" dirty="0"/>
              <a:t>Průměrnou rychlost </a:t>
            </a:r>
            <a:r>
              <a:rPr lang="cs-CZ" sz="1400" dirty="0" err="1"/>
              <a:t>download</a:t>
            </a:r>
            <a:r>
              <a:rPr lang="cs-CZ" sz="1400" dirty="0"/>
              <a:t> na svém počítači můžete zjistit např. zde: </a:t>
            </a:r>
          </a:p>
          <a:p>
            <a:r>
              <a:rPr lang="cs-CZ" sz="1400" dirty="0">
                <a:hlinkClick r:id="rId2"/>
              </a:rPr>
              <a:t>https://www.mojeip.cz/mereni-rychlosti-internetu/</a:t>
            </a:r>
            <a:r>
              <a:rPr lang="cs-CZ" sz="1400" dirty="0"/>
              <a:t> </a:t>
            </a:r>
            <a:r>
              <a:rPr lang="cs-CZ" sz="1400" b="1" dirty="0">
                <a:solidFill>
                  <a:srgbClr val="FFC000"/>
                </a:solidFill>
              </a:rPr>
              <a:t>(nezapomeňte si nastavit správnou jednotku!)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922713" y="3777335"/>
            <a:ext cx="596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Download</a:t>
            </a:r>
            <a:r>
              <a:rPr lang="cs-CZ" dirty="0"/>
              <a:t>  souboru </a:t>
            </a:r>
            <a:r>
              <a:rPr lang="cs-CZ" dirty="0" err="1"/>
              <a:t>video.mkv</a:t>
            </a:r>
            <a:r>
              <a:rPr lang="cs-CZ" dirty="0"/>
              <a:t> o velikosti 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22713" y="4802571"/>
            <a:ext cx="700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by na mém domácím počítači při zjištěné rychlosti  internetu 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10982498" y="4800386"/>
            <a:ext cx="7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>
                <a:solidFill>
                  <a:srgbClr val="FFC000"/>
                </a:solidFill>
              </a:rPr>
              <a:t>Kb/s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922713" y="5904377"/>
            <a:ext cx="700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proběhl  v čase</a:t>
            </a:r>
          </a:p>
        </p:txBody>
      </p:sp>
      <p:sp>
        <p:nvSpPr>
          <p:cNvPr id="11" name="TextovéPole 10"/>
          <p:cNvSpPr txBox="1"/>
          <p:nvPr/>
        </p:nvSpPr>
        <p:spPr>
          <a:xfrm>
            <a:off x="10836331" y="5904377"/>
            <a:ext cx="103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>
                <a:solidFill>
                  <a:srgbClr val="FFC000"/>
                </a:solidFill>
              </a:rPr>
              <a:t>sekund</a:t>
            </a:r>
          </a:p>
        </p:txBody>
      </p:sp>
      <p:pic>
        <p:nvPicPr>
          <p:cNvPr id="22" name="Obrázek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737" y="3577849"/>
            <a:ext cx="2152950" cy="707283"/>
          </a:xfrm>
          <a:prstGeom prst="rect">
            <a:avLst/>
          </a:prstGeom>
        </p:spPr>
      </p:pic>
      <p:pic>
        <p:nvPicPr>
          <p:cNvPr id="23" name="Obrázek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094" y="2043801"/>
            <a:ext cx="1972562" cy="872815"/>
          </a:xfrm>
          <a:prstGeom prst="rect">
            <a:avLst/>
          </a:prstGeom>
        </p:spPr>
      </p:pic>
      <p:cxnSp>
        <p:nvCxnSpPr>
          <p:cNvPr id="25" name="Přímá spojnice 24"/>
          <p:cNvCxnSpPr/>
          <p:nvPr/>
        </p:nvCxnSpPr>
        <p:spPr>
          <a:xfrm>
            <a:off x="11671069" y="2701636"/>
            <a:ext cx="196041" cy="2149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Přímá spojnice 26"/>
          <p:cNvCxnSpPr/>
          <p:nvPr/>
        </p:nvCxnSpPr>
        <p:spPr>
          <a:xfrm flipV="1">
            <a:off x="10453254" y="2901882"/>
            <a:ext cx="1217815" cy="95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ovéPole 4"/>
          <p:cNvSpPr txBox="1"/>
          <p:nvPr/>
        </p:nvSpPr>
        <p:spPr>
          <a:xfrm>
            <a:off x="9662506" y="3746824"/>
            <a:ext cx="279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 06020147962 B, 6GB</a:t>
            </a:r>
          </a:p>
        </p:txBody>
      </p:sp>
      <p:pic>
        <p:nvPicPr>
          <p:cNvPr id="21" name="Obrázek 20" descr="Obsah obrázku řada/pruh, Písmo, text, snímek obrazovky&#10;&#10;Popis byl vytvořen automaticky">
            <a:extLst>
              <a:ext uri="{FF2B5EF4-FFF2-40B4-BE49-F238E27FC236}">
                <a16:creationId xmlns:a16="http://schemas.microsoft.com/office/drawing/2014/main" id="{FCC061A0-9C04-85E3-F9D5-D8EA2BD022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0344" y="4512379"/>
            <a:ext cx="3067478" cy="819264"/>
          </a:xfrm>
          <a:prstGeom prst="rect">
            <a:avLst/>
          </a:prstGeom>
        </p:spPr>
      </p:pic>
      <p:pic>
        <p:nvPicPr>
          <p:cNvPr id="29" name="Obrázek 28" descr="Obsah obrázku bílé, řada/pruh, Písmo, hřeben&#10;&#10;Popis byl vytvořen automaticky">
            <a:extLst>
              <a:ext uri="{FF2B5EF4-FFF2-40B4-BE49-F238E27FC236}">
                <a16:creationId xmlns:a16="http://schemas.microsoft.com/office/drawing/2014/main" id="{8E5C9538-A775-A5FC-356F-C319C36B99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408" y="5558890"/>
            <a:ext cx="1390844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56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2756" y="422250"/>
            <a:ext cx="11563942" cy="970450"/>
          </a:xfrm>
        </p:spPr>
        <p:txBody>
          <a:bodyPr/>
          <a:lstStyle/>
          <a:p>
            <a:pPr algn="ctr"/>
            <a:r>
              <a:rPr lang="cs-CZ"/>
              <a:t>Napiš a nahrej své jméno v morseovce </a:t>
            </a:r>
            <a:endParaRPr lang="cs-CZ">
              <a:solidFill>
                <a:srgbClr val="FFFF00"/>
              </a:solidFill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922713" y="2269375"/>
            <a:ext cx="10365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Najděte si na Wikipedii informace o Morseově abecedě. </a:t>
            </a:r>
          </a:p>
          <a:p>
            <a:r>
              <a:rPr lang="cs-CZ" sz="1400" dirty="0"/>
              <a:t>Zapište správně své křestní jméno (bez české diakritiky) pomocí morseovky.</a:t>
            </a:r>
          </a:p>
          <a:p>
            <a:r>
              <a:rPr lang="cs-CZ" sz="1400" dirty="0"/>
              <a:t>Najděte si na internetu vhodný překladač Morseova kódu, který vám umožní stáhnout zvukový záznam a připojit ho </a:t>
            </a:r>
          </a:p>
          <a:p>
            <a:r>
              <a:rPr lang="cs-CZ" sz="1400" dirty="0"/>
              <a:t>k řešení (např. </a:t>
            </a:r>
            <a:r>
              <a:rPr lang="cs-CZ" sz="1400" dirty="0">
                <a:hlinkClick r:id="rId4"/>
              </a:rPr>
              <a:t>https://morsecode.world/international/translator.html</a:t>
            </a:r>
            <a:r>
              <a:rPr lang="cs-CZ" sz="1400" dirty="0"/>
              <a:t>).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922712" y="3697670"/>
            <a:ext cx="284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Mé křestní jméno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6567055" y="3697670"/>
            <a:ext cx="500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Šimon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922712" y="4433239"/>
            <a:ext cx="345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Zápis pomocí morseovky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6497786" y="4433239"/>
            <a:ext cx="1313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…..------.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922712" y="5535045"/>
            <a:ext cx="345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Zvukový záznam</a:t>
            </a:r>
          </a:p>
        </p:txBody>
      </p:sp>
      <p:pic>
        <p:nvPicPr>
          <p:cNvPr id="6" name="morse">
            <a:hlinkClick r:id="" action="ppaction://media"/>
            <a:extLst>
              <a:ext uri="{FF2B5EF4-FFF2-40B4-BE49-F238E27FC236}">
                <a16:creationId xmlns:a16="http://schemas.microsoft.com/office/drawing/2014/main" id="{22ED9F51-DA01-2333-38E0-B5279BFFE1D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765985" y="529477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8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0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909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2756" y="422250"/>
            <a:ext cx="11563942" cy="970450"/>
          </a:xfrm>
        </p:spPr>
        <p:txBody>
          <a:bodyPr/>
          <a:lstStyle/>
          <a:p>
            <a:pPr algn="ctr"/>
            <a:r>
              <a:rPr lang="cs-CZ"/>
              <a:t>Napiš a přehrej své motto nevidomému</a:t>
            </a:r>
            <a:endParaRPr lang="cs-CZ">
              <a:solidFill>
                <a:srgbClr val="FFFF00"/>
              </a:solidFill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922713" y="2269375"/>
            <a:ext cx="103659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Najděte si na Wikipedii informace o Braillově slepeckém písmu. </a:t>
            </a:r>
          </a:p>
          <a:p>
            <a:r>
              <a:rPr lang="cs-CZ" sz="1400" dirty="0"/>
              <a:t>Zvolte si nějaké oblíbené </a:t>
            </a:r>
            <a:r>
              <a:rPr lang="cs-CZ" sz="1400" b="1" dirty="0">
                <a:hlinkClick r:id="rId4"/>
              </a:rPr>
              <a:t>motto</a:t>
            </a:r>
            <a:r>
              <a:rPr lang="cs-CZ" sz="1400" dirty="0"/>
              <a:t> (např. "</a:t>
            </a:r>
            <a:r>
              <a:rPr lang="cs-CZ" sz="1400" i="1" dirty="0"/>
              <a:t>Život je skvělý, musíš ho jen pochopit"</a:t>
            </a:r>
            <a:r>
              <a:rPr lang="cs-CZ" sz="1400" dirty="0"/>
              <a:t>) a pomocí libovolného internetového generátoru ho převeďte do grafické podoby Braillova slepeckého písma.</a:t>
            </a:r>
          </a:p>
          <a:p>
            <a:r>
              <a:rPr lang="cs-CZ" sz="1400" dirty="0"/>
              <a:t>Poté použijte některý z online konvertorů českého textu na řeč (např. </a:t>
            </a:r>
            <a:r>
              <a:rPr lang="cs-CZ" sz="1400" dirty="0" err="1">
                <a:hlinkClick r:id="rId5"/>
              </a:rPr>
              <a:t>SpeechTech</a:t>
            </a:r>
            <a:r>
              <a:rPr lang="cs-CZ" sz="1400" dirty="0">
                <a:hlinkClick r:id="rId5"/>
              </a:rPr>
              <a:t> </a:t>
            </a:r>
            <a:r>
              <a:rPr lang="cs-CZ" sz="1400" dirty="0" err="1">
                <a:hlinkClick r:id="rId5"/>
              </a:rPr>
              <a:t>TTSOnline</a:t>
            </a:r>
            <a:r>
              <a:rPr lang="cs-CZ" sz="1400" dirty="0">
                <a:hlinkClick r:id="rId5"/>
              </a:rPr>
              <a:t> Demo</a:t>
            </a:r>
            <a:r>
              <a:rPr lang="cs-CZ" sz="1400" dirty="0"/>
              <a:t>) a vytvořte pomocí něj zvukový záznam svého motta.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922712" y="4021866"/>
            <a:ext cx="3068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Zde bude mé oblíbené motto zapsané v Braillově písmu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922712" y="5535045"/>
            <a:ext cx="345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Zvukový záznam motta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C68DBCE7-BBCA-7FCB-4246-7C9939A52F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610" y="3396752"/>
            <a:ext cx="6386622" cy="1837698"/>
          </a:xfrm>
          <a:prstGeom prst="rect">
            <a:avLst/>
          </a:prstGeom>
        </p:spPr>
      </p:pic>
      <p:pic>
        <p:nvPicPr>
          <p:cNvPr id="8" name="stažený soubor">
            <a:hlinkClick r:id="" action="ppaction://media"/>
            <a:extLst>
              <a:ext uri="{FF2B5EF4-FFF2-40B4-BE49-F238E27FC236}">
                <a16:creationId xmlns:a16="http://schemas.microsoft.com/office/drawing/2014/main" id="{674B7C5F-33B6-1438-2598-322E5BFC907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902283" y="553504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7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9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2756" y="422250"/>
            <a:ext cx="11563942" cy="970450"/>
          </a:xfrm>
        </p:spPr>
        <p:txBody>
          <a:bodyPr/>
          <a:lstStyle/>
          <a:p>
            <a:pPr algn="ctr"/>
            <a:r>
              <a:rPr lang="cs-CZ"/>
              <a:t>Hrátky s mapou znaků</a:t>
            </a:r>
            <a:endParaRPr lang="cs-CZ">
              <a:solidFill>
                <a:srgbClr val="FFFF00"/>
              </a:solidFill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573579" y="2269375"/>
            <a:ext cx="10715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/>
              <a:t>Použijte program Mapa znaků ve Windows k vyřešení následujících úkolů. Nahraďte vložené obrázky skutečnými znaky.</a:t>
            </a:r>
          </a:p>
          <a:p>
            <a:r>
              <a:rPr lang="cs-CZ" sz="1400"/>
              <a:t>Pro výpis znaků použijte font Arial.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590206" y="3283948"/>
            <a:ext cx="359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Matematický zápis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573579" y="5310004"/>
            <a:ext cx="345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Grafické symboly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590206" y="3959300"/>
            <a:ext cx="330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Slovo v azbuce (cyrilice)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590205" y="4634652"/>
            <a:ext cx="330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/>
              <a:t>Cizí měny</a:t>
            </a:r>
          </a:p>
        </p:txBody>
      </p:sp>
      <p:pic>
        <p:nvPicPr>
          <p:cNvPr id="8" name="Obráze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953" y="3869622"/>
            <a:ext cx="1609483" cy="548688"/>
          </a:xfrm>
          <a:prstGeom prst="rect">
            <a:avLst/>
          </a:prstGeom>
        </p:spPr>
      </p:pic>
      <p:pic>
        <p:nvPicPr>
          <p:cNvPr id="11" name="Obráze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408" y="3234757"/>
            <a:ext cx="1804572" cy="487722"/>
          </a:xfrm>
          <a:prstGeom prst="rect">
            <a:avLst/>
          </a:prstGeom>
        </p:spPr>
      </p:pic>
      <p:pic>
        <p:nvPicPr>
          <p:cNvPr id="13" name="Obráze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216" y="4634652"/>
            <a:ext cx="2328874" cy="487722"/>
          </a:xfrm>
          <a:prstGeom prst="rect">
            <a:avLst/>
          </a:prstGeom>
        </p:spPr>
      </p:pic>
      <p:pic>
        <p:nvPicPr>
          <p:cNvPr id="17" name="Obrázek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781" y="5003984"/>
            <a:ext cx="2383743" cy="762066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8CD991A0-2BC8-276E-3BE8-9D892D163325}"/>
              </a:ext>
            </a:extLst>
          </p:cNvPr>
          <p:cNvSpPr txBox="1"/>
          <p:nvPr/>
        </p:nvSpPr>
        <p:spPr>
          <a:xfrm>
            <a:off x="2910786" y="5327257"/>
            <a:ext cx="269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800" b="0" i="0" u="none" strike="noStrike" dirty="0">
                <a:solidFill>
                  <a:srgbClr val="FFFFFF"/>
                </a:solidFill>
                <a:effectLst/>
                <a:latin typeface="Webdings" panose="05030102010509060703" pitchFamily="18" charset="2"/>
              </a:rPr>
              <a:t>NL§O²¯</a:t>
            </a:r>
            <a:endParaRPr lang="cs-CZ" dirty="0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689B2E90-262C-FD79-2B96-775CC2A4F154}"/>
              </a:ext>
            </a:extLst>
          </p:cNvPr>
          <p:cNvSpPr txBox="1"/>
          <p:nvPr/>
        </p:nvSpPr>
        <p:spPr>
          <a:xfrm>
            <a:off x="3489334" y="3988240"/>
            <a:ext cx="6098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Cyrl-AZ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ЧЕЛОВЕК</a:t>
            </a:r>
            <a:r>
              <a:rPr lang="az-Cyrl-AZ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cs-CZ" dirty="0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910F8B7B-277A-03F1-94CE-5AE4291C1234}"/>
              </a:ext>
            </a:extLst>
          </p:cNvPr>
          <p:cNvSpPr txBox="1"/>
          <p:nvPr/>
        </p:nvSpPr>
        <p:spPr>
          <a:xfrm>
            <a:off x="2194458" y="4588616"/>
            <a:ext cx="6098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800" dirty="0">
                <a:latin typeface="Arial" panose="020B0604020202020204" pitchFamily="34" charset="0"/>
              </a:rPr>
              <a:t>1¥ &lt; 1$ &lt; 1€ &lt; 1£</a:t>
            </a:r>
            <a:endParaRPr lang="cs-CZ" dirty="0"/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BA39B019-282E-B7E6-8B27-9A87E96AA119}"/>
              </a:ext>
            </a:extLst>
          </p:cNvPr>
          <p:cNvSpPr txBox="1"/>
          <p:nvPr/>
        </p:nvSpPr>
        <p:spPr>
          <a:xfrm>
            <a:off x="3161581" y="3266362"/>
            <a:ext cx="6098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800" dirty="0">
                <a:latin typeface="Arial" panose="020B0604020202020204" pitchFamily="34" charset="0"/>
              </a:rPr>
              <a:t>½×¾≤√3÷2</a:t>
            </a:r>
            <a:endParaRPr lang="cs-CZ" sz="1000" dirty="0"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9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ty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113F5FC79AD3498D7774AB3459075C" ma:contentTypeVersion="10" ma:contentTypeDescription="Vytvoří nový dokument" ma:contentTypeScope="" ma:versionID="0e5c38162a05f37db2c238781780e4b3">
  <xsd:schema xmlns:xsd="http://www.w3.org/2001/XMLSchema" xmlns:xs="http://www.w3.org/2001/XMLSchema" xmlns:p="http://schemas.microsoft.com/office/2006/metadata/properties" xmlns:ns2="35db346a-91aa-4991-b16a-9c8655b9be6b" xmlns:ns3="e4bb5cbf-8c83-42e4-bd5f-dafa26919686" targetNamespace="http://schemas.microsoft.com/office/2006/metadata/properties" ma:root="true" ma:fieldsID="2271c11df584d2e0243fb90f544296f3" ns2:_="" ns3:_="">
    <xsd:import namespace="35db346a-91aa-4991-b16a-9c8655b9be6b"/>
    <xsd:import namespace="e4bb5cbf-8c83-42e4-bd5f-dafa26919686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db346a-91aa-4991-b16a-9c8655b9be6b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Značky obrázků" ma:readOnly="false" ma:fieldId="{5cf76f15-5ced-4ddc-b409-7134ff3c332f}" ma:taxonomyMulti="true" ma:sspId="7d0065fd-bf57-4990-b578-47e7e810b6a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bb5cbf-8c83-42e4-bd5f-dafa26919686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da462c3f-1f3d-4e76-8140-8788095bd9f5}" ma:internalName="TaxCatchAll" ma:showField="CatchAllData" ma:web="e4bb5cbf-8c83-42e4-bd5f-dafa2691968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35db346a-91aa-4991-b16a-9c8655b9be6b" xsi:nil="true"/>
    <TaxCatchAll xmlns="e4bb5cbf-8c83-42e4-bd5f-dafa26919686" xsi:nil="true"/>
    <lcf76f155ced4ddcb4097134ff3c332f xmlns="35db346a-91aa-4991-b16a-9c8655b9be6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2442DC0-8D7E-44CF-88A8-DC3C43FAAA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db346a-91aa-4991-b16a-9c8655b9be6b"/>
    <ds:schemaRef ds:uri="e4bb5cbf-8c83-42e4-bd5f-dafa269196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851F584-0C02-4568-87AB-AEDAE51E71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5D55CA-85CA-4EAF-94DA-87E57AB03099}">
  <ds:schemaRefs>
    <ds:schemaRef ds:uri="http://schemas.microsoft.com/office/2006/documentManagement/types"/>
    <ds:schemaRef ds:uri="http://www.w3.org/XML/1998/namespace"/>
    <ds:schemaRef ds:uri="35db346a-91aa-4991-b16a-9c8655b9be6b"/>
    <ds:schemaRef ds:uri="http://purl.org/dc/elements/1.1/"/>
    <ds:schemaRef ds:uri="http://schemas.microsoft.com/office/infopath/2007/PartnerControls"/>
    <ds:schemaRef ds:uri="http://purl.org/dc/dcmitype/"/>
    <ds:schemaRef ds:uri="http://purl.org/dc/terms/"/>
    <ds:schemaRef ds:uri="http://schemas.openxmlformats.org/package/2006/metadata/core-properties"/>
    <ds:schemaRef ds:uri="e4bb5cbf-8c83-42e4-bd5f-dafa26919686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TM03457503[[fn=Citáty]]</Template>
  <TotalTime>588</TotalTime>
  <Words>558</Words>
  <Application>Microsoft Office PowerPoint</Application>
  <PresentationFormat>Širokoúhlá obrazovka</PresentationFormat>
  <Paragraphs>107</Paragraphs>
  <Slides>10</Slides>
  <Notes>0</Notes>
  <HiddenSlides>0</HiddenSlides>
  <MMClips>2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7" baseType="lpstr">
      <vt:lpstr>Arial</vt:lpstr>
      <vt:lpstr>Century Gothic</vt:lpstr>
      <vt:lpstr>Consolas</vt:lpstr>
      <vt:lpstr>MS Shell Dlg 2</vt:lpstr>
      <vt:lpstr>Webdings</vt:lpstr>
      <vt:lpstr>Wingdings 2</vt:lpstr>
      <vt:lpstr>Citáty</vt:lpstr>
      <vt:lpstr>Hra s kódy, bity a byty  1. domácí cvičení do nouzového stavu</vt:lpstr>
      <vt:lpstr>Několik (tajných) pokynů na úvod</vt:lpstr>
      <vt:lpstr>Převody mezi číselnými soustavami </vt:lpstr>
      <vt:lpstr>Převody mezi číselnými soustavami - důkaz</vt:lpstr>
      <vt:lpstr>Představte se pomocí QR kódu</vt:lpstr>
      <vt:lpstr>Tajné výpočty v čárovém kódu</vt:lpstr>
      <vt:lpstr>Napiš a nahrej své jméno v morseovce </vt:lpstr>
      <vt:lpstr>Napiš a přehrej své motto nevidomému</vt:lpstr>
      <vt:lpstr>Hrátky s mapou znaků</vt:lpstr>
      <vt:lpstr>Kódy znaků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Hra s kódy Domácí cvičení do nouzového stavu</dc:title>
  <dc:creator>ml</dc:creator>
  <cp:lastModifiedBy>student</cp:lastModifiedBy>
  <cp:revision>58</cp:revision>
  <dcterms:created xsi:type="dcterms:W3CDTF">2020-10-06T14:48:28Z</dcterms:created>
  <dcterms:modified xsi:type="dcterms:W3CDTF">2024-10-24T08:14:30Z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0x010100D9113F5FC79AD3498D7774AB3459075C</vt:lpwstr>
  </property>
</Properties>
</file>