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3"/>
  </p:notesMasterIdLst>
  <p:handoutMasterIdLst>
    <p:handoutMasterId r:id="rId14"/>
  </p:handoutMasterIdLst>
  <p:sldIdLst>
    <p:sldId id="261" r:id="rId5"/>
    <p:sldId id="273" r:id="rId6"/>
    <p:sldId id="280" r:id="rId7"/>
    <p:sldId id="286" r:id="rId8"/>
    <p:sldId id="300" r:id="rId9"/>
    <p:sldId id="306" r:id="rId10"/>
    <p:sldId id="308" r:id="rId11"/>
    <p:sldId id="31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67" d="100"/>
          <a:sy n="67" d="100"/>
        </p:scale>
        <p:origin x="644" y="5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8/2/2023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hyperlink" Target="https://pixabay.com/en/thank-you-text-message-note-3941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br>
              <a:rPr lang="en-US" sz="1800" b="0" i="0" u="none" strike="noStrike" baseline="0" dirty="0">
                <a:solidFill>
                  <a:srgbClr val="000000"/>
                </a:solidFill>
                <a:latin typeface="Segoe UI" panose="020B0502040204020203" pitchFamily="34" charset="0"/>
              </a:rPr>
            </a:br>
            <a:r>
              <a:rPr lang="en-US" sz="1800" b="0" i="0" u="none" strike="noStrike" baseline="0" dirty="0">
                <a:latin typeface="Segoe UI" panose="020B0502040204020203" pitchFamily="34" charset="0"/>
              </a:rPr>
              <a:t> </a:t>
            </a:r>
            <a:r>
              <a:rPr lang="en-US" sz="4400" b="1" i="0" u="none" strike="noStrike" baseline="0" dirty="0">
                <a:latin typeface="Segoe UI" panose="020B0502040204020203" pitchFamily="34" charset="0"/>
              </a:rPr>
              <a:t>Unicorn Companies </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pPr algn="l"/>
            <a:endParaRPr lang="en-US" sz="1800" b="0" i="0" u="none" strike="noStrike" baseline="0" dirty="0">
              <a:latin typeface="Lato" panose="020F0502020204030203" pitchFamily="34" charset="0"/>
            </a:endParaRPr>
          </a:p>
          <a:p>
            <a:r>
              <a:rPr lang="en-US" sz="1800" b="0" i="0" u="none" strike="noStrike" baseline="0" dirty="0">
                <a:latin typeface="Lato" panose="020F0502020204030203" pitchFamily="34" charset="0"/>
              </a:rPr>
              <a:t> </a:t>
            </a:r>
            <a:r>
              <a:rPr lang="en-US" sz="1800" b="1" i="0" u="none" strike="noStrike" baseline="0" dirty="0">
                <a:latin typeface="Lato" panose="020F0502020204030203" pitchFamily="34" charset="0"/>
              </a:rPr>
              <a:t>PYTHON FOR DATA ANALYTICS PROJECT 2023 – APRIL DAF </a:t>
            </a:r>
            <a:endParaRPr lang="en-US" dirty="0"/>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62200"/>
            <a:ext cx="10728960" cy="3965448"/>
          </a:xfrm>
        </p:spPr>
        <p:txBody>
          <a:bodyPr>
            <a:noAutofit/>
          </a:bodyPr>
          <a:lstStyle/>
          <a:p>
            <a:pPr>
              <a:lnSpc>
                <a:spcPct val="150000"/>
              </a:lnSpc>
              <a:buFont typeface="Arial" panose="020B0604020202020204" pitchFamily="34" charset="0"/>
              <a:buChar char="•"/>
            </a:pPr>
            <a:r>
              <a:rPr lang="en-US" sz="2400" b="1" dirty="0">
                <a:latin typeface="Times New Roman" panose="02020603050405020304" pitchFamily="18" charset="0"/>
                <a:ea typeface="Cambria" panose="02040503050406030204" pitchFamily="18" charset="0"/>
                <a:cs typeface="Times New Roman" panose="02020603050405020304" pitchFamily="18" charset="0"/>
              </a:rPr>
              <a:t>Introduction</a:t>
            </a:r>
          </a:p>
          <a:p>
            <a:pPr>
              <a:lnSpc>
                <a:spcPct val="150000"/>
              </a:lnSpc>
              <a:buFont typeface="Arial" panose="020B0604020202020204" pitchFamily="34" charset="0"/>
              <a:buChar char="•"/>
            </a:pPr>
            <a:r>
              <a:rPr lang="en-US" sz="2400" b="1" dirty="0">
                <a:latin typeface="Times New Roman" panose="02020603050405020304" pitchFamily="18" charset="0"/>
                <a:ea typeface="Cambria" panose="02040503050406030204" pitchFamily="18" charset="0"/>
                <a:cs typeface="Times New Roman" panose="02020603050405020304" pitchFamily="18" charset="0"/>
              </a:rPr>
              <a:t>Analysis Aim and Objectives</a:t>
            </a:r>
          </a:p>
          <a:p>
            <a:pPr>
              <a:lnSpc>
                <a:spcPct val="150000"/>
              </a:lnSpc>
              <a:buFont typeface="Arial" panose="020B0604020202020204" pitchFamily="34" charset="0"/>
              <a:buChar char="•"/>
            </a:pPr>
            <a:r>
              <a:rPr lang="en-US" sz="2400" b="1" dirty="0">
                <a:latin typeface="Times New Roman" panose="02020603050405020304" pitchFamily="18" charset="0"/>
                <a:ea typeface="Cambria" panose="02040503050406030204" pitchFamily="18" charset="0"/>
                <a:cs typeface="Times New Roman" panose="02020603050405020304" pitchFamily="18" charset="0"/>
              </a:rPr>
              <a:t>Data Exploration and processing</a:t>
            </a:r>
          </a:p>
          <a:p>
            <a:pPr>
              <a:lnSpc>
                <a:spcPct val="150000"/>
              </a:lnSpc>
              <a:buFont typeface="Arial" panose="020B0604020202020204" pitchFamily="34" charset="0"/>
              <a:buChar char="•"/>
            </a:pPr>
            <a:r>
              <a:rPr lang="en-US" sz="2400" b="1" dirty="0">
                <a:latin typeface="Times New Roman" panose="02020603050405020304" pitchFamily="18" charset="0"/>
                <a:ea typeface="Cambria" panose="02040503050406030204" pitchFamily="18" charset="0"/>
                <a:cs typeface="Times New Roman" panose="02020603050405020304" pitchFamily="18" charset="0"/>
              </a:rPr>
              <a:t>Analysis Findings and Results</a:t>
            </a:r>
          </a:p>
          <a:p>
            <a:pPr>
              <a:lnSpc>
                <a:spcPct val="150000"/>
              </a:lnSpc>
              <a:buFont typeface="Arial" panose="020B0604020202020204" pitchFamily="34" charset="0"/>
              <a:buChar char="•"/>
            </a:pPr>
            <a:r>
              <a:rPr lang="en-US" sz="2400" b="1" dirty="0">
                <a:latin typeface="Times New Roman" panose="02020603050405020304" pitchFamily="18" charset="0"/>
                <a:ea typeface="Cambria" panose="02040503050406030204" pitchFamily="18" charset="0"/>
                <a:cs typeface="Times New Roman" panose="02020603050405020304" pitchFamily="18" charset="0"/>
              </a:rPr>
              <a:t>Conclusion and Recommendation</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28575" y="1211234"/>
            <a:ext cx="12087225" cy="701731"/>
          </a:xfrm>
        </p:spPr>
        <p:txBody>
          <a:bodyPr/>
          <a:lstStyle/>
          <a:p>
            <a:r>
              <a:rPr lang="en-US" sz="4400" dirty="0">
                <a:latin typeface="Times New Roman" panose="02020603050405020304" pitchFamily="18" charset="0"/>
                <a:cs typeface="Times New Roman" panose="02020603050405020304" pitchFamily="18" charset="0"/>
              </a:rPr>
              <a:t>CONTENTS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These companies have all achieved great success in their respective industries, and they are seen as leaders in the future of technology. Unicorn companies are often characterized by their innovative business models, their rapid growth, and their ability to attract top talent.</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normAutofit fontScale="70000" lnSpcReduction="20000"/>
          </a:bodyPr>
          <a:lstStyle/>
          <a:p>
            <a:endParaRPr lang="en-US" dirty="0"/>
          </a:p>
          <a:p>
            <a:pPr algn="just"/>
            <a:r>
              <a:rPr lang="en-US" sz="3400" dirty="0">
                <a:latin typeface="Times New Roman" panose="02020603050405020304" pitchFamily="18" charset="0"/>
                <a:cs typeface="Times New Roman" panose="02020603050405020304" pitchFamily="18" charset="0"/>
              </a:rPr>
              <a:t>A unicorn company is a privately held startup company with a valuation of over US$1 billion. The term was first coined by venture capitalist Aileen Lee in 2013. Unicorn companies are very rare, and they are often seen as the next generation of tech giants.</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609600" y="2819400"/>
            <a:ext cx="11220450" cy="3581400"/>
          </a:xfrm>
        </p:spPr>
        <p:txBody>
          <a:bodyPr>
            <a:normAutofit fontScale="90000"/>
          </a:bodyPr>
          <a:lstStyle/>
          <a:p>
            <a:br>
              <a:rPr lang="en-US" sz="24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import the necessary libraries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np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 pandas as pd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scipy.stats</a:t>
            </a:r>
            <a:r>
              <a:rPr lang="en-US" sz="1800" dirty="0">
                <a:latin typeface="Times New Roman" panose="02020603050405020304" pitchFamily="18" charset="0"/>
                <a:cs typeface="Times New Roman" panose="02020603050405020304" pitchFamily="18" charset="0"/>
              </a:rPr>
              <a:t> as stats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for visuals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 seaborn as </a:t>
            </a:r>
            <a:r>
              <a:rPr lang="en-US" sz="1800" dirty="0" err="1">
                <a:latin typeface="Times New Roman" panose="02020603050405020304" pitchFamily="18" charset="0"/>
                <a:cs typeface="Times New Roman" panose="02020603050405020304" pitchFamily="18" charset="0"/>
              </a:rPr>
              <a:t>sns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matplotlib.pyplot</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plt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plotly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plotly.express</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px</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matplotlib.pyplot</a:t>
            </a:r>
            <a:r>
              <a:rPr lang="en-US" sz="1800" dirty="0">
                <a:latin typeface="Times New Roman" panose="02020603050405020304" pitchFamily="18" charset="0"/>
                <a:cs typeface="Times New Roman" panose="02020603050405020304" pitchFamily="18" charset="0"/>
              </a:rPr>
              <a:t> import figure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plotly.offline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init_notebook_mode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iplot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plotly.graph_objects</a:t>
            </a:r>
            <a:r>
              <a:rPr lang="en-US" sz="1800" dirty="0">
                <a:latin typeface="Times New Roman" panose="02020603050405020304" pitchFamily="18" charset="0"/>
                <a:cs typeface="Times New Roman" panose="02020603050405020304" pitchFamily="18" charset="0"/>
              </a:rPr>
              <a:t> as go</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%matplotlib inline</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a:xfrm>
            <a:off x="0" y="2895600"/>
            <a:ext cx="533400" cy="1283208"/>
          </a:xfrm>
        </p:spPr>
        <p:txBody>
          <a:bodyPr/>
          <a:lstStyle/>
          <a:p>
            <a:endParaRPr lang="en-US" dirty="0"/>
          </a:p>
        </p:txBody>
      </p:sp>
      <p:sp>
        <p:nvSpPr>
          <p:cNvPr id="2" name="Rectangle 1">
            <a:extLst>
              <a:ext uri="{FF2B5EF4-FFF2-40B4-BE49-F238E27FC236}">
                <a16:creationId xmlns:a16="http://schemas.microsoft.com/office/drawing/2014/main" id="{447904B8-977E-7C09-5300-BEBE364982F2}"/>
              </a:ext>
            </a:extLst>
          </p:cNvPr>
          <p:cNvSpPr/>
          <p:nvPr/>
        </p:nvSpPr>
        <p:spPr>
          <a:xfrm>
            <a:off x="285750" y="62581"/>
            <a:ext cx="11620500" cy="2616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dirty="0">
                <a:latin typeface="Times New Roman" panose="02020603050405020304" pitchFamily="18" charset="0"/>
                <a:cs typeface="Times New Roman" panose="02020603050405020304" pitchFamily="18" charset="0"/>
              </a:rPr>
              <a:t>The analysis was carried out firstly by importing the below libraries, there after a cleaning of the data was done to remove missing values, replace null values, rename columns and create new columns for year and Total years Joined.</a:t>
            </a:r>
          </a:p>
          <a:p>
            <a:pPr algn="just"/>
            <a:r>
              <a:rPr lang="en-US" sz="2000" dirty="0">
                <a:latin typeface="Times New Roman" panose="02020603050405020304" pitchFamily="18" charset="0"/>
                <a:cs typeface="Times New Roman" panose="02020603050405020304" pitchFamily="18" charset="0"/>
              </a:rPr>
              <a:t>There are 1074 rows and 10 columns in the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It takes an average of 7 years to become a unicorn and the most valued Industry are Fintech companies. The most valuable unicorn company from this dataset is </a:t>
            </a:r>
            <a:r>
              <a:rPr lang="en-US" sz="2000" dirty="0" err="1">
                <a:latin typeface="Times New Roman" panose="02020603050405020304" pitchFamily="18" charset="0"/>
                <a:cs typeface="Times New Roman" panose="02020603050405020304" pitchFamily="18" charset="0"/>
              </a:rPr>
              <a:t>Bytedance</a:t>
            </a:r>
            <a:r>
              <a:rPr lang="en-US" sz="2000" dirty="0">
                <a:latin typeface="Times New Roman" panose="02020603050405020304" pitchFamily="18" charset="0"/>
                <a:cs typeface="Times New Roman" panose="02020603050405020304" pitchFamily="18" charset="0"/>
              </a:rPr>
              <a:t> which is valued at 180 Billion Dollars; it is important to note that a company needs to be valued at $1B to be considered a unicorn.</a:t>
            </a:r>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457200"/>
            <a:ext cx="10805160" cy="424729"/>
          </a:xfrm>
        </p:spPr>
        <p:txBody>
          <a:bodyPr>
            <a:normAutofit fontScale="90000"/>
          </a:bodyPr>
          <a:lstStyle/>
          <a:p>
            <a:pPr algn="ctr"/>
            <a:r>
              <a:rPr lang="en-US" sz="2700" dirty="0">
                <a:latin typeface="Times New Roman" panose="02020603050405020304" pitchFamily="18" charset="0"/>
                <a:cs typeface="Times New Roman" panose="02020603050405020304" pitchFamily="18" charset="0"/>
              </a:rPr>
              <a:t>Some graphical REPRESENTATIONS OF INSIGHTS GENERATED</a:t>
            </a:r>
            <a:br>
              <a:rPr lang="en-US" dirty="0"/>
            </a:br>
            <a:endParaRPr lang="en-US" dirty="0"/>
          </a:p>
        </p:txBody>
      </p:sp>
      <p:pic>
        <p:nvPicPr>
          <p:cNvPr id="19" name="Picture 18">
            <a:extLst>
              <a:ext uri="{FF2B5EF4-FFF2-40B4-BE49-F238E27FC236}">
                <a16:creationId xmlns:a16="http://schemas.microsoft.com/office/drawing/2014/main" id="{A73A3947-25C8-A65E-4371-F5DAD19D85B5}"/>
              </a:ext>
            </a:extLst>
          </p:cNvPr>
          <p:cNvPicPr>
            <a:picLocks noChangeAspect="1"/>
          </p:cNvPicPr>
          <p:nvPr/>
        </p:nvPicPr>
        <p:blipFill>
          <a:blip r:embed="rId3"/>
          <a:stretch>
            <a:fillRect/>
          </a:stretch>
        </p:blipFill>
        <p:spPr>
          <a:xfrm>
            <a:off x="0" y="868736"/>
            <a:ext cx="5715000" cy="2853158"/>
          </a:xfrm>
          <a:prstGeom prst="rect">
            <a:avLst/>
          </a:prstGeom>
        </p:spPr>
      </p:pic>
      <p:pic>
        <p:nvPicPr>
          <p:cNvPr id="26" name="Picture 25">
            <a:extLst>
              <a:ext uri="{FF2B5EF4-FFF2-40B4-BE49-F238E27FC236}">
                <a16:creationId xmlns:a16="http://schemas.microsoft.com/office/drawing/2014/main" id="{F7AAA365-2EFB-9A59-6743-DA44554ABA86}"/>
              </a:ext>
            </a:extLst>
          </p:cNvPr>
          <p:cNvPicPr>
            <a:picLocks noChangeAspect="1"/>
          </p:cNvPicPr>
          <p:nvPr/>
        </p:nvPicPr>
        <p:blipFill>
          <a:blip r:embed="rId4"/>
          <a:stretch>
            <a:fillRect/>
          </a:stretch>
        </p:blipFill>
        <p:spPr>
          <a:xfrm>
            <a:off x="5867400" y="868736"/>
            <a:ext cx="6324600" cy="2941264"/>
          </a:xfrm>
          <a:prstGeom prst="rect">
            <a:avLst/>
          </a:prstGeom>
        </p:spPr>
      </p:pic>
      <p:pic>
        <p:nvPicPr>
          <p:cNvPr id="31" name="Picture 30">
            <a:extLst>
              <a:ext uri="{FF2B5EF4-FFF2-40B4-BE49-F238E27FC236}">
                <a16:creationId xmlns:a16="http://schemas.microsoft.com/office/drawing/2014/main" id="{BB3D4F5E-3638-B227-5824-9DBF9E83A619}"/>
              </a:ext>
            </a:extLst>
          </p:cNvPr>
          <p:cNvPicPr>
            <a:picLocks noChangeAspect="1"/>
          </p:cNvPicPr>
          <p:nvPr/>
        </p:nvPicPr>
        <p:blipFill>
          <a:blip r:embed="rId5"/>
          <a:stretch>
            <a:fillRect/>
          </a:stretch>
        </p:blipFill>
        <p:spPr>
          <a:xfrm>
            <a:off x="0" y="3810000"/>
            <a:ext cx="5715000" cy="3048000"/>
          </a:xfrm>
          <a:prstGeom prst="rect">
            <a:avLst/>
          </a:prstGeom>
        </p:spPr>
      </p:pic>
      <p:pic>
        <p:nvPicPr>
          <p:cNvPr id="33" name="Picture 32">
            <a:extLst>
              <a:ext uri="{FF2B5EF4-FFF2-40B4-BE49-F238E27FC236}">
                <a16:creationId xmlns:a16="http://schemas.microsoft.com/office/drawing/2014/main" id="{E09F2359-2AA2-2007-DF13-1CDD1F761025}"/>
              </a:ext>
            </a:extLst>
          </p:cNvPr>
          <p:cNvPicPr>
            <a:picLocks noChangeAspect="1"/>
          </p:cNvPicPr>
          <p:nvPr/>
        </p:nvPicPr>
        <p:blipFill>
          <a:blip r:embed="rId6"/>
          <a:stretch>
            <a:fillRect/>
          </a:stretch>
        </p:blipFill>
        <p:spPr>
          <a:xfrm>
            <a:off x="6096000" y="3953085"/>
            <a:ext cx="6096000" cy="2852382"/>
          </a:xfrm>
          <a:prstGeom prst="rect">
            <a:avLst/>
          </a:prstGeom>
        </p:spPr>
      </p:pic>
    </p:spTree>
    <p:extLst>
      <p:ext uri="{BB962C8B-B14F-4D97-AF65-F5344CB8AC3E}">
        <p14:creationId xmlns:p14="http://schemas.microsoft.com/office/powerpoint/2010/main" val="22751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304800" y="609600"/>
            <a:ext cx="5334000" cy="6248400"/>
          </a:xfrm>
        </p:spPr>
        <p:txBody>
          <a:bodyPr>
            <a:normAutofit/>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takes an average of 7 years to become a unicorn and the most valued Industry are Fintech companies.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most valuable unicorn company from this dataset is </a:t>
            </a:r>
            <a:r>
              <a:rPr lang="en-US" b="0" i="0" dirty="0" err="1">
                <a:solidFill>
                  <a:srgbClr val="000000"/>
                </a:solidFill>
                <a:effectLst/>
                <a:latin typeface="Times New Roman" panose="02020603050405020304" pitchFamily="18" charset="0"/>
                <a:cs typeface="Times New Roman" panose="02020603050405020304" pitchFamily="18" charset="0"/>
              </a:rPr>
              <a:t>Bytedance</a:t>
            </a:r>
            <a:r>
              <a:rPr lang="en-US" b="0" i="0" dirty="0">
                <a:solidFill>
                  <a:srgbClr val="000000"/>
                </a:solidFill>
                <a:effectLst/>
                <a:latin typeface="Times New Roman" panose="02020603050405020304" pitchFamily="18" charset="0"/>
                <a:cs typeface="Times New Roman" panose="02020603050405020304" pitchFamily="18" charset="0"/>
              </a:rPr>
              <a:t> which is valued at 180 Billion Dollars; it is important to note that a company needs to be valued at $1B to be considered a unicorn.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United States has 562 unicorn companies which makes it the largest country in the world with unicorn companies and it is almost triple the size of </a:t>
            </a:r>
            <a:r>
              <a:rPr lang="en-US" b="0" i="0" dirty="0" err="1">
                <a:solidFill>
                  <a:srgbClr val="000000"/>
                </a:solidFill>
                <a:effectLst/>
                <a:latin typeface="Times New Roman" panose="02020603050405020304" pitchFamily="18" charset="0"/>
                <a:cs typeface="Times New Roman" panose="02020603050405020304" pitchFamily="18" charset="0"/>
              </a:rPr>
              <a:t>china</a:t>
            </a:r>
            <a:r>
              <a:rPr lang="en-US" b="0" i="0" dirty="0">
                <a:solidFill>
                  <a:srgbClr val="000000"/>
                </a:solidFill>
                <a:effectLst/>
                <a:latin typeface="Times New Roman" panose="02020603050405020304" pitchFamily="18" charset="0"/>
                <a:cs typeface="Times New Roman" panose="02020603050405020304" pitchFamily="18" charset="0"/>
              </a:rPr>
              <a:t> unicorn companies which comes after US.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San Francisco is a good city to start a company as it is an industry hub with a total of 152 unicorn companies to a value of 724b followed by New York with 103 unicorn companies and Beijing and Shanghai having 63 and 43 unicorn companies respectively.</a:t>
            </a:r>
          </a:p>
          <a:p>
            <a:endParaRPr lang="en-US"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057900" y="2971800"/>
            <a:ext cx="4876800" cy="2819400"/>
          </a:xfrm>
        </p:spPr>
        <p:txBody>
          <a:bodyPr>
            <a:noAutofit/>
          </a:bodyPr>
          <a:lstStyle/>
          <a:p>
            <a:pPr algn="ctr"/>
            <a:r>
              <a:rPr lang="en-US" sz="6000" dirty="0">
                <a:latin typeface="Times New Roman" panose="02020603050405020304" pitchFamily="18" charset="0"/>
                <a:cs typeface="Times New Roman" panose="02020603050405020304" pitchFamily="18" charset="0"/>
              </a:rPr>
              <a:t>Analysis Findings and Results</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417709" y="4857056"/>
            <a:ext cx="1219200" cy="191890"/>
          </a:xfrm>
        </p:spPr>
        <p:txBody>
          <a:bodyPr>
            <a:normAutofit fontScale="40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5143501" y="4838700"/>
            <a:ext cx="1219200" cy="228602"/>
          </a:xfrm>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48640" y="533400"/>
            <a:ext cx="10805160" cy="6096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Recommendations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2" name="Rectangle 1">
            <a:extLst>
              <a:ext uri="{FF2B5EF4-FFF2-40B4-BE49-F238E27FC236}">
                <a16:creationId xmlns:a16="http://schemas.microsoft.com/office/drawing/2014/main" id="{EA8F3FC1-072D-AD53-556F-39303815D019}"/>
              </a:ext>
            </a:extLst>
          </p:cNvPr>
          <p:cNvSpPr/>
          <p:nvPr/>
        </p:nvSpPr>
        <p:spPr>
          <a:xfrm>
            <a:off x="152400" y="1143001"/>
            <a:ext cx="11963399" cy="518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sz="2000" dirty="0"/>
              <a:t>Focus on companies founded after 2010 as they have higher growth potential</a:t>
            </a:r>
          </a:p>
          <a:p>
            <a:pPr algn="just"/>
            <a:endParaRPr lang="en-US" sz="2000" dirty="0"/>
          </a:p>
          <a:p>
            <a:pPr marL="285750" indent="-285750" algn="just">
              <a:buFont typeface="Wingdings" panose="05000000000000000000" pitchFamily="2" charset="2"/>
              <a:buChar char="§"/>
            </a:pPr>
            <a:r>
              <a:rPr lang="en-US" sz="2000" dirty="0"/>
              <a:t>Prioritize companies with over $500 million in funding as a proxy for growth</a:t>
            </a:r>
          </a:p>
          <a:p>
            <a:pPr algn="just"/>
            <a:endParaRPr lang="en-US" sz="2000" dirty="0"/>
          </a:p>
          <a:p>
            <a:pPr marL="285750" indent="-285750" algn="just">
              <a:buFont typeface="Wingdings" panose="05000000000000000000" pitchFamily="2" charset="2"/>
              <a:buChar char="§"/>
            </a:pPr>
            <a:r>
              <a:rPr lang="en-US" sz="2000" dirty="0"/>
              <a:t>Invest in companies with experienced leadership teams (age &gt;40)</a:t>
            </a:r>
          </a:p>
          <a:p>
            <a:pPr algn="just"/>
            <a:endParaRPr lang="en-US" sz="2000" dirty="0"/>
          </a:p>
          <a:p>
            <a:pPr marL="285750" indent="-285750" algn="just">
              <a:buFont typeface="Wingdings" panose="05000000000000000000" pitchFamily="2" charset="2"/>
              <a:buChar char="§"/>
            </a:pPr>
            <a:r>
              <a:rPr lang="en-US" sz="2000" dirty="0"/>
              <a:t>Diversify portfolio with companies across categories like Ecommerce, Fintech etc.</a:t>
            </a:r>
          </a:p>
          <a:p>
            <a:pPr algn="just"/>
            <a:endParaRPr lang="en-US" sz="2000" dirty="0"/>
          </a:p>
          <a:p>
            <a:pPr marL="285750" indent="-285750" algn="just">
              <a:buFont typeface="Wingdings" panose="05000000000000000000" pitchFamily="2" charset="2"/>
              <a:buChar char="§"/>
            </a:pPr>
            <a:r>
              <a:rPr lang="en-US" sz="2000" dirty="0"/>
              <a:t>Focus on product development. The best way to improve your business is to focus on developing products that your customers love. This means understanding your customers' needs and pain points, and then developing products that solve those problems.</a:t>
            </a:r>
          </a:p>
          <a:p>
            <a:pPr algn="just"/>
            <a:endParaRPr lang="en-US" sz="2000" dirty="0"/>
          </a:p>
          <a:p>
            <a:pPr marL="285750" indent="-285750" algn="just">
              <a:buFont typeface="Wingdings" panose="05000000000000000000" pitchFamily="2" charset="2"/>
              <a:buChar char="§"/>
            </a:pPr>
            <a:r>
              <a:rPr lang="en-US" sz="2000" dirty="0"/>
              <a:t>Another way to grow your business is through acquisitions. This means buying smaller companies that are in related industries. This can be a good way to enter new markets, acquire new customers, and gain new skills and technologies</a:t>
            </a:r>
          </a:p>
        </p:txBody>
      </p:sp>
    </p:spTree>
    <p:extLst>
      <p:ext uri="{BB962C8B-B14F-4D97-AF65-F5344CB8AC3E}">
        <p14:creationId xmlns:p14="http://schemas.microsoft.com/office/powerpoint/2010/main" val="196508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B590CE95-71DB-7549-CFF2-A027D8B4615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524000" y="838200"/>
            <a:ext cx="9144000" cy="5638800"/>
          </a:xfrm>
          <a:prstGeom prst="rect">
            <a:avLst/>
          </a:prstGeom>
        </p:spPr>
      </p:pic>
    </p:spTree>
    <p:extLst>
      <p:ext uri="{BB962C8B-B14F-4D97-AF65-F5344CB8AC3E}">
        <p14:creationId xmlns:p14="http://schemas.microsoft.com/office/powerpoint/2010/main" val="2500734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39</TotalTime>
  <Words>626</Words>
  <Application>Microsoft Office PowerPoint</Application>
  <PresentationFormat>Widescreen</PresentationFormat>
  <Paragraphs>45</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Lato</vt:lpstr>
      <vt:lpstr>Segoe UI</vt:lpstr>
      <vt:lpstr>Times New Roman</vt:lpstr>
      <vt:lpstr>Tw Cen MT</vt:lpstr>
      <vt:lpstr>Tw Cen MT Condensed</vt:lpstr>
      <vt:lpstr>Wingdings</vt:lpstr>
      <vt:lpstr>Wingdings 3</vt:lpstr>
      <vt:lpstr>ModernClassicBlock-3</vt:lpstr>
      <vt:lpstr>  Unicorn Companies  </vt:lpstr>
      <vt:lpstr>PowerPoint Presentation</vt:lpstr>
      <vt:lpstr>These companies have all achieved great success in their respective industries, and they are seen as leaders in the future of technology. Unicorn companies are often characterized by their innovative business models, their rapid growth, and their ability to attract top talent.</vt:lpstr>
      <vt:lpstr> # import the necessary libraries import numpy as np import pandas as pd import scipy.stats as stats  # for visuals import seaborn as sns import matplotlib.pyplot as plt import plotly import plotly.express as px from matplotlib.pyplot import figure from plotly.offline import init_notebook_mode, iplot import plotly.graph_objects as go %matplotlib inline</vt:lpstr>
      <vt:lpstr>Some graphical REPRESENTATIONS OF INSIGHTS GENERATED </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Unicorn Companies  </dc:title>
  <dc:creator>Oluwabusayo Oduba</dc:creator>
  <cp:lastModifiedBy>Oluwabusayo Oduba</cp:lastModifiedBy>
  <cp:revision>1</cp:revision>
  <dcterms:created xsi:type="dcterms:W3CDTF">2023-08-02T00:40:15Z</dcterms:created>
  <dcterms:modified xsi:type="dcterms:W3CDTF">2023-08-02T01:19:56Z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