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6" r:id="rId2"/>
    <p:sldId id="257" r:id="rId3"/>
    <p:sldId id="258" r:id="rId4"/>
    <p:sldId id="261" r:id="rId5"/>
    <p:sldId id="263" r:id="rId6"/>
    <p:sldId id="262"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4660"/>
  </p:normalViewPr>
  <p:slideViewPr>
    <p:cSldViewPr snapToGrid="0">
      <p:cViewPr varScale="1">
        <p:scale>
          <a:sx n="98" d="100"/>
          <a:sy n="98" d="100"/>
        </p:scale>
        <p:origin x="36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6:31.516"/>
    </inkml:context>
    <inkml:brush xml:id="br0">
      <inkml:brushProperty name="width" value="0.035" units="cm"/>
      <inkml:brushProperty name="height" value="0.035" units="cm"/>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2.267"/>
    </inkml:context>
    <inkml:brush xml:id="br0">
      <inkml:brushProperty name="width" value="0.035" units="cm"/>
      <inkml:brushProperty name="height" value="0.035" units="cm"/>
    </inkml:brush>
  </inkml:definitions>
  <inkml:trace contextRef="#ctx0" brushRef="#br0">20 93 24575,'-3'-6'0,"0"3"0,1 0 0,0 0 0,0 0 0,0-1 0,1 1 0,-1-1 0,-1-5 0,22-5-1589,-6 4-1009,17-21 6688,-30 31-3993,0 0-97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2.664"/>
    </inkml:context>
    <inkml:brush xml:id="br0">
      <inkml:brushProperty name="width" value="0.035" units="cm"/>
      <inkml:brushProperty name="height" value="0.035" units="cm"/>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3.031"/>
    </inkml:context>
    <inkml:brush xml:id="br0">
      <inkml:brushProperty name="width" value="0.035" units="cm"/>
      <inkml:brushProperty name="height" value="0.035" units="cm"/>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3.395"/>
    </inkml:context>
    <inkml:brush xml:id="br0">
      <inkml:brushProperty name="width" value="0.035" units="cm"/>
      <inkml:brushProperty name="height" value="0.035" units="cm"/>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4375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39203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62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404428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95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415409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099232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66697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F341-D34B-DEC1-2A46-5CB58AE9D8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104493-22B3-3FFB-56DD-79794959278A}"/>
              </a:ext>
            </a:extLst>
          </p:cNvPr>
          <p:cNvSpPr>
            <a:spLocks noGrp="1"/>
          </p:cNvSpPr>
          <p:nvPr>
            <p:ph type="dt" sz="half" idx="10"/>
          </p:nvPr>
        </p:nvSpPr>
        <p:spPr/>
        <p:txBody>
          <a:bodyPr/>
          <a:lstStyle/>
          <a:p>
            <a:fld id="{3BB4A3E6-C7BF-4DCA-9C93-55D132449215}" type="datetimeFigureOut">
              <a:rPr lang="en-IN" smtClean="0"/>
              <a:t>06-05-2024</a:t>
            </a:fld>
            <a:endParaRPr lang="en-IN"/>
          </a:p>
        </p:txBody>
      </p:sp>
      <p:sp>
        <p:nvSpPr>
          <p:cNvPr id="4" name="Footer Placeholder 3">
            <a:extLst>
              <a:ext uri="{FF2B5EF4-FFF2-40B4-BE49-F238E27FC236}">
                <a16:creationId xmlns:a16="http://schemas.microsoft.com/office/drawing/2014/main" id="{857B4788-1928-C26D-A3F5-9D35F8ED0A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518C04-7706-D600-E68C-0816122C146B}"/>
              </a:ext>
            </a:extLst>
          </p:cNvPr>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08049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58455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28152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4A3E6-C7BF-4DCA-9C93-55D13244921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03048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4A3E6-C7BF-4DCA-9C93-55D132449215}"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48086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4A3E6-C7BF-4DCA-9C93-55D132449215}"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21803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4A3E6-C7BF-4DCA-9C93-55D132449215}" type="datetimeFigureOut">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95169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14635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32250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B4A3E6-C7BF-4DCA-9C93-55D132449215}" type="datetimeFigureOut">
              <a:rPr lang="en-IN" smtClean="0"/>
              <a:t>06-05-2024</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7130756-73CA-4ACD-896A-65424C3CC728}" type="slidenum">
              <a:rPr lang="en-IN" smtClean="0"/>
              <a:t>‹#›</a:t>
            </a:fld>
            <a:endParaRPr lang="en-IN"/>
          </a:p>
        </p:txBody>
      </p:sp>
    </p:spTree>
    <p:extLst>
      <p:ext uri="{BB962C8B-B14F-4D97-AF65-F5344CB8AC3E}">
        <p14:creationId xmlns:p14="http://schemas.microsoft.com/office/powerpoint/2010/main" val="345052869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62"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customXml" Target="../ink/ink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0298-333E-76F5-58AA-F4837813C859}"/>
              </a:ext>
            </a:extLst>
          </p:cNvPr>
          <p:cNvSpPr>
            <a:spLocks noGrp="1"/>
          </p:cNvSpPr>
          <p:nvPr>
            <p:ph type="ctrTitle"/>
          </p:nvPr>
        </p:nvSpPr>
        <p:spPr>
          <a:xfrm>
            <a:off x="1683834" y="2514601"/>
            <a:ext cx="6859033" cy="2262781"/>
          </a:xfrm>
        </p:spPr>
        <p:txBody>
          <a:bodyPr/>
          <a:lstStyle/>
          <a:p>
            <a:r>
              <a:rPr lang="en-GB" dirty="0"/>
              <a:t>Affinity Propagation</a:t>
            </a:r>
            <a:endParaRPr lang="en-IN" dirty="0"/>
          </a:p>
        </p:txBody>
      </p:sp>
      <p:sp>
        <p:nvSpPr>
          <p:cNvPr id="3" name="Subtitle 2">
            <a:extLst>
              <a:ext uri="{FF2B5EF4-FFF2-40B4-BE49-F238E27FC236}">
                <a16:creationId xmlns:a16="http://schemas.microsoft.com/office/drawing/2014/main" id="{B6B99072-7366-FF59-5027-941E6E08FE4C}"/>
              </a:ext>
            </a:extLst>
          </p:cNvPr>
          <p:cNvSpPr>
            <a:spLocks noGrp="1"/>
          </p:cNvSpPr>
          <p:nvPr>
            <p:ph type="subTitle" idx="1"/>
          </p:nvPr>
        </p:nvSpPr>
        <p:spPr/>
        <p:txBody>
          <a:bodyPr/>
          <a:lstStyle/>
          <a:p>
            <a:r>
              <a:rPr lang="en-GB" sz="2400" dirty="0"/>
              <a:t>Clustering</a:t>
            </a:r>
            <a:r>
              <a:rPr lang="en-GB" dirty="0"/>
              <a:t> </a:t>
            </a:r>
            <a:r>
              <a:rPr lang="en-GB" sz="2400" dirty="0"/>
              <a:t>Algorithm</a:t>
            </a:r>
            <a:endParaRPr lang="en-IN" sz="2400" dirty="0"/>
          </a:p>
        </p:txBody>
      </p:sp>
    </p:spTree>
    <p:extLst>
      <p:ext uri="{BB962C8B-B14F-4D97-AF65-F5344CB8AC3E}">
        <p14:creationId xmlns:p14="http://schemas.microsoft.com/office/powerpoint/2010/main" val="3990005226"/>
      </p:ext>
    </p:extLst>
  </p:cSld>
  <p:clrMapOvr>
    <a:masterClrMapping/>
  </p:clrMapOvr>
  <mc:AlternateContent xmlns:mc="http://schemas.openxmlformats.org/markup-compatibility/2006" xmlns:p14="http://schemas.microsoft.com/office/powerpoint/2010/main">
    <mc:Choice Requires="p14">
      <p:transition spd="slow" p14:dur="2000" advTm="7702"/>
    </mc:Choice>
    <mc:Fallback xmlns="">
      <p:transition spd="slow" advTm="77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E49F-93FC-3BB2-87F2-E74BD5A702B1}"/>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0811103D-F9D7-BB63-F55F-F5EF83C70B91}"/>
              </a:ext>
            </a:extLst>
          </p:cNvPr>
          <p:cNvSpPr>
            <a:spLocks noGrp="1"/>
          </p:cNvSpPr>
          <p:nvPr>
            <p:ph idx="1"/>
          </p:nvPr>
        </p:nvSpPr>
        <p:spPr>
          <a:xfrm>
            <a:off x="1773044" y="2419815"/>
            <a:ext cx="7206719" cy="2533186"/>
          </a:xfrm>
        </p:spPr>
        <p:txBody>
          <a:bodyPr>
            <a:noAutofit/>
          </a:bodyPr>
          <a:lstStyle/>
          <a:p>
            <a:pPr>
              <a:lnSpc>
                <a:spcPct val="200000"/>
              </a:lnSpc>
            </a:pPr>
            <a:r>
              <a:rPr lang="en-GB" sz="1600" dirty="0"/>
              <a:t>Clustering is an unsupervised machine learning task.</a:t>
            </a:r>
          </a:p>
          <a:p>
            <a:pPr>
              <a:lnSpc>
                <a:spcPct val="200000"/>
              </a:lnSpc>
            </a:pPr>
            <a:r>
              <a:rPr lang="en-GB" sz="1600" dirty="0"/>
              <a:t>Unsupervised means you will have a dataset that is completely unlabelled.</a:t>
            </a:r>
          </a:p>
          <a:p>
            <a:pPr>
              <a:lnSpc>
                <a:spcPct val="200000"/>
              </a:lnSpc>
            </a:pPr>
            <a:r>
              <a:rPr lang="en-GB" sz="1600" dirty="0"/>
              <a:t>Grouping of data points are called clustering.</a:t>
            </a:r>
          </a:p>
          <a:p>
            <a:pPr>
              <a:lnSpc>
                <a:spcPct val="200000"/>
              </a:lnSpc>
            </a:pPr>
            <a:endParaRPr lang="en-IN" sz="1600" dirty="0"/>
          </a:p>
        </p:txBody>
      </p:sp>
    </p:spTree>
    <p:extLst>
      <p:ext uri="{BB962C8B-B14F-4D97-AF65-F5344CB8AC3E}">
        <p14:creationId xmlns:p14="http://schemas.microsoft.com/office/powerpoint/2010/main" val="487024173"/>
      </p:ext>
    </p:extLst>
  </p:cSld>
  <p:clrMapOvr>
    <a:masterClrMapping/>
  </p:clrMapOvr>
  <mc:AlternateContent xmlns:mc="http://schemas.openxmlformats.org/markup-compatibility/2006" xmlns:p14="http://schemas.microsoft.com/office/powerpoint/2010/main">
    <mc:Choice Requires="p14">
      <p:transition spd="slow" p14:dur="2000" advTm="29214"/>
    </mc:Choice>
    <mc:Fallback xmlns="">
      <p:transition spd="slow" advTm="2921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F4E6-7B0B-03D8-CF16-36CDA2E9EEC4}"/>
              </a:ext>
            </a:extLst>
          </p:cNvPr>
          <p:cNvSpPr>
            <a:spLocks noGrp="1"/>
          </p:cNvSpPr>
          <p:nvPr>
            <p:ph type="title"/>
          </p:nvPr>
        </p:nvSpPr>
        <p:spPr>
          <a:xfrm>
            <a:off x="2090854" y="624110"/>
            <a:ext cx="6443546" cy="814397"/>
          </a:xfrm>
        </p:spPr>
        <p:txBody>
          <a:bodyPr>
            <a:normAutofit/>
          </a:bodyPr>
          <a:lstStyle/>
          <a:p>
            <a:r>
              <a:rPr lang="en-GB" b="1" dirty="0"/>
              <a:t>A</a:t>
            </a:r>
            <a:r>
              <a:rPr lang="en-GB" dirty="0"/>
              <a:t>ffinity </a:t>
            </a:r>
            <a:r>
              <a:rPr lang="en-GB" b="1" dirty="0"/>
              <a:t>P</a:t>
            </a:r>
            <a:r>
              <a:rPr lang="en-GB" dirty="0"/>
              <a:t>ropagation</a:t>
            </a:r>
            <a:endParaRPr lang="en-IN" dirty="0"/>
          </a:p>
        </p:txBody>
      </p:sp>
      <p:sp>
        <p:nvSpPr>
          <p:cNvPr id="3" name="Content Placeholder 2">
            <a:extLst>
              <a:ext uri="{FF2B5EF4-FFF2-40B4-BE49-F238E27FC236}">
                <a16:creationId xmlns:a16="http://schemas.microsoft.com/office/drawing/2014/main" id="{23369A70-DDD5-CBC6-716F-FC6FAE487CAE}"/>
              </a:ext>
            </a:extLst>
          </p:cNvPr>
          <p:cNvSpPr>
            <a:spLocks noGrp="1"/>
          </p:cNvSpPr>
          <p:nvPr>
            <p:ph idx="1"/>
          </p:nvPr>
        </p:nvSpPr>
        <p:spPr>
          <a:xfrm>
            <a:off x="1945201" y="2536902"/>
            <a:ext cx="6589199" cy="3646448"/>
          </a:xfrm>
        </p:spPr>
        <p:txBody>
          <a:bodyPr>
            <a:normAutofit/>
          </a:bodyPr>
          <a:lstStyle/>
          <a:p>
            <a:pPr marL="0" indent="0">
              <a:lnSpc>
                <a:spcPct val="150000"/>
              </a:lnSpc>
              <a:buNone/>
            </a:pPr>
            <a:r>
              <a:rPr lang="en-GB" dirty="0"/>
              <a:t>It is a message passing clustering algorithm. Affinity Propagation (AP) is a clustering algorithm that operates by simultaneously considering all data points as potential exemplars and iteratively updating messages between data points to identify exemplars and clusters</a:t>
            </a:r>
            <a:r>
              <a:rPr lang="en-GB" b="0" i="0" dirty="0">
                <a:solidFill>
                  <a:srgbClr val="0D0D0D"/>
                </a:solidFill>
                <a:effectLst/>
                <a:highlight>
                  <a:srgbClr val="FFFFFF"/>
                </a:highlight>
                <a:latin typeface="Söhne"/>
              </a:rPr>
              <a:t>. </a:t>
            </a:r>
            <a:endParaRPr lang="en-IN" dirty="0"/>
          </a:p>
        </p:txBody>
      </p:sp>
    </p:spTree>
    <p:extLst>
      <p:ext uri="{BB962C8B-B14F-4D97-AF65-F5344CB8AC3E}">
        <p14:creationId xmlns:p14="http://schemas.microsoft.com/office/powerpoint/2010/main" val="261760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BF4-532B-1B7F-D49F-D679C792E1BF}"/>
              </a:ext>
            </a:extLst>
          </p:cNvPr>
          <p:cNvSpPr>
            <a:spLocks noGrp="1"/>
          </p:cNvSpPr>
          <p:nvPr>
            <p:ph type="title"/>
          </p:nvPr>
        </p:nvSpPr>
        <p:spPr/>
        <p:txBody>
          <a:bodyPr/>
          <a:lstStyle/>
          <a:p>
            <a:r>
              <a:rPr lang="en-GB" dirty="0"/>
              <a:t>Exemplar Clustering</a:t>
            </a:r>
            <a:endParaRPr lang="en-IN" dirty="0"/>
          </a:p>
        </p:txBody>
      </p:sp>
      <p:sp>
        <p:nvSpPr>
          <p:cNvPr id="3" name="Content Placeholder 2">
            <a:extLst>
              <a:ext uri="{FF2B5EF4-FFF2-40B4-BE49-F238E27FC236}">
                <a16:creationId xmlns:a16="http://schemas.microsoft.com/office/drawing/2014/main" id="{8496C419-7B7A-CBEE-4E86-BC9B2FF88CB0}"/>
              </a:ext>
            </a:extLst>
          </p:cNvPr>
          <p:cNvSpPr>
            <a:spLocks noGrp="1"/>
          </p:cNvSpPr>
          <p:nvPr>
            <p:ph sz="half" idx="1"/>
          </p:nvPr>
        </p:nvSpPr>
        <p:spPr>
          <a:xfrm>
            <a:off x="1577898" y="1905000"/>
            <a:ext cx="3299996" cy="3912831"/>
          </a:xfrm>
        </p:spPr>
        <p:txBody>
          <a:bodyPr>
            <a:normAutofit fontScale="47500" lnSpcReduction="20000"/>
          </a:bodyPr>
          <a:lstStyle/>
          <a:p>
            <a:pPr algn="l">
              <a:buFont typeface="+mj-lt"/>
              <a:buAutoNum type="arabicPeriod"/>
            </a:pPr>
            <a:r>
              <a:rPr lang="en-GB" b="1" i="0" dirty="0">
                <a:solidFill>
                  <a:srgbClr val="0D0D0D"/>
                </a:solidFill>
                <a:effectLst/>
                <a:highlight>
                  <a:srgbClr val="FFFFFF"/>
                </a:highlight>
                <a:latin typeface="Söhne"/>
              </a:rPr>
              <a:t>Selection</a:t>
            </a:r>
            <a:r>
              <a:rPr lang="en-GB" b="0" i="0" dirty="0">
                <a:solidFill>
                  <a:srgbClr val="0D0D0D"/>
                </a:solidFill>
                <a:effectLst/>
                <a:highlight>
                  <a:srgbClr val="FFFFFF"/>
                </a:highlight>
                <a:latin typeface="Söhne"/>
              </a:rPr>
              <a:t>: In Affinity Propagation, exemplars are selected during the clustering process. Each data point in the dataset is considered as a potential exemplar, and the algorithm determines which data points are most suitable to represent their respective clusters.</a:t>
            </a:r>
          </a:p>
          <a:p>
            <a:pPr algn="l">
              <a:buFont typeface="+mj-lt"/>
              <a:buAutoNum type="arabicPeriod"/>
            </a:pPr>
            <a:r>
              <a:rPr lang="en-GB" b="1" i="0" dirty="0">
                <a:solidFill>
                  <a:srgbClr val="0D0D0D"/>
                </a:solidFill>
                <a:effectLst/>
                <a:highlight>
                  <a:srgbClr val="FFFFFF"/>
                </a:highlight>
                <a:latin typeface="Söhne"/>
              </a:rPr>
              <a:t>Suitability</a:t>
            </a:r>
            <a:r>
              <a:rPr lang="en-GB" b="0" i="0" dirty="0">
                <a:solidFill>
                  <a:srgbClr val="0D0D0D"/>
                </a:solidFill>
                <a:effectLst/>
                <a:highlight>
                  <a:srgbClr val="FFFFFF"/>
                </a:highlight>
                <a:latin typeface="Söhne"/>
              </a:rPr>
              <a:t>: The suitability of a data point to serve as an exemplar is determined based on various factors, including its similarity to other data points and its ability to capture the overall characteristics of its cluster.</a:t>
            </a:r>
          </a:p>
          <a:p>
            <a:pPr algn="l">
              <a:buFont typeface="+mj-lt"/>
              <a:buAutoNum type="arabicPeriod"/>
            </a:pPr>
            <a:r>
              <a:rPr lang="en-GB" b="1" i="0" dirty="0">
                <a:solidFill>
                  <a:srgbClr val="0D0D0D"/>
                </a:solidFill>
                <a:effectLst/>
                <a:highlight>
                  <a:srgbClr val="FFFFFF"/>
                </a:highlight>
                <a:latin typeface="Söhne"/>
              </a:rPr>
              <a:t>Net Responsibility</a:t>
            </a:r>
            <a:r>
              <a:rPr lang="en-GB" b="0" i="0" dirty="0">
                <a:solidFill>
                  <a:srgbClr val="0D0D0D"/>
                </a:solidFill>
                <a:effectLst/>
                <a:highlight>
                  <a:srgbClr val="FFFFFF"/>
                </a:highlight>
                <a:latin typeface="Söhne"/>
              </a:rPr>
              <a:t>: In Affinity Propagation, the net responsibility </a:t>
            </a:r>
            <a:r>
              <a:rPr lang="en-GB" b="0" i="0" dirty="0">
                <a:solidFill>
                  <a:srgbClr val="0D0D0D"/>
                </a:solidFill>
                <a:effectLst/>
                <a:highlight>
                  <a:srgbClr val="FFFFFF"/>
                </a:highlight>
                <a:latin typeface="KaTeX_Main"/>
              </a:rPr>
              <a:t>𝐸(𝑖)</a:t>
            </a:r>
            <a:r>
              <a:rPr lang="en-GB" b="0" i="1" dirty="0">
                <a:solidFill>
                  <a:srgbClr val="0D0D0D"/>
                </a:solidFill>
                <a:effectLst/>
                <a:highlight>
                  <a:srgbClr val="FFFFFF"/>
                </a:highlight>
                <a:latin typeface="KaTeX_Math"/>
              </a:rPr>
              <a:t>E</a:t>
            </a:r>
            <a:r>
              <a:rPr lang="en-GB" b="0" i="0" dirty="0">
                <a:solidFill>
                  <a:srgbClr val="0D0D0D"/>
                </a:solidFill>
                <a:effectLst/>
                <a:highlight>
                  <a:srgbClr val="FFFFFF"/>
                </a:highlight>
                <a:latin typeface="KaTeX_Main"/>
              </a:rPr>
              <a:t>(</a:t>
            </a:r>
            <a:r>
              <a:rPr lang="en-GB" b="0" i="1" dirty="0" err="1">
                <a:solidFill>
                  <a:srgbClr val="0D0D0D"/>
                </a:solidFill>
                <a:effectLst/>
                <a:highlight>
                  <a:srgbClr val="FFFFFF"/>
                </a:highlight>
                <a:latin typeface="KaTeX_Math"/>
              </a:rPr>
              <a:t>i</a:t>
            </a:r>
            <a:r>
              <a:rPr lang="en-GB" b="0" i="0" dirty="0">
                <a:solidFill>
                  <a:srgbClr val="0D0D0D"/>
                </a:solidFill>
                <a:effectLst/>
                <a:highlight>
                  <a:srgbClr val="FFFFFF"/>
                </a:highlight>
                <a:latin typeface="KaTeX_Main"/>
              </a:rPr>
              <a:t>)</a:t>
            </a:r>
            <a:r>
              <a:rPr lang="en-GB" b="0" i="0" dirty="0">
                <a:solidFill>
                  <a:srgbClr val="0D0D0D"/>
                </a:solidFill>
                <a:effectLst/>
                <a:highlight>
                  <a:srgbClr val="FFFFFF"/>
                </a:highlight>
                <a:latin typeface="Söhne"/>
              </a:rPr>
              <a:t> for each data point is computed, which represents the suitability of that data point as an exemplar. Data points with positive net responsibility are typically chosen as exemplars.</a:t>
            </a:r>
          </a:p>
          <a:p>
            <a:pPr algn="l">
              <a:buFont typeface="+mj-lt"/>
              <a:buAutoNum type="arabicPeriod"/>
            </a:pPr>
            <a:r>
              <a:rPr lang="en-GB" b="1" i="0" dirty="0">
                <a:solidFill>
                  <a:srgbClr val="0D0D0D"/>
                </a:solidFill>
                <a:effectLst/>
                <a:highlight>
                  <a:srgbClr val="FFFFFF"/>
                </a:highlight>
                <a:latin typeface="Söhne"/>
              </a:rPr>
              <a:t>Representativeness</a:t>
            </a:r>
            <a:r>
              <a:rPr lang="en-GB" b="0" i="0" dirty="0">
                <a:solidFill>
                  <a:srgbClr val="0D0D0D"/>
                </a:solidFill>
                <a:effectLst/>
                <a:highlight>
                  <a:srgbClr val="FFFFFF"/>
                </a:highlight>
                <a:latin typeface="Söhne"/>
              </a:rPr>
              <a:t>: Exemplars are expected to be representative of their clusters, meaning they should capture the central tendencies or essential features of the data points within their clusters.</a:t>
            </a:r>
          </a:p>
          <a:p>
            <a:pPr algn="l">
              <a:buFont typeface="+mj-lt"/>
              <a:buAutoNum type="arabicPeriod"/>
            </a:pPr>
            <a:r>
              <a:rPr lang="en-GB" b="1" i="0" dirty="0">
                <a:solidFill>
                  <a:srgbClr val="0D0D0D"/>
                </a:solidFill>
                <a:effectLst/>
                <a:highlight>
                  <a:srgbClr val="FFFFFF"/>
                </a:highlight>
                <a:latin typeface="Söhne"/>
              </a:rPr>
              <a:t>Cluster Assignment</a:t>
            </a:r>
            <a:r>
              <a:rPr lang="en-GB" b="0" i="0" dirty="0">
                <a:solidFill>
                  <a:srgbClr val="0D0D0D"/>
                </a:solidFill>
                <a:effectLst/>
                <a:highlight>
                  <a:srgbClr val="FFFFFF"/>
                </a:highlight>
                <a:latin typeface="Söhne"/>
              </a:rPr>
              <a:t>: Once exemplars are selected, data points are assigned to clusters based on their similarity to the exemplars. Each data point is assigned to the cluster represented by its nearest exemplar.</a:t>
            </a:r>
          </a:p>
          <a:p>
            <a:pPr algn="l">
              <a:buFont typeface="+mj-lt"/>
              <a:buAutoNum type="arabicPeriod"/>
            </a:pPr>
            <a:r>
              <a:rPr lang="en-GB" b="1" i="0" dirty="0">
                <a:solidFill>
                  <a:srgbClr val="0D0D0D"/>
                </a:solidFill>
                <a:effectLst/>
                <a:highlight>
                  <a:srgbClr val="FFFFFF"/>
                </a:highlight>
                <a:latin typeface="Söhne"/>
              </a:rPr>
              <a:t>Cluster Interpretation</a:t>
            </a:r>
            <a:r>
              <a:rPr lang="en-GB" b="0" i="0" dirty="0">
                <a:solidFill>
                  <a:srgbClr val="0D0D0D"/>
                </a:solidFill>
                <a:effectLst/>
                <a:highlight>
                  <a:srgbClr val="FFFFFF"/>
                </a:highlight>
                <a:latin typeface="Söhne"/>
              </a:rPr>
              <a:t>: Exemplars play a crucial role in interpreting the clusters generated by the algorithm. They provide insights into the characteristics of each cluster and can be used to describe and analyse the data.</a:t>
            </a:r>
          </a:p>
          <a:p>
            <a:pPr marL="0" indent="0" algn="l">
              <a:buNone/>
            </a:pPr>
            <a:endParaRPr lang="en-GB" b="0" i="0" dirty="0">
              <a:solidFill>
                <a:srgbClr val="0D0D0D"/>
              </a:solidFill>
              <a:effectLst/>
              <a:highlight>
                <a:srgbClr val="FFFFFF"/>
              </a:highlight>
              <a:latin typeface="Söhne"/>
            </a:endParaRPr>
          </a:p>
        </p:txBody>
      </p:sp>
      <p:pic>
        <p:nvPicPr>
          <p:cNvPr id="8" name="Content Placeholder 7" descr="A group of colorful dots and lines">
            <a:extLst>
              <a:ext uri="{FF2B5EF4-FFF2-40B4-BE49-F238E27FC236}">
                <a16:creationId xmlns:a16="http://schemas.microsoft.com/office/drawing/2014/main" id="{7BA1757D-A7B7-217C-2E85-79A8ACFB877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7175" y="2885583"/>
            <a:ext cx="3197225" cy="2269521"/>
          </a:xfr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AB682E4F-8F30-CA1B-FFD8-D91A81D0B605}"/>
                  </a:ext>
                </a:extLst>
              </p14:cNvPr>
              <p14:cNvContentPartPr/>
              <p14:nvPr/>
            </p14:nvContentPartPr>
            <p14:xfrm>
              <a:off x="6729770" y="2285719"/>
              <a:ext cx="360" cy="360"/>
            </p14:xfrm>
          </p:contentPart>
        </mc:Choice>
        <mc:Fallback>
          <p:pic>
            <p:nvPicPr>
              <p:cNvPr id="9" name="Ink 8">
                <a:extLst>
                  <a:ext uri="{FF2B5EF4-FFF2-40B4-BE49-F238E27FC236}">
                    <a16:creationId xmlns:a16="http://schemas.microsoft.com/office/drawing/2014/main" id="{AB682E4F-8F30-CA1B-FFD8-D91A81D0B605}"/>
                  </a:ext>
                </a:extLst>
              </p:cNvPr>
              <p:cNvPicPr/>
              <p:nvPr/>
            </p:nvPicPr>
            <p:blipFill>
              <a:blip r:embed="rId4"/>
              <a:stretch>
                <a:fillRect/>
              </a:stretch>
            </p:blipFill>
            <p:spPr>
              <a:xfrm>
                <a:off x="6723650" y="2279599"/>
                <a:ext cx="12600" cy="12600"/>
              </a:xfrm>
              <a:prstGeom prst="rect">
                <a:avLst/>
              </a:prstGeom>
            </p:spPr>
          </p:pic>
        </mc:Fallback>
      </mc:AlternateContent>
    </p:spTree>
    <p:extLst>
      <p:ext uri="{BB962C8B-B14F-4D97-AF65-F5344CB8AC3E}">
        <p14:creationId xmlns:p14="http://schemas.microsoft.com/office/powerpoint/2010/main" val="244450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90FB67D-768D-FB30-B411-7022384C3158}"/>
              </a:ext>
            </a:extLst>
          </p:cNvPr>
          <p:cNvSpPr>
            <a:spLocks noGrp="1"/>
          </p:cNvSpPr>
          <p:nvPr>
            <p:ph type="body" sz="half" idx="2"/>
          </p:nvPr>
        </p:nvSpPr>
        <p:spPr>
          <a:xfrm>
            <a:off x="2442186" y="918867"/>
            <a:ext cx="6434779" cy="2510133"/>
          </a:xfrm>
        </p:spPr>
        <p:txBody>
          <a:bodyPr>
            <a:normAutofit/>
          </a:bodyPr>
          <a:lstStyle/>
          <a:p>
            <a:pPr algn="l">
              <a:buFont typeface="Arial" panose="020B0604020202020204" pitchFamily="34" charset="0"/>
              <a:buChar char="•"/>
            </a:pPr>
            <a:r>
              <a:rPr lang="en-IN" sz="2000" b="1" i="0" dirty="0">
                <a:solidFill>
                  <a:srgbClr val="0D0D0D"/>
                </a:solidFill>
                <a:effectLst/>
                <a:highlight>
                  <a:srgbClr val="FFFFFF"/>
                </a:highlight>
                <a:latin typeface="Söhne"/>
              </a:rPr>
              <a:t>Responsibility matrix </a:t>
            </a:r>
            <a:r>
              <a:rPr lang="en-IN" sz="2000" b="1" i="0" dirty="0">
                <a:solidFill>
                  <a:srgbClr val="0D0D0D"/>
                </a:solidFill>
                <a:effectLst/>
                <a:highlight>
                  <a:srgbClr val="FFFFFF"/>
                </a:highlight>
                <a:latin typeface="KaTeX_Main"/>
              </a:rPr>
              <a:t>𝑅</a:t>
            </a:r>
            <a:r>
              <a:rPr lang="en-IN" sz="2000" b="0" i="0" dirty="0">
                <a:solidFill>
                  <a:srgbClr val="0D0D0D"/>
                </a:solidFill>
                <a:effectLst/>
                <a:highlight>
                  <a:srgbClr val="FFFFFF"/>
                </a:highlight>
                <a:latin typeface="Söhne"/>
              </a:rPr>
              <a:t>: </a:t>
            </a:r>
            <a:r>
              <a:rPr lang="en-IN" sz="2000" b="0" i="0" dirty="0">
                <a:solidFill>
                  <a:srgbClr val="0D0D0D"/>
                </a:solidFill>
                <a:effectLst/>
                <a:highlight>
                  <a:srgbClr val="FFFFFF"/>
                </a:highlight>
                <a:latin typeface="KaTeX_Main"/>
              </a:rPr>
              <a:t>𝑟(𝑖,𝑘)</a:t>
            </a:r>
            <a:r>
              <a:rPr lang="en-IN" sz="2000" b="0" i="0" dirty="0">
                <a:solidFill>
                  <a:srgbClr val="0D0D0D"/>
                </a:solidFill>
                <a:effectLst/>
                <a:highlight>
                  <a:srgbClr val="FFFFFF"/>
                </a:highlight>
                <a:latin typeface="Söhne"/>
              </a:rPr>
              <a:t> represents the responsibility of data point </a:t>
            </a:r>
            <a:r>
              <a:rPr lang="en-IN" sz="2000" b="0" i="0" dirty="0">
                <a:solidFill>
                  <a:srgbClr val="0D0D0D"/>
                </a:solidFill>
                <a:effectLst/>
                <a:highlight>
                  <a:srgbClr val="FFFFFF"/>
                </a:highlight>
                <a:latin typeface="KaTeX_Main"/>
              </a:rPr>
              <a:t>𝑖</a:t>
            </a:r>
            <a:r>
              <a:rPr lang="en-IN" sz="2000" i="1" dirty="0">
                <a:solidFill>
                  <a:srgbClr val="0D0D0D"/>
                </a:solidFill>
                <a:highlight>
                  <a:srgbClr val="FFFFFF"/>
                </a:highlight>
                <a:latin typeface="KaTeX_Math"/>
              </a:rPr>
              <a:t> </a:t>
            </a:r>
            <a:r>
              <a:rPr lang="en-IN" sz="2000" b="0" i="0" dirty="0">
                <a:solidFill>
                  <a:srgbClr val="0D0D0D"/>
                </a:solidFill>
                <a:effectLst/>
                <a:highlight>
                  <a:srgbClr val="FFFFFF"/>
                </a:highlight>
                <a:latin typeface="Söhne"/>
              </a:rPr>
              <a:t>to select data point </a:t>
            </a:r>
            <a:r>
              <a:rPr lang="en-IN" sz="2000" b="0" i="0" dirty="0">
                <a:solidFill>
                  <a:srgbClr val="0D0D0D"/>
                </a:solidFill>
                <a:effectLst/>
                <a:highlight>
                  <a:srgbClr val="FFFFFF"/>
                </a:highlight>
                <a:latin typeface="KaTeX_Main"/>
              </a:rPr>
              <a:t>𝑘</a:t>
            </a:r>
            <a:r>
              <a:rPr lang="en-IN" sz="2000" b="0" i="0" dirty="0">
                <a:solidFill>
                  <a:srgbClr val="0D0D0D"/>
                </a:solidFill>
                <a:effectLst/>
                <a:highlight>
                  <a:srgbClr val="FFFFFF"/>
                </a:highlight>
                <a:latin typeface="Söhne"/>
              </a:rPr>
              <a:t> as an exemplar.</a:t>
            </a:r>
          </a:p>
          <a:p>
            <a:pPr algn="l">
              <a:buFont typeface="Arial" panose="020B0604020202020204" pitchFamily="34" charset="0"/>
              <a:buChar char="•"/>
            </a:pPr>
            <a:r>
              <a:rPr lang="en-IN" sz="2000" b="1" i="0" dirty="0">
                <a:solidFill>
                  <a:srgbClr val="0D0D0D"/>
                </a:solidFill>
                <a:effectLst/>
                <a:highlight>
                  <a:srgbClr val="FFFFFF"/>
                </a:highlight>
                <a:latin typeface="Söhne"/>
              </a:rPr>
              <a:t>Availability matrix </a:t>
            </a:r>
            <a:r>
              <a:rPr lang="en-IN" sz="2000" b="1" i="0" dirty="0">
                <a:solidFill>
                  <a:srgbClr val="0D0D0D"/>
                </a:solidFill>
                <a:effectLst/>
                <a:highlight>
                  <a:srgbClr val="FFFFFF"/>
                </a:highlight>
                <a:latin typeface="KaTeX_Main"/>
              </a:rPr>
              <a:t>𝐴</a:t>
            </a:r>
            <a:r>
              <a:rPr lang="en-IN" sz="2000" b="0" i="0" dirty="0">
                <a:solidFill>
                  <a:srgbClr val="0D0D0D"/>
                </a:solidFill>
                <a:effectLst/>
                <a:highlight>
                  <a:srgbClr val="FFFFFF"/>
                </a:highlight>
                <a:latin typeface="Söhne"/>
              </a:rPr>
              <a:t>: </a:t>
            </a:r>
            <a:r>
              <a:rPr lang="en-IN" sz="2000" b="0" i="0" dirty="0">
                <a:solidFill>
                  <a:srgbClr val="0D0D0D"/>
                </a:solidFill>
                <a:effectLst/>
                <a:highlight>
                  <a:srgbClr val="FFFFFF"/>
                </a:highlight>
                <a:latin typeface="KaTeX_Main"/>
              </a:rPr>
              <a:t>𝑎(𝑖,𝑘)</a:t>
            </a:r>
            <a:r>
              <a:rPr lang="en-IN" sz="2000" b="0" i="0" dirty="0">
                <a:solidFill>
                  <a:srgbClr val="0D0D0D"/>
                </a:solidFill>
                <a:effectLst/>
                <a:highlight>
                  <a:srgbClr val="FFFFFF"/>
                </a:highlight>
                <a:latin typeface="Söhne"/>
              </a:rPr>
              <a:t> represents the availability of data point </a:t>
            </a:r>
            <a:r>
              <a:rPr lang="en-IN" sz="2000" b="0" i="0" dirty="0">
                <a:solidFill>
                  <a:srgbClr val="0D0D0D"/>
                </a:solidFill>
                <a:effectLst/>
                <a:highlight>
                  <a:srgbClr val="FFFFFF"/>
                </a:highlight>
                <a:latin typeface="KaTeX_Main"/>
              </a:rPr>
              <a:t>𝑘</a:t>
            </a:r>
            <a:r>
              <a:rPr lang="en-IN" sz="2000" b="0" i="0" dirty="0">
                <a:solidFill>
                  <a:srgbClr val="0D0D0D"/>
                </a:solidFill>
                <a:effectLst/>
                <a:highlight>
                  <a:srgbClr val="FFFFFF"/>
                </a:highlight>
                <a:latin typeface="Söhne"/>
              </a:rPr>
              <a:t> to serve as an exemplar for data point </a:t>
            </a:r>
            <a:r>
              <a:rPr lang="en-IN" sz="2000" b="0" i="0" dirty="0">
                <a:solidFill>
                  <a:srgbClr val="0D0D0D"/>
                </a:solidFill>
                <a:effectLst/>
                <a:highlight>
                  <a:srgbClr val="FFFFFF"/>
                </a:highlight>
                <a:latin typeface="KaTeX_Main"/>
              </a:rPr>
              <a:t>𝑖</a:t>
            </a:r>
            <a:r>
              <a:rPr lang="en-IN" sz="2000" b="0" i="0" dirty="0">
                <a:solidFill>
                  <a:srgbClr val="0D0D0D"/>
                </a:solidFill>
                <a:effectLst/>
                <a:highlight>
                  <a:srgbClr val="FFFFFF"/>
                </a:highlight>
                <a:latin typeface="Söhne"/>
              </a:rPr>
              <a:t>.</a:t>
            </a:r>
          </a:p>
          <a:p>
            <a:endParaRPr lang="en-IN" dirty="0"/>
          </a:p>
        </p:txBody>
      </p:sp>
      <p:pic>
        <p:nvPicPr>
          <p:cNvPr id="15" name="Picture Placeholder 14" descr="A diagram of different positions&#10;&#10;Description automatically generated with medium confidence">
            <a:extLst>
              <a:ext uri="{FF2B5EF4-FFF2-40B4-BE49-F238E27FC236}">
                <a16:creationId xmlns:a16="http://schemas.microsoft.com/office/drawing/2014/main" id="{8B7BCA3F-7A34-16E0-186C-24F3B36493A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37" b="3337"/>
          <a:stretch>
            <a:fillRect/>
          </a:stretch>
        </p:blipFill>
        <p:spPr>
          <a:xfrm>
            <a:off x="3095783" y="3930216"/>
            <a:ext cx="5997101" cy="2808319"/>
          </a:xfrm>
        </p:spPr>
      </p:pic>
      <p:grpSp>
        <p:nvGrpSpPr>
          <p:cNvPr id="22" name="Group 21">
            <a:extLst>
              <a:ext uri="{FF2B5EF4-FFF2-40B4-BE49-F238E27FC236}">
                <a16:creationId xmlns:a16="http://schemas.microsoft.com/office/drawing/2014/main" id="{683C9DF7-CDBA-6B3B-76EB-769A638F7BAE}"/>
              </a:ext>
            </a:extLst>
          </p:cNvPr>
          <p:cNvGrpSpPr/>
          <p:nvPr/>
        </p:nvGrpSpPr>
        <p:grpSpPr>
          <a:xfrm>
            <a:off x="4994021" y="4788047"/>
            <a:ext cx="22320" cy="62640"/>
            <a:chOff x="4994021" y="4788047"/>
            <a:chExt cx="22320" cy="62640"/>
          </a:xfrm>
        </p:grpSpPr>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6DB28FF8-D236-340F-5150-610E68171C66}"/>
                    </a:ext>
                  </a:extLst>
                </p14:cNvPr>
                <p14:cNvContentPartPr/>
                <p14:nvPr/>
              </p14:nvContentPartPr>
              <p14:xfrm>
                <a:off x="4994021" y="4816847"/>
                <a:ext cx="22320" cy="33840"/>
              </p14:xfrm>
            </p:contentPart>
          </mc:Choice>
          <mc:Fallback>
            <p:pic>
              <p:nvPicPr>
                <p:cNvPr id="18" name="Ink 17">
                  <a:extLst>
                    <a:ext uri="{FF2B5EF4-FFF2-40B4-BE49-F238E27FC236}">
                      <a16:creationId xmlns:a16="http://schemas.microsoft.com/office/drawing/2014/main" id="{6DB28FF8-D236-340F-5150-610E68171C66}"/>
                    </a:ext>
                  </a:extLst>
                </p:cNvPr>
                <p:cNvPicPr/>
                <p:nvPr/>
              </p:nvPicPr>
              <p:blipFill>
                <a:blip r:embed="rId4"/>
                <a:stretch>
                  <a:fillRect/>
                </a:stretch>
              </p:blipFill>
              <p:spPr>
                <a:xfrm>
                  <a:off x="4987901" y="4810727"/>
                  <a:ext cx="345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62C99B8D-ABB2-7635-4D3B-6DDF7DBA5FB7}"/>
                    </a:ext>
                  </a:extLst>
                </p14:cNvPr>
                <p14:cNvContentPartPr/>
                <p14:nvPr/>
              </p14:nvContentPartPr>
              <p14:xfrm>
                <a:off x="4997981" y="4808207"/>
                <a:ext cx="360" cy="360"/>
              </p14:xfrm>
            </p:contentPart>
          </mc:Choice>
          <mc:Fallback>
            <p:pic>
              <p:nvPicPr>
                <p:cNvPr id="19" name="Ink 18">
                  <a:extLst>
                    <a:ext uri="{FF2B5EF4-FFF2-40B4-BE49-F238E27FC236}">
                      <a16:creationId xmlns:a16="http://schemas.microsoft.com/office/drawing/2014/main" id="{62C99B8D-ABB2-7635-4D3B-6DDF7DBA5FB7}"/>
                    </a:ext>
                  </a:extLst>
                </p:cNvPr>
                <p:cNvPicPr/>
                <p:nvPr/>
              </p:nvPicPr>
              <p:blipFill>
                <a:blip r:embed="rId6"/>
                <a:stretch>
                  <a:fillRect/>
                </a:stretch>
              </p:blipFill>
              <p:spPr>
                <a:xfrm>
                  <a:off x="4991861" y="4802087"/>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009F4DDD-3FD4-E6CB-C73A-D3EAD4E1A473}"/>
                    </a:ext>
                  </a:extLst>
                </p14:cNvPr>
                <p14:cNvContentPartPr/>
                <p14:nvPr/>
              </p14:nvContentPartPr>
              <p14:xfrm>
                <a:off x="5009501" y="4788047"/>
                <a:ext cx="360" cy="360"/>
              </p14:xfrm>
            </p:contentPart>
          </mc:Choice>
          <mc:Fallback>
            <p:pic>
              <p:nvPicPr>
                <p:cNvPr id="20" name="Ink 19">
                  <a:extLst>
                    <a:ext uri="{FF2B5EF4-FFF2-40B4-BE49-F238E27FC236}">
                      <a16:creationId xmlns:a16="http://schemas.microsoft.com/office/drawing/2014/main" id="{009F4DDD-3FD4-E6CB-C73A-D3EAD4E1A473}"/>
                    </a:ext>
                  </a:extLst>
                </p:cNvPr>
                <p:cNvPicPr/>
                <p:nvPr/>
              </p:nvPicPr>
              <p:blipFill>
                <a:blip r:embed="rId6"/>
                <a:stretch>
                  <a:fillRect/>
                </a:stretch>
              </p:blipFill>
              <p:spPr>
                <a:xfrm>
                  <a:off x="5003381" y="4781927"/>
                  <a:ext cx="1260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D74FC666-80B3-A9D3-AE63-5650D10E258A}"/>
                  </a:ext>
                </a:extLst>
              </p14:cNvPr>
              <p14:cNvContentPartPr/>
              <p14:nvPr/>
            </p14:nvContentPartPr>
            <p14:xfrm>
              <a:off x="5043701" y="5053007"/>
              <a:ext cx="360" cy="360"/>
            </p14:xfrm>
          </p:contentPart>
        </mc:Choice>
        <mc:Fallback>
          <p:pic>
            <p:nvPicPr>
              <p:cNvPr id="21" name="Ink 20">
                <a:extLst>
                  <a:ext uri="{FF2B5EF4-FFF2-40B4-BE49-F238E27FC236}">
                    <a16:creationId xmlns:a16="http://schemas.microsoft.com/office/drawing/2014/main" id="{D74FC666-80B3-A9D3-AE63-5650D10E258A}"/>
                  </a:ext>
                </a:extLst>
              </p:cNvPr>
              <p:cNvPicPr/>
              <p:nvPr/>
            </p:nvPicPr>
            <p:blipFill>
              <a:blip r:embed="rId6"/>
              <a:stretch>
                <a:fillRect/>
              </a:stretch>
            </p:blipFill>
            <p:spPr>
              <a:xfrm>
                <a:off x="5037581" y="5046887"/>
                <a:ext cx="12600" cy="12600"/>
              </a:xfrm>
              <a:prstGeom prst="rect">
                <a:avLst/>
              </a:prstGeom>
            </p:spPr>
          </p:pic>
        </mc:Fallback>
      </mc:AlternateContent>
    </p:spTree>
    <p:extLst>
      <p:ext uri="{BB962C8B-B14F-4D97-AF65-F5344CB8AC3E}">
        <p14:creationId xmlns:p14="http://schemas.microsoft.com/office/powerpoint/2010/main" val="428527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C725-7048-002F-E9D6-727ABCB9E154}"/>
              </a:ext>
            </a:extLst>
          </p:cNvPr>
          <p:cNvSpPr>
            <a:spLocks noGrp="1"/>
          </p:cNvSpPr>
          <p:nvPr>
            <p:ph type="title"/>
          </p:nvPr>
        </p:nvSpPr>
        <p:spPr>
          <a:xfrm>
            <a:off x="1510990" y="624109"/>
            <a:ext cx="7023410" cy="4616963"/>
          </a:xfrm>
        </p:spPr>
        <p:txBody>
          <a:bodyPr>
            <a:normAutofit fontScale="90000"/>
          </a:bodyPr>
          <a:lstStyle/>
          <a:p>
            <a:pPr>
              <a:lnSpc>
                <a:spcPct val="150000"/>
              </a:lnSpc>
            </a:pPr>
            <a:r>
              <a:rPr lang="en-GB" dirty="0"/>
              <a:t>Advantage</a:t>
            </a:r>
            <a:br>
              <a:rPr lang="en-GB" dirty="0"/>
            </a:br>
            <a:br>
              <a:rPr lang="en-GB" dirty="0"/>
            </a:br>
            <a:r>
              <a:rPr lang="en-GB" sz="2200" dirty="0">
                <a:solidFill>
                  <a:srgbClr val="0D0D0D"/>
                </a:solidFill>
                <a:highlight>
                  <a:srgbClr val="FFFFFF"/>
                </a:highlight>
                <a:latin typeface="Söhne"/>
              </a:rPr>
              <a:t>Affinity Propagation clustering algorithm does not need to set the number of clusters. It has advantages on efficiency and accuracy but is not suitable for large-scale data clustering. Affinity Propagation has been applied to various fields, including image and text clustering, gene expression analysis, and network analysis.</a:t>
            </a:r>
            <a:endParaRPr lang="en-IN" sz="2200" dirty="0">
              <a:solidFill>
                <a:srgbClr val="0D0D0D"/>
              </a:solidFill>
              <a:highlight>
                <a:srgbClr val="FFFFFF"/>
              </a:highlight>
              <a:latin typeface="Söhne"/>
            </a:endParaRPr>
          </a:p>
        </p:txBody>
      </p:sp>
    </p:spTree>
    <p:extLst>
      <p:ext uri="{BB962C8B-B14F-4D97-AF65-F5344CB8AC3E}">
        <p14:creationId xmlns:p14="http://schemas.microsoft.com/office/powerpoint/2010/main" val="213307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6E8F-51E2-448C-F7C4-960207771C5A}"/>
              </a:ext>
            </a:extLst>
          </p:cNvPr>
          <p:cNvSpPr>
            <a:spLocks noGrp="1"/>
          </p:cNvSpPr>
          <p:nvPr>
            <p:ph type="title"/>
          </p:nvPr>
        </p:nvSpPr>
        <p:spPr>
          <a:xfrm>
            <a:off x="1377175" y="1226635"/>
            <a:ext cx="6995533" cy="2899317"/>
          </a:xfrm>
        </p:spPr>
        <p:txBody>
          <a:bodyPr>
            <a:normAutofit/>
          </a:bodyPr>
          <a:lstStyle/>
          <a:p>
            <a:pPr algn="ctr"/>
            <a:r>
              <a:rPr lang="en-GB" sz="6000" b="1" dirty="0"/>
              <a:t>Thank you</a:t>
            </a:r>
            <a:endParaRPr lang="en-IN" sz="6000" b="1" dirty="0"/>
          </a:p>
        </p:txBody>
      </p:sp>
    </p:spTree>
    <p:extLst>
      <p:ext uri="{BB962C8B-B14F-4D97-AF65-F5344CB8AC3E}">
        <p14:creationId xmlns:p14="http://schemas.microsoft.com/office/powerpoint/2010/main" val="23022428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423</Words>
  <Application>Microsoft Office PowerPoint</Application>
  <PresentationFormat>On-screen Show (4:3)</PresentationFormat>
  <Paragraphs>19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KaTeX_Main</vt:lpstr>
      <vt:lpstr>KaTeX_Math</vt:lpstr>
      <vt:lpstr>Söhne</vt:lpstr>
      <vt:lpstr>Wingdings 3</vt:lpstr>
      <vt:lpstr>Wisp</vt:lpstr>
      <vt:lpstr>Affinity Propagation</vt:lpstr>
      <vt:lpstr>Introduction</vt:lpstr>
      <vt:lpstr>Affinity Propagation</vt:lpstr>
      <vt:lpstr>Exemplar Clustering</vt:lpstr>
      <vt:lpstr>PowerPoint Presentation</vt:lpstr>
      <vt:lpstr>Advantage  Affinity Propagation clustering algorithm does not need to set the number of clusters. It has advantages on efficiency and accuracy but is not suitable for large-scale data clustering. Affinity Propagation has been applied to various fields, including image and text clustering, gene expression analysis, and network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dc:title>
  <dc:creator>Kathiravan Govindhasamy</dc:creator>
  <cp:lastModifiedBy>Kathiravan Govindhasamy</cp:lastModifiedBy>
  <cp:revision>9</cp:revision>
  <dcterms:created xsi:type="dcterms:W3CDTF">2024-04-30T00:23:03Z</dcterms:created>
  <dcterms:modified xsi:type="dcterms:W3CDTF">2024-05-06T08:56:32Z</dcterms:modified>
</cp:coreProperties>
</file>