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6" r:id="rId2"/>
    <p:sldId id="257" r:id="rId3"/>
    <p:sldId id="258" r:id="rId4"/>
    <p:sldId id="261" r:id="rId5"/>
    <p:sldId id="263" r:id="rId6"/>
    <p:sldId id="262"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94660"/>
  </p:normalViewPr>
  <p:slideViewPr>
    <p:cSldViewPr snapToGrid="0">
      <p:cViewPr varScale="1">
        <p:scale>
          <a:sx n="98" d="100"/>
          <a:sy n="98" d="100"/>
        </p:scale>
        <p:origin x="21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4375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39203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62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404428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95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415409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099232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66697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F341-D34B-DEC1-2A46-5CB58AE9D8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104493-22B3-3FFB-56DD-79794959278A}"/>
              </a:ext>
            </a:extLst>
          </p:cNvPr>
          <p:cNvSpPr>
            <a:spLocks noGrp="1"/>
          </p:cNvSpPr>
          <p:nvPr>
            <p:ph type="dt" sz="half" idx="10"/>
          </p:nvPr>
        </p:nvSpPr>
        <p:spPr/>
        <p:txBody>
          <a:bodyPr/>
          <a:lstStyle/>
          <a:p>
            <a:fld id="{3BB4A3E6-C7BF-4DCA-9C93-55D132449215}" type="datetimeFigureOut">
              <a:rPr lang="en-IN" smtClean="0"/>
              <a:t>30-04-2024</a:t>
            </a:fld>
            <a:endParaRPr lang="en-IN"/>
          </a:p>
        </p:txBody>
      </p:sp>
      <p:sp>
        <p:nvSpPr>
          <p:cNvPr id="4" name="Footer Placeholder 3">
            <a:extLst>
              <a:ext uri="{FF2B5EF4-FFF2-40B4-BE49-F238E27FC236}">
                <a16:creationId xmlns:a16="http://schemas.microsoft.com/office/drawing/2014/main" id="{857B4788-1928-C26D-A3F5-9D35F8ED0A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518C04-7706-D600-E68C-0816122C146B}"/>
              </a:ext>
            </a:extLst>
          </p:cNvPr>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08049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58455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28152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4A3E6-C7BF-4DCA-9C93-55D13244921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03048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4A3E6-C7BF-4DCA-9C93-55D132449215}"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48086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4A3E6-C7BF-4DCA-9C93-55D132449215}"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21803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4A3E6-C7BF-4DCA-9C93-55D132449215}"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95169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14635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32250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B4A3E6-C7BF-4DCA-9C93-55D132449215}" type="datetimeFigureOut">
              <a:rPr lang="en-IN" smtClean="0"/>
              <a:t>30-04-2024</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7130756-73CA-4ACD-896A-65424C3CC728}" type="slidenum">
              <a:rPr lang="en-IN" smtClean="0"/>
              <a:t>‹#›</a:t>
            </a:fld>
            <a:endParaRPr lang="en-IN"/>
          </a:p>
        </p:txBody>
      </p:sp>
    </p:spTree>
    <p:extLst>
      <p:ext uri="{BB962C8B-B14F-4D97-AF65-F5344CB8AC3E}">
        <p14:creationId xmlns:p14="http://schemas.microsoft.com/office/powerpoint/2010/main" val="345052869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62"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0298-333E-76F5-58AA-F4837813C859}"/>
              </a:ext>
            </a:extLst>
          </p:cNvPr>
          <p:cNvSpPr>
            <a:spLocks noGrp="1"/>
          </p:cNvSpPr>
          <p:nvPr>
            <p:ph type="ctrTitle"/>
          </p:nvPr>
        </p:nvSpPr>
        <p:spPr/>
        <p:txBody>
          <a:bodyPr/>
          <a:lstStyle/>
          <a:p>
            <a:r>
              <a:rPr lang="en-GB" dirty="0"/>
              <a:t>DBSCAN</a:t>
            </a:r>
            <a:endParaRPr lang="en-IN" dirty="0"/>
          </a:p>
        </p:txBody>
      </p:sp>
      <p:sp>
        <p:nvSpPr>
          <p:cNvPr id="3" name="Subtitle 2">
            <a:extLst>
              <a:ext uri="{FF2B5EF4-FFF2-40B4-BE49-F238E27FC236}">
                <a16:creationId xmlns:a16="http://schemas.microsoft.com/office/drawing/2014/main" id="{B6B99072-7366-FF59-5027-941E6E08FE4C}"/>
              </a:ext>
            </a:extLst>
          </p:cNvPr>
          <p:cNvSpPr>
            <a:spLocks noGrp="1"/>
          </p:cNvSpPr>
          <p:nvPr>
            <p:ph type="subTitle" idx="1"/>
          </p:nvPr>
        </p:nvSpPr>
        <p:spPr/>
        <p:txBody>
          <a:bodyPr/>
          <a:lstStyle/>
          <a:p>
            <a:r>
              <a:rPr lang="en-GB" sz="2400" dirty="0"/>
              <a:t>Clustering</a:t>
            </a:r>
            <a:r>
              <a:rPr lang="en-GB" dirty="0"/>
              <a:t> </a:t>
            </a:r>
            <a:r>
              <a:rPr lang="en-GB" sz="2400" dirty="0"/>
              <a:t>Algorithm</a:t>
            </a:r>
            <a:endParaRPr lang="en-IN" sz="2400" dirty="0"/>
          </a:p>
        </p:txBody>
      </p:sp>
    </p:spTree>
    <p:extLst>
      <p:ext uri="{BB962C8B-B14F-4D97-AF65-F5344CB8AC3E}">
        <p14:creationId xmlns:p14="http://schemas.microsoft.com/office/powerpoint/2010/main" val="3990005226"/>
      </p:ext>
    </p:extLst>
  </p:cSld>
  <p:clrMapOvr>
    <a:masterClrMapping/>
  </p:clrMapOvr>
  <mc:AlternateContent xmlns:mc="http://schemas.openxmlformats.org/markup-compatibility/2006">
    <mc:Choice xmlns:p14="http://schemas.microsoft.com/office/powerpoint/2010/main" Requires="p14">
      <p:transition spd="slow" p14:dur="2000" advTm="7702"/>
    </mc:Choice>
    <mc:Fallback>
      <p:transition spd="slow" advTm="77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E49F-93FC-3BB2-87F2-E74BD5A702B1}"/>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0811103D-F9D7-BB63-F55F-F5EF83C70B91}"/>
              </a:ext>
            </a:extLst>
          </p:cNvPr>
          <p:cNvSpPr>
            <a:spLocks noGrp="1"/>
          </p:cNvSpPr>
          <p:nvPr>
            <p:ph idx="1"/>
          </p:nvPr>
        </p:nvSpPr>
        <p:spPr>
          <a:xfrm>
            <a:off x="1773044" y="2419815"/>
            <a:ext cx="7206719" cy="2533186"/>
          </a:xfrm>
        </p:spPr>
        <p:txBody>
          <a:bodyPr>
            <a:noAutofit/>
          </a:bodyPr>
          <a:lstStyle/>
          <a:p>
            <a:pPr>
              <a:lnSpc>
                <a:spcPct val="200000"/>
              </a:lnSpc>
            </a:pPr>
            <a:r>
              <a:rPr lang="en-GB" sz="1600" dirty="0"/>
              <a:t>Clustering is an unsupervised machine learning task.</a:t>
            </a:r>
          </a:p>
          <a:p>
            <a:pPr>
              <a:lnSpc>
                <a:spcPct val="200000"/>
              </a:lnSpc>
            </a:pPr>
            <a:r>
              <a:rPr lang="en-GB" sz="1600" dirty="0"/>
              <a:t>Unsupervised means you will have a dataset that is completely unlabelled.</a:t>
            </a:r>
          </a:p>
          <a:p>
            <a:pPr>
              <a:lnSpc>
                <a:spcPct val="200000"/>
              </a:lnSpc>
            </a:pPr>
            <a:r>
              <a:rPr lang="en-GB" sz="1600" dirty="0"/>
              <a:t>Grouping of data points are called clustering.</a:t>
            </a:r>
          </a:p>
          <a:p>
            <a:pPr>
              <a:lnSpc>
                <a:spcPct val="200000"/>
              </a:lnSpc>
            </a:pPr>
            <a:endParaRPr lang="en-IN" sz="1600" dirty="0"/>
          </a:p>
        </p:txBody>
      </p:sp>
    </p:spTree>
    <p:extLst>
      <p:ext uri="{BB962C8B-B14F-4D97-AF65-F5344CB8AC3E}">
        <p14:creationId xmlns:p14="http://schemas.microsoft.com/office/powerpoint/2010/main" val="487024173"/>
      </p:ext>
    </p:extLst>
  </p:cSld>
  <p:clrMapOvr>
    <a:masterClrMapping/>
  </p:clrMapOvr>
  <mc:AlternateContent xmlns:mc="http://schemas.openxmlformats.org/markup-compatibility/2006">
    <mc:Choice xmlns:p14="http://schemas.microsoft.com/office/powerpoint/2010/main" Requires="p14">
      <p:transition spd="slow" p14:dur="2000" advTm="29214"/>
    </mc:Choice>
    <mc:Fallback>
      <p:transition spd="slow" advTm="2921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F4E6-7B0B-03D8-CF16-36CDA2E9EEC4}"/>
              </a:ext>
            </a:extLst>
          </p:cNvPr>
          <p:cNvSpPr>
            <a:spLocks noGrp="1"/>
          </p:cNvSpPr>
          <p:nvPr>
            <p:ph type="title"/>
          </p:nvPr>
        </p:nvSpPr>
        <p:spPr/>
        <p:txBody>
          <a:bodyPr>
            <a:normAutofit fontScale="90000"/>
          </a:bodyPr>
          <a:lstStyle/>
          <a:p>
            <a:r>
              <a:rPr lang="en-GB" b="1" dirty="0"/>
              <a:t>D</a:t>
            </a:r>
            <a:r>
              <a:rPr lang="en-GB" dirty="0"/>
              <a:t>ensity-</a:t>
            </a:r>
            <a:r>
              <a:rPr lang="en-GB" b="1" dirty="0"/>
              <a:t>B</a:t>
            </a:r>
            <a:r>
              <a:rPr lang="en-GB" dirty="0"/>
              <a:t>ased </a:t>
            </a:r>
            <a:r>
              <a:rPr lang="en-GB" b="1" dirty="0"/>
              <a:t>S</a:t>
            </a:r>
            <a:r>
              <a:rPr lang="en-GB" dirty="0"/>
              <a:t>patial </a:t>
            </a:r>
            <a:r>
              <a:rPr lang="en-GB" b="1" dirty="0"/>
              <a:t>C</a:t>
            </a:r>
            <a:r>
              <a:rPr lang="en-GB" dirty="0"/>
              <a:t>lustering of </a:t>
            </a:r>
            <a:r>
              <a:rPr lang="en-GB" b="1" dirty="0"/>
              <a:t>A</a:t>
            </a:r>
            <a:r>
              <a:rPr lang="en-GB" dirty="0"/>
              <a:t>pplications with </a:t>
            </a:r>
            <a:r>
              <a:rPr lang="en-GB" b="1" dirty="0"/>
              <a:t>N</a:t>
            </a:r>
            <a:r>
              <a:rPr lang="en-GB" dirty="0"/>
              <a:t>oise</a:t>
            </a:r>
            <a:endParaRPr lang="en-IN" dirty="0"/>
          </a:p>
        </p:txBody>
      </p:sp>
      <p:sp>
        <p:nvSpPr>
          <p:cNvPr id="3" name="Content Placeholder 2">
            <a:extLst>
              <a:ext uri="{FF2B5EF4-FFF2-40B4-BE49-F238E27FC236}">
                <a16:creationId xmlns:a16="http://schemas.microsoft.com/office/drawing/2014/main" id="{23369A70-DDD5-CBC6-716F-FC6FAE487CAE}"/>
              </a:ext>
            </a:extLst>
          </p:cNvPr>
          <p:cNvSpPr>
            <a:spLocks noGrp="1"/>
          </p:cNvSpPr>
          <p:nvPr>
            <p:ph idx="1"/>
          </p:nvPr>
        </p:nvSpPr>
        <p:spPr>
          <a:xfrm>
            <a:off x="1945201" y="2536902"/>
            <a:ext cx="6589199" cy="3646448"/>
          </a:xfrm>
        </p:spPr>
        <p:txBody>
          <a:bodyPr/>
          <a:lstStyle/>
          <a:p>
            <a:r>
              <a:rPr lang="en-GB" dirty="0"/>
              <a:t>It is a density-based clustering algorithm.</a:t>
            </a:r>
          </a:p>
          <a:p>
            <a:r>
              <a:rPr lang="en-GB" dirty="0"/>
              <a:t>It depends on two parameters:</a:t>
            </a:r>
          </a:p>
          <a:p>
            <a:pPr lvl="1">
              <a:buFont typeface="Arial" panose="020B0604020202020204" pitchFamily="34" charset="0"/>
              <a:buChar char="•"/>
            </a:pPr>
            <a:r>
              <a:rPr lang="en-GB" sz="1800" b="1" i="0" dirty="0">
                <a:solidFill>
                  <a:srgbClr val="0D0D0D"/>
                </a:solidFill>
                <a:effectLst/>
                <a:highlight>
                  <a:srgbClr val="FFFFFF"/>
                </a:highlight>
                <a:latin typeface="Söhne"/>
              </a:rPr>
              <a:t>Eps (ε) Neighbourhood:</a:t>
            </a:r>
            <a:r>
              <a:rPr lang="en-GB" sz="1800" b="0" i="0" dirty="0">
                <a:solidFill>
                  <a:srgbClr val="0D0D0D"/>
                </a:solidFill>
                <a:effectLst/>
                <a:highlight>
                  <a:srgbClr val="FFFFFF"/>
                </a:highlight>
                <a:latin typeface="Söhne"/>
              </a:rPr>
              <a:t> </a:t>
            </a:r>
            <a:r>
              <a:rPr lang="en-GB" sz="1800" dirty="0">
                <a:solidFill>
                  <a:srgbClr val="0D0D0D"/>
                </a:solidFill>
                <a:highlight>
                  <a:srgbClr val="FFFFFF"/>
                </a:highlight>
                <a:latin typeface="Söhne"/>
              </a:rPr>
              <a:t>Distance measure that is used to specify the neighbourhood of any data point. If the distance between two data points is less than eps, then those two data points are neighbours.</a:t>
            </a:r>
          </a:p>
          <a:p>
            <a:pPr lvl="1">
              <a:buFont typeface="Arial" panose="020B0604020202020204" pitchFamily="34" charset="0"/>
              <a:buChar char="•"/>
            </a:pPr>
            <a:r>
              <a:rPr lang="en-GB" sz="1800" b="1" i="0" dirty="0" err="1">
                <a:solidFill>
                  <a:srgbClr val="0D0D0D"/>
                </a:solidFill>
                <a:effectLst/>
                <a:highlight>
                  <a:srgbClr val="FFFFFF"/>
                </a:highlight>
                <a:latin typeface="Söhne"/>
              </a:rPr>
              <a:t>MinPts</a:t>
            </a:r>
            <a:r>
              <a:rPr lang="en-GB" sz="1800" b="1" i="0" dirty="0">
                <a:solidFill>
                  <a:srgbClr val="0D0D0D"/>
                </a:solidFill>
                <a:effectLst/>
                <a:highlight>
                  <a:srgbClr val="FFFFFF"/>
                </a:highlight>
                <a:latin typeface="Söhne"/>
              </a:rPr>
              <a:t>:</a:t>
            </a:r>
            <a:r>
              <a:rPr lang="en-GB" sz="1800" b="0" i="0" dirty="0">
                <a:solidFill>
                  <a:srgbClr val="0D0D0D"/>
                </a:solidFill>
                <a:effectLst/>
                <a:highlight>
                  <a:srgbClr val="FFFFFF"/>
                </a:highlight>
                <a:latin typeface="Söhne"/>
              </a:rPr>
              <a:t> Another parameter is </a:t>
            </a:r>
            <a:r>
              <a:rPr lang="en-GB" sz="1800" b="0" i="0" dirty="0" err="1">
                <a:solidFill>
                  <a:srgbClr val="0D0D0D"/>
                </a:solidFill>
                <a:effectLst/>
                <a:highlight>
                  <a:srgbClr val="FFFFFF"/>
                </a:highlight>
                <a:latin typeface="Söhne"/>
              </a:rPr>
              <a:t>MinPts</a:t>
            </a:r>
            <a:r>
              <a:rPr lang="en-GB" sz="1800" b="0" i="0" dirty="0">
                <a:solidFill>
                  <a:srgbClr val="0D0D0D"/>
                </a:solidFill>
                <a:effectLst/>
                <a:highlight>
                  <a:srgbClr val="FFFFFF"/>
                </a:highlight>
                <a:latin typeface="Söhne"/>
              </a:rPr>
              <a:t>, which specifies the minimum number of points required to form a dense region. Points with more than </a:t>
            </a:r>
            <a:r>
              <a:rPr lang="en-GB" sz="1800" b="0" i="0" dirty="0" err="1">
                <a:solidFill>
                  <a:srgbClr val="0D0D0D"/>
                </a:solidFill>
                <a:effectLst/>
                <a:highlight>
                  <a:srgbClr val="FFFFFF"/>
                </a:highlight>
                <a:latin typeface="Söhne"/>
              </a:rPr>
              <a:t>MinPts</a:t>
            </a:r>
            <a:r>
              <a:rPr lang="en-GB" sz="1800" b="0" i="0" dirty="0">
                <a:solidFill>
                  <a:srgbClr val="0D0D0D"/>
                </a:solidFill>
                <a:effectLst/>
                <a:highlight>
                  <a:srgbClr val="FFFFFF"/>
                </a:highlight>
                <a:latin typeface="Söhne"/>
              </a:rPr>
              <a:t> neighbours within distance ε are considered core points.</a:t>
            </a:r>
          </a:p>
          <a:p>
            <a:pPr marL="0" indent="0">
              <a:buNone/>
            </a:pPr>
            <a:endParaRPr lang="en-IN" dirty="0"/>
          </a:p>
        </p:txBody>
      </p:sp>
    </p:spTree>
    <p:extLst>
      <p:ext uri="{BB962C8B-B14F-4D97-AF65-F5344CB8AC3E}">
        <p14:creationId xmlns:p14="http://schemas.microsoft.com/office/powerpoint/2010/main" val="261760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BF4-532B-1B7F-D49F-D679C792E1BF}"/>
              </a:ext>
            </a:extLst>
          </p:cNvPr>
          <p:cNvSpPr>
            <a:spLocks noGrp="1"/>
          </p:cNvSpPr>
          <p:nvPr>
            <p:ph type="title"/>
          </p:nvPr>
        </p:nvSpPr>
        <p:spPr/>
        <p:txBody>
          <a:bodyPr/>
          <a:lstStyle/>
          <a:p>
            <a:r>
              <a:rPr lang="en-GB" dirty="0"/>
              <a:t>WORKS Based on the Three Points</a:t>
            </a:r>
            <a:endParaRPr lang="en-IN" dirty="0"/>
          </a:p>
        </p:txBody>
      </p:sp>
      <p:sp>
        <p:nvSpPr>
          <p:cNvPr id="3" name="Content Placeholder 2">
            <a:extLst>
              <a:ext uri="{FF2B5EF4-FFF2-40B4-BE49-F238E27FC236}">
                <a16:creationId xmlns:a16="http://schemas.microsoft.com/office/drawing/2014/main" id="{8496C419-7B7A-CBEE-4E86-BC9B2FF88CB0}"/>
              </a:ext>
            </a:extLst>
          </p:cNvPr>
          <p:cNvSpPr>
            <a:spLocks noGrp="1"/>
          </p:cNvSpPr>
          <p:nvPr>
            <p:ph sz="half" idx="1"/>
          </p:nvPr>
        </p:nvSpPr>
        <p:spPr/>
        <p:txBody>
          <a:bodyPr>
            <a:normAutofit fontScale="77500" lnSpcReduction="20000"/>
          </a:bodyPr>
          <a:lstStyle/>
          <a:p>
            <a:pPr marL="0" indent="0" algn="l">
              <a:buNone/>
            </a:pPr>
            <a:r>
              <a:rPr lang="en-GB" b="1" i="0" dirty="0">
                <a:solidFill>
                  <a:srgbClr val="0D0D0D"/>
                </a:solidFill>
                <a:effectLst/>
                <a:highlight>
                  <a:srgbClr val="FFFFFF"/>
                </a:highlight>
                <a:latin typeface="Söhne"/>
              </a:rPr>
              <a:t>Core Points:</a:t>
            </a:r>
            <a:endParaRPr lang="en-GB" b="0" i="0" dirty="0">
              <a:solidFill>
                <a:srgbClr val="0D0D0D"/>
              </a:solidFill>
              <a:effectLst/>
              <a:highlight>
                <a:srgbClr val="FFFFFF"/>
              </a:highlight>
              <a:latin typeface="Söhne"/>
            </a:endParaRPr>
          </a:p>
          <a:p>
            <a:pPr marL="457200" lvl="1" indent="0" algn="l">
              <a:buNone/>
            </a:pPr>
            <a:r>
              <a:rPr lang="en-GB" b="0" i="0" dirty="0">
                <a:solidFill>
                  <a:srgbClr val="0D0D0D"/>
                </a:solidFill>
                <a:effectLst/>
                <a:highlight>
                  <a:srgbClr val="FFFFFF"/>
                </a:highlight>
                <a:latin typeface="Söhne"/>
              </a:rPr>
              <a:t>Core points are those with at least </a:t>
            </a:r>
            <a:r>
              <a:rPr lang="en-GB" b="0" i="0" dirty="0" err="1">
                <a:solidFill>
                  <a:srgbClr val="0D0D0D"/>
                </a:solidFill>
                <a:effectLst/>
                <a:highlight>
                  <a:srgbClr val="FFFFFF"/>
                </a:highlight>
                <a:latin typeface="Söhne"/>
              </a:rPr>
              <a:t>MinPts</a:t>
            </a:r>
            <a:r>
              <a:rPr lang="en-GB" b="0" i="0" dirty="0">
                <a:solidFill>
                  <a:srgbClr val="0D0D0D"/>
                </a:solidFill>
                <a:effectLst/>
                <a:highlight>
                  <a:srgbClr val="FFFFFF"/>
                </a:highlight>
                <a:latin typeface="Söhne"/>
              </a:rPr>
              <a:t> neighbours (including themselves) within distance ε. These points are at the heart of clusters and typically lie within dense regions.</a:t>
            </a:r>
          </a:p>
          <a:p>
            <a:pPr marL="0" indent="0" algn="l">
              <a:buNone/>
            </a:pPr>
            <a:r>
              <a:rPr lang="en-GB" b="1" i="0" dirty="0">
                <a:solidFill>
                  <a:srgbClr val="0D0D0D"/>
                </a:solidFill>
                <a:effectLst/>
                <a:highlight>
                  <a:srgbClr val="FFFFFF"/>
                </a:highlight>
                <a:latin typeface="Söhne"/>
              </a:rPr>
              <a:t>Border Points:</a:t>
            </a:r>
            <a:endParaRPr lang="en-GB" b="0" i="0" dirty="0">
              <a:solidFill>
                <a:srgbClr val="0D0D0D"/>
              </a:solidFill>
              <a:effectLst/>
              <a:highlight>
                <a:srgbClr val="FFFFFF"/>
              </a:highlight>
              <a:latin typeface="Söhne"/>
            </a:endParaRPr>
          </a:p>
          <a:p>
            <a:pPr marL="457200" lvl="1" indent="0" algn="l">
              <a:buNone/>
            </a:pPr>
            <a:r>
              <a:rPr lang="en-GB" b="0" i="0" dirty="0">
                <a:solidFill>
                  <a:srgbClr val="0D0D0D"/>
                </a:solidFill>
                <a:effectLst/>
                <a:highlight>
                  <a:srgbClr val="FFFFFF"/>
                </a:highlight>
                <a:latin typeface="Söhne"/>
              </a:rPr>
              <a:t>Border points are not core points themselves but are within the ε neighbourhood of a core point. They belong to the cluster of that core point but do not have enough neighbours to be considered core points themselves.</a:t>
            </a:r>
          </a:p>
          <a:p>
            <a:pPr marL="0" indent="0" algn="l">
              <a:buNone/>
            </a:pPr>
            <a:r>
              <a:rPr lang="en-GB" b="1" i="0" dirty="0">
                <a:solidFill>
                  <a:srgbClr val="0D0D0D"/>
                </a:solidFill>
                <a:effectLst/>
                <a:highlight>
                  <a:srgbClr val="FFFFFF"/>
                </a:highlight>
                <a:latin typeface="Söhne"/>
              </a:rPr>
              <a:t>Noise Points:</a:t>
            </a:r>
            <a:endParaRPr lang="en-GB" b="0" i="0" dirty="0">
              <a:solidFill>
                <a:srgbClr val="0D0D0D"/>
              </a:solidFill>
              <a:effectLst/>
              <a:highlight>
                <a:srgbClr val="FFFFFF"/>
              </a:highlight>
              <a:latin typeface="Söhne"/>
            </a:endParaRPr>
          </a:p>
          <a:p>
            <a:pPr marL="457200" lvl="1" indent="0" algn="l">
              <a:buNone/>
            </a:pPr>
            <a:r>
              <a:rPr lang="en-GB" b="0" i="0" dirty="0">
                <a:solidFill>
                  <a:srgbClr val="0D0D0D"/>
                </a:solidFill>
                <a:effectLst/>
                <a:highlight>
                  <a:srgbClr val="FFFFFF"/>
                </a:highlight>
                <a:latin typeface="Söhne"/>
              </a:rPr>
              <a:t>Points that are neither core points nor border points are classified as noise points or outliers. These points do not belong to any cluster.</a:t>
            </a:r>
          </a:p>
          <a:p>
            <a:endParaRPr lang="en-IN" dirty="0"/>
          </a:p>
          <a:p>
            <a:endParaRPr lang="en-IN" dirty="0"/>
          </a:p>
        </p:txBody>
      </p:sp>
      <p:pic>
        <p:nvPicPr>
          <p:cNvPr id="12" name="Content Placeholder 11" descr="A diagram of a diagram of a diagram&#10;&#10;Description automatically generated">
            <a:extLst>
              <a:ext uri="{FF2B5EF4-FFF2-40B4-BE49-F238E27FC236}">
                <a16:creationId xmlns:a16="http://schemas.microsoft.com/office/drawing/2014/main" id="{4840972C-AEEA-2735-1FDE-20413253A9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0703" y="2904893"/>
            <a:ext cx="3684155" cy="1970468"/>
          </a:xfrm>
        </p:spPr>
      </p:pic>
    </p:spTree>
    <p:extLst>
      <p:ext uri="{BB962C8B-B14F-4D97-AF65-F5344CB8AC3E}">
        <p14:creationId xmlns:p14="http://schemas.microsoft.com/office/powerpoint/2010/main" val="244450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diagram of different colored dots&#10;&#10;Description automatically generated">
            <a:extLst>
              <a:ext uri="{FF2B5EF4-FFF2-40B4-BE49-F238E27FC236}">
                <a16:creationId xmlns:a16="http://schemas.microsoft.com/office/drawing/2014/main" id="{96B63BEB-2BBE-95BE-A6CE-05958788671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26" b="426"/>
          <a:stretch>
            <a:fillRect/>
          </a:stretch>
        </p:blipFill>
        <p:spPr>
          <a:xfrm>
            <a:off x="1814176" y="2293250"/>
            <a:ext cx="6591985" cy="3854970"/>
          </a:xfrm>
        </p:spPr>
      </p:pic>
      <p:sp>
        <p:nvSpPr>
          <p:cNvPr id="4" name="Text Placeholder 3">
            <a:extLst>
              <a:ext uri="{FF2B5EF4-FFF2-40B4-BE49-F238E27FC236}">
                <a16:creationId xmlns:a16="http://schemas.microsoft.com/office/drawing/2014/main" id="{CC8BE83B-9874-556F-46DC-5F3D673CCCBB}"/>
              </a:ext>
            </a:extLst>
          </p:cNvPr>
          <p:cNvSpPr>
            <a:spLocks noGrp="1"/>
          </p:cNvSpPr>
          <p:nvPr>
            <p:ph type="body" sz="half" idx="2"/>
          </p:nvPr>
        </p:nvSpPr>
        <p:spPr>
          <a:xfrm>
            <a:off x="2102005" y="936701"/>
            <a:ext cx="6432395" cy="535259"/>
          </a:xfrm>
        </p:spPr>
        <p:txBody>
          <a:bodyPr>
            <a:normAutofit fontScale="92500" lnSpcReduction="20000"/>
          </a:bodyPr>
          <a:lstStyle/>
          <a:p>
            <a:r>
              <a:rPr lang="en-GB" sz="3600" dirty="0">
                <a:solidFill>
                  <a:schemeClr val="tx1">
                    <a:lumMod val="85000"/>
                    <a:lumOff val="15000"/>
                  </a:schemeClr>
                </a:solidFill>
                <a:latin typeface="+mj-lt"/>
                <a:ea typeface="+mj-ea"/>
                <a:cs typeface="+mj-cs"/>
              </a:rPr>
              <a:t>The Scatter Plot</a:t>
            </a:r>
            <a:endParaRPr lang="en-IN" sz="36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428527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C725-7048-002F-E9D6-727ABCB9E154}"/>
              </a:ext>
            </a:extLst>
          </p:cNvPr>
          <p:cNvSpPr>
            <a:spLocks noGrp="1"/>
          </p:cNvSpPr>
          <p:nvPr>
            <p:ph type="title"/>
          </p:nvPr>
        </p:nvSpPr>
        <p:spPr>
          <a:xfrm>
            <a:off x="1510990" y="624109"/>
            <a:ext cx="7023410" cy="4616963"/>
          </a:xfrm>
        </p:spPr>
        <p:txBody>
          <a:bodyPr>
            <a:normAutofit/>
          </a:bodyPr>
          <a:lstStyle/>
          <a:p>
            <a:pPr>
              <a:lnSpc>
                <a:spcPct val="150000"/>
              </a:lnSpc>
            </a:pPr>
            <a:r>
              <a:rPr lang="en-GB" dirty="0"/>
              <a:t>Advantage</a:t>
            </a:r>
            <a:br>
              <a:rPr lang="en-GB" dirty="0"/>
            </a:br>
            <a:br>
              <a:rPr lang="en-GB" dirty="0"/>
            </a:br>
            <a:r>
              <a:rPr lang="en-GB" sz="2200" b="0" i="0" dirty="0">
                <a:solidFill>
                  <a:srgbClr val="0D0D0D"/>
                </a:solidFill>
                <a:effectLst/>
                <a:highlight>
                  <a:srgbClr val="FFFFFF"/>
                </a:highlight>
                <a:latin typeface="Söhne"/>
              </a:rPr>
              <a:t>DBSCAN is particularly useful when dealing with large datasets with complex structures, where traditional clustering algorithms like K-means may struggle. It's a valuable tool for exploratory data analysis and pattern recognition tasks.</a:t>
            </a:r>
            <a:endParaRPr lang="en-IN" sz="2200" dirty="0"/>
          </a:p>
        </p:txBody>
      </p:sp>
    </p:spTree>
    <p:extLst>
      <p:ext uri="{BB962C8B-B14F-4D97-AF65-F5344CB8AC3E}">
        <p14:creationId xmlns:p14="http://schemas.microsoft.com/office/powerpoint/2010/main" val="213307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6E8F-51E2-448C-F7C4-960207771C5A}"/>
              </a:ext>
            </a:extLst>
          </p:cNvPr>
          <p:cNvSpPr>
            <a:spLocks noGrp="1"/>
          </p:cNvSpPr>
          <p:nvPr>
            <p:ph type="title"/>
          </p:nvPr>
        </p:nvSpPr>
        <p:spPr>
          <a:xfrm>
            <a:off x="1377175" y="1226635"/>
            <a:ext cx="6995533" cy="2899317"/>
          </a:xfrm>
        </p:spPr>
        <p:txBody>
          <a:bodyPr>
            <a:normAutofit/>
          </a:bodyPr>
          <a:lstStyle/>
          <a:p>
            <a:pPr algn="ctr"/>
            <a:r>
              <a:rPr lang="en-GB" sz="6000" b="1" dirty="0"/>
              <a:t>Thank you</a:t>
            </a:r>
            <a:endParaRPr lang="en-IN" sz="6000" b="1" dirty="0"/>
          </a:p>
        </p:txBody>
      </p:sp>
    </p:spTree>
    <p:extLst>
      <p:ext uri="{BB962C8B-B14F-4D97-AF65-F5344CB8AC3E}">
        <p14:creationId xmlns:p14="http://schemas.microsoft.com/office/powerpoint/2010/main" val="23022428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283</Words>
  <Application>Microsoft Office PowerPoint</Application>
  <PresentationFormat>On-screen Show (4:3)</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Söhne</vt:lpstr>
      <vt:lpstr>Wingdings 3</vt:lpstr>
      <vt:lpstr>Wisp</vt:lpstr>
      <vt:lpstr>DBSCAN</vt:lpstr>
      <vt:lpstr>Introduction</vt:lpstr>
      <vt:lpstr>Density-Based Spatial Clustering of Applications with Noise</vt:lpstr>
      <vt:lpstr>WORKS Based on the Three Points</vt:lpstr>
      <vt:lpstr>PowerPoint Presentation</vt:lpstr>
      <vt:lpstr>Advantage  DBSCAN is particularly useful when dealing with large datasets with complex structures, where traditional clustering algorithms like K-means may struggle. It's a valuable tool for exploratory data analysis and pattern recognition tasks.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dc:title>
  <dc:creator>Kathiravan Govindhasamy</dc:creator>
  <cp:lastModifiedBy>Kathiravan Govindhasamy</cp:lastModifiedBy>
  <cp:revision>3</cp:revision>
  <dcterms:created xsi:type="dcterms:W3CDTF">2024-04-30T00:23:03Z</dcterms:created>
  <dcterms:modified xsi:type="dcterms:W3CDTF">2024-04-30T01:51:19Z</dcterms:modified>
</cp:coreProperties>
</file>