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sldIdLst>
    <p:sldId id="256" r:id="rId2"/>
    <p:sldId id="257" r:id="rId3"/>
    <p:sldId id="258" r:id="rId4"/>
    <p:sldId id="261" r:id="rId5"/>
    <p:sldId id="263" r:id="rId6"/>
    <p:sldId id="262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1" autoAdjust="0"/>
    <p:restoredTop sz="94660"/>
  </p:normalViewPr>
  <p:slideViewPr>
    <p:cSldViewPr snapToGrid="0">
      <p:cViewPr varScale="1">
        <p:scale>
          <a:sx n="97" d="100"/>
          <a:sy n="97" d="100"/>
        </p:scale>
        <p:origin x="374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A3E6-C7BF-4DCA-9C93-55D132449215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27130756-73CA-4ACD-896A-65424C3CC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596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A3E6-C7BF-4DCA-9C93-55D132449215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27130756-73CA-4ACD-896A-65424C3CC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2036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A3E6-C7BF-4DCA-9C93-55D132449215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27130756-73CA-4ACD-896A-65424C3CC728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28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A3E6-C7BF-4DCA-9C93-55D132449215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27130756-73CA-4ACD-896A-65424C3CC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287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A3E6-C7BF-4DCA-9C93-55D132449215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27130756-73CA-4ACD-896A-65424C3CC728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39558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A3E6-C7BF-4DCA-9C93-55D132449215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27130756-73CA-4ACD-896A-65424C3CC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092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A3E6-C7BF-4DCA-9C93-55D132449215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0756-73CA-4ACD-896A-65424C3CC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2328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A3E6-C7BF-4DCA-9C93-55D132449215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0756-73CA-4ACD-896A-65424C3CC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978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8F341-D34B-DEC1-2A46-5CB58AE9D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104493-22B3-3FFB-56DD-797949592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A3E6-C7BF-4DCA-9C93-55D132449215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7B4788-1928-C26D-A3F5-9D35F8ED0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518C04-7706-D600-E68C-0816122C1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0756-73CA-4ACD-896A-65424C3CC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491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A3E6-C7BF-4DCA-9C93-55D132449215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0756-73CA-4ACD-896A-65424C3CC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558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A3E6-C7BF-4DCA-9C93-55D132449215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27130756-73CA-4ACD-896A-65424C3CC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52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A3E6-C7BF-4DCA-9C93-55D132449215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27130756-73CA-4ACD-896A-65424C3CC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483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A3E6-C7BF-4DCA-9C93-55D132449215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27130756-73CA-4ACD-896A-65424C3CC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864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A3E6-C7BF-4DCA-9C93-55D132449215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0756-73CA-4ACD-896A-65424C3CC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031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A3E6-C7BF-4DCA-9C93-55D132449215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0756-73CA-4ACD-896A-65424C3CC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692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A3E6-C7BF-4DCA-9C93-55D132449215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0756-73CA-4ACD-896A-65424C3CC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357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A3E6-C7BF-4DCA-9C93-55D132449215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27130756-73CA-4ACD-896A-65424C3CC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505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4A3E6-C7BF-4DCA-9C93-55D132449215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7130756-73CA-4ACD-896A-65424C3CC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528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6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F0298-333E-76F5-58AA-F4837813C8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GMM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B99072-7366-FF59-5027-941E6E08FE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2400" dirty="0"/>
              <a:t>Clustering</a:t>
            </a:r>
            <a:r>
              <a:rPr lang="en-GB" dirty="0"/>
              <a:t> </a:t>
            </a:r>
            <a:r>
              <a:rPr lang="en-GB" sz="2400" dirty="0"/>
              <a:t>Algorithm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9000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02"/>
    </mc:Choice>
    <mc:Fallback xmlns="">
      <p:transition spd="slow" advTm="770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3E49F-93FC-3BB2-87F2-E74BD5A70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1103D-F9D7-BB63-F55F-F5EF83C70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3044" y="2419815"/>
            <a:ext cx="7206719" cy="2533186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GB" sz="1600" dirty="0"/>
              <a:t>Clustering is an unsupervised machine learning task.</a:t>
            </a:r>
          </a:p>
          <a:p>
            <a:pPr>
              <a:lnSpc>
                <a:spcPct val="200000"/>
              </a:lnSpc>
            </a:pPr>
            <a:r>
              <a:rPr lang="en-GB" sz="1600" dirty="0"/>
              <a:t>Unsupervised means you will have a dataset that is completely unlabelled.</a:t>
            </a:r>
          </a:p>
          <a:p>
            <a:pPr>
              <a:lnSpc>
                <a:spcPct val="200000"/>
              </a:lnSpc>
            </a:pPr>
            <a:r>
              <a:rPr lang="en-GB" sz="1600" dirty="0"/>
              <a:t>Grouping of data points are called clustering.</a:t>
            </a:r>
          </a:p>
          <a:p>
            <a:pPr>
              <a:lnSpc>
                <a:spcPct val="200000"/>
              </a:lnSpc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8702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214"/>
    </mc:Choice>
    <mc:Fallback xmlns="">
      <p:transition spd="slow" advTm="2921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CF4E6-7B0B-03D8-CF16-36CDA2E9E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491" y="547511"/>
            <a:ext cx="6541910" cy="948267"/>
          </a:xfrm>
        </p:spPr>
        <p:txBody>
          <a:bodyPr>
            <a:normAutofit/>
          </a:bodyPr>
          <a:lstStyle/>
          <a:p>
            <a:r>
              <a:rPr lang="en-GB" b="1" dirty="0"/>
              <a:t>G</a:t>
            </a:r>
            <a:r>
              <a:rPr lang="en-GB" dirty="0"/>
              <a:t>aussian </a:t>
            </a:r>
            <a:r>
              <a:rPr lang="en-GB" b="1" dirty="0"/>
              <a:t>M</a:t>
            </a:r>
            <a:r>
              <a:rPr lang="en-GB" sz="3200" dirty="0"/>
              <a:t>ixture</a:t>
            </a:r>
            <a:endParaRPr lang="en-IN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B0452A-0218-A10B-1F88-C6AE27A36D6C}"/>
              </a:ext>
            </a:extLst>
          </p:cNvPr>
          <p:cNvSpPr txBox="1"/>
          <p:nvPr/>
        </p:nvSpPr>
        <p:spPr>
          <a:xfrm>
            <a:off x="1992490" y="1665110"/>
            <a:ext cx="566702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Gaussian Mixture Model (GMM) algorithm is a probabilistic model used for clustering and density estimation tasks. It assumes that the data is generated from a mixture of several Gaussian distributions, each characterized by its mean and covariance matrix.</a:t>
            </a: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600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68BF4-532B-1B7F-D49F-D679C792E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733" y="1"/>
            <a:ext cx="7196667" cy="790222"/>
          </a:xfrm>
        </p:spPr>
        <p:txBody>
          <a:bodyPr/>
          <a:lstStyle/>
          <a:p>
            <a:r>
              <a:rPr lang="en-GB" dirty="0"/>
              <a:t>HOW IT WORKS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6C419-7B7A-CBEE-4E86-BC9B2FF88C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41689" y="592666"/>
            <a:ext cx="7066844" cy="6265333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buNone/>
            </a:pPr>
            <a:r>
              <a:rPr lang="en-GB" sz="2100" b="1" dirty="0"/>
              <a:t>1. Initialization:</a:t>
            </a:r>
          </a:p>
          <a:p>
            <a:pPr marL="0" indent="0" algn="l">
              <a:buNone/>
            </a:pPr>
            <a:r>
              <a:rPr lang="en-GB" sz="2200" dirty="0"/>
              <a:t>Initialize the parameters of the Gaussian mixture model. This typically involves randomly initializing the means, covariances, and mixing coefficients of the Gaussian components.</a:t>
            </a:r>
          </a:p>
          <a:p>
            <a:pPr marL="0" indent="0" algn="l">
              <a:buNone/>
            </a:pPr>
            <a:r>
              <a:rPr lang="en-GB" sz="2100" b="1" dirty="0"/>
              <a:t>2. Expectation-Maximization (EM) Algorithm:</a:t>
            </a:r>
          </a:p>
          <a:p>
            <a:pPr marL="0" indent="0" algn="l">
              <a:buNone/>
            </a:pPr>
            <a:r>
              <a:rPr lang="en-GB" sz="2100" dirty="0"/>
              <a:t>The EM algorithm is used to iteratively estimate the parameters of the Gaussian mixture model.</a:t>
            </a:r>
          </a:p>
          <a:p>
            <a:pPr marL="0" indent="0" algn="l">
              <a:buNone/>
            </a:pPr>
            <a:r>
              <a:rPr lang="en-GB" sz="2100" b="1" i="1" dirty="0"/>
              <a:t>Expectation Step (E-step): </a:t>
            </a:r>
            <a:r>
              <a:rPr lang="en-GB" sz="2100" dirty="0"/>
              <a:t>Compute the posterior probabilities (responsibilities) of each data point belonging to each Gaussian component, given the current parameter estimates.</a:t>
            </a:r>
          </a:p>
          <a:p>
            <a:pPr marL="0" indent="0" algn="l">
              <a:buNone/>
            </a:pPr>
            <a:r>
              <a:rPr lang="en-GB" sz="2100" b="1" i="1" dirty="0"/>
              <a:t>Maximization Step (M-step): </a:t>
            </a:r>
            <a:r>
              <a:rPr lang="en-GB" sz="2200" dirty="0"/>
              <a:t>Update the parameters (means, covariances, and mixing coefficients) of the Gaussian components based on the computed responsibilities.</a:t>
            </a:r>
          </a:p>
          <a:p>
            <a:pPr marL="0" indent="0" algn="l">
              <a:buNone/>
            </a:pPr>
            <a:r>
              <a:rPr lang="en-GB" sz="2100" b="1" dirty="0"/>
              <a:t>3. Convergence:</a:t>
            </a:r>
          </a:p>
          <a:p>
            <a:pPr marL="0" indent="0" algn="l">
              <a:buNone/>
            </a:pPr>
            <a:r>
              <a:rPr lang="en-GB" sz="2100" dirty="0"/>
              <a:t>Iterate the E-step and M-step until convergence criteria are met. Convergence is often determined by the change in log-likelihood or when the parameters stabilize.</a:t>
            </a:r>
          </a:p>
          <a:p>
            <a:pPr marL="0" indent="0" algn="l">
              <a:buNone/>
            </a:pPr>
            <a:r>
              <a:rPr lang="en-GB" sz="2100" b="1" dirty="0"/>
              <a:t>4. Model Selection:</a:t>
            </a:r>
          </a:p>
          <a:p>
            <a:pPr marL="0" indent="0" algn="l">
              <a:buNone/>
            </a:pPr>
            <a:r>
              <a:rPr lang="en-GB" sz="2100" dirty="0"/>
              <a:t>Determine the optimal number of Gaussian components for the data. This can be done using techniques such as cross-validation, Bayesian Information Criterion (BIC), or Akaike Information Criterion (AIC).</a:t>
            </a:r>
          </a:p>
          <a:p>
            <a:pPr marL="0" indent="0" algn="l">
              <a:buNone/>
            </a:pPr>
            <a:r>
              <a:rPr lang="en-GB" sz="2200" b="1" dirty="0"/>
              <a:t>5. Cluster Assignment:</a:t>
            </a:r>
          </a:p>
          <a:p>
            <a:pPr marL="0" indent="0" algn="l">
              <a:buNone/>
            </a:pPr>
            <a:r>
              <a:rPr lang="en-GB" sz="2200" dirty="0"/>
              <a:t>Once the model has converged, assign each data point to the Gaussian component with the highest posterior probability (responsibility).</a:t>
            </a:r>
          </a:p>
          <a:p>
            <a:pPr marL="0" indent="0" algn="l">
              <a:buNone/>
            </a:pPr>
            <a:r>
              <a:rPr lang="en-GB" sz="2200" dirty="0"/>
              <a:t> 	 	</a:t>
            </a:r>
          </a:p>
          <a:p>
            <a:pPr marL="457200" lvl="1" indent="0" algn="l">
              <a:buNone/>
            </a:pPr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4509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8BE83B-9874-556F-46DC-5F3D673CC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4311" y="129823"/>
            <a:ext cx="8190090" cy="372533"/>
          </a:xfrm>
        </p:spPr>
        <p:txBody>
          <a:bodyPr>
            <a:normAutofit fontScale="62500" lnSpcReduction="20000"/>
          </a:bodyPr>
          <a:lstStyle/>
          <a:p>
            <a:r>
              <a:rPr lang="en-GB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The Scatter Plot</a:t>
            </a:r>
            <a:endParaRPr lang="en-IN" sz="36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7" name="Picture Placeholder 26" descr="A diagram of different colored dots&#10;&#10;Description automatically generated">
            <a:extLst>
              <a:ext uri="{FF2B5EF4-FFF2-40B4-BE49-F238E27FC236}">
                <a16:creationId xmlns:a16="http://schemas.microsoft.com/office/drawing/2014/main" id="{0DA018D4-2F04-87F5-7EC9-1EE05E58D89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" r="2017"/>
          <a:stretch>
            <a:fillRect/>
          </a:stretch>
        </p:blipFill>
        <p:spPr>
          <a:xfrm>
            <a:off x="141288" y="609600"/>
            <a:ext cx="8958262" cy="6169025"/>
          </a:xfrm>
        </p:spPr>
      </p:pic>
    </p:spTree>
    <p:extLst>
      <p:ext uri="{BB962C8B-B14F-4D97-AF65-F5344CB8AC3E}">
        <p14:creationId xmlns:p14="http://schemas.microsoft.com/office/powerpoint/2010/main" val="4285279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1C725-7048-002F-E9D6-727ABCB9E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990" y="624109"/>
            <a:ext cx="7023410" cy="4616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Advantage</a:t>
            </a:r>
            <a:br>
              <a:rPr lang="en-GB" dirty="0"/>
            </a:br>
            <a:br>
              <a:rPr lang="en-GB" dirty="0"/>
            </a:b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The Gaussian Mixture Model algorithm is a powerful tool for clustering, density estimation, anomaly detection, and data generation tasks, particularly when the underlying data distribution is complex and composed of multiple Gaussian components.</a:t>
            </a: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3073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26E8F-51E2-448C-F7C4-960207771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7175" y="1226635"/>
            <a:ext cx="6995533" cy="2899317"/>
          </a:xfrm>
        </p:spPr>
        <p:txBody>
          <a:bodyPr>
            <a:normAutofit/>
          </a:bodyPr>
          <a:lstStyle/>
          <a:p>
            <a:pPr algn="ctr"/>
            <a:r>
              <a:rPr lang="en-GB" sz="6000" b="1" dirty="0"/>
              <a:t>Thank you</a:t>
            </a: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230224287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337</Words>
  <Application>Microsoft Office PowerPoint</Application>
  <PresentationFormat>On-screen Show (4:3)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GMM</vt:lpstr>
      <vt:lpstr>Introduction</vt:lpstr>
      <vt:lpstr>Gaussian Mixture</vt:lpstr>
      <vt:lpstr>HOW IT WORKS</vt:lpstr>
      <vt:lpstr>PowerPoint Presentation</vt:lpstr>
      <vt:lpstr>Advantage  The Gaussian Mixture Model algorithm is a powerful tool for clustering, density estimation, anomaly detection, and data generation tasks, particularly when the underlying data distribution is complex and composed of multiple Gaussian components.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DBSCAN</dc:title>
  <dc:creator>Kathiravan Govindhasamy</dc:creator>
  <cp:lastModifiedBy>Kathiravan Govindhasamy</cp:lastModifiedBy>
  <cp:revision>5</cp:revision>
  <dcterms:created xsi:type="dcterms:W3CDTF">2024-04-30T00:23:03Z</dcterms:created>
  <dcterms:modified xsi:type="dcterms:W3CDTF">2024-05-07T07:33:27Z</dcterms:modified>
</cp:coreProperties>
</file>