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1.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9"/>
  </p:notesMasterIdLst>
  <p:sldIdLst>
    <p:sldId id="256" r:id="rId2"/>
    <p:sldId id="257" r:id="rId3"/>
    <p:sldId id="258" r:id="rId4"/>
    <p:sldId id="261" r:id="rId5"/>
    <p:sldId id="263" r:id="rId6"/>
    <p:sldId id="262" r:id="rId7"/>
    <p:sldId id="264"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5371" autoAdjust="0"/>
    <p:restoredTop sz="94660"/>
  </p:normalViewPr>
  <p:slideViewPr>
    <p:cSldViewPr snapToGrid="0">
      <p:cViewPr varScale="1">
        <p:scale>
          <a:sx n="85" d="100"/>
          <a:sy n="85" d="100"/>
        </p:scale>
        <p:origin x="72" y="3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7T05:57:57.251"/>
    </inkml:context>
    <inkml:brush xml:id="br0">
      <inkml:brushProperty name="width" value="0.035" units="cm"/>
      <inkml:brushProperty name="height" value="0.035" units="cm"/>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6T08:54:03.395"/>
    </inkml:context>
    <inkml:brush xml:id="br0">
      <inkml:brushProperty name="width" value="0.035" units="cm"/>
      <inkml:brushProperty name="height" value="0.035" units="cm"/>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7T05:57:58.680"/>
    </inkml:context>
    <inkml:brush xml:id="br0">
      <inkml:brushProperty name="width" value="0.035" units="cm"/>
      <inkml:brushProperty name="height" value="0.035" units="cm"/>
    </inkml:brush>
  </inkml:definitions>
  <inkml:trace contextRef="#ctx0" brushRef="#br0">0 1 24575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7T05:58:01.448"/>
    </inkml:context>
    <inkml:brush xml:id="br0">
      <inkml:brushProperty name="width" value="0.035" units="cm"/>
      <inkml:brushProperty name="height" value="0.035" units="cm"/>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7T05:58:01.813"/>
    </inkml:context>
    <inkml:brush xml:id="br0">
      <inkml:brushProperty name="width" value="0.035" units="cm"/>
      <inkml:brushProperty name="height" value="0.035" units="cm"/>
    </inkml:brush>
  </inkml:definitions>
  <inkml:trace contextRef="#ctx0" brushRef="#br0">0 3 24575,'3'-2'0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7T05:58:02.367"/>
    </inkml:context>
    <inkml:brush xml:id="br0">
      <inkml:brushProperty name="width" value="0.035" units="cm"/>
      <inkml:brushProperty name="height" value="0.035" units="cm"/>
    </inkml:brush>
  </inkml:definitions>
  <inkml:trace contextRef="#ctx0" brushRef="#br0">1 1 24575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6T08:56:31.516"/>
    </inkml:context>
    <inkml:brush xml:id="br0">
      <inkml:brushProperty name="width" value="0.035" units="cm"/>
      <inkml:brushProperty name="height" value="0.035" units="cm"/>
    </inkml:brush>
  </inkml:definitions>
  <inkml:trace contextRef="#ctx0" brushRef="#br0">0 1 24575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6T08:54:02.267"/>
    </inkml:context>
    <inkml:brush xml:id="br0">
      <inkml:brushProperty name="width" value="0.035" units="cm"/>
      <inkml:brushProperty name="height" value="0.035" units="cm"/>
    </inkml:brush>
  </inkml:definitions>
  <inkml:trace contextRef="#ctx0" brushRef="#br0">20 93 24575,'-3'-6'0,"0"3"0,1 0 0,0 0 0,0 0 0,0-1 0,1 1 0,-1-1 0,-1-5 0,22-5-1589,-6 4-1009,17-21 6688,-30 31-3993,0 0-97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6T08:54:02.664"/>
    </inkml:context>
    <inkml:brush xml:id="br0">
      <inkml:brushProperty name="width" value="0.035" units="cm"/>
      <inkml:brushProperty name="height" value="0.035" units="cm"/>
    </inkml:brush>
  </inkml:definitions>
  <inkml:trace contextRef="#ctx0" brushRef="#br0">1 1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6T08:54:03.031"/>
    </inkml:context>
    <inkml:brush xml:id="br0">
      <inkml:brushProperty name="width" value="0.035" units="cm"/>
      <inkml:brushProperty name="height" value="0.035" units="cm"/>
    </inkml:brush>
  </inkml:definitions>
  <inkml:trace contextRef="#ctx0" brushRef="#br0">1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9ECFA5-12A1-4582-A72F-F69D2762C519}" type="datetimeFigureOut">
              <a:rPr lang="en-IN" smtClean="0"/>
              <a:t>07-05-2024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2CFA26-EC08-44A5-B2B5-F9473233164B}" type="slidenum">
              <a:rPr lang="en-IN" smtClean="0"/>
              <a:t>‹#›</a:t>
            </a:fld>
            <a:endParaRPr lang="en-IN"/>
          </a:p>
        </p:txBody>
      </p:sp>
    </p:spTree>
    <p:extLst>
      <p:ext uri="{BB962C8B-B14F-4D97-AF65-F5344CB8AC3E}">
        <p14:creationId xmlns:p14="http://schemas.microsoft.com/office/powerpoint/2010/main" val="2716995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2CFA26-EC08-44A5-B2B5-F9473233164B}" type="slidenum">
              <a:rPr lang="en-IN" smtClean="0"/>
              <a:t>5</a:t>
            </a:fld>
            <a:endParaRPr lang="en-IN"/>
          </a:p>
        </p:txBody>
      </p:sp>
    </p:spTree>
    <p:extLst>
      <p:ext uri="{BB962C8B-B14F-4D97-AF65-F5344CB8AC3E}">
        <p14:creationId xmlns:p14="http://schemas.microsoft.com/office/powerpoint/2010/main" val="1185613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B4A3E6-C7BF-4DCA-9C93-55D132449215}"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3437596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B4A3E6-C7BF-4DCA-9C93-55D132449215}"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1392036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B4A3E6-C7BF-4DCA-9C93-55D132449215}"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7130756-73CA-4ACD-896A-65424C3CC728}" type="slidenum">
              <a:rPr lang="en-IN" smtClean="0"/>
              <a:t>‹#›</a:t>
            </a:fld>
            <a:endParaRPr lang="en-I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9628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BB4A3E6-C7BF-4DCA-9C93-55D132449215}"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4044287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BB4A3E6-C7BF-4DCA-9C93-55D132449215}"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7130756-73CA-4ACD-896A-65424C3CC728}" type="slidenum">
              <a:rPr lang="en-IN" smtClean="0"/>
              <a:t>‹#›</a:t>
            </a:fld>
            <a:endParaRPr lang="en-I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73955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BB4A3E6-C7BF-4DCA-9C93-55D132449215}"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4154092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4A3E6-C7BF-4DCA-9C93-55D132449215}"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2099232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4A3E6-C7BF-4DCA-9C93-55D132449215}"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3666978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F341-D34B-DEC1-2A46-5CB58AE9D8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104493-22B3-3FFB-56DD-79794959278A}"/>
              </a:ext>
            </a:extLst>
          </p:cNvPr>
          <p:cNvSpPr>
            <a:spLocks noGrp="1"/>
          </p:cNvSpPr>
          <p:nvPr>
            <p:ph type="dt" sz="half" idx="10"/>
          </p:nvPr>
        </p:nvSpPr>
        <p:spPr/>
        <p:txBody>
          <a:bodyPr/>
          <a:lstStyle/>
          <a:p>
            <a:fld id="{3BB4A3E6-C7BF-4DCA-9C93-55D132449215}" type="datetimeFigureOut">
              <a:rPr lang="en-IN" smtClean="0"/>
              <a:t>07-05-2024</a:t>
            </a:fld>
            <a:endParaRPr lang="en-IN"/>
          </a:p>
        </p:txBody>
      </p:sp>
      <p:sp>
        <p:nvSpPr>
          <p:cNvPr id="4" name="Footer Placeholder 3">
            <a:extLst>
              <a:ext uri="{FF2B5EF4-FFF2-40B4-BE49-F238E27FC236}">
                <a16:creationId xmlns:a16="http://schemas.microsoft.com/office/drawing/2014/main" id="{857B4788-1928-C26D-A3F5-9D35F8ED0A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518C04-7706-D600-E68C-0816122C146B}"/>
              </a:ext>
            </a:extLst>
          </p:cNvPr>
          <p:cNvSpPr>
            <a:spLocks noGrp="1"/>
          </p:cNvSpPr>
          <p:nvPr>
            <p:ph type="sldNum" sz="quarter" idx="12"/>
          </p:nvPr>
        </p:nvSpPr>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1080491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4A3E6-C7BF-4DCA-9C93-55D132449215}"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2584558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B4A3E6-C7BF-4DCA-9C93-55D132449215}"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328152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B4A3E6-C7BF-4DCA-9C93-55D132449215}"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3030483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B4A3E6-C7BF-4DCA-9C93-55D132449215}" type="datetimeFigureOut">
              <a:rPr lang="en-IN" smtClean="0"/>
              <a:t>07-05-2024</a:t>
            </a:fld>
            <a:endParaRPr lang="en-IN"/>
          </a:p>
        </p:txBody>
      </p:sp>
      <p:sp>
        <p:nvSpPr>
          <p:cNvPr id="8" name="Footer Placeholder 7"/>
          <p:cNvSpPr>
            <a:spLocks noGrp="1"/>
          </p:cNvSpPr>
          <p:nvPr>
            <p:ph type="ftr" sz="quarter" idx="11"/>
          </p:nvPr>
        </p:nvSpPr>
        <p:spPr/>
        <p:txBody>
          <a:bodyPr/>
          <a:lstStyle/>
          <a:p>
            <a:endParaRPr lang="en-I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2480864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B4A3E6-C7BF-4DCA-9C93-55D132449215}" type="datetimeFigureOut">
              <a:rPr lang="en-IN" smtClean="0"/>
              <a:t>07-05-2024</a:t>
            </a:fld>
            <a:endParaRPr lang="en-IN"/>
          </a:p>
        </p:txBody>
      </p:sp>
      <p:sp>
        <p:nvSpPr>
          <p:cNvPr id="4" name="Footer Placeholder 3"/>
          <p:cNvSpPr>
            <a:spLocks noGrp="1"/>
          </p:cNvSpPr>
          <p:nvPr>
            <p:ph type="ftr" sz="quarter" idx="11"/>
          </p:nvPr>
        </p:nvSpPr>
        <p:spPr/>
        <p:txBody>
          <a:bodyPr/>
          <a:lstStyle/>
          <a:p>
            <a:endParaRPr lang="en-I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1218031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B4A3E6-C7BF-4DCA-9C93-55D132449215}" type="datetimeFigureOut">
              <a:rPr lang="en-IN" smtClean="0"/>
              <a:t>07-05-2024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3951692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B4A3E6-C7BF-4DCA-9C93-55D132449215}"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1146357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B4A3E6-C7BF-4DCA-9C93-55D132449215}"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2322505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3BB4A3E6-C7BF-4DCA-9C93-55D132449215}" type="datetimeFigureOut">
              <a:rPr lang="en-IN" smtClean="0"/>
              <a:t>07-05-2024</a:t>
            </a:fld>
            <a:endParaRPr lang="en-IN"/>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27130756-73CA-4ACD-896A-65424C3CC728}" type="slidenum">
              <a:rPr lang="en-IN" smtClean="0"/>
              <a:t>‹#›</a:t>
            </a:fld>
            <a:endParaRPr lang="en-IN"/>
          </a:p>
        </p:txBody>
      </p:sp>
    </p:spTree>
    <p:extLst>
      <p:ext uri="{BB962C8B-B14F-4D97-AF65-F5344CB8AC3E}">
        <p14:creationId xmlns:p14="http://schemas.microsoft.com/office/powerpoint/2010/main" val="345052869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62"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ustomXml" Target="../ink/ink6.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customXml" Target="../ink/ink10.xml"/><Relationship Id="rId3" Type="http://schemas.openxmlformats.org/officeDocument/2006/relationships/customXml" Target="../ink/ink7.xml"/><Relationship Id="rId7" Type="http://schemas.openxmlformats.org/officeDocument/2006/relationships/customXml" Target="../ink/ink9.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customXml" Target="../ink/ink8.xml"/><Relationship Id="rId4" Type="http://schemas.openxmlformats.org/officeDocument/2006/relationships/image" Target="../media/image4.png"/><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F0298-333E-76F5-58AA-F4837813C859}"/>
              </a:ext>
            </a:extLst>
          </p:cNvPr>
          <p:cNvSpPr>
            <a:spLocks noGrp="1"/>
          </p:cNvSpPr>
          <p:nvPr>
            <p:ph type="ctrTitle"/>
          </p:nvPr>
        </p:nvSpPr>
        <p:spPr>
          <a:xfrm>
            <a:off x="1683834" y="2514601"/>
            <a:ext cx="6859033" cy="2262781"/>
          </a:xfrm>
        </p:spPr>
        <p:txBody>
          <a:bodyPr/>
          <a:lstStyle/>
          <a:p>
            <a:r>
              <a:rPr lang="en-GB" dirty="0"/>
              <a:t>Mean-shift </a:t>
            </a:r>
            <a:endParaRPr lang="en-IN" dirty="0"/>
          </a:p>
        </p:txBody>
      </p:sp>
      <p:sp>
        <p:nvSpPr>
          <p:cNvPr id="3" name="Subtitle 2">
            <a:extLst>
              <a:ext uri="{FF2B5EF4-FFF2-40B4-BE49-F238E27FC236}">
                <a16:creationId xmlns:a16="http://schemas.microsoft.com/office/drawing/2014/main" id="{B6B99072-7366-FF59-5027-941E6E08FE4C}"/>
              </a:ext>
            </a:extLst>
          </p:cNvPr>
          <p:cNvSpPr>
            <a:spLocks noGrp="1"/>
          </p:cNvSpPr>
          <p:nvPr>
            <p:ph type="subTitle" idx="1"/>
          </p:nvPr>
        </p:nvSpPr>
        <p:spPr>
          <a:xfrm>
            <a:off x="1755422" y="4820356"/>
            <a:ext cx="6787445" cy="1083307"/>
          </a:xfrm>
        </p:spPr>
        <p:txBody>
          <a:bodyPr/>
          <a:lstStyle/>
          <a:p>
            <a:r>
              <a:rPr lang="en-GB" sz="2400" dirty="0"/>
              <a:t>Clustering</a:t>
            </a:r>
            <a:r>
              <a:rPr lang="en-GB" dirty="0"/>
              <a:t> </a:t>
            </a:r>
            <a:r>
              <a:rPr lang="en-GB" sz="2400" dirty="0"/>
              <a:t>Algorithm</a:t>
            </a:r>
            <a:endParaRPr lang="en-IN" sz="24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69AB04B-113B-D104-BF5A-F7816341251C}"/>
                  </a:ext>
                </a:extLst>
              </p14:cNvPr>
              <p14:cNvContentPartPr/>
              <p14:nvPr/>
            </p14:nvContentPartPr>
            <p14:xfrm>
              <a:off x="3448676" y="4397191"/>
              <a:ext cx="360" cy="360"/>
            </p14:xfrm>
          </p:contentPart>
        </mc:Choice>
        <mc:Fallback xmlns="">
          <p:pic>
            <p:nvPicPr>
              <p:cNvPr id="4" name="Ink 3">
                <a:extLst>
                  <a:ext uri="{FF2B5EF4-FFF2-40B4-BE49-F238E27FC236}">
                    <a16:creationId xmlns:a16="http://schemas.microsoft.com/office/drawing/2014/main" id="{F69AB04B-113B-D104-BF5A-F7816341251C}"/>
                  </a:ext>
                </a:extLst>
              </p:cNvPr>
              <p:cNvPicPr/>
              <p:nvPr/>
            </p:nvPicPr>
            <p:blipFill>
              <a:blip r:embed="rId3"/>
              <a:stretch>
                <a:fillRect/>
              </a:stretch>
            </p:blipFill>
            <p:spPr>
              <a:xfrm>
                <a:off x="3442556" y="4391071"/>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3CAA3C31-EE92-D51F-08B2-D60E448D9D37}"/>
                  </a:ext>
                </a:extLst>
              </p14:cNvPr>
              <p14:cNvContentPartPr/>
              <p14:nvPr/>
            </p14:nvContentPartPr>
            <p14:xfrm>
              <a:off x="7506956" y="4515271"/>
              <a:ext cx="360" cy="360"/>
            </p14:xfrm>
          </p:contentPart>
        </mc:Choice>
        <mc:Fallback xmlns="">
          <p:pic>
            <p:nvPicPr>
              <p:cNvPr id="5" name="Ink 4">
                <a:extLst>
                  <a:ext uri="{FF2B5EF4-FFF2-40B4-BE49-F238E27FC236}">
                    <a16:creationId xmlns:a16="http://schemas.microsoft.com/office/drawing/2014/main" id="{3CAA3C31-EE92-D51F-08B2-D60E448D9D37}"/>
                  </a:ext>
                </a:extLst>
              </p:cNvPr>
              <p:cNvPicPr/>
              <p:nvPr/>
            </p:nvPicPr>
            <p:blipFill>
              <a:blip r:embed="rId3"/>
              <a:stretch>
                <a:fillRect/>
              </a:stretch>
            </p:blipFill>
            <p:spPr>
              <a:xfrm>
                <a:off x="7500836" y="4509151"/>
                <a:ext cx="12600" cy="12600"/>
              </a:xfrm>
              <a:prstGeom prst="rect">
                <a:avLst/>
              </a:prstGeom>
            </p:spPr>
          </p:pic>
        </mc:Fallback>
      </mc:AlternateContent>
      <p:grpSp>
        <p:nvGrpSpPr>
          <p:cNvPr id="9" name="Group 8">
            <a:extLst>
              <a:ext uri="{FF2B5EF4-FFF2-40B4-BE49-F238E27FC236}">
                <a16:creationId xmlns:a16="http://schemas.microsoft.com/office/drawing/2014/main" id="{F8CEB7AE-7291-1734-278F-486A9C822478}"/>
              </a:ext>
            </a:extLst>
          </p:cNvPr>
          <p:cNvGrpSpPr/>
          <p:nvPr/>
        </p:nvGrpSpPr>
        <p:grpSpPr>
          <a:xfrm>
            <a:off x="3617876" y="4233031"/>
            <a:ext cx="5760" cy="6120"/>
            <a:chOff x="3617876" y="4233031"/>
            <a:chExt cx="5760" cy="6120"/>
          </a:xfrm>
        </p:grpSpPr>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FF47FBC2-0C15-9054-90FE-34B20F04213E}"/>
                    </a:ext>
                  </a:extLst>
                </p14:cNvPr>
                <p14:cNvContentPartPr/>
                <p14:nvPr/>
              </p14:nvContentPartPr>
              <p14:xfrm>
                <a:off x="3617876" y="4238791"/>
                <a:ext cx="360" cy="360"/>
              </p14:xfrm>
            </p:contentPart>
          </mc:Choice>
          <mc:Fallback xmlns="">
            <p:pic>
              <p:nvPicPr>
                <p:cNvPr id="6" name="Ink 5">
                  <a:extLst>
                    <a:ext uri="{FF2B5EF4-FFF2-40B4-BE49-F238E27FC236}">
                      <a16:creationId xmlns:a16="http://schemas.microsoft.com/office/drawing/2014/main" id="{FF47FBC2-0C15-9054-90FE-34B20F04213E}"/>
                    </a:ext>
                  </a:extLst>
                </p:cNvPr>
                <p:cNvPicPr/>
                <p:nvPr/>
              </p:nvPicPr>
              <p:blipFill>
                <a:blip r:embed="rId3"/>
                <a:stretch>
                  <a:fillRect/>
                </a:stretch>
              </p:blipFill>
              <p:spPr>
                <a:xfrm>
                  <a:off x="3611756" y="4232671"/>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32B9CEBB-3C7E-F4D3-ACBC-91EC57CEB308}"/>
                    </a:ext>
                  </a:extLst>
                </p14:cNvPr>
                <p14:cNvContentPartPr/>
                <p14:nvPr/>
              </p14:nvContentPartPr>
              <p14:xfrm>
                <a:off x="3617876" y="4237711"/>
                <a:ext cx="1440" cy="1440"/>
              </p14:xfrm>
            </p:contentPart>
          </mc:Choice>
          <mc:Fallback xmlns="">
            <p:pic>
              <p:nvPicPr>
                <p:cNvPr id="7" name="Ink 6">
                  <a:extLst>
                    <a:ext uri="{FF2B5EF4-FFF2-40B4-BE49-F238E27FC236}">
                      <a16:creationId xmlns:a16="http://schemas.microsoft.com/office/drawing/2014/main" id="{32B9CEBB-3C7E-F4D3-ACBC-91EC57CEB308}"/>
                    </a:ext>
                  </a:extLst>
                </p:cNvPr>
                <p:cNvPicPr/>
                <p:nvPr/>
              </p:nvPicPr>
              <p:blipFill>
                <a:blip r:embed="rId7"/>
                <a:stretch>
                  <a:fillRect/>
                </a:stretch>
              </p:blipFill>
              <p:spPr>
                <a:xfrm>
                  <a:off x="3611756" y="4231591"/>
                  <a:ext cx="13680" cy="13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D30E674A-8E0B-D220-4526-1446978D979B}"/>
                    </a:ext>
                  </a:extLst>
                </p14:cNvPr>
                <p14:cNvContentPartPr/>
                <p14:nvPr/>
              </p14:nvContentPartPr>
              <p14:xfrm>
                <a:off x="3623276" y="4233031"/>
                <a:ext cx="360" cy="360"/>
              </p14:xfrm>
            </p:contentPart>
          </mc:Choice>
          <mc:Fallback xmlns="">
            <p:pic>
              <p:nvPicPr>
                <p:cNvPr id="8" name="Ink 7">
                  <a:extLst>
                    <a:ext uri="{FF2B5EF4-FFF2-40B4-BE49-F238E27FC236}">
                      <a16:creationId xmlns:a16="http://schemas.microsoft.com/office/drawing/2014/main" id="{D30E674A-8E0B-D220-4526-1446978D979B}"/>
                    </a:ext>
                  </a:extLst>
                </p:cNvPr>
                <p:cNvPicPr/>
                <p:nvPr/>
              </p:nvPicPr>
              <p:blipFill>
                <a:blip r:embed="rId3"/>
                <a:stretch>
                  <a:fillRect/>
                </a:stretch>
              </p:blipFill>
              <p:spPr>
                <a:xfrm>
                  <a:off x="3617156" y="4226911"/>
                  <a:ext cx="12600" cy="12600"/>
                </a:xfrm>
                <a:prstGeom prst="rect">
                  <a:avLst/>
                </a:prstGeom>
              </p:spPr>
            </p:pic>
          </mc:Fallback>
        </mc:AlternateContent>
      </p:grpSp>
    </p:spTree>
    <p:extLst>
      <p:ext uri="{BB962C8B-B14F-4D97-AF65-F5344CB8AC3E}">
        <p14:creationId xmlns:p14="http://schemas.microsoft.com/office/powerpoint/2010/main" val="3990005226"/>
      </p:ext>
    </p:extLst>
  </p:cSld>
  <p:clrMapOvr>
    <a:masterClrMapping/>
  </p:clrMapOvr>
  <mc:AlternateContent xmlns:mc="http://schemas.openxmlformats.org/markup-compatibility/2006" xmlns:p14="http://schemas.microsoft.com/office/powerpoint/2010/main">
    <mc:Choice Requires="p14">
      <p:transition spd="slow" p14:dur="2000" advTm="7702"/>
    </mc:Choice>
    <mc:Fallback xmlns="">
      <p:transition spd="slow" advTm="770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3E49F-93FC-3BB2-87F2-E74BD5A702B1}"/>
              </a:ext>
            </a:extLst>
          </p:cNvPr>
          <p:cNvSpPr>
            <a:spLocks noGrp="1"/>
          </p:cNvSpPr>
          <p:nvPr>
            <p:ph type="title"/>
          </p:nvPr>
        </p:nvSpPr>
        <p:spPr/>
        <p:txBody>
          <a:bodyPr/>
          <a:lstStyle/>
          <a:p>
            <a:r>
              <a:rPr lang="en-GB" dirty="0"/>
              <a:t>Introduction</a:t>
            </a:r>
            <a:endParaRPr lang="en-IN" dirty="0"/>
          </a:p>
        </p:txBody>
      </p:sp>
      <p:sp>
        <p:nvSpPr>
          <p:cNvPr id="3" name="Content Placeholder 2">
            <a:extLst>
              <a:ext uri="{FF2B5EF4-FFF2-40B4-BE49-F238E27FC236}">
                <a16:creationId xmlns:a16="http://schemas.microsoft.com/office/drawing/2014/main" id="{0811103D-F9D7-BB63-F55F-F5EF83C70B91}"/>
              </a:ext>
            </a:extLst>
          </p:cNvPr>
          <p:cNvSpPr>
            <a:spLocks noGrp="1"/>
          </p:cNvSpPr>
          <p:nvPr>
            <p:ph idx="1"/>
          </p:nvPr>
        </p:nvSpPr>
        <p:spPr>
          <a:xfrm>
            <a:off x="1773044" y="2419815"/>
            <a:ext cx="7206719" cy="2533186"/>
          </a:xfrm>
        </p:spPr>
        <p:txBody>
          <a:bodyPr>
            <a:noAutofit/>
          </a:bodyPr>
          <a:lstStyle/>
          <a:p>
            <a:pPr>
              <a:lnSpc>
                <a:spcPct val="200000"/>
              </a:lnSpc>
            </a:pPr>
            <a:r>
              <a:rPr lang="en-GB" sz="1600" dirty="0"/>
              <a:t>Clustering is an unsupervised machine learning task.</a:t>
            </a:r>
          </a:p>
          <a:p>
            <a:pPr>
              <a:lnSpc>
                <a:spcPct val="200000"/>
              </a:lnSpc>
            </a:pPr>
            <a:r>
              <a:rPr lang="en-GB" sz="1600" dirty="0"/>
              <a:t>Unsupervised means you will have a dataset that is completely unlabelled.</a:t>
            </a:r>
          </a:p>
          <a:p>
            <a:pPr>
              <a:lnSpc>
                <a:spcPct val="200000"/>
              </a:lnSpc>
            </a:pPr>
            <a:r>
              <a:rPr lang="en-GB" sz="1600" dirty="0"/>
              <a:t>Grouping of data points are called clustering.</a:t>
            </a:r>
          </a:p>
          <a:p>
            <a:pPr>
              <a:lnSpc>
                <a:spcPct val="200000"/>
              </a:lnSpc>
            </a:pPr>
            <a:endParaRPr lang="en-IN" sz="1600" dirty="0"/>
          </a:p>
        </p:txBody>
      </p:sp>
    </p:spTree>
    <p:extLst>
      <p:ext uri="{BB962C8B-B14F-4D97-AF65-F5344CB8AC3E}">
        <p14:creationId xmlns:p14="http://schemas.microsoft.com/office/powerpoint/2010/main" val="487024173"/>
      </p:ext>
    </p:extLst>
  </p:cSld>
  <p:clrMapOvr>
    <a:masterClrMapping/>
  </p:clrMapOvr>
  <mc:AlternateContent xmlns:mc="http://schemas.openxmlformats.org/markup-compatibility/2006" xmlns:p14="http://schemas.microsoft.com/office/powerpoint/2010/main">
    <mc:Choice Requires="p14">
      <p:transition spd="slow" p14:dur="2000" advTm="29214"/>
    </mc:Choice>
    <mc:Fallback xmlns="">
      <p:transition spd="slow" advTm="2921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CF4E6-7B0B-03D8-CF16-36CDA2E9EEC4}"/>
              </a:ext>
            </a:extLst>
          </p:cNvPr>
          <p:cNvSpPr>
            <a:spLocks noGrp="1"/>
          </p:cNvSpPr>
          <p:nvPr>
            <p:ph type="title"/>
          </p:nvPr>
        </p:nvSpPr>
        <p:spPr>
          <a:xfrm>
            <a:off x="1945201" y="624111"/>
            <a:ext cx="6685155" cy="792566"/>
          </a:xfrm>
        </p:spPr>
        <p:txBody>
          <a:bodyPr>
            <a:normAutofit/>
          </a:bodyPr>
          <a:lstStyle/>
          <a:p>
            <a:r>
              <a:rPr lang="en-GB" b="1" dirty="0"/>
              <a:t>M</a:t>
            </a:r>
            <a:r>
              <a:rPr lang="en-GB" dirty="0"/>
              <a:t>ean</a:t>
            </a:r>
            <a:r>
              <a:rPr lang="en-GB" b="1" dirty="0"/>
              <a:t>-S</a:t>
            </a:r>
            <a:r>
              <a:rPr lang="en-GB" dirty="0"/>
              <a:t>hift</a:t>
            </a:r>
            <a:endParaRPr lang="en-IN" dirty="0"/>
          </a:p>
        </p:txBody>
      </p:sp>
      <p:sp>
        <p:nvSpPr>
          <p:cNvPr id="3" name="Content Placeholder 2">
            <a:extLst>
              <a:ext uri="{FF2B5EF4-FFF2-40B4-BE49-F238E27FC236}">
                <a16:creationId xmlns:a16="http://schemas.microsoft.com/office/drawing/2014/main" id="{23369A70-DDD5-CBC6-716F-FC6FAE487CAE}"/>
              </a:ext>
            </a:extLst>
          </p:cNvPr>
          <p:cNvSpPr>
            <a:spLocks noGrp="1"/>
          </p:cNvSpPr>
          <p:nvPr>
            <p:ph idx="1"/>
          </p:nvPr>
        </p:nvSpPr>
        <p:spPr>
          <a:xfrm>
            <a:off x="1706451" y="1725769"/>
            <a:ext cx="6827950" cy="2736761"/>
          </a:xfrm>
        </p:spPr>
        <p:txBody>
          <a:bodyPr>
            <a:normAutofit/>
          </a:bodyPr>
          <a:lstStyle/>
          <a:p>
            <a:pPr marL="0" indent="0">
              <a:lnSpc>
                <a:spcPct val="150000"/>
              </a:lnSpc>
              <a:buNone/>
            </a:pPr>
            <a:r>
              <a:rPr lang="en-GB" sz="1600" b="0" i="0" dirty="0">
                <a:solidFill>
                  <a:srgbClr val="242424"/>
                </a:solidFill>
                <a:effectLst/>
                <a:highlight>
                  <a:srgbClr val="FFFFFF"/>
                </a:highlight>
                <a:latin typeface="source-serif-pro"/>
              </a:rPr>
              <a:t>Mean-shift clustering is an unsupervised machine learning algorithm used to identify clusters within a dataset. It is a density-based clustering method that focuses on finding the regions of high density and iteratively shifting data points towards the highest density of points, hence the name “mean-shift.” The algorithm does not require any prior information about the number of clusters present in the data, making it particularly useful for exploratory data analysis.</a:t>
            </a:r>
            <a:endParaRPr lang="en-IN" sz="1600" dirty="0"/>
          </a:p>
        </p:txBody>
      </p:sp>
    </p:spTree>
    <p:extLst>
      <p:ext uri="{BB962C8B-B14F-4D97-AF65-F5344CB8AC3E}">
        <p14:creationId xmlns:p14="http://schemas.microsoft.com/office/powerpoint/2010/main" val="2617600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8BF4-532B-1B7F-D49F-D679C792E1BF}"/>
              </a:ext>
            </a:extLst>
          </p:cNvPr>
          <p:cNvSpPr>
            <a:spLocks noGrp="1"/>
          </p:cNvSpPr>
          <p:nvPr>
            <p:ph type="title"/>
          </p:nvPr>
        </p:nvSpPr>
        <p:spPr>
          <a:xfrm>
            <a:off x="1399822" y="197556"/>
            <a:ext cx="7744178" cy="1168400"/>
          </a:xfrm>
        </p:spPr>
        <p:txBody>
          <a:bodyPr>
            <a:normAutofit/>
          </a:bodyPr>
          <a:lstStyle/>
          <a:p>
            <a:r>
              <a:rPr lang="en-GB" sz="3200" dirty="0"/>
              <a:t>HOW IT WORKS</a:t>
            </a:r>
            <a:endParaRPr lang="en-IN" sz="3200" dirty="0"/>
          </a:p>
        </p:txBody>
      </p:sp>
      <p:sp>
        <p:nvSpPr>
          <p:cNvPr id="3" name="Content Placeholder 2">
            <a:extLst>
              <a:ext uri="{FF2B5EF4-FFF2-40B4-BE49-F238E27FC236}">
                <a16:creationId xmlns:a16="http://schemas.microsoft.com/office/drawing/2014/main" id="{8496C419-7B7A-CBEE-4E86-BC9B2FF88CB0}"/>
              </a:ext>
            </a:extLst>
          </p:cNvPr>
          <p:cNvSpPr>
            <a:spLocks noGrp="1"/>
          </p:cNvSpPr>
          <p:nvPr>
            <p:ph sz="half" idx="1"/>
          </p:nvPr>
        </p:nvSpPr>
        <p:spPr>
          <a:xfrm>
            <a:off x="1770845" y="901522"/>
            <a:ext cx="6515989" cy="5815008"/>
          </a:xfrm>
        </p:spPr>
        <p:txBody>
          <a:bodyPr>
            <a:normAutofit fontScale="77500" lnSpcReduction="20000"/>
          </a:bodyPr>
          <a:lstStyle/>
          <a:p>
            <a:pPr algn="l">
              <a:buFont typeface="+mj-lt"/>
              <a:buAutoNum type="arabicPeriod"/>
            </a:pPr>
            <a:r>
              <a:rPr lang="en-GB" b="1" i="0" dirty="0">
                <a:solidFill>
                  <a:srgbClr val="0D0D0D"/>
                </a:solidFill>
                <a:effectLst/>
                <a:highlight>
                  <a:srgbClr val="FFFFFF"/>
                </a:highlight>
                <a:latin typeface="Söhne"/>
              </a:rPr>
              <a:t>Kernel Density Estimation</a:t>
            </a:r>
            <a:r>
              <a:rPr lang="en-GB" b="0" i="0" dirty="0">
                <a:solidFill>
                  <a:srgbClr val="0D0D0D"/>
                </a:solidFill>
                <a:effectLst/>
                <a:highlight>
                  <a:srgbClr val="FFFFFF"/>
                </a:highlight>
                <a:latin typeface="Söhne"/>
              </a:rPr>
              <a:t>:</a:t>
            </a:r>
          </a:p>
          <a:p>
            <a:pPr marL="742950" lvl="1" indent="-285750" algn="l">
              <a:buFont typeface="+mj-lt"/>
              <a:buAutoNum type="arabicPeriod"/>
            </a:pPr>
            <a:r>
              <a:rPr lang="en-GB" b="0" i="0" dirty="0">
                <a:solidFill>
                  <a:srgbClr val="0D0D0D"/>
                </a:solidFill>
                <a:effectLst/>
                <a:highlight>
                  <a:srgbClr val="FFFFFF"/>
                </a:highlight>
                <a:latin typeface="Söhne"/>
              </a:rPr>
              <a:t>Each data point is considered as a potential cluster </a:t>
            </a:r>
            <a:r>
              <a:rPr lang="en-GB" b="0" i="0" dirty="0" err="1">
                <a:solidFill>
                  <a:srgbClr val="0D0D0D"/>
                </a:solidFill>
                <a:effectLst/>
                <a:highlight>
                  <a:srgbClr val="FFFFFF"/>
                </a:highlight>
                <a:latin typeface="Söhne"/>
              </a:rPr>
              <a:t>center</a:t>
            </a:r>
            <a:r>
              <a:rPr lang="en-GB" b="0" i="0" dirty="0">
                <a:solidFill>
                  <a:srgbClr val="0D0D0D"/>
                </a:solidFill>
                <a:effectLst/>
                <a:highlight>
                  <a:srgbClr val="FFFFFF"/>
                </a:highlight>
                <a:latin typeface="Söhne"/>
              </a:rPr>
              <a:t>.</a:t>
            </a:r>
          </a:p>
          <a:p>
            <a:pPr marL="742950" lvl="1" indent="-285750" algn="l">
              <a:buFont typeface="+mj-lt"/>
              <a:buAutoNum type="arabicPeriod"/>
            </a:pPr>
            <a:r>
              <a:rPr lang="en-GB" b="0" i="0" dirty="0">
                <a:solidFill>
                  <a:srgbClr val="0D0D0D"/>
                </a:solidFill>
                <a:effectLst/>
                <a:highlight>
                  <a:srgbClr val="FFFFFF"/>
                </a:highlight>
                <a:latin typeface="Söhne"/>
              </a:rPr>
              <a:t>A kernel function (typically Gaussian) is applied to each data point, creating a kernel density estimate around it.</a:t>
            </a:r>
          </a:p>
          <a:p>
            <a:pPr algn="l">
              <a:buFont typeface="+mj-lt"/>
              <a:buAutoNum type="arabicPeriod"/>
            </a:pPr>
            <a:r>
              <a:rPr lang="en-GB" b="1" i="0" dirty="0">
                <a:solidFill>
                  <a:srgbClr val="0D0D0D"/>
                </a:solidFill>
                <a:effectLst/>
                <a:highlight>
                  <a:srgbClr val="FFFFFF"/>
                </a:highlight>
                <a:latin typeface="Söhne"/>
              </a:rPr>
              <a:t>Mean Shift</a:t>
            </a:r>
            <a:r>
              <a:rPr lang="en-GB" b="0" i="0" dirty="0">
                <a:solidFill>
                  <a:srgbClr val="0D0D0D"/>
                </a:solidFill>
                <a:effectLst/>
                <a:highlight>
                  <a:srgbClr val="FFFFFF"/>
                </a:highlight>
                <a:latin typeface="Söhne"/>
              </a:rPr>
              <a:t>:</a:t>
            </a:r>
          </a:p>
          <a:p>
            <a:pPr marL="742950" lvl="1" indent="-285750" algn="l">
              <a:buFont typeface="+mj-lt"/>
              <a:buAutoNum type="arabicPeriod"/>
            </a:pPr>
            <a:r>
              <a:rPr lang="en-GB" b="0" i="0" dirty="0">
                <a:solidFill>
                  <a:srgbClr val="0D0D0D"/>
                </a:solidFill>
                <a:effectLst/>
                <a:highlight>
                  <a:srgbClr val="FFFFFF"/>
                </a:highlight>
                <a:latin typeface="Söhne"/>
              </a:rPr>
              <a:t>For each data point, the mean shift vector is computed. This vector points towards a higher density region in the feature space.</a:t>
            </a:r>
          </a:p>
          <a:p>
            <a:pPr marL="742950" lvl="1" indent="-285750" algn="l">
              <a:buFont typeface="+mj-lt"/>
              <a:buAutoNum type="arabicPeriod"/>
            </a:pPr>
            <a:r>
              <a:rPr lang="en-GB" b="0" i="0" dirty="0">
                <a:solidFill>
                  <a:srgbClr val="0D0D0D"/>
                </a:solidFill>
                <a:effectLst/>
                <a:highlight>
                  <a:srgbClr val="FFFFFF"/>
                </a:highlight>
                <a:latin typeface="Söhne"/>
              </a:rPr>
              <a:t>The mean shift vector is calculated as the weighted average of the points in the neighbourhood of the current point, with weights determined by the kernel function.</a:t>
            </a:r>
          </a:p>
          <a:p>
            <a:pPr marL="742950" lvl="1" indent="-285750" algn="l">
              <a:buFont typeface="+mj-lt"/>
              <a:buAutoNum type="arabicPeriod"/>
            </a:pPr>
            <a:r>
              <a:rPr lang="en-GB" b="0" i="0" dirty="0">
                <a:solidFill>
                  <a:srgbClr val="0D0D0D"/>
                </a:solidFill>
                <a:effectLst/>
                <a:highlight>
                  <a:srgbClr val="FFFFFF"/>
                </a:highlight>
                <a:latin typeface="Söhne"/>
              </a:rPr>
              <a:t>The point is then updated by shifting it towards the mode of the estimated density.</a:t>
            </a:r>
          </a:p>
          <a:p>
            <a:pPr algn="l">
              <a:buFont typeface="+mj-lt"/>
              <a:buAutoNum type="arabicPeriod"/>
            </a:pPr>
            <a:r>
              <a:rPr lang="en-GB" b="1" i="0" dirty="0">
                <a:solidFill>
                  <a:srgbClr val="0D0D0D"/>
                </a:solidFill>
                <a:effectLst/>
                <a:highlight>
                  <a:srgbClr val="FFFFFF"/>
                </a:highlight>
                <a:latin typeface="Söhne"/>
              </a:rPr>
              <a:t>Convergence</a:t>
            </a:r>
            <a:r>
              <a:rPr lang="en-GB" b="0" i="0" dirty="0">
                <a:solidFill>
                  <a:srgbClr val="0D0D0D"/>
                </a:solidFill>
                <a:effectLst/>
                <a:highlight>
                  <a:srgbClr val="FFFFFF"/>
                </a:highlight>
                <a:latin typeface="Söhne"/>
              </a:rPr>
              <a:t>:</a:t>
            </a:r>
          </a:p>
          <a:p>
            <a:pPr marL="742950" lvl="1" indent="-285750" algn="l">
              <a:buFont typeface="+mj-lt"/>
              <a:buAutoNum type="arabicPeriod"/>
            </a:pPr>
            <a:r>
              <a:rPr lang="en-GB" b="0" i="0" dirty="0">
                <a:solidFill>
                  <a:srgbClr val="0D0D0D"/>
                </a:solidFill>
                <a:effectLst/>
                <a:highlight>
                  <a:srgbClr val="FFFFFF"/>
                </a:highlight>
                <a:latin typeface="Söhne"/>
              </a:rPr>
              <a:t>Repeat the mean shift process for each data point until convergence is reached.</a:t>
            </a:r>
          </a:p>
          <a:p>
            <a:pPr marL="742950" lvl="1" indent="-285750" algn="l">
              <a:buFont typeface="+mj-lt"/>
              <a:buAutoNum type="arabicPeriod"/>
            </a:pPr>
            <a:r>
              <a:rPr lang="en-GB" b="0" i="0" dirty="0">
                <a:solidFill>
                  <a:srgbClr val="0D0D0D"/>
                </a:solidFill>
                <a:effectLst/>
                <a:highlight>
                  <a:srgbClr val="FFFFFF"/>
                </a:highlight>
                <a:latin typeface="Söhne"/>
              </a:rPr>
              <a:t>Convergence occurs when the mean shift vectors become very small or when the points no longer move significantly.</a:t>
            </a:r>
          </a:p>
          <a:p>
            <a:pPr algn="l">
              <a:buFont typeface="+mj-lt"/>
              <a:buAutoNum type="arabicPeriod"/>
            </a:pPr>
            <a:r>
              <a:rPr lang="en-GB" b="1" i="0" dirty="0">
                <a:solidFill>
                  <a:srgbClr val="0D0D0D"/>
                </a:solidFill>
                <a:effectLst/>
                <a:highlight>
                  <a:srgbClr val="FFFFFF"/>
                </a:highlight>
                <a:latin typeface="Söhne"/>
              </a:rPr>
              <a:t>Cluster Assignment</a:t>
            </a:r>
            <a:r>
              <a:rPr lang="en-GB" b="0" i="0" dirty="0">
                <a:solidFill>
                  <a:srgbClr val="0D0D0D"/>
                </a:solidFill>
                <a:effectLst/>
                <a:highlight>
                  <a:srgbClr val="FFFFFF"/>
                </a:highlight>
                <a:latin typeface="Söhne"/>
              </a:rPr>
              <a:t>:</a:t>
            </a:r>
          </a:p>
          <a:p>
            <a:pPr marL="742950" lvl="1" indent="-285750" algn="l">
              <a:buFont typeface="+mj-lt"/>
              <a:buAutoNum type="arabicPeriod"/>
            </a:pPr>
            <a:r>
              <a:rPr lang="en-GB" b="0" i="0" dirty="0">
                <a:solidFill>
                  <a:srgbClr val="0D0D0D"/>
                </a:solidFill>
                <a:effectLst/>
                <a:highlight>
                  <a:srgbClr val="FFFFFF"/>
                </a:highlight>
                <a:latin typeface="Söhne"/>
              </a:rPr>
              <a:t>After convergence, data points that converge to the same mode are assigned to the same cluster.</a:t>
            </a:r>
          </a:p>
          <a:p>
            <a:pPr marL="742950" lvl="1" indent="-285750" algn="l">
              <a:buFont typeface="+mj-lt"/>
              <a:buAutoNum type="arabicPeriod"/>
            </a:pPr>
            <a:r>
              <a:rPr lang="en-GB" b="0" i="0" dirty="0">
                <a:solidFill>
                  <a:srgbClr val="0D0D0D"/>
                </a:solidFill>
                <a:effectLst/>
                <a:highlight>
                  <a:srgbClr val="FFFFFF"/>
                </a:highlight>
                <a:latin typeface="Söhne"/>
              </a:rPr>
              <a:t>Modes that are close together may represent the same cluster.</a:t>
            </a:r>
          </a:p>
          <a:p>
            <a:pPr algn="l">
              <a:buFont typeface="+mj-lt"/>
              <a:buAutoNum type="arabicPeriod"/>
            </a:pPr>
            <a:r>
              <a:rPr lang="en-GB" b="1" i="0" dirty="0">
                <a:solidFill>
                  <a:srgbClr val="0D0D0D"/>
                </a:solidFill>
                <a:effectLst/>
                <a:highlight>
                  <a:srgbClr val="FFFFFF"/>
                </a:highlight>
                <a:latin typeface="Söhne"/>
              </a:rPr>
              <a:t>Parameter Selection</a:t>
            </a:r>
            <a:r>
              <a:rPr lang="en-GB" b="0" i="0" dirty="0">
                <a:solidFill>
                  <a:srgbClr val="0D0D0D"/>
                </a:solidFill>
                <a:effectLst/>
                <a:highlight>
                  <a:srgbClr val="FFFFFF"/>
                </a:highlight>
                <a:latin typeface="Söhne"/>
              </a:rPr>
              <a:t>:</a:t>
            </a:r>
          </a:p>
          <a:p>
            <a:pPr marL="742950" lvl="1" indent="-285750" algn="l">
              <a:buFont typeface="+mj-lt"/>
              <a:buAutoNum type="arabicPeriod"/>
            </a:pPr>
            <a:r>
              <a:rPr lang="en-GB" b="0" i="0" dirty="0">
                <a:solidFill>
                  <a:srgbClr val="0D0D0D"/>
                </a:solidFill>
                <a:effectLst/>
                <a:highlight>
                  <a:srgbClr val="FFFFFF"/>
                </a:highlight>
                <a:latin typeface="Söhne"/>
              </a:rPr>
              <a:t>The Mean Shift algorithm requires the selection of a bandwidth parameter, which determines the size of the neighbourhood used to compute the mean shift vector.</a:t>
            </a:r>
          </a:p>
          <a:p>
            <a:pPr marL="742950" lvl="1" indent="-285750" algn="l">
              <a:buFont typeface="+mj-lt"/>
              <a:buAutoNum type="arabicPeriod"/>
            </a:pPr>
            <a:r>
              <a:rPr lang="en-GB" b="0" i="0" dirty="0">
                <a:solidFill>
                  <a:srgbClr val="0D0D0D"/>
                </a:solidFill>
                <a:effectLst/>
                <a:highlight>
                  <a:srgbClr val="FFFFFF"/>
                </a:highlight>
                <a:latin typeface="Söhne"/>
              </a:rPr>
              <a:t>Bandwidth selection can significantly affect the clustering results. It can be chosen manually or using techniques such as cross-validation.</a:t>
            </a:r>
          </a:p>
          <a:p>
            <a:pPr marL="0" indent="0" algn="l">
              <a:buNone/>
            </a:pPr>
            <a:endParaRPr lang="en-GB" b="0" i="0" dirty="0">
              <a:solidFill>
                <a:srgbClr val="0D0D0D"/>
              </a:solidFill>
              <a:effectLst/>
              <a:highlight>
                <a:srgbClr val="FFFFFF"/>
              </a:highlight>
              <a:latin typeface="Söhne"/>
            </a:endParaRP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AB682E4F-8F30-CA1B-FFD8-D91A81D0B605}"/>
                  </a:ext>
                </a:extLst>
              </p14:cNvPr>
              <p14:cNvContentPartPr/>
              <p14:nvPr/>
            </p14:nvContentPartPr>
            <p14:xfrm>
              <a:off x="6729770" y="2285719"/>
              <a:ext cx="360" cy="360"/>
            </p14:xfrm>
          </p:contentPart>
        </mc:Choice>
        <mc:Fallback xmlns="">
          <p:pic>
            <p:nvPicPr>
              <p:cNvPr id="9" name="Ink 8">
                <a:extLst>
                  <a:ext uri="{FF2B5EF4-FFF2-40B4-BE49-F238E27FC236}">
                    <a16:creationId xmlns:a16="http://schemas.microsoft.com/office/drawing/2014/main" id="{AB682E4F-8F30-CA1B-FFD8-D91A81D0B605}"/>
                  </a:ext>
                </a:extLst>
              </p:cNvPr>
              <p:cNvPicPr/>
              <p:nvPr/>
            </p:nvPicPr>
            <p:blipFill>
              <a:blip r:embed="rId4"/>
              <a:stretch>
                <a:fillRect/>
              </a:stretch>
            </p:blipFill>
            <p:spPr>
              <a:xfrm>
                <a:off x="6723650" y="2279599"/>
                <a:ext cx="12600" cy="12600"/>
              </a:xfrm>
              <a:prstGeom prst="rect">
                <a:avLst/>
              </a:prstGeom>
            </p:spPr>
          </p:pic>
        </mc:Fallback>
      </mc:AlternateContent>
    </p:spTree>
    <p:extLst>
      <p:ext uri="{BB962C8B-B14F-4D97-AF65-F5344CB8AC3E}">
        <p14:creationId xmlns:p14="http://schemas.microsoft.com/office/powerpoint/2010/main" val="2444509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83C9DF7-CDBA-6B3B-76EB-769A638F7BAE}"/>
              </a:ext>
            </a:extLst>
          </p:cNvPr>
          <p:cNvGrpSpPr/>
          <p:nvPr/>
        </p:nvGrpSpPr>
        <p:grpSpPr>
          <a:xfrm>
            <a:off x="4994021" y="4788047"/>
            <a:ext cx="22320" cy="62640"/>
            <a:chOff x="4994021" y="4788047"/>
            <a:chExt cx="22320" cy="62640"/>
          </a:xfrm>
        </p:grpSpPr>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6DB28FF8-D236-340F-5150-610E68171C66}"/>
                    </a:ext>
                  </a:extLst>
                </p14:cNvPr>
                <p14:cNvContentPartPr/>
                <p14:nvPr/>
              </p14:nvContentPartPr>
              <p14:xfrm>
                <a:off x="4994021" y="4816847"/>
                <a:ext cx="22320" cy="33840"/>
              </p14:xfrm>
            </p:contentPart>
          </mc:Choice>
          <mc:Fallback xmlns="">
            <p:pic>
              <p:nvPicPr>
                <p:cNvPr id="18" name="Ink 17">
                  <a:extLst>
                    <a:ext uri="{FF2B5EF4-FFF2-40B4-BE49-F238E27FC236}">
                      <a16:creationId xmlns:a16="http://schemas.microsoft.com/office/drawing/2014/main" id="{6DB28FF8-D236-340F-5150-610E68171C66}"/>
                    </a:ext>
                  </a:extLst>
                </p:cNvPr>
                <p:cNvPicPr/>
                <p:nvPr/>
              </p:nvPicPr>
              <p:blipFill>
                <a:blip r:embed="rId4"/>
                <a:stretch>
                  <a:fillRect/>
                </a:stretch>
              </p:blipFill>
              <p:spPr>
                <a:xfrm>
                  <a:off x="4987901" y="4810727"/>
                  <a:ext cx="3456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62C99B8D-ABB2-7635-4D3B-6DDF7DBA5FB7}"/>
                    </a:ext>
                  </a:extLst>
                </p14:cNvPr>
                <p14:cNvContentPartPr/>
                <p14:nvPr/>
              </p14:nvContentPartPr>
              <p14:xfrm>
                <a:off x="4997981" y="4808207"/>
                <a:ext cx="360" cy="360"/>
              </p14:xfrm>
            </p:contentPart>
          </mc:Choice>
          <mc:Fallback xmlns="">
            <p:pic>
              <p:nvPicPr>
                <p:cNvPr id="19" name="Ink 18">
                  <a:extLst>
                    <a:ext uri="{FF2B5EF4-FFF2-40B4-BE49-F238E27FC236}">
                      <a16:creationId xmlns:a16="http://schemas.microsoft.com/office/drawing/2014/main" id="{62C99B8D-ABB2-7635-4D3B-6DDF7DBA5FB7}"/>
                    </a:ext>
                  </a:extLst>
                </p:cNvPr>
                <p:cNvPicPr/>
                <p:nvPr/>
              </p:nvPicPr>
              <p:blipFill>
                <a:blip r:embed="rId6"/>
                <a:stretch>
                  <a:fillRect/>
                </a:stretch>
              </p:blipFill>
              <p:spPr>
                <a:xfrm>
                  <a:off x="4991861" y="480208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009F4DDD-3FD4-E6CB-C73A-D3EAD4E1A473}"/>
                    </a:ext>
                  </a:extLst>
                </p14:cNvPr>
                <p14:cNvContentPartPr/>
                <p14:nvPr/>
              </p14:nvContentPartPr>
              <p14:xfrm>
                <a:off x="5009501" y="4788047"/>
                <a:ext cx="360" cy="360"/>
              </p14:xfrm>
            </p:contentPart>
          </mc:Choice>
          <mc:Fallback xmlns="">
            <p:pic>
              <p:nvPicPr>
                <p:cNvPr id="20" name="Ink 19">
                  <a:extLst>
                    <a:ext uri="{FF2B5EF4-FFF2-40B4-BE49-F238E27FC236}">
                      <a16:creationId xmlns:a16="http://schemas.microsoft.com/office/drawing/2014/main" id="{009F4DDD-3FD4-E6CB-C73A-D3EAD4E1A473}"/>
                    </a:ext>
                  </a:extLst>
                </p:cNvPr>
                <p:cNvPicPr/>
                <p:nvPr/>
              </p:nvPicPr>
              <p:blipFill>
                <a:blip r:embed="rId6"/>
                <a:stretch>
                  <a:fillRect/>
                </a:stretch>
              </p:blipFill>
              <p:spPr>
                <a:xfrm>
                  <a:off x="5003381" y="4781927"/>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D74FC666-80B3-A9D3-AE63-5650D10E258A}"/>
                  </a:ext>
                </a:extLst>
              </p14:cNvPr>
              <p14:cNvContentPartPr/>
              <p14:nvPr/>
            </p14:nvContentPartPr>
            <p14:xfrm>
              <a:off x="5043701" y="5053007"/>
              <a:ext cx="360" cy="360"/>
            </p14:xfrm>
          </p:contentPart>
        </mc:Choice>
        <mc:Fallback xmlns="">
          <p:pic>
            <p:nvPicPr>
              <p:cNvPr id="21" name="Ink 20">
                <a:extLst>
                  <a:ext uri="{FF2B5EF4-FFF2-40B4-BE49-F238E27FC236}">
                    <a16:creationId xmlns:a16="http://schemas.microsoft.com/office/drawing/2014/main" id="{D74FC666-80B3-A9D3-AE63-5650D10E258A}"/>
                  </a:ext>
                </a:extLst>
              </p:cNvPr>
              <p:cNvPicPr/>
              <p:nvPr/>
            </p:nvPicPr>
            <p:blipFill>
              <a:blip r:embed="rId6"/>
              <a:stretch>
                <a:fillRect/>
              </a:stretch>
            </p:blipFill>
            <p:spPr>
              <a:xfrm>
                <a:off x="5037581" y="5046887"/>
                <a:ext cx="12600" cy="12600"/>
              </a:xfrm>
              <a:prstGeom prst="rect">
                <a:avLst/>
              </a:prstGeom>
            </p:spPr>
          </p:pic>
        </mc:Fallback>
      </mc:AlternateContent>
      <p:pic>
        <p:nvPicPr>
          <p:cNvPr id="14" name="Picture Placeholder 13" descr="A table with balls connected to it">
            <a:extLst>
              <a:ext uri="{FF2B5EF4-FFF2-40B4-BE49-F238E27FC236}">
                <a16:creationId xmlns:a16="http://schemas.microsoft.com/office/drawing/2014/main" id="{EC1B467F-B150-4874-0392-0E9CE06AC636}"/>
              </a:ext>
            </a:extLst>
          </p:cNvPr>
          <p:cNvPicPr>
            <a:picLocks noGrp="1" noChangeAspect="1"/>
          </p:cNvPicPr>
          <p:nvPr>
            <p:ph type="pic" idx="1"/>
          </p:nvPr>
        </p:nvPicPr>
        <p:blipFill>
          <a:blip r:embed="rId9">
            <a:extLst>
              <a:ext uri="{28A0092B-C50C-407E-A947-70E740481C1C}">
                <a14:useLocalDpi xmlns:a14="http://schemas.microsoft.com/office/drawing/2010/main" val="0"/>
              </a:ext>
            </a:extLst>
          </a:blip>
          <a:srcRect t="4288" b="4288"/>
          <a:stretch>
            <a:fillRect/>
          </a:stretch>
        </p:blipFill>
        <p:spPr>
          <a:xfrm>
            <a:off x="0" y="634999"/>
            <a:ext cx="9144000" cy="5134735"/>
          </a:xfrm>
        </p:spPr>
      </p:pic>
    </p:spTree>
    <p:extLst>
      <p:ext uri="{BB962C8B-B14F-4D97-AF65-F5344CB8AC3E}">
        <p14:creationId xmlns:p14="http://schemas.microsoft.com/office/powerpoint/2010/main" val="4285279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1C725-7048-002F-E9D6-727ABCB9E154}"/>
              </a:ext>
            </a:extLst>
          </p:cNvPr>
          <p:cNvSpPr>
            <a:spLocks noGrp="1"/>
          </p:cNvSpPr>
          <p:nvPr>
            <p:ph type="title"/>
          </p:nvPr>
        </p:nvSpPr>
        <p:spPr>
          <a:xfrm>
            <a:off x="1532586" y="1089377"/>
            <a:ext cx="6443014" cy="3695124"/>
          </a:xfrm>
        </p:spPr>
        <p:txBody>
          <a:bodyPr>
            <a:normAutofit fontScale="90000"/>
          </a:bodyPr>
          <a:lstStyle/>
          <a:p>
            <a:pPr>
              <a:lnSpc>
                <a:spcPct val="150000"/>
              </a:lnSpc>
            </a:pPr>
            <a:r>
              <a:rPr lang="en-GB" dirty="0"/>
              <a:t>Advantage</a:t>
            </a:r>
            <a:br>
              <a:rPr lang="en-GB" dirty="0"/>
            </a:br>
            <a:r>
              <a:rPr lang="en-GB" sz="1800" dirty="0">
                <a:solidFill>
                  <a:srgbClr val="0D0D0D"/>
                </a:solidFill>
                <a:highlight>
                  <a:srgbClr val="FFFFFF"/>
                </a:highlight>
                <a:latin typeface="Söhne"/>
                <a:ea typeface="+mn-ea"/>
                <a:cs typeface="+mn-cs"/>
              </a:rPr>
              <a:t>The Mean Shift algorithm is robust to irregularly shaped clusters and doesn't require prior knowledge of the number of clusters. Emphasize the versatility and effectiveness of the Mean Shift algorithm in clustering and related tasks. Mean Shift is widely used in computer vision for tasks such as image segmentation and object tracking, where it can effectively segment objects based on </a:t>
            </a:r>
            <a:r>
              <a:rPr lang="en-GB" sz="1800" dirty="0" err="1">
                <a:solidFill>
                  <a:srgbClr val="0D0D0D"/>
                </a:solidFill>
                <a:highlight>
                  <a:srgbClr val="FFFFFF"/>
                </a:highlight>
                <a:latin typeface="Söhne"/>
                <a:ea typeface="+mn-ea"/>
                <a:cs typeface="+mn-cs"/>
              </a:rPr>
              <a:t>color</a:t>
            </a:r>
            <a:r>
              <a:rPr lang="en-GB" sz="1800" dirty="0">
                <a:solidFill>
                  <a:srgbClr val="0D0D0D"/>
                </a:solidFill>
                <a:highlight>
                  <a:srgbClr val="FFFFFF"/>
                </a:highlight>
                <a:latin typeface="Söhne"/>
                <a:ea typeface="+mn-ea"/>
                <a:cs typeface="+mn-cs"/>
              </a:rPr>
              <a:t> or texture similarities. It's also used in other domains like customer segmentation and anomaly detection</a:t>
            </a:r>
            <a:r>
              <a:rPr lang="en-GB" sz="1800" b="0" i="0" dirty="0">
                <a:solidFill>
                  <a:srgbClr val="0D0D0D"/>
                </a:solidFill>
                <a:effectLst/>
                <a:highlight>
                  <a:srgbClr val="FFFFFF"/>
                </a:highlight>
                <a:latin typeface="Söhne"/>
              </a:rPr>
              <a:t>.</a:t>
            </a:r>
            <a:br>
              <a:rPr lang="en-GB" sz="1800" b="0" i="0" dirty="0">
                <a:solidFill>
                  <a:srgbClr val="0D0D0D"/>
                </a:solidFill>
                <a:effectLst/>
                <a:highlight>
                  <a:srgbClr val="FFFFFF"/>
                </a:highlight>
                <a:latin typeface="Söhne"/>
              </a:rPr>
            </a:br>
            <a:br>
              <a:rPr lang="en-GB" sz="800" b="0" i="0" dirty="0">
                <a:solidFill>
                  <a:srgbClr val="0D0D0D"/>
                </a:solidFill>
                <a:effectLst/>
                <a:highlight>
                  <a:srgbClr val="FFFFFF"/>
                </a:highlight>
                <a:latin typeface="Söhne"/>
              </a:rPr>
            </a:br>
            <a:br>
              <a:rPr lang="en-GB" sz="800" b="0" i="0" dirty="0">
                <a:solidFill>
                  <a:srgbClr val="0D0D0D"/>
                </a:solidFill>
                <a:effectLst/>
                <a:highlight>
                  <a:srgbClr val="FFFFFF"/>
                </a:highlight>
                <a:latin typeface="Söhne"/>
              </a:rPr>
            </a:br>
            <a:br>
              <a:rPr lang="en-GB" sz="1200" b="0" i="0" dirty="0">
                <a:solidFill>
                  <a:srgbClr val="0D0D0D"/>
                </a:solidFill>
                <a:effectLst/>
                <a:highlight>
                  <a:srgbClr val="FFFFFF"/>
                </a:highlight>
                <a:latin typeface="Söhne"/>
              </a:rPr>
            </a:br>
            <a:endParaRPr lang="en-IN" sz="2200" dirty="0">
              <a:solidFill>
                <a:srgbClr val="0D0D0D"/>
              </a:solidFill>
              <a:highlight>
                <a:srgbClr val="FFFFFF"/>
              </a:highlight>
              <a:latin typeface="Söhne"/>
            </a:endParaRPr>
          </a:p>
        </p:txBody>
      </p:sp>
    </p:spTree>
    <p:extLst>
      <p:ext uri="{BB962C8B-B14F-4D97-AF65-F5344CB8AC3E}">
        <p14:creationId xmlns:p14="http://schemas.microsoft.com/office/powerpoint/2010/main" val="2133073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26E8F-51E2-448C-F7C4-960207771C5A}"/>
              </a:ext>
            </a:extLst>
          </p:cNvPr>
          <p:cNvSpPr>
            <a:spLocks noGrp="1"/>
          </p:cNvSpPr>
          <p:nvPr>
            <p:ph type="title"/>
          </p:nvPr>
        </p:nvSpPr>
        <p:spPr>
          <a:xfrm>
            <a:off x="1377175" y="1226635"/>
            <a:ext cx="6995533" cy="2899317"/>
          </a:xfrm>
        </p:spPr>
        <p:txBody>
          <a:bodyPr>
            <a:normAutofit/>
          </a:bodyPr>
          <a:lstStyle/>
          <a:p>
            <a:pPr algn="ctr"/>
            <a:r>
              <a:rPr lang="en-GB" sz="6000" b="1" dirty="0"/>
              <a:t>Thank you</a:t>
            </a:r>
            <a:endParaRPr lang="en-IN" sz="6000" b="1" dirty="0"/>
          </a:p>
        </p:txBody>
      </p:sp>
    </p:spTree>
    <p:extLst>
      <p:ext uri="{BB962C8B-B14F-4D97-AF65-F5344CB8AC3E}">
        <p14:creationId xmlns:p14="http://schemas.microsoft.com/office/powerpoint/2010/main" val="23022428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0</TotalTime>
  <Words>430</Words>
  <Application>Microsoft Office PowerPoint</Application>
  <PresentationFormat>On-screen Show (4:3)</PresentationFormat>
  <Paragraphs>28</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vt:lpstr>
      <vt:lpstr>Arial</vt:lpstr>
      <vt:lpstr>Century Gothic</vt:lpstr>
      <vt:lpstr>Söhne</vt:lpstr>
      <vt:lpstr>source-serif-pro</vt:lpstr>
      <vt:lpstr>Wingdings 3</vt:lpstr>
      <vt:lpstr>Wisp</vt:lpstr>
      <vt:lpstr>Mean-shift </vt:lpstr>
      <vt:lpstr>Introduction</vt:lpstr>
      <vt:lpstr>Mean-Shift</vt:lpstr>
      <vt:lpstr>HOW IT WORKS</vt:lpstr>
      <vt:lpstr>PowerPoint Presentation</vt:lpstr>
      <vt:lpstr>Advantage The Mean Shift algorithm is robust to irregularly shaped clusters and doesn't require prior knowledge of the number of clusters. Emphasize the versatility and effectiveness of the Mean Shift algorithm in clustering and related tasks. Mean Shift is widely used in computer vision for tasks such as image segmentation and object tracking, where it can effectively segment objects based on color or texture similarities. It's also used in other domains like customer segmentation and anomaly detection.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DBSCAN</dc:title>
  <dc:creator>Kathiravan Govindhasamy</dc:creator>
  <cp:lastModifiedBy>Kathiravan Govindhasamy</cp:lastModifiedBy>
  <cp:revision>13</cp:revision>
  <dcterms:created xsi:type="dcterms:W3CDTF">2024-04-30T00:23:03Z</dcterms:created>
  <dcterms:modified xsi:type="dcterms:W3CDTF">2024-05-07T08:29:33Z</dcterms:modified>
</cp:coreProperties>
</file>