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35976" y="1889458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35976" y="2624962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35976" y="3360466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35976" y="4095971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 userDrawn="1"/>
        </p:nvGrpSpPr>
        <p:grpSpPr>
          <a:xfrm>
            <a:off x="1735976" y="4866067"/>
            <a:ext cx="4010024" cy="486000"/>
            <a:chOff x="1914526" y="2838450"/>
            <a:chExt cx="4010024" cy="486000"/>
          </a:xfrm>
        </p:grpSpPr>
        <p:sp>
          <p:nvSpPr>
            <p:cNvPr id="29" name="직사각형 28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 userDrawn="1"/>
        </p:nvGrpSpPr>
        <p:grpSpPr>
          <a:xfrm>
            <a:off x="1735976" y="5601572"/>
            <a:ext cx="4010024" cy="486000"/>
            <a:chOff x="1914526" y="2838450"/>
            <a:chExt cx="4010024" cy="486000"/>
          </a:xfrm>
        </p:grpSpPr>
        <p:sp>
          <p:nvSpPr>
            <p:cNvPr id="33" name="직사각형 32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queri.e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반응형 웹이란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132" y="192946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640" y="192946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132" y="267608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7640" y="267608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132" y="341431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640" y="3414319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가변 요소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415255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4152550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미디어 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8132" y="4924337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7640" y="4924337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미디어 쿼리를 이용한 사이트 구성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8132" y="565417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640" y="5654179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플렉서블 박스 레이아웃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8" name="TextBox 7"/>
          <p:cNvSpPr txBox="1"/>
          <p:nvPr/>
        </p:nvSpPr>
        <p:spPr>
          <a:xfrm>
            <a:off x="436227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&lt;img&gt;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srcset </a:t>
            </a:r>
            <a:r>
              <a:rPr lang="ko-KR" altLang="en-US" sz="1400" b="1"/>
              <a:t>속성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2177659"/>
            <a:ext cx="4748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너비 값이나 픽셀 밀도에 따라 고해상도의 이미지 파일 지정 가능</a:t>
            </a:r>
            <a:endParaRPr lang="en-US" altLang="ko-KR" sz="14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3035196"/>
            <a:ext cx="5260334" cy="3022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6227" y="3959093"/>
            <a:ext cx="484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=”images/pencil-hd.jpg 2x”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</a:t>
            </a:r>
            <a:r>
              <a:rPr lang="ko-KR" altLang="en-US" sz="1200">
                <a:solidFill>
                  <a:srgbClr val="0D40FF"/>
                </a:solidFill>
                <a:latin typeface="TDc_SSiGothic_120_OTF"/>
                <a:ea typeface="D2Coding" panose="020B0609020101020101" pitchFamily="49" charset="-127"/>
              </a:rPr>
              <a:t>색연필 제품 이미지</a:t>
            </a:r>
            <a:r>
              <a:rPr lang="ko-KR" altLang="en-US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436227" y="3509330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799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&lt;picture&gt;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&lt;source&gt; </a:t>
            </a:r>
            <a:r>
              <a:rPr lang="ko-KR" altLang="en-US" sz="1400" b="1"/>
              <a:t>태그 </a:t>
            </a:r>
            <a:endParaRPr lang="en-US" altLang="ko-KR" sz="1400" b="1"/>
          </a:p>
        </p:txBody>
      </p:sp>
      <p:sp>
        <p:nvSpPr>
          <p:cNvPr id="14" name="직사각형 13"/>
          <p:cNvSpPr/>
          <p:nvPr/>
        </p:nvSpPr>
        <p:spPr>
          <a:xfrm>
            <a:off x="6400799" y="2177659"/>
            <a:ext cx="55115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해상도뿐만 아니라 화면 너비에 따라 다른 이미지 파일 표시</a:t>
            </a:r>
            <a:endParaRPr lang="en-US" altLang="ko-KR" sz="140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6" y="2629445"/>
            <a:ext cx="5122083" cy="14939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02303" y="52177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=”images/shop-large.jpg”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=”(min-width:1024px)”&gt;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=”images/shop-medium.jpg”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=”(min-width:768px)”&gt;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=”images/shop-small.jpg”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=”(min-width:320px)”&gt;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=”fill with coffee”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32" y="4123386"/>
            <a:ext cx="3032038" cy="266769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0082" y="1212386"/>
            <a:ext cx="5519956" cy="3458163"/>
            <a:chOff x="318782" y="1271565"/>
            <a:chExt cx="5519956" cy="345816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38738" y="1271565"/>
              <a:ext cx="0" cy="34581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8782" y="4729728"/>
              <a:ext cx="55199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74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비디오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36895" y="1802305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CSS</a:t>
            </a:r>
            <a:r>
              <a:rPr lang="ko-KR" altLang="en-US" sz="1400">
                <a:latin typeface="+mn-ea"/>
              </a:rPr>
              <a:t>를 사용해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6895" y="25754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video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autoplay loop 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=”assets/cars.mp4”&gt;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grpSp>
        <p:nvGrpSpPr>
          <p:cNvPr id="18" name="그룹 17"/>
          <p:cNvGrpSpPr/>
          <p:nvPr/>
        </p:nvGrpSpPr>
        <p:grpSpPr>
          <a:xfrm>
            <a:off x="798265" y="3990341"/>
            <a:ext cx="8876338" cy="1838325"/>
            <a:chOff x="798265" y="3990341"/>
            <a:chExt cx="8876338" cy="18383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65" y="3990341"/>
              <a:ext cx="5886450" cy="18383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003" y="3990341"/>
              <a:ext cx="28956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03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561" y="1349300"/>
            <a:ext cx="11442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접속하는 장치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미디어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에 따라 특정한 </a:t>
            </a:r>
            <a:r>
              <a:rPr lang="en-US" altLang="ko-KR" sz="1400">
                <a:latin typeface="+mn-ea"/>
              </a:rPr>
              <a:t>CSS </a:t>
            </a:r>
            <a:r>
              <a:rPr lang="ko-KR" altLang="en-US" sz="1400">
                <a:latin typeface="+mn-ea"/>
              </a:rPr>
              <a:t>스타일을 사용하도록 함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2046350"/>
            <a:ext cx="8732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colly.com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브라우저 창의 너비를 조절할 때마다 화면에 표시되는 칼럼 개수가 달라짐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PC</a:t>
            </a:r>
            <a:r>
              <a:rPr lang="ko-KR" altLang="en-US" sz="1400"/>
              <a:t>나 태블릿</a:t>
            </a:r>
            <a:r>
              <a:rPr lang="en-US" altLang="ko-KR" sz="1400"/>
              <a:t>, </a:t>
            </a:r>
            <a:r>
              <a:rPr lang="ko-KR" altLang="en-US" sz="1400"/>
              <a:t>스마트폰의 웹 브라우저 화면 크기에 따라 사이트 레이아웃이 바뀜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3182180"/>
            <a:ext cx="8810625" cy="2943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26261" y="1423301"/>
            <a:ext cx="2365695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n-ea"/>
              </a:rPr>
              <a:t>미디어 쿼리를 이용해 제작된 사이트들을 모아놓은 </a:t>
            </a:r>
            <a:r>
              <a:rPr lang="en-US" altLang="ko-KR" sz="1400">
                <a:latin typeface="+mn-ea"/>
                <a:hlinkClick r:id="rId3"/>
              </a:rPr>
              <a:t>http://mediaqueri.es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999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38" y="1093188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구문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024999"/>
            <a:ext cx="4555223" cy="323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338" y="5017170"/>
            <a:ext cx="1113918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미디어 유형이 ‘</a:t>
            </a:r>
            <a:r>
              <a:rPr lang="en-US" altLang="ko-KR" sz="1400"/>
              <a:t>screen’</a:t>
            </a:r>
            <a:r>
              <a:rPr lang="ko-KR" altLang="en-US" sz="1400"/>
              <a:t>이면서 최소 너비가 ‘</a:t>
            </a:r>
            <a:r>
              <a:rPr lang="en-US" altLang="ko-KR" sz="1400"/>
              <a:t>200px’</a:t>
            </a:r>
            <a:r>
              <a:rPr lang="ko-KR" altLang="en-US" sz="1400"/>
              <a:t>이고 최대 너비가 ‘</a:t>
            </a:r>
            <a:r>
              <a:rPr lang="en-US" altLang="ko-KR" sz="1400"/>
              <a:t>360px’</a:t>
            </a:r>
            <a:r>
              <a:rPr lang="ko-KR" altLang="en-US" sz="1400"/>
              <a:t>일 경우에 적용할 </a:t>
            </a:r>
            <a:r>
              <a:rPr lang="en-US" altLang="ko-KR" sz="1400"/>
              <a:t>CSS</a:t>
            </a:r>
            <a:r>
              <a:rPr lang="ko-KR" altLang="en-US" sz="1400"/>
              <a:t>를 정의하는 구문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lvl="0"/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0"/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2" y="2455364"/>
            <a:ext cx="5763761" cy="20289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77635" y="1346872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유형의 종류</a:t>
            </a:r>
            <a:endParaRPr lang="en-US" altLang="ko-KR" b="1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r="12342"/>
          <a:stretch/>
        </p:blipFill>
        <p:spPr>
          <a:xfrm>
            <a:off x="6786693" y="1885733"/>
            <a:ext cx="4647501" cy="279532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384022" y="1346872"/>
            <a:ext cx="0" cy="33341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8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웹 문서의 가로 너비와 세로 높이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뷰포트</a:t>
            </a:r>
            <a:r>
              <a:rPr lang="en-US" altLang="ko-KR" sz="1400" b="1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29538"/>
            <a:ext cx="5569459" cy="11610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6052" y="1286135"/>
            <a:ext cx="4300756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url(images/bg0.jpg)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url(images/bg1.jpg)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url(images/bg2.jpg)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 -w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url(images/bg3.jpg)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52" y="4051883"/>
            <a:ext cx="4467320" cy="2405980"/>
          </a:xfrm>
          <a:prstGeom prst="rect">
            <a:avLst/>
          </a:prstGeom>
        </p:spPr>
      </p:pic>
      <p:cxnSp>
        <p:nvCxnSpPr>
          <p:cNvPr id="23" name="구부러진 연결선 22"/>
          <p:cNvCxnSpPr>
            <a:stCxn id="11" idx="1"/>
            <a:endCxn id="13" idx="0"/>
          </p:cNvCxnSpPr>
          <p:nvPr/>
        </p:nvCxnSpPr>
        <p:spPr>
          <a:xfrm rot="10800000" flipV="1">
            <a:off x="3602412" y="3548293"/>
            <a:ext cx="3673640" cy="503590"/>
          </a:xfrm>
          <a:prstGeom prst="curvedConnector2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6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단말기의 가로 너비와 세로 높이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9769"/>
          <a:stretch/>
        </p:blipFill>
        <p:spPr>
          <a:xfrm>
            <a:off x="503339" y="2374085"/>
            <a:ext cx="4932728" cy="12755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4282" y="3794151"/>
            <a:ext cx="5150841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크기와 뷰포트 크기를 하나로 통일해 사용하기 위해 뷰포트를 지정할 때 </a:t>
            </a:r>
            <a:r>
              <a:rPr lang="en-US" altLang="ko-KR" sz="1400">
                <a:latin typeface="TDc_SSiMyungJo_120_OTF"/>
              </a:rPr>
              <a:t>width=</a:t>
            </a:r>
            <a:r>
              <a:rPr lang="ko-KR" altLang="en-US" sz="1400">
                <a:latin typeface="TDc_SSiMyungJo_120_OTF"/>
              </a:rPr>
              <a:t>“</a:t>
            </a:r>
            <a:r>
              <a:rPr lang="en-US" altLang="ko-KR" sz="1400">
                <a:latin typeface="TDc_SSiMyungJo_120_OTF"/>
              </a:rPr>
              <a:t>device-width”</a:t>
            </a:r>
            <a:r>
              <a:rPr lang="ko-KR" altLang="en-US" sz="1400">
                <a:latin typeface="TDc_SSiMyungJo_120_OTF"/>
              </a:rPr>
              <a:t>로 놓고 사용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회전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orientation </a:t>
            </a:r>
            <a:r>
              <a:rPr lang="ko-KR" altLang="en-US" sz="1400">
                <a:latin typeface="TDc_SSiMyungJo_120_OTF"/>
              </a:rPr>
              <a:t>속성을 사용해서 화면 방향 체크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55" y="2728897"/>
            <a:ext cx="3037661" cy="92070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4016" y="3881087"/>
            <a:ext cx="3500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landscape)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portrait)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701" y="5258223"/>
            <a:ext cx="2175366" cy="1508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740" y="4867698"/>
            <a:ext cx="1418702" cy="189863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7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164796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브라우저 화면의 너비 값을 높이 값으로 나눈 것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색상당 비트 수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최대 색상 비트 수를 조건으로 사용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color:1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1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2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color:2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2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color:3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3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8</a:t>
            </a:r>
            <a:endParaRPr lang="ko-KR" altLang="en-US" sz="1400"/>
          </a:p>
        </p:txBody>
      </p:sp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30838"/>
            <a:ext cx="4489761" cy="13390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3338" y="4178643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 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338" y="4529399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너비 값을 높이 값으로 나눈 것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5" y="5102542"/>
            <a:ext cx="4449744" cy="12417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60" y="3716596"/>
            <a:ext cx="2438008" cy="14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중단점 만들기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7" y="1702023"/>
            <a:ext cx="107463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TDc_SSiMyungJo_120_OTF"/>
              </a:rPr>
              <a:t>중단점</a:t>
            </a:r>
            <a:r>
              <a:rPr lang="en-US" altLang="ko-KR" sz="1400" b="1">
                <a:latin typeface="TDc_SSiMyungJo_120_OTF"/>
              </a:rPr>
              <a:t>(breakpoint) </a:t>
            </a:r>
            <a:r>
              <a:rPr lang="en-US" altLang="ko-KR" sz="1400">
                <a:latin typeface="TDc_SSiMyungJo_120_OTF"/>
              </a:rPr>
              <a:t>: </a:t>
            </a:r>
            <a:r>
              <a:rPr lang="ko-KR" altLang="en-US" sz="1400">
                <a:latin typeface="TDc_SSiMyungJo_120_OTF"/>
              </a:rPr>
              <a:t>서로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다른 </a:t>
            </a:r>
            <a:r>
              <a:rPr lang="en-US" altLang="ko-KR" sz="1400">
                <a:latin typeface="TDc_SSiMyungJo_120_OTF"/>
              </a:rPr>
              <a:t>CSS</a:t>
            </a:r>
            <a:r>
              <a:rPr lang="ko-KR" altLang="en-US" sz="1400">
                <a:latin typeface="TDc_SSiMyungJo_120_OTF"/>
              </a:rPr>
              <a:t>를 적용할 화면 크기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대부분 기기의 화면 크기 기준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모든 기기를 반영할 수 없기 때문에 스마트폰과 태블릿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데스크톱 정도로 구분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모바일 퍼스트</a:t>
            </a:r>
            <a:r>
              <a:rPr lang="en-US" altLang="ko-KR" sz="1400">
                <a:latin typeface="TDc_SSiMyungJo_120_OTF"/>
              </a:rPr>
              <a:t>(mobile first) : </a:t>
            </a:r>
            <a:r>
              <a:rPr lang="ko-KR" altLang="en-US" sz="1400">
                <a:latin typeface="TDc_SSiMyungJo_120_OTF"/>
              </a:rPr>
              <a:t>모바일 기기 레이아웃을 기본으로 작성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태블릿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&amp; PC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레이아웃 작성</a:t>
            </a:r>
            <a:endParaRPr lang="en-US" altLang="ko-KR" sz="1400">
              <a:latin typeface="TDc_SSiMyungJo_120_OTF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미디어 쿼리 중단점은 개발자나 작업 조건에 따라 달라질 수 있다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.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801148" y="3656406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0710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사용한 사이트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외부 </a:t>
            </a:r>
            <a:r>
              <a:rPr lang="en-US" altLang="ko-KR" b="1">
                <a:latin typeface="+mn-ea"/>
              </a:rPr>
              <a:t>CSS </a:t>
            </a:r>
            <a:r>
              <a:rPr lang="ko-KR" altLang="en-US" b="1">
                <a:latin typeface="+mn-ea"/>
              </a:rPr>
              <a:t>파일 연결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&lt;head&gt;</a:t>
            </a:r>
            <a:r>
              <a:rPr lang="ko-KR" altLang="en-US" sz="1400"/>
              <a:t>와 </a:t>
            </a:r>
            <a:r>
              <a:rPr lang="en-US" altLang="ko-KR" sz="1400"/>
              <a:t>&lt;/head&gt; </a:t>
            </a:r>
            <a:r>
              <a:rPr lang="ko-KR" altLang="en-US" sz="1400"/>
              <a:t>사이에 삽입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&lt;link&gt; </a:t>
            </a:r>
            <a:r>
              <a:rPr lang="ko-KR" altLang="en-US" sz="1400" b="1">
                <a:latin typeface="+mn-ea"/>
              </a:rPr>
              <a:t>태그 사용하기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2" y="2910696"/>
            <a:ext cx="5729682" cy="339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539" y="3619285"/>
            <a:ext cx="4379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768px </a:t>
            </a:r>
            <a:r>
              <a:rPr lang="ko-KR" altLang="en-US" sz="1400"/>
              <a:t>이하일 </a:t>
            </a:r>
            <a:r>
              <a:rPr lang="ko-KR" altLang="en-US" sz="1400"/>
              <a:t>때 미리 만들어 놓은 태블릿용 </a:t>
            </a:r>
            <a:r>
              <a:rPr lang="ko-KR" altLang="en-US" sz="1400"/>
              <a:t>스타일 시트 </a:t>
            </a:r>
            <a:r>
              <a:rPr lang="ko-KR" altLang="en-US" sz="1400"/>
              <a:t>파일을 적용하려면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12397" y="445037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=”stylesheet”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(max-width:768px)”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=”css/tablet.css”&gt;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8" y="1832489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@import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964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&lt;style&gt;</a:t>
            </a:r>
            <a:r>
              <a:rPr lang="ko-KR" altLang="en-US" sz="1400"/>
              <a:t>와 </a:t>
            </a:r>
            <a:r>
              <a:rPr lang="en-US" altLang="ko-KR" sz="1400"/>
              <a:t>&lt;/style&gt; </a:t>
            </a:r>
            <a:r>
              <a:rPr lang="ko-KR" altLang="en-US" sz="1400"/>
              <a:t>사이에 삽입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995791" y="1154572"/>
            <a:ext cx="3959603" cy="329225"/>
          </a:xfrm>
          <a:prstGeom prst="wedgeRectCallout">
            <a:avLst>
              <a:gd name="adj1" fmla="val -54519"/>
              <a:gd name="adj2" fmla="val 16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특정 조건에 맞을 경우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,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지정한 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css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파일을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가져와 적용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3" y="2831997"/>
            <a:ext cx="3642919" cy="315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35023" y="3619285"/>
            <a:ext cx="4978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</a:t>
            </a:r>
            <a:r>
              <a:rPr lang="ko-KR" altLang="en-US" sz="1400"/>
              <a:t>너비가 </a:t>
            </a:r>
            <a:r>
              <a:rPr lang="en-US" altLang="ko-KR" sz="1400"/>
              <a:t>321px </a:t>
            </a:r>
            <a:r>
              <a:rPr lang="ko-KR" altLang="en-US" sz="1400"/>
              <a:t>이상 </a:t>
            </a:r>
            <a:r>
              <a:rPr lang="en-US" altLang="ko-KR" sz="1400"/>
              <a:t>768px </a:t>
            </a:r>
            <a:r>
              <a:rPr lang="ko-KR" altLang="en-US" sz="1400"/>
              <a:t>이하일 </a:t>
            </a:r>
            <a:r>
              <a:rPr lang="ko-KR" altLang="en-US" sz="1400"/>
              <a:t>때 미리 만들어 놓은 태블릿용 </a:t>
            </a:r>
            <a:r>
              <a:rPr lang="ko-KR" altLang="en-US" sz="1400"/>
              <a:t>스타일 시트 </a:t>
            </a:r>
            <a:r>
              <a:rPr lang="ko-KR" altLang="en-US" sz="1400"/>
              <a:t>파일을 적용하려면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@import url(“css/tablet.css”) only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321px) and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5363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사용한 사이트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웹 문서에서 직접 정의하기</a:t>
            </a:r>
            <a:endParaRPr lang="en-US" altLang="ko-KR" b="1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media </a:t>
            </a:r>
            <a:r>
              <a:rPr lang="ko-KR" altLang="en-US" sz="1400" b="1">
                <a:latin typeface="+mn-ea"/>
              </a:rPr>
              <a:t>속성 사용</a:t>
            </a:r>
            <a:endParaRPr lang="en-US" altLang="ko-KR" sz="1400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539" y="3619285"/>
            <a:ext cx="5091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최대 너비가 </a:t>
            </a:r>
            <a:r>
              <a:rPr lang="en-US" altLang="ko-KR" sz="1400"/>
              <a:t>320px</a:t>
            </a:r>
            <a:r>
              <a:rPr lang="ko-KR" altLang="en-US" sz="1400"/>
              <a:t>일 때 즉 너비가 </a:t>
            </a:r>
            <a:r>
              <a:rPr lang="en-US" altLang="ko-KR" sz="1400"/>
              <a:t>320px </a:t>
            </a:r>
            <a:r>
              <a:rPr lang="ko-KR" altLang="en-US" sz="1400"/>
              <a:t>이하인</a:t>
            </a:r>
            <a:r>
              <a:rPr lang="en-US" altLang="ko-KR" sz="1400"/>
              <a:t> </a:t>
            </a:r>
            <a:r>
              <a:rPr lang="ko-KR" altLang="en-US" sz="1400"/>
              <a:t>경우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54801" y="4242762"/>
            <a:ext cx="497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(max-width:320px)”&gt;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7" y="1832489"/>
            <a:ext cx="42495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@media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5023" y="3619285"/>
            <a:ext cx="49783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320px </a:t>
            </a:r>
            <a:r>
              <a:rPr lang="ko-KR" altLang="en-US" sz="1400"/>
              <a:t>이하일 때 배경 색을 </a:t>
            </a:r>
            <a:r>
              <a:rPr lang="ko-KR" altLang="en-US" sz="1400"/>
              <a:t>주황색으로 바꾸는 </a:t>
            </a:r>
            <a:r>
              <a:rPr lang="ko-KR" altLang="en-US" sz="1400"/>
              <a:t>미디어 쿼리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@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" y="2340414"/>
            <a:ext cx="3077795" cy="8462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4" y="2247987"/>
            <a:ext cx="2585815" cy="11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36227" y="1780374"/>
            <a:ext cx="112076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사이트의 내용을 그대로 유지하면서 다양한 화면 크기에 맞게 웹 사이트를 표시하는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다양한 화면 크기의 모바일 기기들이 계속 쏟아져 나오는데 그 때마다 그 크기에 맞춘 사이트를 별도로 제작하는 것은 비효율적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화면 크기에 ‘반응’해 화면 요소들을 자동으로 바꾸어 사이트를 구현하는 것이 바로 반응형 웹 디자인</a:t>
            </a:r>
            <a:endParaRPr lang="ko-KR" altLang="en-US" sz="140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3130058"/>
            <a:ext cx="6683185" cy="2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4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(flexible box layout) 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7" y="1702023"/>
            <a:ext cx="6568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그리드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레이아웃을 기본으로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플렉스 박스를 원하는 위치에 배치하는 것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여유 공간에 따라 너비나 높이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위치를 자유롭게 변형할 수 있음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" y="2859226"/>
            <a:ext cx="4778709" cy="2959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3" y="2228912"/>
            <a:ext cx="3236927" cy="763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43" y="3114260"/>
            <a:ext cx="3129093" cy="73541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216243" y="3971661"/>
            <a:ext cx="3305262" cy="1140269"/>
            <a:chOff x="6216243" y="4228685"/>
            <a:chExt cx="3654615" cy="130804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6243" y="4228685"/>
              <a:ext cx="3531990" cy="79123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8188" y="5075024"/>
              <a:ext cx="3612670" cy="46170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43" y="5304476"/>
            <a:ext cx="3006842" cy="9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</a:t>
            </a:r>
            <a:r>
              <a:rPr lang="ko-KR" altLang="en-US" b="1">
                <a:latin typeface="+mn-ea"/>
              </a:rPr>
              <a:t>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배치 요소들을 감싸는 부모 요소를 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컨테이너로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76429"/>
            <a:ext cx="3586249" cy="17047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3338" y="4629521"/>
            <a:ext cx="250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224630" y="1747866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속성과 브라우저 접두사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7185" y="2255697"/>
            <a:ext cx="5310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최신 모던 브라우저에서는 모두 지원되고 대부분의 </a:t>
            </a:r>
            <a:r>
              <a:rPr lang="ko-KR" altLang="en-US" sz="1400">
                <a:latin typeface="TDc_SSiMyungJo_120_OTF"/>
              </a:rPr>
              <a:t>구식 버전에서도 지원됨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latin typeface="TDc_SSiMyungJo_120_OTF"/>
              </a:rPr>
              <a:t>하지만</a:t>
            </a:r>
            <a:r>
              <a:rPr lang="en-US" altLang="ko-KR" sz="1400" b="1">
                <a:solidFill>
                  <a:srgbClr val="C00000"/>
                </a:solidFill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브라우저마다 플렉스 박스를 지원하는 방법이 달라 브라우저 </a:t>
            </a:r>
            <a:r>
              <a:rPr lang="ko-KR" altLang="en-US" sz="1400">
                <a:latin typeface="TDc_SSiMyungJo_120_OTF"/>
              </a:rPr>
              <a:t>접두사를 붙여야 함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437151" y="3871209"/>
            <a:ext cx="52235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.wrapper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iOS 6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사파리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3.1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-moz-box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파이어폭스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19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-ms-flexbox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IE 10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웹킷 구 버전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표준 스펙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69129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</a:t>
            </a:r>
            <a:r>
              <a:rPr lang="ko-KR" altLang="en-US" b="1">
                <a:latin typeface="+mn-ea"/>
              </a:rPr>
              <a:t>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 배치 방향 지정</a:t>
            </a:r>
            <a:r>
              <a:rPr lang="en-US" altLang="ko-KR" sz="1400">
                <a:latin typeface="TDc_SSiMyungJo_120_OTF"/>
              </a:rPr>
              <a:t>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flex-direction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39628"/>
            <a:ext cx="4922153" cy="3535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" y="3282439"/>
            <a:ext cx="6105876" cy="23231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45167" y="1093188"/>
            <a:ext cx="37722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flex-direction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67" y="4558545"/>
            <a:ext cx="2792548" cy="1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</a:t>
            </a:r>
            <a:r>
              <a:rPr lang="ko-KR" altLang="en-US" b="1">
                <a:latin typeface="+mn-ea"/>
              </a:rPr>
              <a:t>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항목을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한 줄 또는 여러 줄로 배치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flex-wrap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815753"/>
            <a:ext cx="3662449" cy="322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3282438"/>
            <a:ext cx="4976816" cy="1276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9156" y="1355450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739156" y="3519810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wrap-reverse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453" y="1185834"/>
            <a:ext cx="2276522" cy="1450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53" y="3374717"/>
            <a:ext cx="2276522" cy="13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</a:t>
            </a:r>
            <a:r>
              <a:rPr lang="ko-KR" altLang="en-US" b="1">
                <a:latin typeface="+mn-ea"/>
              </a:rPr>
              <a:t>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배치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방향과 여러 줄 배치를 한꺼번에 지정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값은 </a:t>
            </a:r>
            <a:r>
              <a:rPr lang="en-US" altLang="ko-KR" sz="1400"/>
              <a:t>flex-flow:row no-wrap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flex-flow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144275"/>
            <a:ext cx="3558077" cy="3302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83352" y="2255697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배치 순서 바꾸기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order </a:t>
            </a:r>
            <a:r>
              <a:rPr lang="ko-KR" altLang="en-US" sz="1400"/>
              <a:t>값에 지정된 순서에 따라 배치됨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283352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order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91868" y="3388598"/>
            <a:ext cx="3461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#box3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53" y="4568157"/>
            <a:ext cx="2446361" cy="1498097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553512" y="1209401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1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</a:t>
            </a:r>
            <a:r>
              <a:rPr lang="ko-KR" altLang="en-US" b="1">
                <a:latin typeface="+mn-ea"/>
              </a:rPr>
              <a:t>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69628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크기 조절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TDc_SSiMyungJo_120_OTF"/>
              </a:rPr>
              <a:t>flex-grow</a:t>
            </a:r>
            <a:r>
              <a:rPr lang="ko-KR" altLang="en-US" sz="1400">
                <a:latin typeface="TDc_SSiMyungJo_120_OTF"/>
              </a:rPr>
              <a:t>와 </a:t>
            </a:r>
            <a:r>
              <a:rPr lang="en-US" altLang="ko-KR" sz="1400">
                <a:latin typeface="TDc_SSiMyungJo_120_OTF"/>
              </a:rPr>
              <a:t>flex-shrink, flex-basis </a:t>
            </a:r>
            <a:r>
              <a:rPr lang="ko-KR" altLang="en-US" sz="1400">
                <a:latin typeface="TDc_SSiMyungJo_120_OTF"/>
              </a:rPr>
              <a:t>속성은 별개의 속성이지만 따로 </a:t>
            </a:r>
            <a:r>
              <a:rPr lang="ko-KR" altLang="en-US" sz="1400">
                <a:latin typeface="TDc_SSiMyungJo_120_OTF"/>
              </a:rPr>
              <a:t>쓰지 않고 </a:t>
            </a:r>
            <a:r>
              <a:rPr lang="en-US" altLang="ko-KR" sz="1400">
                <a:latin typeface="TDc_SSiMyungJo_120_OTF"/>
              </a:rPr>
              <a:t>flex </a:t>
            </a:r>
            <a:r>
              <a:rPr lang="ko-KR" altLang="en-US" sz="1400">
                <a:latin typeface="TDc_SSiMyungJo_120_OTF"/>
              </a:rPr>
              <a:t>속성으로 묶어 사용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637809"/>
            <a:ext cx="5285065" cy="334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4075555"/>
            <a:ext cx="5760912" cy="24411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6837" y="1755313"/>
            <a:ext cx="348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늘이거나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줄임 *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5" y="3615575"/>
            <a:ext cx="2449411" cy="6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항목 배치를 위한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46810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항목을 주축 방향으로 배치할 때의 배치 기준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justify-content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6" y="2778896"/>
            <a:ext cx="5462237" cy="3475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0857" y="2255697"/>
            <a:ext cx="4681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교차축을 기준으로 하는 배치 방법 조절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660857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align-items </a:t>
            </a:r>
            <a:r>
              <a:rPr lang="ko-KR" altLang="en-US" sz="1400" b="1">
                <a:latin typeface="+mn-ea"/>
              </a:rPr>
              <a:t>속성</a:t>
            </a:r>
            <a:r>
              <a:rPr lang="en-US" altLang="ko-KR" sz="1400" b="1">
                <a:latin typeface="+mn-ea"/>
              </a:rPr>
              <a:t>, align-self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7" y="2806139"/>
            <a:ext cx="5044492" cy="3202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57" y="3272357"/>
            <a:ext cx="5467391" cy="3249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57" y="3703455"/>
            <a:ext cx="5322506" cy="27542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92" y="3325873"/>
            <a:ext cx="5523911" cy="2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항목 배치를 위한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7" y="2255697"/>
            <a:ext cx="56290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항목이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여러 줄로 표시될 때 교차 축 기준의 배치 방법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818042"/>
            <a:ext cx="5570286" cy="334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3434835"/>
            <a:ext cx="4689446" cy="28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디자인의 장단점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7" y="2501332"/>
            <a:ext cx="54426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모든 스마트 기기에서 접속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가로 모드에 맞춘 레이아웃 변경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사이트 유지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관리 용이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396" y="2083244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장점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396" y="387842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단점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6457" y="4369303"/>
            <a:ext cx="5442615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반응형 웹 기술이 최신 웹 표준인 </a:t>
            </a:r>
            <a:r>
              <a:rPr lang="en-US" altLang="ko-KR" sz="1400">
                <a:latin typeface="+mn-ea"/>
              </a:rPr>
              <a:t>CSS3</a:t>
            </a:r>
            <a:r>
              <a:rPr lang="ko-KR" altLang="en-US" sz="1400">
                <a:latin typeface="+mn-ea"/>
              </a:rPr>
              <a:t>의 일부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최신 모던 웹 브라우저에서만 지원됨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8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뷰포트</a:t>
            </a:r>
            <a:r>
              <a:rPr lang="en-US" altLang="ko-KR" b="1"/>
              <a:t>(viewport)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뷰포트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실제 내용이 표시되는 영역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PC </a:t>
            </a:r>
            <a:r>
              <a:rPr lang="ko-KR" altLang="en-US" sz="1400">
                <a:latin typeface="+mn-ea"/>
              </a:rPr>
              <a:t>화면과 모바일 화면의 픽셀 표시 방법이 다르기 때문에 모바일 화면에서 의도한대로 표시되지 않음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뷰포트를 지정하면 기기 화면에 맞춰 확대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축소해서 내용 표시</a:t>
            </a:r>
            <a:endParaRPr lang="ko-KR" altLang="en-US" sz="14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96" y="337079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뷰포트</a:t>
            </a:r>
            <a:r>
              <a:rPr lang="en-US" altLang="ko-KR" sz="1400" b="1"/>
              <a:t> </a:t>
            </a:r>
            <a:r>
              <a:rPr lang="ko-KR" altLang="en-US" sz="1400" b="1"/>
              <a:t>지정하기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622626" y="3814926"/>
            <a:ext cx="5123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&lt;head&gt; </a:t>
            </a:r>
            <a:r>
              <a:rPr lang="ko-KR" altLang="en-US" sz="1400">
                <a:latin typeface="+mn-ea"/>
              </a:rPr>
              <a:t>태그 안에서 </a:t>
            </a:r>
            <a:r>
              <a:rPr lang="en-US" altLang="ko-KR" sz="1400">
                <a:latin typeface="+mn-ea"/>
              </a:rPr>
              <a:t>&lt;meta&gt; </a:t>
            </a:r>
            <a:r>
              <a:rPr lang="ko-KR" altLang="en-US" sz="1400">
                <a:latin typeface="+mn-ea"/>
              </a:rPr>
              <a:t>태그를 이용해 뷰포트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일반적인 사용법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뷰포트의 너비를 스마트폰 화면 너비에 맞추고 초기 화면 배율을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4430015"/>
            <a:ext cx="5008228" cy="282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303" y="3370794"/>
            <a:ext cx="5736007" cy="2034319"/>
          </a:xfrm>
          <a:prstGeom prst="rect">
            <a:avLst/>
          </a:prstGeom>
        </p:spPr>
      </p:pic>
      <p:cxnSp>
        <p:nvCxnSpPr>
          <p:cNvPr id="14" name="구부러진 연결선 13"/>
          <p:cNvCxnSpPr/>
          <p:nvPr/>
        </p:nvCxnSpPr>
        <p:spPr>
          <a:xfrm>
            <a:off x="4009938" y="4712738"/>
            <a:ext cx="1929468" cy="429713"/>
          </a:xfrm>
          <a:prstGeom prst="curvedConnector3">
            <a:avLst>
              <a:gd name="adj1" fmla="val -2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0085" y="5812453"/>
            <a:ext cx="7471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그리드 시스템</a:t>
            </a:r>
            <a:r>
              <a:rPr lang="en-US" altLang="ko-KR" b="1"/>
              <a:t>(grid system)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화면을 여러 개의 칼럼</a:t>
            </a:r>
            <a:r>
              <a:rPr lang="en-US" altLang="ko-KR" sz="1400">
                <a:latin typeface="+mn-ea"/>
              </a:rPr>
              <a:t>(column)</a:t>
            </a:r>
            <a:r>
              <a:rPr lang="ko-KR" altLang="en-US" sz="1400">
                <a:latin typeface="+mn-ea"/>
              </a:rPr>
              <a:t>으로 나누어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필요할 때마다 칼럼들을 묶어 배치하는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 값에 따라 </a:t>
            </a:r>
            <a:r>
              <a:rPr lang="en-US" altLang="ko-KR" sz="1400">
                <a:latin typeface="+mn-ea"/>
              </a:rPr>
              <a:t>‘960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’, ‘1200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칼럼 개수에 따라 </a:t>
            </a:r>
            <a:r>
              <a:rPr lang="en-US" altLang="ko-KR" sz="1400">
                <a:latin typeface="+mn-ea"/>
              </a:rPr>
              <a:t>’12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‘16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‘24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주로 </a:t>
            </a:r>
            <a:r>
              <a:rPr lang="en-US" altLang="ko-KR" sz="1400">
                <a:latin typeface="+mn-ea"/>
              </a:rPr>
              <a:t>960 </a:t>
            </a:r>
            <a:r>
              <a:rPr lang="ko-KR" altLang="en-US" sz="1400">
                <a:latin typeface="+mn-ea"/>
              </a:rPr>
              <a:t>픽셀 </a:t>
            </a:r>
            <a:r>
              <a:rPr lang="en-US" altLang="ko-KR" sz="1400">
                <a:latin typeface="+mn-ea"/>
              </a:rPr>
              <a:t>12 </a:t>
            </a:r>
            <a:r>
              <a:rPr lang="ko-KR" altLang="en-US" sz="1400">
                <a:latin typeface="+mn-ea"/>
              </a:rPr>
              <a:t>칼럼의 그리드 시스템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고정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일정하게 고정하고 레이아웃 만듦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</a:t>
            </a:r>
            <a:r>
              <a:rPr lang="en-US" altLang="ko-KR" sz="1400">
                <a:latin typeface="+mn-ea"/>
              </a:rPr>
              <a:t>% </a:t>
            </a:r>
            <a:r>
              <a:rPr lang="ko-KR" altLang="en-US" sz="1400">
                <a:latin typeface="+mn-ea"/>
              </a:rPr>
              <a:t>같은 가변 값으로 지정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레이아웃을 사용할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너비 값이 줄어들면 실제 콘텐츠를 확인하기 불편하므로 가능하면 간결한 디자인을 사용하는 것이 좋음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448" y="4269209"/>
            <a:ext cx="5124450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3682" y="6221060"/>
            <a:ext cx="41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문서 좌우에 </a:t>
            </a:r>
            <a:r>
              <a:rPr lang="en-US" altLang="ko-KR" sz="1200">
                <a:solidFill>
                  <a:srgbClr val="0070C0"/>
                </a:solidFill>
              </a:rPr>
              <a:t>10px</a:t>
            </a:r>
            <a:r>
              <a:rPr lang="ko-KR" altLang="en-US" sz="1200">
                <a:solidFill>
                  <a:srgbClr val="0070C0"/>
                </a:solidFill>
              </a:rPr>
              <a:t>씩의 패딩이 있다고 가정한 레이아웃 </a:t>
            </a:r>
            <a:r>
              <a:rPr lang="en-US" altLang="ko-KR" sz="12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고정 그리드 레이아웃일 경우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문서의 맨 바깥 부분을 </a:t>
            </a:r>
            <a:r>
              <a:rPr lang="en-US" altLang="ko-KR" sz="1400">
                <a:latin typeface="+mn-ea"/>
              </a:rPr>
              <a:t>#wrapper </a:t>
            </a:r>
            <a:r>
              <a:rPr lang="ko-KR" altLang="en-US" sz="1400">
                <a:latin typeface="+mn-ea"/>
              </a:rPr>
              <a:t>요소로 묶고 너비를 </a:t>
            </a:r>
            <a:r>
              <a:rPr lang="en-US" altLang="ko-KR" sz="1400">
                <a:latin typeface="+mn-ea"/>
              </a:rPr>
              <a:t>960px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헤더와 본문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사이드 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푸터를 배치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이 때 너비는 </a:t>
            </a:r>
            <a:r>
              <a:rPr lang="en-US" altLang="ko-KR" sz="1400">
                <a:latin typeface="+mn-ea"/>
              </a:rPr>
              <a:t>px </a:t>
            </a:r>
            <a:r>
              <a:rPr lang="ko-KR" altLang="en-US" sz="1400">
                <a:latin typeface="+mn-ea"/>
              </a:rPr>
              <a:t>값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너비가 좁아질 경우 내용의 일부가 가려질 수 있음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14282" y="1560122"/>
            <a:ext cx="2371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4" y="3306671"/>
            <a:ext cx="4655810" cy="31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그리드 레이아웃 만들기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7" y="1860291"/>
            <a:ext cx="6700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</a:t>
            </a:r>
            <a:r>
              <a:rPr lang="en-US" altLang="ko-KR" sz="1400">
                <a:latin typeface="+mn-ea"/>
              </a:rPr>
              <a:t>%</a:t>
            </a:r>
            <a:r>
              <a:rPr lang="ko-KR" altLang="en-US" sz="1400">
                <a:latin typeface="+mn-ea"/>
              </a:rPr>
              <a:t>로 변환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화면에 꽉 차게 하고 싶다면 </a:t>
            </a:r>
            <a:r>
              <a:rPr lang="en-US" altLang="ko-KR" sz="1400">
                <a:latin typeface="+mn-ea"/>
              </a:rPr>
              <a:t>100%, </a:t>
            </a:r>
            <a:r>
              <a:rPr lang="ko-KR" altLang="en-US" sz="1400">
                <a:latin typeface="+mn-ea"/>
              </a:rPr>
              <a:t>여유를 두려면 적당히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기준으로 각 요소의 너비를 계산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47838" y="904056"/>
            <a:ext cx="23712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62.5%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31.25%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#00ff90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#c3590a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089403"/>
            <a:ext cx="4773336" cy="338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50" y="3820879"/>
            <a:ext cx="3897185" cy="26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글꼴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2288192"/>
            <a:ext cx="54426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 폰트의 대문자 </a:t>
            </a:r>
            <a:r>
              <a:rPr lang="en-US" altLang="ko-KR" sz="1400">
                <a:latin typeface="+mn-ea"/>
              </a:rPr>
              <a:t>M </a:t>
            </a:r>
            <a:r>
              <a:rPr lang="ko-KR" altLang="en-US" sz="1400">
                <a:latin typeface="+mn-ea"/>
              </a:rPr>
              <a:t>너비를 </a:t>
            </a:r>
            <a:r>
              <a:rPr lang="en-US" altLang="ko-KR" sz="1400">
                <a:latin typeface="+mn-ea"/>
              </a:rPr>
              <a:t>1em</a:t>
            </a:r>
            <a:r>
              <a:rPr lang="ko-KR" altLang="en-US" sz="1400">
                <a:latin typeface="+mn-ea"/>
              </a:rPr>
              <a:t>으로 지정</a:t>
            </a:r>
            <a:r>
              <a:rPr lang="en-US" altLang="ko-KR" sz="1400">
                <a:latin typeface="+mn-ea"/>
              </a:rPr>
              <a:t>. 1em=16px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988" y="182880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2747584"/>
            <a:ext cx="1868298" cy="6248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2395" y="4197828"/>
            <a:ext cx="6509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em </a:t>
            </a:r>
            <a:r>
              <a:rPr lang="ko-KR" altLang="en-US" sz="1400">
                <a:latin typeface="+mn-ea"/>
              </a:rPr>
              <a:t>단위는 부모 요소가 중첩될 경우 글자 크기가 계속 달라짐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rem</a:t>
            </a:r>
            <a:r>
              <a:rPr lang="ko-KR" altLang="en-US" sz="1400">
                <a:latin typeface="+mn-ea"/>
              </a:rPr>
              <a:t>은 처음부터 기본 크기를 지정하고 그것을 기준으로 글자 크기 지정</a:t>
            </a:r>
            <a:endParaRPr lang="en-US" altLang="ko-KR" sz="14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988" y="3738436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rem </a:t>
            </a:r>
            <a:r>
              <a:rPr lang="ko-KR" altLang="en-US" sz="1400" b="1"/>
              <a:t>단위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86445" y="4084153"/>
            <a:ext cx="3755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.fluid-text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7418664" y="2061912"/>
            <a:ext cx="352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05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1808549"/>
            <a:ext cx="10888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브라우저 창의 너비가 변하더라도 이미지 너비 값은 변하지 않음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브라우저 화면 너비를 줄일 경우 이미지 일부가 가려짐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sym typeface="Wingdings" panose="05000000000000000000" pitchFamily="2" charset="2"/>
              </a:rPr>
              <a:t>가변 이미지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(fluid image)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로 만들면 창의 너비에 따라 이미지 너비도 조절됨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8140" y="4279969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img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92" r="2070"/>
          <a:stretch/>
        </p:blipFill>
        <p:spPr>
          <a:xfrm>
            <a:off x="3112316" y="4156759"/>
            <a:ext cx="4060271" cy="1598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227" y="2905841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CSS</a:t>
            </a:r>
            <a:r>
              <a:rPr lang="ko-KR" altLang="en-US" sz="1400" b="1"/>
              <a:t>를 이용한 방법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3213518"/>
            <a:ext cx="84141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이미지를 감싸고 있는 부모 요소만큼만 커지거나 작아지도록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 값을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3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613</TotalTime>
  <Words>2122</Words>
  <Application>Microsoft Office PowerPoint</Application>
  <PresentationFormat>와이드스크린</PresentationFormat>
  <Paragraphs>408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14. 반응형 웹이란</vt:lpstr>
      <vt:lpstr>모바일 기기와 웹 디자인</vt:lpstr>
      <vt:lpstr>모바일 기기와 웹 디자인</vt:lpstr>
      <vt:lpstr>모바일 기기와 웹 디자인</vt:lpstr>
      <vt:lpstr>가변 그리드 레이아웃</vt:lpstr>
      <vt:lpstr>가변 그리드 레이아웃</vt:lpstr>
      <vt:lpstr>가변 그리드 레이아웃</vt:lpstr>
      <vt:lpstr>가변 요소</vt:lpstr>
      <vt:lpstr>가변 요소</vt:lpstr>
      <vt:lpstr>가변 요소</vt:lpstr>
      <vt:lpstr>가변 요소</vt:lpstr>
      <vt:lpstr>미디어 쿼리</vt:lpstr>
      <vt:lpstr>미디어 쿼리</vt:lpstr>
      <vt:lpstr>미디어 쿼리</vt:lpstr>
      <vt:lpstr>미디어 쿼리</vt:lpstr>
      <vt:lpstr>미디어 쿼리</vt:lpstr>
      <vt:lpstr>미디어 쿼리</vt:lpstr>
      <vt:lpstr>미디어 쿼리 사용한 사이트 구성</vt:lpstr>
      <vt:lpstr>미디어 쿼리 사용한 사이트 구성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Kyunghee Ko</cp:lastModifiedBy>
  <cp:revision>26</cp:revision>
  <dcterms:created xsi:type="dcterms:W3CDTF">2017-01-05T09:08:23Z</dcterms:created>
  <dcterms:modified xsi:type="dcterms:W3CDTF">2017-01-06T06:27:06Z</dcterms:modified>
</cp:coreProperties>
</file>