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4"/>
  </p:notesMasterIdLst>
  <p:sldIdLst>
    <p:sldId id="256" r:id="rId2"/>
    <p:sldId id="261" r:id="rId3"/>
    <p:sldId id="263" r:id="rId4"/>
    <p:sldId id="264" r:id="rId5"/>
    <p:sldId id="266" r:id="rId6"/>
    <p:sldId id="268" r:id="rId7"/>
    <p:sldId id="267" r:id="rId8"/>
    <p:sldId id="276" r:id="rId9"/>
    <p:sldId id="269" r:id="rId10"/>
    <p:sldId id="274" r:id="rId11"/>
    <p:sldId id="273" r:id="rId12"/>
    <p:sldId id="275" r:id="rId13"/>
    <p:sldId id="278" r:id="rId14"/>
    <p:sldId id="277" r:id="rId15"/>
    <p:sldId id="284" r:id="rId16"/>
    <p:sldId id="279" r:id="rId17"/>
    <p:sldId id="280" r:id="rId18"/>
    <p:sldId id="270" r:id="rId19"/>
    <p:sldId id="271" r:id="rId20"/>
    <p:sldId id="281" r:id="rId21"/>
    <p:sldId id="282" r:id="rId22"/>
    <p:sldId id="283" r:id="rId23"/>
  </p:sldIdLst>
  <p:sldSz cx="9144000" cy="6858000" type="screen4x3"/>
  <p:notesSz cx="6742113" cy="98726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75744" autoAdjust="0"/>
  </p:normalViewPr>
  <p:slideViewPr>
    <p:cSldViewPr snapToGrid="0">
      <p:cViewPr varScale="1">
        <p:scale>
          <a:sx n="115" d="100"/>
          <a:sy n="115" d="100"/>
        </p:scale>
        <p:origin x="126" y="108"/>
      </p:cViewPr>
      <p:guideLst/>
    </p:cSldViewPr>
  </p:slideViewPr>
  <p:notesTextViewPr>
    <p:cViewPr>
      <p:scale>
        <a:sx n="1" d="1"/>
        <a:sy n="1" d="1"/>
      </p:scale>
      <p:origin x="0" y="0"/>
    </p:cViewPr>
  </p:notesTextViewPr>
  <p:notesViewPr>
    <p:cSldViewPr snapToGrid="0">
      <p:cViewPr varScale="1">
        <p:scale>
          <a:sx n="92" d="100"/>
          <a:sy n="92" d="100"/>
        </p:scale>
        <p:origin x="3540" y="102"/>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21582" cy="49534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vl1pPr>
          </a:lstStyle>
          <a:p>
            <a:fld id="{338F7A62-ABF2-443E-AED2-750F975567E3}" type="datetimeFigureOut">
              <a:rPr kumimoji="1" lang="ja-JP" altLang="en-US" smtClean="0"/>
              <a:t>2016/10/30</a:t>
            </a:fld>
            <a:endParaRPr kumimoji="1" lang="ja-JP" altLang="en-US"/>
          </a:p>
        </p:txBody>
      </p:sp>
      <p:sp>
        <p:nvSpPr>
          <p:cNvPr id="4" name="スライド イメージ プレースホルダー 3"/>
          <p:cNvSpPr>
            <a:spLocks noGrp="1" noRot="1" noChangeAspect="1"/>
          </p:cNvSpPr>
          <p:nvPr>
            <p:ph type="sldImg" idx="2"/>
          </p:nvPr>
        </p:nvSpPr>
        <p:spPr>
          <a:xfrm>
            <a:off x="1150938" y="1233488"/>
            <a:ext cx="4440237" cy="3332162"/>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4212" y="4751219"/>
            <a:ext cx="5393690" cy="388736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7317"/>
            <a:ext cx="2921582" cy="49534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8971" y="9377317"/>
            <a:ext cx="2921582" cy="495347"/>
          </a:xfrm>
          <a:prstGeom prst="rect">
            <a:avLst/>
          </a:prstGeom>
        </p:spPr>
        <p:txBody>
          <a:bodyPr vert="horz" lIns="91440" tIns="45720" rIns="91440" bIns="45720" rtlCol="0" anchor="b"/>
          <a:lstStyle>
            <a:lvl1pPr algn="r">
              <a:defRPr sz="1200"/>
            </a:lvl1pPr>
          </a:lstStyle>
          <a:p>
            <a:fld id="{787B5173-1B29-451A-A4EC-F041722EEA2B}" type="slidenum">
              <a:rPr kumimoji="1" lang="ja-JP" altLang="en-US" smtClean="0"/>
              <a:t>‹#›</a:t>
            </a:fld>
            <a:endParaRPr kumimoji="1" lang="ja-JP" altLang="en-US"/>
          </a:p>
        </p:txBody>
      </p:sp>
    </p:spTree>
    <p:extLst>
      <p:ext uri="{BB962C8B-B14F-4D97-AF65-F5344CB8AC3E}">
        <p14:creationId xmlns:p14="http://schemas.microsoft.com/office/powerpoint/2010/main" val="297415911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787B5173-1B29-451A-A4EC-F041722EEA2B}" type="slidenum">
              <a:rPr kumimoji="1" lang="ja-JP" altLang="en-US" smtClean="0"/>
              <a:t>1</a:t>
            </a:fld>
            <a:endParaRPr kumimoji="1" lang="ja-JP" altLang="en-US"/>
          </a:p>
        </p:txBody>
      </p:sp>
    </p:spTree>
    <p:extLst>
      <p:ext uri="{BB962C8B-B14F-4D97-AF65-F5344CB8AC3E}">
        <p14:creationId xmlns:p14="http://schemas.microsoft.com/office/powerpoint/2010/main" val="710815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87B5173-1B29-451A-A4EC-F041722EEA2B}" type="slidenum">
              <a:rPr kumimoji="1" lang="ja-JP" altLang="en-US" smtClean="0"/>
              <a:t>3</a:t>
            </a:fld>
            <a:endParaRPr kumimoji="1" lang="ja-JP" altLang="en-US"/>
          </a:p>
        </p:txBody>
      </p:sp>
    </p:spTree>
    <p:extLst>
      <p:ext uri="{BB962C8B-B14F-4D97-AF65-F5344CB8AC3E}">
        <p14:creationId xmlns:p14="http://schemas.microsoft.com/office/powerpoint/2010/main" val="1355351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87B5173-1B29-451A-A4EC-F041722EEA2B}" type="slidenum">
              <a:rPr kumimoji="1" lang="ja-JP" altLang="en-US" smtClean="0"/>
              <a:t>4</a:t>
            </a:fld>
            <a:endParaRPr kumimoji="1" lang="ja-JP" altLang="en-US"/>
          </a:p>
        </p:txBody>
      </p:sp>
    </p:spTree>
    <p:extLst>
      <p:ext uri="{BB962C8B-B14F-4D97-AF65-F5344CB8AC3E}">
        <p14:creationId xmlns:p14="http://schemas.microsoft.com/office/powerpoint/2010/main" val="3342907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87B5173-1B29-451A-A4EC-F041722EEA2B}" type="slidenum">
              <a:rPr kumimoji="1" lang="ja-JP" altLang="en-US" smtClean="0"/>
              <a:t>5</a:t>
            </a:fld>
            <a:endParaRPr kumimoji="1" lang="ja-JP" altLang="en-US"/>
          </a:p>
        </p:txBody>
      </p:sp>
    </p:spTree>
    <p:extLst>
      <p:ext uri="{BB962C8B-B14F-4D97-AF65-F5344CB8AC3E}">
        <p14:creationId xmlns:p14="http://schemas.microsoft.com/office/powerpoint/2010/main" val="2685816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87B5173-1B29-451A-A4EC-F041722EEA2B}" type="slidenum">
              <a:rPr kumimoji="1" lang="ja-JP" altLang="en-US" smtClean="0"/>
              <a:t>6</a:t>
            </a:fld>
            <a:endParaRPr kumimoji="1" lang="ja-JP" altLang="en-US"/>
          </a:p>
        </p:txBody>
      </p:sp>
    </p:spTree>
    <p:extLst>
      <p:ext uri="{BB962C8B-B14F-4D97-AF65-F5344CB8AC3E}">
        <p14:creationId xmlns:p14="http://schemas.microsoft.com/office/powerpoint/2010/main" val="4282129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36169"/>
            <a:ext cx="7772400" cy="2387600"/>
          </a:xfrm>
        </p:spPr>
        <p:txBody>
          <a:bodyPr anchor="b">
            <a:normAutofit/>
          </a:bodyPr>
          <a:lstStyle>
            <a:lvl1pPr algn="ctr">
              <a:lnSpc>
                <a:spcPct val="120000"/>
              </a:lnSpc>
              <a:defRPr sz="3600"/>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1816461" y="4162177"/>
            <a:ext cx="6858000" cy="2074499"/>
          </a:xfrm>
        </p:spPr>
        <p:txBody>
          <a:bodyPr>
            <a:normAutofit/>
          </a:bodyPr>
          <a:lstStyle>
            <a:lvl1pPr marL="0" indent="0" algn="r">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smtClean="0"/>
              <a:t>マスター サブタイトルの書式設定</a:t>
            </a:r>
            <a:endParaRPr lang="en-US" dirty="0"/>
          </a:p>
        </p:txBody>
      </p:sp>
      <p:sp>
        <p:nvSpPr>
          <p:cNvPr id="6" name="Slide Number Placeholder 5"/>
          <p:cNvSpPr>
            <a:spLocks noGrp="1"/>
          </p:cNvSpPr>
          <p:nvPr>
            <p:ph type="sldNum" sz="quarter" idx="12"/>
          </p:nvPr>
        </p:nvSpPr>
        <p:spPr/>
        <p:txBody>
          <a:bodyPr/>
          <a:lstStyle/>
          <a:p>
            <a:fld id="{D8F4E805-1781-46FB-877C-A4098C9829F0}" type="slidenum">
              <a:rPr kumimoji="1" lang="ja-JP" altLang="en-US" smtClean="0"/>
              <a:t>‹#›</a:t>
            </a:fld>
            <a:endParaRPr kumimoji="1" lang="ja-JP" altLang="en-US"/>
          </a:p>
        </p:txBody>
      </p:sp>
    </p:spTree>
    <p:extLst>
      <p:ext uri="{BB962C8B-B14F-4D97-AF65-F5344CB8AC3E}">
        <p14:creationId xmlns:p14="http://schemas.microsoft.com/office/powerpoint/2010/main" val="416560094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t>2015/3/16</a:t>
            </a:r>
            <a:endParaRPr kumimoji="1" lang="ja-JP" altLang="en-US"/>
          </a:p>
        </p:txBody>
      </p:sp>
      <p:sp>
        <p:nvSpPr>
          <p:cNvPr id="5" name="Footer Placeholder 4"/>
          <p:cNvSpPr>
            <a:spLocks noGrp="1"/>
          </p:cNvSpPr>
          <p:nvPr>
            <p:ph type="ftr" sz="quarter" idx="11"/>
          </p:nvPr>
        </p:nvSpPr>
        <p:spPr>
          <a:xfrm>
            <a:off x="3233859" y="6356350"/>
            <a:ext cx="2676281" cy="365125"/>
          </a:xfrm>
          <a:prstGeom prst="rect">
            <a:avLst/>
          </a:prstGeom>
        </p:spPr>
        <p:txBody>
          <a:bodyPr/>
          <a:lstStyle/>
          <a:p>
            <a:r>
              <a:rPr kumimoji="1" lang="ja-JP" altLang="en-US" smtClean="0"/>
              <a:t>第</a:t>
            </a:r>
            <a:r>
              <a:rPr kumimoji="1" lang="en-US" altLang="ja-JP" smtClean="0"/>
              <a:t>20</a:t>
            </a:r>
            <a:r>
              <a:rPr kumimoji="1" lang="ja-JP" altLang="en-US" smtClean="0"/>
              <a:t>回ロボティクスシンポジア</a:t>
            </a:r>
            <a:endParaRPr kumimoji="1" lang="ja-JP" altLang="en-US"/>
          </a:p>
        </p:txBody>
      </p:sp>
      <p:sp>
        <p:nvSpPr>
          <p:cNvPr id="6" name="Slide Number Placeholder 5"/>
          <p:cNvSpPr>
            <a:spLocks noGrp="1"/>
          </p:cNvSpPr>
          <p:nvPr>
            <p:ph type="sldNum" sz="quarter" idx="12"/>
          </p:nvPr>
        </p:nvSpPr>
        <p:spPr/>
        <p:txBody>
          <a:bodyPr/>
          <a:lstStyle/>
          <a:p>
            <a:fld id="{D8F4E805-1781-46FB-877C-A4098C9829F0}" type="slidenum">
              <a:rPr kumimoji="1" lang="ja-JP" altLang="en-US" smtClean="0"/>
              <a:t>‹#›</a:t>
            </a:fld>
            <a:endParaRPr kumimoji="1" lang="ja-JP" altLang="en-US"/>
          </a:p>
        </p:txBody>
      </p:sp>
    </p:spTree>
    <p:extLst>
      <p:ext uri="{BB962C8B-B14F-4D97-AF65-F5344CB8AC3E}">
        <p14:creationId xmlns:p14="http://schemas.microsoft.com/office/powerpoint/2010/main" val="1046826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t>2015/3/16</a:t>
            </a:r>
            <a:endParaRPr kumimoji="1" lang="ja-JP" altLang="en-US"/>
          </a:p>
        </p:txBody>
      </p:sp>
      <p:sp>
        <p:nvSpPr>
          <p:cNvPr id="5" name="Footer Placeholder 4"/>
          <p:cNvSpPr>
            <a:spLocks noGrp="1"/>
          </p:cNvSpPr>
          <p:nvPr>
            <p:ph type="ftr" sz="quarter" idx="11"/>
          </p:nvPr>
        </p:nvSpPr>
        <p:spPr>
          <a:xfrm>
            <a:off x="3233859" y="6356350"/>
            <a:ext cx="2676281" cy="365125"/>
          </a:xfrm>
          <a:prstGeom prst="rect">
            <a:avLst/>
          </a:prstGeom>
        </p:spPr>
        <p:txBody>
          <a:bodyPr/>
          <a:lstStyle/>
          <a:p>
            <a:r>
              <a:rPr kumimoji="1" lang="ja-JP" altLang="en-US" smtClean="0"/>
              <a:t>第</a:t>
            </a:r>
            <a:r>
              <a:rPr kumimoji="1" lang="en-US" altLang="ja-JP" smtClean="0"/>
              <a:t>20</a:t>
            </a:r>
            <a:r>
              <a:rPr kumimoji="1" lang="ja-JP" altLang="en-US" smtClean="0"/>
              <a:t>回ロボティクスシンポジア</a:t>
            </a:r>
            <a:endParaRPr kumimoji="1" lang="ja-JP" altLang="en-US"/>
          </a:p>
        </p:txBody>
      </p:sp>
      <p:sp>
        <p:nvSpPr>
          <p:cNvPr id="6" name="Slide Number Placeholder 5"/>
          <p:cNvSpPr>
            <a:spLocks noGrp="1"/>
          </p:cNvSpPr>
          <p:nvPr>
            <p:ph type="sldNum" sz="quarter" idx="12"/>
          </p:nvPr>
        </p:nvSpPr>
        <p:spPr/>
        <p:txBody>
          <a:bodyPr/>
          <a:lstStyle/>
          <a:p>
            <a:fld id="{D8F4E805-1781-46FB-877C-A4098C9829F0}" type="slidenum">
              <a:rPr kumimoji="1" lang="ja-JP" altLang="en-US" smtClean="0"/>
              <a:t>‹#›</a:t>
            </a:fld>
            <a:endParaRPr kumimoji="1" lang="ja-JP" altLang="en-US"/>
          </a:p>
        </p:txBody>
      </p:sp>
    </p:spTree>
    <p:extLst>
      <p:ext uri="{BB962C8B-B14F-4D97-AF65-F5344CB8AC3E}">
        <p14:creationId xmlns:p14="http://schemas.microsoft.com/office/powerpoint/2010/main" val="1771689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61108" y="245966"/>
            <a:ext cx="8268677" cy="824847"/>
          </a:xfrm>
        </p:spPr>
        <p:txBody>
          <a:bodyPr>
            <a:normAutofit/>
          </a:bodyPr>
          <a:lstStyle>
            <a:lvl1pPr>
              <a:defRPr sz="2800"/>
            </a:lvl1p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461108" y="1315123"/>
            <a:ext cx="8268677" cy="4924360"/>
          </a:xfrm>
        </p:spPr>
        <p:txBody>
          <a:bodyPr/>
          <a:lstStyle>
            <a:lvl1pPr marL="228600" indent="-228600">
              <a:lnSpc>
                <a:spcPct val="120000"/>
              </a:lnSpc>
              <a:buClr>
                <a:schemeClr val="accent1"/>
              </a:buClr>
              <a:buFont typeface="Wingdings" panose="05000000000000000000" pitchFamily="2" charset="2"/>
              <a:buChar char="p"/>
              <a:defRPr sz="2400"/>
            </a:lvl1pPr>
            <a:lvl2pPr marL="685800" indent="-228600">
              <a:lnSpc>
                <a:spcPct val="130000"/>
              </a:lnSpc>
              <a:buClr>
                <a:schemeClr val="accent1"/>
              </a:buClr>
              <a:buFont typeface="Wingdings" panose="05000000000000000000" pitchFamily="2" charset="2"/>
              <a:buChar char="Ø"/>
              <a:defRPr sz="2200"/>
            </a:lvl2pPr>
            <a:lvl3pPr>
              <a:buClr>
                <a:schemeClr val="accent1"/>
              </a:buClr>
              <a:defRPr/>
            </a:lvl3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a:xfrm>
            <a:off x="7909561" y="6388341"/>
            <a:ext cx="1119406" cy="365125"/>
          </a:xfrm>
        </p:spPr>
        <p:txBody>
          <a:bodyPr/>
          <a:lstStyle>
            <a:lvl1pPr>
              <a:defRPr sz="1400">
                <a:solidFill>
                  <a:schemeClr val="tx1"/>
                </a:solidFill>
              </a:defRPr>
            </a:lvl1pPr>
          </a:lstStyle>
          <a:p>
            <a:r>
              <a:rPr lang="en-US" altLang="ja-JP" dirty="0" smtClean="0"/>
              <a:t>2016/7/8</a:t>
            </a:r>
            <a:endParaRPr lang="ja-JP" altLang="en-US" dirty="0"/>
          </a:p>
        </p:txBody>
      </p:sp>
      <p:sp>
        <p:nvSpPr>
          <p:cNvPr id="6" name="Slide Number Placeholder 5"/>
          <p:cNvSpPr>
            <a:spLocks noGrp="1"/>
          </p:cNvSpPr>
          <p:nvPr>
            <p:ph type="sldNum" sz="quarter" idx="12"/>
          </p:nvPr>
        </p:nvSpPr>
        <p:spPr>
          <a:xfrm>
            <a:off x="8285343" y="97108"/>
            <a:ext cx="551473" cy="365125"/>
          </a:xfrm>
        </p:spPr>
        <p:txBody>
          <a:bodyPr/>
          <a:lstStyle>
            <a:lvl1pPr>
              <a:defRPr sz="1400"/>
            </a:lvl1pPr>
          </a:lstStyle>
          <a:p>
            <a:fld id="{D8F4E805-1781-46FB-877C-A4098C9829F0}" type="slidenum">
              <a:rPr lang="ja-JP" altLang="en-US" smtClean="0"/>
              <a:pPr/>
              <a:t>‹#›</a:t>
            </a:fld>
            <a:endParaRPr lang="ja-JP" altLang="en-US"/>
          </a:p>
        </p:txBody>
      </p:sp>
      <p:cxnSp>
        <p:nvCxnSpPr>
          <p:cNvPr id="9" name="直線コネクタ 8"/>
          <p:cNvCxnSpPr/>
          <p:nvPr userDrawn="1"/>
        </p:nvCxnSpPr>
        <p:spPr>
          <a:xfrm flipV="1">
            <a:off x="461108" y="890082"/>
            <a:ext cx="8268677" cy="23448"/>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6414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kumimoji="1" lang="en-US" altLang="ja-JP" smtClean="0"/>
              <a:t>2015/3/16</a:t>
            </a:r>
            <a:endParaRPr kumimoji="1" lang="ja-JP" altLang="en-US"/>
          </a:p>
        </p:txBody>
      </p:sp>
      <p:sp>
        <p:nvSpPr>
          <p:cNvPr id="5" name="Footer Placeholder 4"/>
          <p:cNvSpPr>
            <a:spLocks noGrp="1"/>
          </p:cNvSpPr>
          <p:nvPr>
            <p:ph type="ftr" sz="quarter" idx="11"/>
          </p:nvPr>
        </p:nvSpPr>
        <p:spPr>
          <a:xfrm>
            <a:off x="3233859" y="6356350"/>
            <a:ext cx="2676281" cy="365125"/>
          </a:xfrm>
          <a:prstGeom prst="rect">
            <a:avLst/>
          </a:prstGeom>
        </p:spPr>
        <p:txBody>
          <a:bodyPr/>
          <a:lstStyle/>
          <a:p>
            <a:r>
              <a:rPr kumimoji="1" lang="ja-JP" altLang="en-US" smtClean="0"/>
              <a:t>第</a:t>
            </a:r>
            <a:r>
              <a:rPr kumimoji="1" lang="en-US" altLang="ja-JP" smtClean="0"/>
              <a:t>20</a:t>
            </a:r>
            <a:r>
              <a:rPr kumimoji="1" lang="ja-JP" altLang="en-US" smtClean="0"/>
              <a:t>回ロボティクスシンポジア</a:t>
            </a:r>
            <a:endParaRPr kumimoji="1" lang="ja-JP" altLang="en-US"/>
          </a:p>
        </p:txBody>
      </p:sp>
      <p:sp>
        <p:nvSpPr>
          <p:cNvPr id="6" name="Slide Number Placeholder 5"/>
          <p:cNvSpPr>
            <a:spLocks noGrp="1"/>
          </p:cNvSpPr>
          <p:nvPr>
            <p:ph type="sldNum" sz="quarter" idx="12"/>
          </p:nvPr>
        </p:nvSpPr>
        <p:spPr/>
        <p:txBody>
          <a:bodyPr/>
          <a:lstStyle/>
          <a:p>
            <a:fld id="{D8F4E805-1781-46FB-877C-A4098C9829F0}" type="slidenum">
              <a:rPr kumimoji="1" lang="ja-JP" altLang="en-US" smtClean="0"/>
              <a:t>‹#›</a:t>
            </a:fld>
            <a:endParaRPr kumimoji="1" lang="ja-JP" altLang="en-US"/>
          </a:p>
        </p:txBody>
      </p:sp>
    </p:spTree>
    <p:extLst>
      <p:ext uri="{BB962C8B-B14F-4D97-AF65-F5344CB8AC3E}">
        <p14:creationId xmlns:p14="http://schemas.microsoft.com/office/powerpoint/2010/main" val="30841979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r>
              <a:rPr kumimoji="1" lang="en-US" altLang="ja-JP" smtClean="0"/>
              <a:t>2015/3/16</a:t>
            </a:r>
            <a:endParaRPr kumimoji="1" lang="ja-JP" altLang="en-US"/>
          </a:p>
        </p:txBody>
      </p:sp>
      <p:sp>
        <p:nvSpPr>
          <p:cNvPr id="6" name="Footer Placeholder 5"/>
          <p:cNvSpPr>
            <a:spLocks noGrp="1"/>
          </p:cNvSpPr>
          <p:nvPr>
            <p:ph type="ftr" sz="quarter" idx="11"/>
          </p:nvPr>
        </p:nvSpPr>
        <p:spPr>
          <a:xfrm>
            <a:off x="3233859" y="6356350"/>
            <a:ext cx="2676281" cy="365125"/>
          </a:xfrm>
          <a:prstGeom prst="rect">
            <a:avLst/>
          </a:prstGeom>
        </p:spPr>
        <p:txBody>
          <a:bodyPr/>
          <a:lstStyle/>
          <a:p>
            <a:r>
              <a:rPr kumimoji="1" lang="ja-JP" altLang="en-US" smtClean="0"/>
              <a:t>第</a:t>
            </a:r>
            <a:r>
              <a:rPr kumimoji="1" lang="en-US" altLang="ja-JP" smtClean="0"/>
              <a:t>20</a:t>
            </a:r>
            <a:r>
              <a:rPr kumimoji="1" lang="ja-JP" altLang="en-US" smtClean="0"/>
              <a:t>回ロボティクスシンポジア</a:t>
            </a:r>
            <a:endParaRPr kumimoji="1" lang="ja-JP" altLang="en-US"/>
          </a:p>
        </p:txBody>
      </p:sp>
      <p:sp>
        <p:nvSpPr>
          <p:cNvPr id="7" name="Slide Number Placeholder 6"/>
          <p:cNvSpPr>
            <a:spLocks noGrp="1"/>
          </p:cNvSpPr>
          <p:nvPr>
            <p:ph type="sldNum" sz="quarter" idx="12"/>
          </p:nvPr>
        </p:nvSpPr>
        <p:spPr/>
        <p:txBody>
          <a:bodyPr/>
          <a:lstStyle/>
          <a:p>
            <a:fld id="{D8F4E805-1781-46FB-877C-A4098C9829F0}" type="slidenum">
              <a:rPr kumimoji="1" lang="ja-JP" altLang="en-US" smtClean="0"/>
              <a:t>‹#›</a:t>
            </a:fld>
            <a:endParaRPr kumimoji="1" lang="ja-JP" altLang="en-US"/>
          </a:p>
        </p:txBody>
      </p:sp>
    </p:spTree>
    <p:extLst>
      <p:ext uri="{BB962C8B-B14F-4D97-AF65-F5344CB8AC3E}">
        <p14:creationId xmlns:p14="http://schemas.microsoft.com/office/powerpoint/2010/main" val="15692749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r>
              <a:rPr kumimoji="1" lang="en-US" altLang="ja-JP" smtClean="0"/>
              <a:t>2015/3/16</a:t>
            </a:r>
            <a:endParaRPr kumimoji="1" lang="ja-JP" altLang="en-US"/>
          </a:p>
        </p:txBody>
      </p:sp>
      <p:sp>
        <p:nvSpPr>
          <p:cNvPr id="8" name="Footer Placeholder 7"/>
          <p:cNvSpPr>
            <a:spLocks noGrp="1"/>
          </p:cNvSpPr>
          <p:nvPr>
            <p:ph type="ftr" sz="quarter" idx="11"/>
          </p:nvPr>
        </p:nvSpPr>
        <p:spPr>
          <a:xfrm>
            <a:off x="3233859" y="6356350"/>
            <a:ext cx="2676281" cy="365125"/>
          </a:xfrm>
          <a:prstGeom prst="rect">
            <a:avLst/>
          </a:prstGeom>
        </p:spPr>
        <p:txBody>
          <a:bodyPr/>
          <a:lstStyle/>
          <a:p>
            <a:r>
              <a:rPr kumimoji="1" lang="ja-JP" altLang="en-US" smtClean="0"/>
              <a:t>第</a:t>
            </a:r>
            <a:r>
              <a:rPr kumimoji="1" lang="en-US" altLang="ja-JP" smtClean="0"/>
              <a:t>20</a:t>
            </a:r>
            <a:r>
              <a:rPr kumimoji="1" lang="ja-JP" altLang="en-US" smtClean="0"/>
              <a:t>回ロボティクスシンポジア</a:t>
            </a:r>
            <a:endParaRPr kumimoji="1" lang="ja-JP" altLang="en-US"/>
          </a:p>
        </p:txBody>
      </p:sp>
      <p:sp>
        <p:nvSpPr>
          <p:cNvPr id="9" name="Slide Number Placeholder 8"/>
          <p:cNvSpPr>
            <a:spLocks noGrp="1"/>
          </p:cNvSpPr>
          <p:nvPr>
            <p:ph type="sldNum" sz="quarter" idx="12"/>
          </p:nvPr>
        </p:nvSpPr>
        <p:spPr/>
        <p:txBody>
          <a:bodyPr/>
          <a:lstStyle/>
          <a:p>
            <a:fld id="{D8F4E805-1781-46FB-877C-A4098C9829F0}" type="slidenum">
              <a:rPr kumimoji="1" lang="ja-JP" altLang="en-US" smtClean="0"/>
              <a:t>‹#›</a:t>
            </a:fld>
            <a:endParaRPr kumimoji="1" lang="ja-JP" altLang="en-US"/>
          </a:p>
        </p:txBody>
      </p:sp>
    </p:spTree>
    <p:extLst>
      <p:ext uri="{BB962C8B-B14F-4D97-AF65-F5344CB8AC3E}">
        <p14:creationId xmlns:p14="http://schemas.microsoft.com/office/powerpoint/2010/main" val="115313396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smtClean="0"/>
              <a:t>2015/3/16</a:t>
            </a:r>
            <a:endParaRPr kumimoji="1" lang="ja-JP" altLang="en-US"/>
          </a:p>
        </p:txBody>
      </p:sp>
      <p:sp>
        <p:nvSpPr>
          <p:cNvPr id="4" name="Footer Placeholder 3"/>
          <p:cNvSpPr>
            <a:spLocks noGrp="1"/>
          </p:cNvSpPr>
          <p:nvPr>
            <p:ph type="ftr" sz="quarter" idx="11"/>
          </p:nvPr>
        </p:nvSpPr>
        <p:spPr>
          <a:xfrm>
            <a:off x="3233859" y="6356350"/>
            <a:ext cx="2676281" cy="365125"/>
          </a:xfrm>
          <a:prstGeom prst="rect">
            <a:avLst/>
          </a:prstGeom>
        </p:spPr>
        <p:txBody>
          <a:bodyPr/>
          <a:lstStyle/>
          <a:p>
            <a:r>
              <a:rPr kumimoji="1" lang="ja-JP" altLang="en-US" smtClean="0"/>
              <a:t>第</a:t>
            </a:r>
            <a:r>
              <a:rPr kumimoji="1" lang="en-US" altLang="ja-JP" smtClean="0"/>
              <a:t>20</a:t>
            </a:r>
            <a:r>
              <a:rPr kumimoji="1" lang="ja-JP" altLang="en-US" smtClean="0"/>
              <a:t>回ロボティクスシンポジア</a:t>
            </a:r>
            <a:endParaRPr kumimoji="1" lang="ja-JP" altLang="en-US"/>
          </a:p>
        </p:txBody>
      </p:sp>
      <p:sp>
        <p:nvSpPr>
          <p:cNvPr id="5" name="Slide Number Placeholder 4"/>
          <p:cNvSpPr>
            <a:spLocks noGrp="1"/>
          </p:cNvSpPr>
          <p:nvPr>
            <p:ph type="sldNum" sz="quarter" idx="12"/>
          </p:nvPr>
        </p:nvSpPr>
        <p:spPr/>
        <p:txBody>
          <a:bodyPr/>
          <a:lstStyle/>
          <a:p>
            <a:fld id="{D8F4E805-1781-46FB-877C-A4098C9829F0}" type="slidenum">
              <a:rPr kumimoji="1" lang="ja-JP" altLang="en-US" smtClean="0"/>
              <a:t>‹#›</a:t>
            </a:fld>
            <a:endParaRPr kumimoji="1" lang="ja-JP" altLang="en-US"/>
          </a:p>
        </p:txBody>
      </p:sp>
    </p:spTree>
    <p:extLst>
      <p:ext uri="{BB962C8B-B14F-4D97-AF65-F5344CB8AC3E}">
        <p14:creationId xmlns:p14="http://schemas.microsoft.com/office/powerpoint/2010/main" val="35773932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smtClean="0"/>
              <a:t>2015/3/16</a:t>
            </a:r>
            <a:endParaRPr kumimoji="1" lang="ja-JP" altLang="en-US"/>
          </a:p>
        </p:txBody>
      </p:sp>
      <p:sp>
        <p:nvSpPr>
          <p:cNvPr id="3" name="Footer Placeholder 2"/>
          <p:cNvSpPr>
            <a:spLocks noGrp="1"/>
          </p:cNvSpPr>
          <p:nvPr>
            <p:ph type="ftr" sz="quarter" idx="11"/>
          </p:nvPr>
        </p:nvSpPr>
        <p:spPr>
          <a:xfrm>
            <a:off x="3233859" y="6356350"/>
            <a:ext cx="2676281" cy="365125"/>
          </a:xfrm>
          <a:prstGeom prst="rect">
            <a:avLst/>
          </a:prstGeom>
        </p:spPr>
        <p:txBody>
          <a:bodyPr/>
          <a:lstStyle/>
          <a:p>
            <a:r>
              <a:rPr kumimoji="1" lang="ja-JP" altLang="en-US" smtClean="0"/>
              <a:t>第</a:t>
            </a:r>
            <a:r>
              <a:rPr kumimoji="1" lang="en-US" altLang="ja-JP" smtClean="0"/>
              <a:t>20</a:t>
            </a:r>
            <a:r>
              <a:rPr kumimoji="1" lang="ja-JP" altLang="en-US" smtClean="0"/>
              <a:t>回ロボティクスシンポジア</a:t>
            </a:r>
            <a:endParaRPr kumimoji="1" lang="ja-JP" altLang="en-US"/>
          </a:p>
        </p:txBody>
      </p:sp>
      <p:sp>
        <p:nvSpPr>
          <p:cNvPr id="4" name="Slide Number Placeholder 3"/>
          <p:cNvSpPr>
            <a:spLocks noGrp="1"/>
          </p:cNvSpPr>
          <p:nvPr>
            <p:ph type="sldNum" sz="quarter" idx="12"/>
          </p:nvPr>
        </p:nvSpPr>
        <p:spPr/>
        <p:txBody>
          <a:bodyPr/>
          <a:lstStyle/>
          <a:p>
            <a:fld id="{D8F4E805-1781-46FB-877C-A4098C9829F0}" type="slidenum">
              <a:rPr kumimoji="1" lang="ja-JP" altLang="en-US" smtClean="0"/>
              <a:t>‹#›</a:t>
            </a:fld>
            <a:endParaRPr kumimoji="1" lang="ja-JP" altLang="en-US"/>
          </a:p>
        </p:txBody>
      </p:sp>
    </p:spTree>
    <p:extLst>
      <p:ext uri="{BB962C8B-B14F-4D97-AF65-F5344CB8AC3E}">
        <p14:creationId xmlns:p14="http://schemas.microsoft.com/office/powerpoint/2010/main" val="28389110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kumimoji="1" lang="en-US" altLang="ja-JP" smtClean="0"/>
              <a:t>2015/3/16</a:t>
            </a:r>
            <a:endParaRPr kumimoji="1" lang="ja-JP" altLang="en-US"/>
          </a:p>
        </p:txBody>
      </p:sp>
      <p:sp>
        <p:nvSpPr>
          <p:cNvPr id="6" name="Footer Placeholder 5"/>
          <p:cNvSpPr>
            <a:spLocks noGrp="1"/>
          </p:cNvSpPr>
          <p:nvPr>
            <p:ph type="ftr" sz="quarter" idx="11"/>
          </p:nvPr>
        </p:nvSpPr>
        <p:spPr>
          <a:xfrm>
            <a:off x="3233859" y="6356350"/>
            <a:ext cx="2676281" cy="365125"/>
          </a:xfrm>
          <a:prstGeom prst="rect">
            <a:avLst/>
          </a:prstGeom>
        </p:spPr>
        <p:txBody>
          <a:bodyPr/>
          <a:lstStyle/>
          <a:p>
            <a:r>
              <a:rPr kumimoji="1" lang="ja-JP" altLang="en-US" smtClean="0"/>
              <a:t>第</a:t>
            </a:r>
            <a:r>
              <a:rPr kumimoji="1" lang="en-US" altLang="ja-JP" smtClean="0"/>
              <a:t>20</a:t>
            </a:r>
            <a:r>
              <a:rPr kumimoji="1" lang="ja-JP" altLang="en-US" smtClean="0"/>
              <a:t>回ロボティクスシンポジア</a:t>
            </a:r>
            <a:endParaRPr kumimoji="1" lang="ja-JP" altLang="en-US"/>
          </a:p>
        </p:txBody>
      </p:sp>
      <p:sp>
        <p:nvSpPr>
          <p:cNvPr id="7" name="Slide Number Placeholder 6"/>
          <p:cNvSpPr>
            <a:spLocks noGrp="1"/>
          </p:cNvSpPr>
          <p:nvPr>
            <p:ph type="sldNum" sz="quarter" idx="12"/>
          </p:nvPr>
        </p:nvSpPr>
        <p:spPr/>
        <p:txBody>
          <a:bodyPr/>
          <a:lstStyle/>
          <a:p>
            <a:fld id="{D8F4E805-1781-46FB-877C-A4098C9829F0}" type="slidenum">
              <a:rPr kumimoji="1" lang="ja-JP" altLang="en-US" smtClean="0"/>
              <a:t>‹#›</a:t>
            </a:fld>
            <a:endParaRPr kumimoji="1" lang="ja-JP" altLang="en-US"/>
          </a:p>
        </p:txBody>
      </p:sp>
    </p:spTree>
    <p:extLst>
      <p:ext uri="{BB962C8B-B14F-4D97-AF65-F5344CB8AC3E}">
        <p14:creationId xmlns:p14="http://schemas.microsoft.com/office/powerpoint/2010/main" val="337482930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kumimoji="1" lang="en-US" altLang="ja-JP" smtClean="0"/>
              <a:t>2015/3/16</a:t>
            </a:r>
            <a:endParaRPr kumimoji="1" lang="ja-JP" altLang="en-US"/>
          </a:p>
        </p:txBody>
      </p:sp>
      <p:sp>
        <p:nvSpPr>
          <p:cNvPr id="6" name="Footer Placeholder 5"/>
          <p:cNvSpPr>
            <a:spLocks noGrp="1"/>
          </p:cNvSpPr>
          <p:nvPr>
            <p:ph type="ftr" sz="quarter" idx="11"/>
          </p:nvPr>
        </p:nvSpPr>
        <p:spPr>
          <a:xfrm>
            <a:off x="3233859" y="6356350"/>
            <a:ext cx="2676281" cy="365125"/>
          </a:xfrm>
          <a:prstGeom prst="rect">
            <a:avLst/>
          </a:prstGeom>
        </p:spPr>
        <p:txBody>
          <a:bodyPr/>
          <a:lstStyle/>
          <a:p>
            <a:r>
              <a:rPr kumimoji="1" lang="ja-JP" altLang="en-US" smtClean="0"/>
              <a:t>第</a:t>
            </a:r>
            <a:r>
              <a:rPr kumimoji="1" lang="en-US" altLang="ja-JP" smtClean="0"/>
              <a:t>20</a:t>
            </a:r>
            <a:r>
              <a:rPr kumimoji="1" lang="ja-JP" altLang="en-US" smtClean="0"/>
              <a:t>回ロボティクスシンポジア</a:t>
            </a:r>
            <a:endParaRPr kumimoji="1" lang="ja-JP" altLang="en-US"/>
          </a:p>
        </p:txBody>
      </p:sp>
      <p:sp>
        <p:nvSpPr>
          <p:cNvPr id="7" name="Slide Number Placeholder 6"/>
          <p:cNvSpPr>
            <a:spLocks noGrp="1"/>
          </p:cNvSpPr>
          <p:nvPr>
            <p:ph type="sldNum" sz="quarter" idx="12"/>
          </p:nvPr>
        </p:nvSpPr>
        <p:spPr/>
        <p:txBody>
          <a:bodyPr/>
          <a:lstStyle/>
          <a:p>
            <a:fld id="{D8F4E805-1781-46FB-877C-A4098C9829F0}" type="slidenum">
              <a:rPr kumimoji="1" lang="ja-JP" altLang="en-US" smtClean="0"/>
              <a:t>‹#›</a:t>
            </a:fld>
            <a:endParaRPr kumimoji="1" lang="ja-JP" altLang="en-US"/>
          </a:p>
        </p:txBody>
      </p:sp>
    </p:spTree>
    <p:extLst>
      <p:ext uri="{BB962C8B-B14F-4D97-AF65-F5344CB8AC3E}">
        <p14:creationId xmlns:p14="http://schemas.microsoft.com/office/powerpoint/2010/main" val="3528112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6887429" y="6356350"/>
            <a:ext cx="935771"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ja-JP" dirty="0" smtClean="0"/>
              <a:t>2016/7/8</a:t>
            </a:r>
            <a:endParaRPr lang="ja-JP" altLang="en-US" dirty="0"/>
          </a:p>
        </p:txBody>
      </p:sp>
      <p:sp>
        <p:nvSpPr>
          <p:cNvPr id="6" name="Slide Number Placeholder 5"/>
          <p:cNvSpPr>
            <a:spLocks noGrp="1"/>
          </p:cNvSpPr>
          <p:nvPr>
            <p:ph type="sldNum" sz="quarter" idx="4"/>
          </p:nvPr>
        </p:nvSpPr>
        <p:spPr>
          <a:xfrm>
            <a:off x="7963876" y="6356351"/>
            <a:ext cx="55147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4E805-1781-46FB-877C-A4098C9829F0}" type="slidenum">
              <a:rPr kumimoji="1" lang="ja-JP" altLang="en-US" smtClean="0"/>
              <a:t>‹#›</a:t>
            </a:fld>
            <a:endParaRPr kumimoji="1" lang="ja-JP" altLang="en-US"/>
          </a:p>
        </p:txBody>
      </p:sp>
      <p:pic>
        <p:nvPicPr>
          <p:cNvPr id="7" name="図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3959" y="6066628"/>
            <a:ext cx="3186259" cy="708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3277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endParaRPr kumimoji="1" lang="ja-JP" altLang="en-US"/>
          </a:p>
        </p:txBody>
      </p:sp>
    </p:spTree>
    <p:extLst>
      <p:ext uri="{BB962C8B-B14F-4D97-AF65-F5344CB8AC3E}">
        <p14:creationId xmlns:p14="http://schemas.microsoft.com/office/powerpoint/2010/main" val="7604134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2016/7/8</a:t>
            </a:r>
            <a:endParaRPr lang="ja-JP" altLang="en-US" dirty="0"/>
          </a:p>
        </p:txBody>
      </p:sp>
      <p:sp>
        <p:nvSpPr>
          <p:cNvPr id="5" name="スライド番号プレースホルダー 4"/>
          <p:cNvSpPr>
            <a:spLocks noGrp="1"/>
          </p:cNvSpPr>
          <p:nvPr>
            <p:ph type="sldNum" sz="quarter" idx="12"/>
          </p:nvPr>
        </p:nvSpPr>
        <p:spPr/>
        <p:txBody>
          <a:bodyPr/>
          <a:lstStyle/>
          <a:p>
            <a:fld id="{D8F4E805-1781-46FB-877C-A4098C9829F0}" type="slidenum">
              <a:rPr lang="ja-JP" altLang="en-US" smtClean="0"/>
              <a:pPr/>
              <a:t>10</a:t>
            </a:fld>
            <a:endParaRPr lang="ja-JP" altLang="en-US"/>
          </a:p>
        </p:txBody>
      </p:sp>
      <p:grpSp>
        <p:nvGrpSpPr>
          <p:cNvPr id="41" name="グループ化 40"/>
          <p:cNvGrpSpPr/>
          <p:nvPr/>
        </p:nvGrpSpPr>
        <p:grpSpPr>
          <a:xfrm>
            <a:off x="5640609" y="2863986"/>
            <a:ext cx="2756371" cy="2756371"/>
            <a:chOff x="2190975" y="2795265"/>
            <a:chExt cx="2756371" cy="2756371"/>
          </a:xfrm>
        </p:grpSpPr>
        <p:grpSp>
          <p:nvGrpSpPr>
            <p:cNvPr id="29" name="グループ化 28"/>
            <p:cNvGrpSpPr/>
            <p:nvPr/>
          </p:nvGrpSpPr>
          <p:grpSpPr>
            <a:xfrm>
              <a:off x="2190975" y="2795265"/>
              <a:ext cx="2756371" cy="2756371"/>
              <a:chOff x="2190975" y="2795265"/>
              <a:chExt cx="2756371" cy="2756371"/>
            </a:xfrm>
          </p:grpSpPr>
          <p:grpSp>
            <p:nvGrpSpPr>
              <p:cNvPr id="8" name="グループ化 7"/>
              <p:cNvGrpSpPr/>
              <p:nvPr/>
            </p:nvGrpSpPr>
            <p:grpSpPr>
              <a:xfrm>
                <a:off x="2190975" y="2795265"/>
                <a:ext cx="2756371" cy="2756371"/>
                <a:chOff x="1010086" y="2333110"/>
                <a:chExt cx="2756371" cy="2756371"/>
              </a:xfrm>
            </p:grpSpPr>
            <p:sp>
              <p:nvSpPr>
                <p:cNvPr id="10" name="正方形/長方形 9"/>
                <p:cNvSpPr>
                  <a:spLocks noChangeAspect="1"/>
                </p:cNvSpPr>
                <p:nvPr/>
              </p:nvSpPr>
              <p:spPr>
                <a:xfrm>
                  <a:off x="1010086" y="2333110"/>
                  <a:ext cx="2756371" cy="2756371"/>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10"/>
                <p:cNvSpPr/>
                <p:nvPr/>
              </p:nvSpPr>
              <p:spPr>
                <a:xfrm>
                  <a:off x="1314661" y="3758226"/>
                  <a:ext cx="2095500" cy="491241"/>
                </a:xfrm>
                <a:custGeom>
                  <a:avLst/>
                  <a:gdLst>
                    <a:gd name="connsiteX0" fmla="*/ 0 w 2754086"/>
                    <a:gd name="connsiteY0" fmla="*/ 215060 h 598379"/>
                    <a:gd name="connsiteX1" fmla="*/ 489857 w 2754086"/>
                    <a:gd name="connsiteY1" fmla="*/ 8231 h 598379"/>
                    <a:gd name="connsiteX2" fmla="*/ 1262743 w 2754086"/>
                    <a:gd name="connsiteY2" fmla="*/ 465431 h 598379"/>
                    <a:gd name="connsiteX3" fmla="*/ 2035629 w 2754086"/>
                    <a:gd name="connsiteY3" fmla="*/ 443660 h 598379"/>
                    <a:gd name="connsiteX4" fmla="*/ 2754086 w 2754086"/>
                    <a:gd name="connsiteY4" fmla="*/ 585174 h 598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086" h="598379">
                      <a:moveTo>
                        <a:pt x="0" y="215060"/>
                      </a:moveTo>
                      <a:cubicBezTo>
                        <a:pt x="139700" y="90781"/>
                        <a:pt x="279400" y="-33497"/>
                        <a:pt x="489857" y="8231"/>
                      </a:cubicBezTo>
                      <a:cubicBezTo>
                        <a:pt x="700314" y="49959"/>
                        <a:pt x="1005114" y="392860"/>
                        <a:pt x="1262743" y="465431"/>
                      </a:cubicBezTo>
                      <a:cubicBezTo>
                        <a:pt x="1520372" y="538002"/>
                        <a:pt x="1787072" y="423703"/>
                        <a:pt x="2035629" y="443660"/>
                      </a:cubicBezTo>
                      <a:cubicBezTo>
                        <a:pt x="2284186" y="463617"/>
                        <a:pt x="2728686" y="648674"/>
                        <a:pt x="2754086" y="585174"/>
                      </a:cubicBezTo>
                    </a:path>
                  </a:pathLst>
                </a:custGeom>
                <a:noFill/>
                <a:ln w="546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a:cxnSpLocks noChangeAspect="1"/>
                </p:cNvCxnSpPr>
                <p:nvPr/>
              </p:nvCxnSpPr>
              <p:spPr>
                <a:xfrm flipH="1">
                  <a:off x="1765513" y="3681501"/>
                  <a:ext cx="335976" cy="43780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6" name="直線矢印コネクタ 15"/>
              <p:cNvCxnSpPr>
                <a:cxnSpLocks noChangeAspect="1"/>
              </p:cNvCxnSpPr>
              <p:nvPr/>
            </p:nvCxnSpPr>
            <p:spPr>
              <a:xfrm flipH="1">
                <a:off x="3098802" y="4220381"/>
                <a:ext cx="245365" cy="51348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cxnSpLocks noChangeAspect="1"/>
              </p:cNvCxnSpPr>
              <p:nvPr/>
            </p:nvCxnSpPr>
            <p:spPr>
              <a:xfrm flipH="1">
                <a:off x="3375486" y="4305556"/>
                <a:ext cx="89124" cy="56846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cxnSpLocks noChangeAspect="1"/>
              </p:cNvCxnSpPr>
              <p:nvPr/>
            </p:nvCxnSpPr>
            <p:spPr>
              <a:xfrm>
                <a:off x="3620628" y="4346757"/>
                <a:ext cx="75072" cy="5272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cxnSpLocks noChangeAspect="1"/>
              </p:cNvCxnSpPr>
              <p:nvPr/>
            </p:nvCxnSpPr>
            <p:spPr>
              <a:xfrm flipH="1">
                <a:off x="2794002" y="4109238"/>
                <a:ext cx="415452" cy="38028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cxnSpLocks noChangeAspect="1"/>
              </p:cNvCxnSpPr>
              <p:nvPr/>
            </p:nvCxnSpPr>
            <p:spPr>
              <a:xfrm>
                <a:off x="3775303" y="4338833"/>
                <a:ext cx="209785" cy="48393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cxnSpLocks noChangeAspect="1"/>
              </p:cNvCxnSpPr>
              <p:nvPr/>
            </p:nvCxnSpPr>
            <p:spPr>
              <a:xfrm>
                <a:off x="3909060" y="4305556"/>
                <a:ext cx="431403" cy="59198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テキスト ボックス 29"/>
            <p:cNvSpPr txBox="1"/>
            <p:nvPr/>
          </p:nvSpPr>
          <p:spPr>
            <a:xfrm>
              <a:off x="2243851" y="4038980"/>
              <a:ext cx="827471" cy="307777"/>
            </a:xfrm>
            <a:prstGeom prst="rect">
              <a:avLst/>
            </a:prstGeom>
            <a:noFill/>
          </p:spPr>
          <p:txBody>
            <a:bodyPr wrap="none" rtlCol="0">
              <a:spAutoFit/>
            </a:bodyPr>
            <a:lstStyle/>
            <a:p>
              <a:r>
                <a:rPr lang="ja-JP" altLang="en-US" sz="1400" dirty="0"/>
                <a:t>オーロラ</a:t>
              </a:r>
              <a:endParaRPr kumimoji="1" lang="ja-JP" altLang="en-US" sz="1400" dirty="0"/>
            </a:p>
          </p:txBody>
        </p:sp>
        <p:sp>
          <p:nvSpPr>
            <p:cNvPr id="39" name="テキスト ボックス 38"/>
            <p:cNvSpPr txBox="1"/>
            <p:nvPr/>
          </p:nvSpPr>
          <p:spPr>
            <a:xfrm>
              <a:off x="3248632" y="3944759"/>
              <a:ext cx="723275" cy="307777"/>
            </a:xfrm>
            <a:prstGeom prst="rect">
              <a:avLst/>
            </a:prstGeom>
            <a:noFill/>
          </p:spPr>
          <p:txBody>
            <a:bodyPr wrap="none" rtlCol="0">
              <a:spAutoFit/>
            </a:bodyPr>
            <a:lstStyle/>
            <a:p>
              <a:r>
                <a:rPr lang="ja-JP" altLang="en-US" sz="1400" dirty="0"/>
                <a:t>地磁気</a:t>
              </a:r>
              <a:endParaRPr kumimoji="1" lang="ja-JP" altLang="en-US" sz="1400" dirty="0"/>
            </a:p>
          </p:txBody>
        </p:sp>
        <p:sp>
          <p:nvSpPr>
            <p:cNvPr id="40" name="テキスト ボックス 39"/>
            <p:cNvSpPr txBox="1"/>
            <p:nvPr/>
          </p:nvSpPr>
          <p:spPr>
            <a:xfrm>
              <a:off x="2271103" y="2858706"/>
              <a:ext cx="1186543" cy="307777"/>
            </a:xfrm>
            <a:prstGeom prst="rect">
              <a:avLst/>
            </a:prstGeom>
            <a:noFill/>
          </p:spPr>
          <p:txBody>
            <a:bodyPr wrap="none" rtlCol="0">
              <a:spAutoFit/>
            </a:bodyPr>
            <a:lstStyle/>
            <a:p>
              <a:r>
                <a:rPr lang="ja-JP" altLang="en-US" sz="1400" dirty="0" smtClean="0"/>
                <a:t>オーロラ画像</a:t>
              </a:r>
              <a:endParaRPr kumimoji="1" lang="ja-JP" altLang="en-US" sz="1600" dirty="0"/>
            </a:p>
          </p:txBody>
        </p:sp>
      </p:grpSp>
      <p:grpSp>
        <p:nvGrpSpPr>
          <p:cNvPr id="43" name="グループ化 42"/>
          <p:cNvGrpSpPr/>
          <p:nvPr/>
        </p:nvGrpSpPr>
        <p:grpSpPr>
          <a:xfrm>
            <a:off x="794094" y="1567245"/>
            <a:ext cx="3959766" cy="3131195"/>
            <a:chOff x="81656" y="1747561"/>
            <a:chExt cx="3959766" cy="3131195"/>
          </a:xfrm>
        </p:grpSpPr>
        <p:grpSp>
          <p:nvGrpSpPr>
            <p:cNvPr id="46" name="グループ化 45"/>
            <p:cNvGrpSpPr/>
            <p:nvPr/>
          </p:nvGrpSpPr>
          <p:grpSpPr>
            <a:xfrm>
              <a:off x="372533" y="1747561"/>
              <a:ext cx="3668889" cy="3082275"/>
              <a:chOff x="197556" y="1070813"/>
              <a:chExt cx="3668889" cy="3082275"/>
            </a:xfrm>
          </p:grpSpPr>
          <p:cxnSp>
            <p:nvCxnSpPr>
              <p:cNvPr id="55" name="直線矢印コネクタ 54"/>
              <p:cNvCxnSpPr/>
              <p:nvPr/>
            </p:nvCxnSpPr>
            <p:spPr>
              <a:xfrm flipV="1">
                <a:off x="338667" y="3263074"/>
                <a:ext cx="352777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a:off x="197556" y="2997199"/>
                <a:ext cx="1331385" cy="115588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flipH="1" flipV="1">
                <a:off x="491067" y="1070813"/>
                <a:ext cx="0" cy="28217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9" name="平行四辺形 48"/>
            <p:cNvSpPr/>
            <p:nvPr/>
          </p:nvSpPr>
          <p:spPr>
            <a:xfrm rot="5400000">
              <a:off x="-354548" y="3423542"/>
              <a:ext cx="2097627" cy="812801"/>
            </a:xfrm>
            <a:prstGeom prst="parallelogram">
              <a:avLst>
                <a:gd name="adj" fmla="val 101556"/>
              </a:avLst>
            </a:prstGeom>
            <a:solidFill>
              <a:schemeClr val="accent1">
                <a:lumMod val="20000"/>
                <a:lumOff val="80000"/>
                <a:alpha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0" name="グループ化 49"/>
            <p:cNvGrpSpPr/>
            <p:nvPr/>
          </p:nvGrpSpPr>
          <p:grpSpPr>
            <a:xfrm rot="3000000">
              <a:off x="192038" y="4280236"/>
              <a:ext cx="191655" cy="412419"/>
              <a:chOff x="1699575" y="5774494"/>
              <a:chExt cx="191655" cy="412419"/>
            </a:xfrm>
          </p:grpSpPr>
          <p:sp>
            <p:nvSpPr>
              <p:cNvPr id="51" name="正方形/長方形 50"/>
              <p:cNvSpPr/>
              <p:nvPr/>
            </p:nvSpPr>
            <p:spPr>
              <a:xfrm>
                <a:off x="1699575" y="5881204"/>
                <a:ext cx="191655" cy="30570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二等辺三角形 51"/>
              <p:cNvSpPr/>
              <p:nvPr/>
            </p:nvSpPr>
            <p:spPr>
              <a:xfrm rot="10800000">
                <a:off x="1699575" y="5774494"/>
                <a:ext cx="191655" cy="213419"/>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70" name="テキスト ボックス 69"/>
          <p:cNvSpPr txBox="1"/>
          <p:nvPr/>
        </p:nvSpPr>
        <p:spPr>
          <a:xfrm>
            <a:off x="1841560" y="1732996"/>
            <a:ext cx="1005403" cy="369332"/>
          </a:xfrm>
          <a:prstGeom prst="rect">
            <a:avLst/>
          </a:prstGeom>
          <a:noFill/>
        </p:spPr>
        <p:txBody>
          <a:bodyPr wrap="none" rtlCol="0">
            <a:spAutoFit/>
          </a:bodyPr>
          <a:lstStyle/>
          <a:p>
            <a:r>
              <a:rPr lang="ja-JP" altLang="en-US" dirty="0"/>
              <a:t>オーロラ</a:t>
            </a:r>
            <a:endParaRPr kumimoji="1" lang="ja-JP" altLang="en-US" dirty="0"/>
          </a:p>
        </p:txBody>
      </p:sp>
      <p:grpSp>
        <p:nvGrpSpPr>
          <p:cNvPr id="6" name="グループ化 5"/>
          <p:cNvGrpSpPr/>
          <p:nvPr/>
        </p:nvGrpSpPr>
        <p:grpSpPr>
          <a:xfrm>
            <a:off x="2522306" y="1768043"/>
            <a:ext cx="2095500" cy="1607878"/>
            <a:chOff x="2522306" y="1768043"/>
            <a:chExt cx="2095500" cy="1607878"/>
          </a:xfrm>
        </p:grpSpPr>
        <p:sp>
          <p:nvSpPr>
            <p:cNvPr id="58" name="フリーフォーム 57"/>
            <p:cNvSpPr/>
            <p:nvPr/>
          </p:nvSpPr>
          <p:spPr>
            <a:xfrm rot="1206428">
              <a:off x="2522306" y="2258989"/>
              <a:ext cx="2095500" cy="491241"/>
            </a:xfrm>
            <a:custGeom>
              <a:avLst/>
              <a:gdLst>
                <a:gd name="connsiteX0" fmla="*/ 0 w 2754086"/>
                <a:gd name="connsiteY0" fmla="*/ 215060 h 598379"/>
                <a:gd name="connsiteX1" fmla="*/ 489857 w 2754086"/>
                <a:gd name="connsiteY1" fmla="*/ 8231 h 598379"/>
                <a:gd name="connsiteX2" fmla="*/ 1262743 w 2754086"/>
                <a:gd name="connsiteY2" fmla="*/ 465431 h 598379"/>
                <a:gd name="connsiteX3" fmla="*/ 2035629 w 2754086"/>
                <a:gd name="connsiteY3" fmla="*/ 443660 h 598379"/>
                <a:gd name="connsiteX4" fmla="*/ 2754086 w 2754086"/>
                <a:gd name="connsiteY4" fmla="*/ 585174 h 598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086" h="598379">
                  <a:moveTo>
                    <a:pt x="0" y="215060"/>
                  </a:moveTo>
                  <a:cubicBezTo>
                    <a:pt x="139700" y="90781"/>
                    <a:pt x="279400" y="-33497"/>
                    <a:pt x="489857" y="8231"/>
                  </a:cubicBezTo>
                  <a:cubicBezTo>
                    <a:pt x="700314" y="49959"/>
                    <a:pt x="1005114" y="392860"/>
                    <a:pt x="1262743" y="465431"/>
                  </a:cubicBezTo>
                  <a:cubicBezTo>
                    <a:pt x="1520372" y="538002"/>
                    <a:pt x="1787072" y="423703"/>
                    <a:pt x="2035629" y="443660"/>
                  </a:cubicBezTo>
                  <a:cubicBezTo>
                    <a:pt x="2284186" y="463617"/>
                    <a:pt x="2728686" y="648674"/>
                    <a:pt x="2754086" y="585174"/>
                  </a:cubicBezTo>
                </a:path>
              </a:pathLst>
            </a:custGeom>
            <a:noFill/>
            <a:ln w="546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矢印コネクタ 59"/>
            <p:cNvCxnSpPr/>
            <p:nvPr/>
          </p:nvCxnSpPr>
          <p:spPr>
            <a:xfrm flipH="1">
              <a:off x="2685298" y="1818316"/>
              <a:ext cx="829477" cy="71682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p:nvPr/>
          </p:nvCxnSpPr>
          <p:spPr>
            <a:xfrm flipH="1">
              <a:off x="2837698" y="1970716"/>
              <a:ext cx="829477" cy="71682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p:nvPr/>
          </p:nvCxnSpPr>
          <p:spPr>
            <a:xfrm flipH="1">
              <a:off x="2990098" y="2123116"/>
              <a:ext cx="829477" cy="71682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p:nvPr/>
          </p:nvCxnSpPr>
          <p:spPr>
            <a:xfrm flipH="1">
              <a:off x="3142498" y="2275516"/>
              <a:ext cx="829477" cy="71682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p:nvPr/>
          </p:nvCxnSpPr>
          <p:spPr>
            <a:xfrm flipH="1">
              <a:off x="3294898" y="2427916"/>
              <a:ext cx="829477" cy="71682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flipH="1">
              <a:off x="3447298" y="2580316"/>
              <a:ext cx="829477" cy="71682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flipH="1">
              <a:off x="3641794" y="2659100"/>
              <a:ext cx="829477" cy="71682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1" name="テキスト ボックス 70"/>
            <p:cNvSpPr txBox="1"/>
            <p:nvPr/>
          </p:nvSpPr>
          <p:spPr>
            <a:xfrm>
              <a:off x="3634698" y="1768043"/>
              <a:ext cx="877163" cy="369332"/>
            </a:xfrm>
            <a:prstGeom prst="rect">
              <a:avLst/>
            </a:prstGeom>
            <a:noFill/>
          </p:spPr>
          <p:txBody>
            <a:bodyPr wrap="none" rtlCol="0">
              <a:spAutoFit/>
            </a:bodyPr>
            <a:lstStyle/>
            <a:p>
              <a:r>
                <a:rPr lang="ja-JP" altLang="en-US" dirty="0"/>
                <a:t>地磁気</a:t>
              </a:r>
              <a:endParaRPr kumimoji="1" lang="ja-JP" altLang="en-US" dirty="0"/>
            </a:p>
          </p:txBody>
        </p:sp>
      </p:grpSp>
      <p:sp>
        <p:nvSpPr>
          <p:cNvPr id="74" name="テキスト ボックス 73"/>
          <p:cNvSpPr txBox="1"/>
          <p:nvPr/>
        </p:nvSpPr>
        <p:spPr>
          <a:xfrm>
            <a:off x="1051648" y="4663936"/>
            <a:ext cx="1467068" cy="369332"/>
          </a:xfrm>
          <a:prstGeom prst="rect">
            <a:avLst/>
          </a:prstGeom>
          <a:noFill/>
        </p:spPr>
        <p:txBody>
          <a:bodyPr wrap="none" rtlCol="0">
            <a:spAutoFit/>
          </a:bodyPr>
          <a:lstStyle/>
          <a:p>
            <a:r>
              <a:rPr lang="ja-JP" altLang="en-US" dirty="0" smtClean="0"/>
              <a:t>オーロラ画像</a:t>
            </a:r>
            <a:endParaRPr kumimoji="1" lang="ja-JP" altLang="en-US" sz="2000" dirty="0"/>
          </a:p>
        </p:txBody>
      </p:sp>
      <p:sp>
        <p:nvSpPr>
          <p:cNvPr id="75" name="テキスト ボックス 74"/>
          <p:cNvSpPr txBox="1"/>
          <p:nvPr/>
        </p:nvSpPr>
        <p:spPr>
          <a:xfrm>
            <a:off x="362119" y="4472566"/>
            <a:ext cx="728084" cy="369332"/>
          </a:xfrm>
          <a:prstGeom prst="rect">
            <a:avLst/>
          </a:prstGeom>
          <a:noFill/>
        </p:spPr>
        <p:txBody>
          <a:bodyPr wrap="none" rtlCol="0">
            <a:spAutoFit/>
          </a:bodyPr>
          <a:lstStyle/>
          <a:p>
            <a:r>
              <a:rPr lang="ja-JP" altLang="en-US" dirty="0" smtClean="0"/>
              <a:t>カメラ</a:t>
            </a:r>
            <a:endParaRPr kumimoji="1" lang="ja-JP" altLang="en-US" sz="2000" dirty="0"/>
          </a:p>
        </p:txBody>
      </p:sp>
    </p:spTree>
    <p:extLst>
      <p:ext uri="{BB962C8B-B14F-4D97-AF65-F5344CB8AC3E}">
        <p14:creationId xmlns:p14="http://schemas.microsoft.com/office/powerpoint/2010/main" val="3569258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2016/7/8</a:t>
            </a:r>
            <a:endParaRPr lang="ja-JP" altLang="en-US" dirty="0"/>
          </a:p>
        </p:txBody>
      </p:sp>
      <p:sp>
        <p:nvSpPr>
          <p:cNvPr id="5" name="スライド番号プレースホルダー 4"/>
          <p:cNvSpPr>
            <a:spLocks noGrp="1"/>
          </p:cNvSpPr>
          <p:nvPr>
            <p:ph type="sldNum" sz="quarter" idx="12"/>
          </p:nvPr>
        </p:nvSpPr>
        <p:spPr/>
        <p:txBody>
          <a:bodyPr/>
          <a:lstStyle/>
          <a:p>
            <a:fld id="{D8F4E805-1781-46FB-877C-A4098C9829F0}" type="slidenum">
              <a:rPr lang="ja-JP" altLang="en-US" smtClean="0"/>
              <a:pPr/>
              <a:t>11</a:t>
            </a:fld>
            <a:endParaRPr lang="ja-JP" altLang="en-US"/>
          </a:p>
        </p:txBody>
      </p:sp>
      <p:grpSp>
        <p:nvGrpSpPr>
          <p:cNvPr id="37" name="グループ化 36"/>
          <p:cNvGrpSpPr/>
          <p:nvPr/>
        </p:nvGrpSpPr>
        <p:grpSpPr>
          <a:xfrm>
            <a:off x="1147769" y="1759086"/>
            <a:ext cx="6387092" cy="3187331"/>
            <a:chOff x="1185869" y="2152786"/>
            <a:chExt cx="6387092" cy="3187331"/>
          </a:xfrm>
        </p:grpSpPr>
        <p:grpSp>
          <p:nvGrpSpPr>
            <p:cNvPr id="34" name="グループ化 33"/>
            <p:cNvGrpSpPr/>
            <p:nvPr/>
          </p:nvGrpSpPr>
          <p:grpSpPr>
            <a:xfrm>
              <a:off x="1185869" y="2152786"/>
              <a:ext cx="6387092" cy="3187331"/>
              <a:chOff x="1185869" y="2152786"/>
              <a:chExt cx="6387092" cy="3187331"/>
            </a:xfrm>
          </p:grpSpPr>
          <p:grpSp>
            <p:nvGrpSpPr>
              <p:cNvPr id="41" name="グループ化 40"/>
              <p:cNvGrpSpPr>
                <a:grpSpLocks noChangeAspect="1"/>
              </p:cNvGrpSpPr>
              <p:nvPr/>
            </p:nvGrpSpPr>
            <p:grpSpPr>
              <a:xfrm>
                <a:off x="1839075" y="2152786"/>
                <a:ext cx="2756371" cy="3125506"/>
                <a:chOff x="2190975" y="2795265"/>
                <a:chExt cx="2756371" cy="3125506"/>
              </a:xfrm>
            </p:grpSpPr>
            <p:grpSp>
              <p:nvGrpSpPr>
                <p:cNvPr id="29" name="グループ化 28"/>
                <p:cNvGrpSpPr/>
                <p:nvPr/>
              </p:nvGrpSpPr>
              <p:grpSpPr>
                <a:xfrm>
                  <a:off x="2190975" y="2795265"/>
                  <a:ext cx="2756371" cy="2756371"/>
                  <a:chOff x="2190975" y="2795265"/>
                  <a:chExt cx="2756371" cy="2756371"/>
                </a:xfrm>
              </p:grpSpPr>
              <p:grpSp>
                <p:nvGrpSpPr>
                  <p:cNvPr id="8" name="グループ化 7"/>
                  <p:cNvGrpSpPr/>
                  <p:nvPr/>
                </p:nvGrpSpPr>
                <p:grpSpPr>
                  <a:xfrm>
                    <a:off x="2190975" y="2795265"/>
                    <a:ext cx="2756371" cy="2756371"/>
                    <a:chOff x="1010086" y="2333110"/>
                    <a:chExt cx="2756371" cy="2756371"/>
                  </a:xfrm>
                </p:grpSpPr>
                <p:sp>
                  <p:nvSpPr>
                    <p:cNvPr id="10" name="正方形/長方形 9"/>
                    <p:cNvSpPr>
                      <a:spLocks noChangeAspect="1"/>
                    </p:cNvSpPr>
                    <p:nvPr/>
                  </p:nvSpPr>
                  <p:spPr>
                    <a:xfrm>
                      <a:off x="1010086" y="2333110"/>
                      <a:ext cx="2756371" cy="2756371"/>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10"/>
                    <p:cNvSpPr/>
                    <p:nvPr/>
                  </p:nvSpPr>
                  <p:spPr>
                    <a:xfrm>
                      <a:off x="1314661" y="3758226"/>
                      <a:ext cx="2095500" cy="491241"/>
                    </a:xfrm>
                    <a:custGeom>
                      <a:avLst/>
                      <a:gdLst>
                        <a:gd name="connsiteX0" fmla="*/ 0 w 2754086"/>
                        <a:gd name="connsiteY0" fmla="*/ 215060 h 598379"/>
                        <a:gd name="connsiteX1" fmla="*/ 489857 w 2754086"/>
                        <a:gd name="connsiteY1" fmla="*/ 8231 h 598379"/>
                        <a:gd name="connsiteX2" fmla="*/ 1262743 w 2754086"/>
                        <a:gd name="connsiteY2" fmla="*/ 465431 h 598379"/>
                        <a:gd name="connsiteX3" fmla="*/ 2035629 w 2754086"/>
                        <a:gd name="connsiteY3" fmla="*/ 443660 h 598379"/>
                        <a:gd name="connsiteX4" fmla="*/ 2754086 w 2754086"/>
                        <a:gd name="connsiteY4" fmla="*/ 585174 h 598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086" h="598379">
                          <a:moveTo>
                            <a:pt x="0" y="215060"/>
                          </a:moveTo>
                          <a:cubicBezTo>
                            <a:pt x="139700" y="90781"/>
                            <a:pt x="279400" y="-33497"/>
                            <a:pt x="489857" y="8231"/>
                          </a:cubicBezTo>
                          <a:cubicBezTo>
                            <a:pt x="700314" y="49959"/>
                            <a:pt x="1005114" y="392860"/>
                            <a:pt x="1262743" y="465431"/>
                          </a:cubicBezTo>
                          <a:cubicBezTo>
                            <a:pt x="1520372" y="538002"/>
                            <a:pt x="1787072" y="423703"/>
                            <a:pt x="2035629" y="443660"/>
                          </a:cubicBezTo>
                          <a:cubicBezTo>
                            <a:pt x="2284186" y="463617"/>
                            <a:pt x="2728686" y="648674"/>
                            <a:pt x="2754086" y="585174"/>
                          </a:cubicBezTo>
                        </a:path>
                      </a:pathLst>
                    </a:custGeom>
                    <a:noFill/>
                    <a:ln w="546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 name="直線矢印コネクタ 18"/>
                  <p:cNvCxnSpPr>
                    <a:cxnSpLocks noChangeAspect="1"/>
                  </p:cNvCxnSpPr>
                  <p:nvPr/>
                </p:nvCxnSpPr>
                <p:spPr>
                  <a:xfrm flipH="1">
                    <a:off x="3375486" y="3632715"/>
                    <a:ext cx="194613" cy="124130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テキスト ボックス 29"/>
                <p:cNvSpPr txBox="1"/>
                <p:nvPr/>
              </p:nvSpPr>
              <p:spPr>
                <a:xfrm>
                  <a:off x="2243851" y="4038980"/>
                  <a:ext cx="1005403" cy="369332"/>
                </a:xfrm>
                <a:prstGeom prst="rect">
                  <a:avLst/>
                </a:prstGeom>
                <a:noFill/>
              </p:spPr>
              <p:txBody>
                <a:bodyPr wrap="none" rtlCol="0">
                  <a:spAutoFit/>
                </a:bodyPr>
                <a:lstStyle/>
                <a:p>
                  <a:r>
                    <a:rPr lang="ja-JP" altLang="en-US" dirty="0"/>
                    <a:t>オーロラ</a:t>
                  </a:r>
                  <a:endParaRPr kumimoji="1" lang="ja-JP" altLang="en-US" dirty="0"/>
                </a:p>
              </p:txBody>
            </p:sp>
            <p:sp>
              <p:nvSpPr>
                <p:cNvPr id="39" name="テキスト ボックス 38"/>
                <p:cNvSpPr txBox="1"/>
                <p:nvPr/>
              </p:nvSpPr>
              <p:spPr>
                <a:xfrm>
                  <a:off x="2906181" y="3234237"/>
                  <a:ext cx="1107996" cy="369332"/>
                </a:xfrm>
                <a:prstGeom prst="rect">
                  <a:avLst/>
                </a:prstGeom>
                <a:noFill/>
              </p:spPr>
              <p:txBody>
                <a:bodyPr wrap="none" rtlCol="0">
                  <a:spAutoFit/>
                </a:bodyPr>
                <a:lstStyle/>
                <a:p>
                  <a:r>
                    <a:rPr lang="ja-JP" altLang="en-US" dirty="0" smtClean="0"/>
                    <a:t>地磁気線</a:t>
                  </a:r>
                  <a:endParaRPr kumimoji="1" lang="ja-JP" altLang="en-US" dirty="0"/>
                </a:p>
              </p:txBody>
            </p:sp>
            <p:sp>
              <p:nvSpPr>
                <p:cNvPr id="40" name="テキスト ボックス 39"/>
                <p:cNvSpPr txBox="1"/>
                <p:nvPr/>
              </p:nvSpPr>
              <p:spPr>
                <a:xfrm>
                  <a:off x="3248632" y="5551439"/>
                  <a:ext cx="877163" cy="369332"/>
                </a:xfrm>
                <a:prstGeom prst="rect">
                  <a:avLst/>
                </a:prstGeom>
                <a:noFill/>
              </p:spPr>
              <p:txBody>
                <a:bodyPr wrap="none" rtlCol="0">
                  <a:spAutoFit/>
                </a:bodyPr>
                <a:lstStyle/>
                <a:p>
                  <a:r>
                    <a:rPr lang="ja-JP" altLang="en-US" dirty="0" smtClean="0"/>
                    <a:t>左画像</a:t>
                  </a:r>
                  <a:endParaRPr kumimoji="1" lang="ja-JP" altLang="en-US" sz="2000" dirty="0"/>
                </a:p>
              </p:txBody>
            </p:sp>
          </p:grpSp>
          <p:grpSp>
            <p:nvGrpSpPr>
              <p:cNvPr id="44" name="グループ化 43"/>
              <p:cNvGrpSpPr/>
              <p:nvPr/>
            </p:nvGrpSpPr>
            <p:grpSpPr>
              <a:xfrm>
                <a:off x="4816590" y="2152786"/>
                <a:ext cx="2756371" cy="3147232"/>
                <a:chOff x="2190975" y="2795265"/>
                <a:chExt cx="2756371" cy="3147232"/>
              </a:xfrm>
            </p:grpSpPr>
            <p:grpSp>
              <p:nvGrpSpPr>
                <p:cNvPr id="45" name="グループ化 44"/>
                <p:cNvGrpSpPr/>
                <p:nvPr/>
              </p:nvGrpSpPr>
              <p:grpSpPr>
                <a:xfrm>
                  <a:off x="2190975" y="2795265"/>
                  <a:ext cx="2756371" cy="2756371"/>
                  <a:chOff x="2190975" y="2795265"/>
                  <a:chExt cx="2756371" cy="2756371"/>
                </a:xfrm>
              </p:grpSpPr>
              <p:grpSp>
                <p:nvGrpSpPr>
                  <p:cNvPr id="54" name="グループ化 53"/>
                  <p:cNvGrpSpPr/>
                  <p:nvPr/>
                </p:nvGrpSpPr>
                <p:grpSpPr>
                  <a:xfrm>
                    <a:off x="2190975" y="2795265"/>
                    <a:ext cx="2756371" cy="2756371"/>
                    <a:chOff x="1010086" y="2333110"/>
                    <a:chExt cx="2756371" cy="2756371"/>
                  </a:xfrm>
                </p:grpSpPr>
                <p:sp>
                  <p:nvSpPr>
                    <p:cNvPr id="61" name="正方形/長方形 60"/>
                    <p:cNvSpPr>
                      <a:spLocks noChangeAspect="1"/>
                    </p:cNvSpPr>
                    <p:nvPr/>
                  </p:nvSpPr>
                  <p:spPr>
                    <a:xfrm>
                      <a:off x="1010086" y="2333110"/>
                      <a:ext cx="2756371" cy="2756371"/>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フリーフォーム 61"/>
                    <p:cNvSpPr/>
                    <p:nvPr/>
                  </p:nvSpPr>
                  <p:spPr>
                    <a:xfrm>
                      <a:off x="1474681" y="3758226"/>
                      <a:ext cx="2095500" cy="491241"/>
                    </a:xfrm>
                    <a:custGeom>
                      <a:avLst/>
                      <a:gdLst>
                        <a:gd name="connsiteX0" fmla="*/ 0 w 2754086"/>
                        <a:gd name="connsiteY0" fmla="*/ 215060 h 598379"/>
                        <a:gd name="connsiteX1" fmla="*/ 489857 w 2754086"/>
                        <a:gd name="connsiteY1" fmla="*/ 8231 h 598379"/>
                        <a:gd name="connsiteX2" fmla="*/ 1262743 w 2754086"/>
                        <a:gd name="connsiteY2" fmla="*/ 465431 h 598379"/>
                        <a:gd name="connsiteX3" fmla="*/ 2035629 w 2754086"/>
                        <a:gd name="connsiteY3" fmla="*/ 443660 h 598379"/>
                        <a:gd name="connsiteX4" fmla="*/ 2754086 w 2754086"/>
                        <a:gd name="connsiteY4" fmla="*/ 585174 h 598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086" h="598379">
                          <a:moveTo>
                            <a:pt x="0" y="215060"/>
                          </a:moveTo>
                          <a:cubicBezTo>
                            <a:pt x="139700" y="90781"/>
                            <a:pt x="279400" y="-33497"/>
                            <a:pt x="489857" y="8231"/>
                          </a:cubicBezTo>
                          <a:cubicBezTo>
                            <a:pt x="700314" y="49959"/>
                            <a:pt x="1005114" y="392860"/>
                            <a:pt x="1262743" y="465431"/>
                          </a:cubicBezTo>
                          <a:cubicBezTo>
                            <a:pt x="1520372" y="538002"/>
                            <a:pt x="1787072" y="423703"/>
                            <a:pt x="2035629" y="443660"/>
                          </a:cubicBezTo>
                          <a:cubicBezTo>
                            <a:pt x="2284186" y="463617"/>
                            <a:pt x="2728686" y="648674"/>
                            <a:pt x="2754086" y="585174"/>
                          </a:cubicBezTo>
                        </a:path>
                      </a:pathLst>
                    </a:custGeom>
                    <a:noFill/>
                    <a:ln w="546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9" name="直線矢印コネクタ 58"/>
                  <p:cNvCxnSpPr>
                    <a:cxnSpLocks noChangeAspect="1"/>
                  </p:cNvCxnSpPr>
                  <p:nvPr/>
                </p:nvCxnSpPr>
                <p:spPr>
                  <a:xfrm>
                    <a:off x="3669722" y="3406262"/>
                    <a:ext cx="187799" cy="148676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7" name="テキスト ボックス 46"/>
                <p:cNvSpPr txBox="1"/>
                <p:nvPr/>
              </p:nvSpPr>
              <p:spPr>
                <a:xfrm>
                  <a:off x="2243851" y="4038980"/>
                  <a:ext cx="1005403" cy="369332"/>
                </a:xfrm>
                <a:prstGeom prst="rect">
                  <a:avLst/>
                </a:prstGeom>
                <a:noFill/>
              </p:spPr>
              <p:txBody>
                <a:bodyPr wrap="none" rtlCol="0">
                  <a:spAutoFit/>
                </a:bodyPr>
                <a:lstStyle/>
                <a:p>
                  <a:r>
                    <a:rPr lang="ja-JP" altLang="en-US" dirty="0"/>
                    <a:t>オーロラ</a:t>
                  </a:r>
                  <a:endParaRPr kumimoji="1" lang="ja-JP" altLang="en-US" dirty="0"/>
                </a:p>
              </p:txBody>
            </p:sp>
            <p:sp>
              <p:nvSpPr>
                <p:cNvPr id="48" name="テキスト ボックス 47"/>
                <p:cNvSpPr txBox="1"/>
                <p:nvPr/>
              </p:nvSpPr>
              <p:spPr>
                <a:xfrm>
                  <a:off x="3406115" y="3115194"/>
                  <a:ext cx="1107996" cy="369332"/>
                </a:xfrm>
                <a:prstGeom prst="rect">
                  <a:avLst/>
                </a:prstGeom>
                <a:noFill/>
              </p:spPr>
              <p:txBody>
                <a:bodyPr wrap="none" rtlCol="0">
                  <a:spAutoFit/>
                </a:bodyPr>
                <a:lstStyle/>
                <a:p>
                  <a:r>
                    <a:rPr lang="ja-JP" altLang="en-US" dirty="0" smtClean="0"/>
                    <a:t>地磁気線</a:t>
                  </a:r>
                  <a:endParaRPr kumimoji="1" lang="ja-JP" altLang="en-US" dirty="0"/>
                </a:p>
              </p:txBody>
            </p:sp>
            <p:sp>
              <p:nvSpPr>
                <p:cNvPr id="53" name="テキスト ボックス 52"/>
                <p:cNvSpPr txBox="1"/>
                <p:nvPr/>
              </p:nvSpPr>
              <p:spPr>
                <a:xfrm>
                  <a:off x="3341682" y="5573165"/>
                  <a:ext cx="877163" cy="369332"/>
                </a:xfrm>
                <a:prstGeom prst="rect">
                  <a:avLst/>
                </a:prstGeom>
                <a:noFill/>
              </p:spPr>
              <p:txBody>
                <a:bodyPr wrap="none" rtlCol="0">
                  <a:spAutoFit/>
                </a:bodyPr>
                <a:lstStyle/>
                <a:p>
                  <a:r>
                    <a:rPr lang="ja-JP" altLang="en-US" dirty="0"/>
                    <a:t>右</a:t>
                  </a:r>
                  <a:r>
                    <a:rPr lang="ja-JP" altLang="en-US" dirty="0" smtClean="0"/>
                    <a:t>画像</a:t>
                  </a:r>
                  <a:endParaRPr kumimoji="1" lang="ja-JP" altLang="en-US" sz="2000" dirty="0"/>
                </a:p>
              </p:txBody>
            </p:sp>
          </p:grpSp>
          <p:sp>
            <p:nvSpPr>
              <p:cNvPr id="14" name="円/楕円 13"/>
              <p:cNvSpPr>
                <a:spLocks noChangeAspect="1"/>
              </p:cNvSpPr>
              <p:nvPr/>
            </p:nvSpPr>
            <p:spPr>
              <a:xfrm>
                <a:off x="3005687" y="4198617"/>
                <a:ext cx="72000" cy="72000"/>
              </a:xfrm>
              <a:prstGeom prst="ellipse">
                <a:avLst/>
              </a:prstGeom>
              <a:solidFill>
                <a:schemeClr val="tx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p:cNvCxnSpPr/>
              <p:nvPr/>
            </p:nvCxnSpPr>
            <p:spPr>
              <a:xfrm>
                <a:off x="1325880" y="4231537"/>
                <a:ext cx="6247081"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flipV="1">
                <a:off x="1325880" y="3947307"/>
                <a:ext cx="6247081" cy="1753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3" name="テキスト ボックス 72"/>
              <p:cNvSpPr txBox="1"/>
              <p:nvPr/>
            </p:nvSpPr>
            <p:spPr>
              <a:xfrm>
                <a:off x="1185869" y="4941376"/>
                <a:ext cx="1447832" cy="369332"/>
              </a:xfrm>
              <a:prstGeom prst="rect">
                <a:avLst/>
              </a:prstGeom>
              <a:noFill/>
            </p:spPr>
            <p:txBody>
              <a:bodyPr wrap="none" rtlCol="0">
                <a:spAutoFit/>
              </a:bodyPr>
              <a:lstStyle/>
              <a:p>
                <a:r>
                  <a:rPr lang="ja-JP" altLang="en-US" dirty="0" smtClean="0"/>
                  <a:t>エピポーラ</a:t>
                </a:r>
                <a:r>
                  <a:rPr lang="ja-JP" altLang="en-US" dirty="0"/>
                  <a:t>線</a:t>
                </a:r>
                <a:endParaRPr kumimoji="1" lang="ja-JP" altLang="en-US" dirty="0"/>
              </a:p>
            </p:txBody>
          </p:sp>
          <p:sp>
            <p:nvSpPr>
              <p:cNvPr id="77" name="円/楕円 76"/>
              <p:cNvSpPr>
                <a:spLocks noChangeAspect="1"/>
              </p:cNvSpPr>
              <p:nvPr/>
            </p:nvSpPr>
            <p:spPr>
              <a:xfrm>
                <a:off x="6452335" y="4230087"/>
                <a:ext cx="72000" cy="72000"/>
              </a:xfrm>
              <a:prstGeom prst="ellipse">
                <a:avLst/>
              </a:prstGeom>
              <a:solidFill>
                <a:schemeClr val="tx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a:spLocks noChangeAspect="1"/>
              </p:cNvSpPr>
              <p:nvPr/>
            </p:nvSpPr>
            <p:spPr>
              <a:xfrm>
                <a:off x="6414135" y="3928837"/>
                <a:ext cx="72000" cy="72000"/>
              </a:xfrm>
              <a:prstGeom prst="ellipse">
                <a:avLst/>
              </a:prstGeom>
              <a:solidFill>
                <a:schemeClr val="tx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a:spLocks noChangeAspect="1"/>
              </p:cNvSpPr>
              <p:nvPr/>
            </p:nvSpPr>
            <p:spPr>
              <a:xfrm>
                <a:off x="3041687" y="3923957"/>
                <a:ext cx="72000" cy="72000"/>
              </a:xfrm>
              <a:prstGeom prst="ellipse">
                <a:avLst/>
              </a:prstGeom>
              <a:solidFill>
                <a:schemeClr val="tx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p:cNvSpPr txBox="1"/>
              <p:nvPr/>
            </p:nvSpPr>
            <p:spPr>
              <a:xfrm>
                <a:off x="3955423" y="4970785"/>
                <a:ext cx="1800493" cy="369332"/>
              </a:xfrm>
              <a:prstGeom prst="rect">
                <a:avLst/>
              </a:prstGeom>
              <a:noFill/>
            </p:spPr>
            <p:txBody>
              <a:bodyPr wrap="none" rtlCol="0">
                <a:spAutoFit/>
              </a:bodyPr>
              <a:lstStyle/>
              <a:p>
                <a:r>
                  <a:rPr lang="ja-JP" altLang="en-US" dirty="0" smtClean="0"/>
                  <a:t>下端部の対応点</a:t>
                </a:r>
                <a:endParaRPr kumimoji="1" lang="ja-JP" altLang="en-US" dirty="0"/>
              </a:p>
            </p:txBody>
          </p:sp>
          <p:cxnSp>
            <p:nvCxnSpPr>
              <p:cNvPr id="24" name="直線コネクタ 23"/>
              <p:cNvCxnSpPr/>
              <p:nvPr/>
            </p:nvCxnSpPr>
            <p:spPr>
              <a:xfrm>
                <a:off x="3055239" y="4293165"/>
                <a:ext cx="1339813" cy="6709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flipH="1">
                <a:off x="4957967" y="4293166"/>
                <a:ext cx="1545935" cy="7230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テキスト ボックス 82"/>
              <p:cNvSpPr txBox="1"/>
              <p:nvPr/>
            </p:nvSpPr>
            <p:spPr>
              <a:xfrm>
                <a:off x="2586325" y="2219244"/>
                <a:ext cx="2031325" cy="369332"/>
              </a:xfrm>
              <a:prstGeom prst="rect">
                <a:avLst/>
              </a:prstGeom>
              <a:noFill/>
            </p:spPr>
            <p:txBody>
              <a:bodyPr wrap="none" rtlCol="0">
                <a:spAutoFit/>
              </a:bodyPr>
              <a:lstStyle/>
              <a:p>
                <a:r>
                  <a:rPr lang="ja-JP" altLang="en-US" dirty="0" smtClean="0"/>
                  <a:t>地磁気線上対応点</a:t>
                </a:r>
                <a:endParaRPr kumimoji="1" lang="ja-JP" altLang="en-US" dirty="0"/>
              </a:p>
            </p:txBody>
          </p:sp>
          <p:cxnSp>
            <p:nvCxnSpPr>
              <p:cNvPr id="84" name="直線コネクタ 83"/>
              <p:cNvCxnSpPr/>
              <p:nvPr/>
            </p:nvCxnSpPr>
            <p:spPr>
              <a:xfrm flipV="1">
                <a:off x="3122192" y="2609430"/>
                <a:ext cx="1134857" cy="13056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a:stCxn id="78" idx="1"/>
              </p:cNvCxnSpPr>
              <p:nvPr/>
            </p:nvCxnSpPr>
            <p:spPr>
              <a:xfrm flipH="1" flipV="1">
                <a:off x="4455528" y="2601325"/>
                <a:ext cx="1969151" cy="1338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6" name="直線コネクタ 85"/>
            <p:cNvCxnSpPr/>
            <p:nvPr/>
          </p:nvCxnSpPr>
          <p:spPr>
            <a:xfrm flipH="1" flipV="1">
              <a:off x="1552903" y="4230087"/>
              <a:ext cx="23141" cy="7005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flipH="1" flipV="1">
              <a:off x="1375679" y="3974077"/>
              <a:ext cx="112249" cy="9566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765812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2016/7/8</a:t>
            </a:r>
            <a:endParaRPr lang="ja-JP" altLang="en-US" dirty="0"/>
          </a:p>
        </p:txBody>
      </p:sp>
      <p:sp>
        <p:nvSpPr>
          <p:cNvPr id="5" name="スライド番号プレースホルダー 4"/>
          <p:cNvSpPr>
            <a:spLocks noGrp="1"/>
          </p:cNvSpPr>
          <p:nvPr>
            <p:ph type="sldNum" sz="quarter" idx="12"/>
          </p:nvPr>
        </p:nvSpPr>
        <p:spPr/>
        <p:txBody>
          <a:bodyPr/>
          <a:lstStyle/>
          <a:p>
            <a:fld id="{D8F4E805-1781-46FB-877C-A4098C9829F0}" type="slidenum">
              <a:rPr lang="ja-JP" altLang="en-US" smtClean="0"/>
              <a:pPr/>
              <a:t>12</a:t>
            </a:fld>
            <a:endParaRPr lang="ja-JP" altLang="en-US"/>
          </a:p>
        </p:txBody>
      </p:sp>
      <p:grpSp>
        <p:nvGrpSpPr>
          <p:cNvPr id="21" name="グループ化 20"/>
          <p:cNvGrpSpPr/>
          <p:nvPr/>
        </p:nvGrpSpPr>
        <p:grpSpPr>
          <a:xfrm>
            <a:off x="1304916" y="1266809"/>
            <a:ext cx="6263876" cy="4002156"/>
            <a:chOff x="1304916" y="1266809"/>
            <a:chExt cx="6263876" cy="4002156"/>
          </a:xfrm>
        </p:grpSpPr>
        <p:grpSp>
          <p:nvGrpSpPr>
            <p:cNvPr id="37" name="グループ化 36"/>
            <p:cNvGrpSpPr/>
            <p:nvPr/>
          </p:nvGrpSpPr>
          <p:grpSpPr>
            <a:xfrm>
              <a:off x="1304916" y="1665203"/>
              <a:ext cx="6247081" cy="3603762"/>
              <a:chOff x="1325880" y="2047473"/>
              <a:chExt cx="6247081" cy="3603762"/>
            </a:xfrm>
          </p:grpSpPr>
          <p:grpSp>
            <p:nvGrpSpPr>
              <p:cNvPr id="34" name="グループ化 33"/>
              <p:cNvGrpSpPr/>
              <p:nvPr/>
            </p:nvGrpSpPr>
            <p:grpSpPr>
              <a:xfrm>
                <a:off x="1325880" y="2047473"/>
                <a:ext cx="6247081" cy="3603762"/>
                <a:chOff x="1325880" y="2047473"/>
                <a:chExt cx="6247081" cy="3603762"/>
              </a:xfrm>
            </p:grpSpPr>
            <p:grpSp>
              <p:nvGrpSpPr>
                <p:cNvPr id="41" name="グループ化 40"/>
                <p:cNvGrpSpPr>
                  <a:grpSpLocks noChangeAspect="1"/>
                </p:cNvGrpSpPr>
                <p:nvPr/>
              </p:nvGrpSpPr>
              <p:grpSpPr>
                <a:xfrm>
                  <a:off x="1839075" y="2152786"/>
                  <a:ext cx="2756371" cy="3147232"/>
                  <a:chOff x="2190975" y="2795265"/>
                  <a:chExt cx="2756371" cy="3147232"/>
                </a:xfrm>
              </p:grpSpPr>
              <p:grpSp>
                <p:nvGrpSpPr>
                  <p:cNvPr id="29" name="グループ化 28"/>
                  <p:cNvGrpSpPr/>
                  <p:nvPr/>
                </p:nvGrpSpPr>
                <p:grpSpPr>
                  <a:xfrm>
                    <a:off x="2190975" y="2795265"/>
                    <a:ext cx="2756371" cy="2756371"/>
                    <a:chOff x="2190975" y="2795265"/>
                    <a:chExt cx="2756371" cy="2756371"/>
                  </a:xfrm>
                </p:grpSpPr>
                <p:grpSp>
                  <p:nvGrpSpPr>
                    <p:cNvPr id="8" name="グループ化 7"/>
                    <p:cNvGrpSpPr/>
                    <p:nvPr/>
                  </p:nvGrpSpPr>
                  <p:grpSpPr>
                    <a:xfrm>
                      <a:off x="2190975" y="2795265"/>
                      <a:ext cx="2756371" cy="2756371"/>
                      <a:chOff x="1010086" y="2333110"/>
                      <a:chExt cx="2756371" cy="2756371"/>
                    </a:xfrm>
                  </p:grpSpPr>
                  <p:sp>
                    <p:nvSpPr>
                      <p:cNvPr id="10" name="正方形/長方形 9"/>
                      <p:cNvSpPr>
                        <a:spLocks noChangeAspect="1"/>
                      </p:cNvSpPr>
                      <p:nvPr/>
                    </p:nvSpPr>
                    <p:spPr>
                      <a:xfrm>
                        <a:off x="1010086" y="2333110"/>
                        <a:ext cx="2756371" cy="2756371"/>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10"/>
                      <p:cNvSpPr/>
                      <p:nvPr/>
                    </p:nvSpPr>
                    <p:spPr>
                      <a:xfrm>
                        <a:off x="1314661" y="3758226"/>
                        <a:ext cx="2095500" cy="491241"/>
                      </a:xfrm>
                      <a:custGeom>
                        <a:avLst/>
                        <a:gdLst>
                          <a:gd name="connsiteX0" fmla="*/ 0 w 2754086"/>
                          <a:gd name="connsiteY0" fmla="*/ 215060 h 598379"/>
                          <a:gd name="connsiteX1" fmla="*/ 489857 w 2754086"/>
                          <a:gd name="connsiteY1" fmla="*/ 8231 h 598379"/>
                          <a:gd name="connsiteX2" fmla="*/ 1262743 w 2754086"/>
                          <a:gd name="connsiteY2" fmla="*/ 465431 h 598379"/>
                          <a:gd name="connsiteX3" fmla="*/ 2035629 w 2754086"/>
                          <a:gd name="connsiteY3" fmla="*/ 443660 h 598379"/>
                          <a:gd name="connsiteX4" fmla="*/ 2754086 w 2754086"/>
                          <a:gd name="connsiteY4" fmla="*/ 585174 h 598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086" h="598379">
                            <a:moveTo>
                              <a:pt x="0" y="215060"/>
                            </a:moveTo>
                            <a:cubicBezTo>
                              <a:pt x="139700" y="90781"/>
                              <a:pt x="279400" y="-33497"/>
                              <a:pt x="489857" y="8231"/>
                            </a:cubicBezTo>
                            <a:cubicBezTo>
                              <a:pt x="700314" y="49959"/>
                              <a:pt x="1005114" y="392860"/>
                              <a:pt x="1262743" y="465431"/>
                            </a:cubicBezTo>
                            <a:cubicBezTo>
                              <a:pt x="1520372" y="538002"/>
                              <a:pt x="1787072" y="423703"/>
                              <a:pt x="2035629" y="443660"/>
                            </a:cubicBezTo>
                            <a:cubicBezTo>
                              <a:pt x="2284186" y="463617"/>
                              <a:pt x="2728686" y="648674"/>
                              <a:pt x="2754086" y="585174"/>
                            </a:cubicBezTo>
                          </a:path>
                        </a:pathLst>
                      </a:custGeom>
                      <a:noFill/>
                      <a:ln w="546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 name="直線矢印コネクタ 18"/>
                    <p:cNvCxnSpPr>
                      <a:cxnSpLocks noChangeAspect="1"/>
                    </p:cNvCxnSpPr>
                    <p:nvPr/>
                  </p:nvCxnSpPr>
                  <p:spPr>
                    <a:xfrm flipH="1">
                      <a:off x="3375486" y="3632715"/>
                      <a:ext cx="194613" cy="124130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テキスト ボックス 29"/>
                  <p:cNvSpPr txBox="1"/>
                  <p:nvPr/>
                </p:nvSpPr>
                <p:spPr>
                  <a:xfrm>
                    <a:off x="2243851" y="4038980"/>
                    <a:ext cx="877163" cy="369332"/>
                  </a:xfrm>
                  <a:prstGeom prst="rect">
                    <a:avLst/>
                  </a:prstGeom>
                  <a:noFill/>
                </p:spPr>
                <p:txBody>
                  <a:bodyPr wrap="none" rtlCol="0">
                    <a:spAutoFit/>
                  </a:bodyPr>
                  <a:lstStyle/>
                  <a:p>
                    <a:r>
                      <a:rPr lang="en-US" altLang="ja-JP" dirty="0" smtClean="0">
                        <a:latin typeface="Arial" panose="020B0604020202020204" pitchFamily="34" charset="0"/>
                        <a:cs typeface="Arial" panose="020B0604020202020204" pitchFamily="34" charset="0"/>
                      </a:rPr>
                      <a:t>Aurora</a:t>
                    </a:r>
                    <a:endParaRPr kumimoji="1" lang="ja-JP" altLang="en-US" dirty="0">
                      <a:latin typeface="Arial" panose="020B0604020202020204" pitchFamily="34" charset="0"/>
                      <a:cs typeface="Arial" panose="020B0604020202020204" pitchFamily="34" charset="0"/>
                    </a:endParaRPr>
                  </a:p>
                </p:txBody>
              </p:sp>
              <p:sp>
                <p:nvSpPr>
                  <p:cNvPr id="39" name="テキスト ボックス 38"/>
                  <p:cNvSpPr txBox="1"/>
                  <p:nvPr/>
                </p:nvSpPr>
                <p:spPr>
                  <a:xfrm>
                    <a:off x="2255269" y="3231128"/>
                    <a:ext cx="2172390" cy="369332"/>
                  </a:xfrm>
                  <a:prstGeom prst="rect">
                    <a:avLst/>
                  </a:prstGeom>
                  <a:noFill/>
                </p:spPr>
                <p:txBody>
                  <a:bodyPr wrap="none" rtlCol="0">
                    <a:spAutoFit/>
                  </a:bodyPr>
                  <a:lstStyle/>
                  <a:p>
                    <a:r>
                      <a:rPr kumimoji="1" lang="en-US" altLang="ja-JP" dirty="0" smtClean="0">
                        <a:latin typeface="Arial" panose="020B0604020202020204" pitchFamily="34" charset="0"/>
                        <a:cs typeface="Arial" panose="020B0604020202020204" pitchFamily="34" charset="0"/>
                      </a:rPr>
                      <a:t>Geomagnetism line</a:t>
                    </a:r>
                    <a:endParaRPr kumimoji="1" lang="ja-JP" altLang="en-US" dirty="0">
                      <a:latin typeface="Arial" panose="020B0604020202020204" pitchFamily="34" charset="0"/>
                      <a:cs typeface="Arial" panose="020B0604020202020204" pitchFamily="34" charset="0"/>
                    </a:endParaRPr>
                  </a:p>
                </p:txBody>
              </p:sp>
              <p:sp>
                <p:nvSpPr>
                  <p:cNvPr id="40" name="テキスト ボックス 39"/>
                  <p:cNvSpPr txBox="1"/>
                  <p:nvPr/>
                </p:nvSpPr>
                <p:spPr>
                  <a:xfrm>
                    <a:off x="2591757" y="5573165"/>
                    <a:ext cx="1903085" cy="369332"/>
                  </a:xfrm>
                  <a:prstGeom prst="rect">
                    <a:avLst/>
                  </a:prstGeom>
                  <a:noFill/>
                </p:spPr>
                <p:txBody>
                  <a:bodyPr wrap="none" rtlCol="0">
                    <a:spAutoFit/>
                  </a:bodyPr>
                  <a:lstStyle/>
                  <a:p>
                    <a:r>
                      <a:rPr lang="en-US" altLang="ja-JP" dirty="0" smtClean="0">
                        <a:latin typeface="Arial" panose="020B0604020202020204" pitchFamily="34" charset="0"/>
                        <a:cs typeface="Arial" panose="020B0604020202020204" pitchFamily="34" charset="0"/>
                      </a:rPr>
                      <a:t>Camera 1 image</a:t>
                    </a:r>
                    <a:endParaRPr kumimoji="1" lang="ja-JP" altLang="en-US" sz="2000" dirty="0">
                      <a:latin typeface="Arial" panose="020B0604020202020204" pitchFamily="34" charset="0"/>
                      <a:cs typeface="Arial" panose="020B0604020202020204" pitchFamily="34" charset="0"/>
                    </a:endParaRPr>
                  </a:p>
                </p:txBody>
              </p:sp>
            </p:grpSp>
            <p:grpSp>
              <p:nvGrpSpPr>
                <p:cNvPr id="44" name="グループ化 43"/>
                <p:cNvGrpSpPr/>
                <p:nvPr/>
              </p:nvGrpSpPr>
              <p:grpSpPr>
                <a:xfrm>
                  <a:off x="4816590" y="2152786"/>
                  <a:ext cx="2756371" cy="2756371"/>
                  <a:chOff x="2190975" y="2795265"/>
                  <a:chExt cx="2756371" cy="2756371"/>
                </a:xfrm>
              </p:grpSpPr>
              <p:grpSp>
                <p:nvGrpSpPr>
                  <p:cNvPr id="45" name="グループ化 44"/>
                  <p:cNvGrpSpPr/>
                  <p:nvPr/>
                </p:nvGrpSpPr>
                <p:grpSpPr>
                  <a:xfrm>
                    <a:off x="2190975" y="2795265"/>
                    <a:ext cx="2756371" cy="2756371"/>
                    <a:chOff x="2190975" y="2795265"/>
                    <a:chExt cx="2756371" cy="2756371"/>
                  </a:xfrm>
                </p:grpSpPr>
                <p:grpSp>
                  <p:nvGrpSpPr>
                    <p:cNvPr id="54" name="グループ化 53"/>
                    <p:cNvGrpSpPr/>
                    <p:nvPr/>
                  </p:nvGrpSpPr>
                  <p:grpSpPr>
                    <a:xfrm>
                      <a:off x="2190975" y="2795265"/>
                      <a:ext cx="2756371" cy="2756371"/>
                      <a:chOff x="1010086" y="2333110"/>
                      <a:chExt cx="2756371" cy="2756371"/>
                    </a:xfrm>
                  </p:grpSpPr>
                  <p:sp>
                    <p:nvSpPr>
                      <p:cNvPr id="61" name="正方形/長方形 60"/>
                      <p:cNvSpPr>
                        <a:spLocks noChangeAspect="1"/>
                      </p:cNvSpPr>
                      <p:nvPr/>
                    </p:nvSpPr>
                    <p:spPr>
                      <a:xfrm>
                        <a:off x="1010086" y="2333110"/>
                        <a:ext cx="2756371" cy="2756371"/>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フリーフォーム 61"/>
                      <p:cNvSpPr/>
                      <p:nvPr/>
                    </p:nvSpPr>
                    <p:spPr>
                      <a:xfrm>
                        <a:off x="1474681" y="3758226"/>
                        <a:ext cx="2095500" cy="491241"/>
                      </a:xfrm>
                      <a:custGeom>
                        <a:avLst/>
                        <a:gdLst>
                          <a:gd name="connsiteX0" fmla="*/ 0 w 2754086"/>
                          <a:gd name="connsiteY0" fmla="*/ 215060 h 598379"/>
                          <a:gd name="connsiteX1" fmla="*/ 489857 w 2754086"/>
                          <a:gd name="connsiteY1" fmla="*/ 8231 h 598379"/>
                          <a:gd name="connsiteX2" fmla="*/ 1262743 w 2754086"/>
                          <a:gd name="connsiteY2" fmla="*/ 465431 h 598379"/>
                          <a:gd name="connsiteX3" fmla="*/ 2035629 w 2754086"/>
                          <a:gd name="connsiteY3" fmla="*/ 443660 h 598379"/>
                          <a:gd name="connsiteX4" fmla="*/ 2754086 w 2754086"/>
                          <a:gd name="connsiteY4" fmla="*/ 585174 h 598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086" h="598379">
                            <a:moveTo>
                              <a:pt x="0" y="215060"/>
                            </a:moveTo>
                            <a:cubicBezTo>
                              <a:pt x="139700" y="90781"/>
                              <a:pt x="279400" y="-33497"/>
                              <a:pt x="489857" y="8231"/>
                            </a:cubicBezTo>
                            <a:cubicBezTo>
                              <a:pt x="700314" y="49959"/>
                              <a:pt x="1005114" y="392860"/>
                              <a:pt x="1262743" y="465431"/>
                            </a:cubicBezTo>
                            <a:cubicBezTo>
                              <a:pt x="1520372" y="538002"/>
                              <a:pt x="1787072" y="423703"/>
                              <a:pt x="2035629" y="443660"/>
                            </a:cubicBezTo>
                            <a:cubicBezTo>
                              <a:pt x="2284186" y="463617"/>
                              <a:pt x="2728686" y="648674"/>
                              <a:pt x="2754086" y="585174"/>
                            </a:cubicBezTo>
                          </a:path>
                        </a:pathLst>
                      </a:custGeom>
                      <a:noFill/>
                      <a:ln w="546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9" name="直線矢印コネクタ 58"/>
                    <p:cNvCxnSpPr>
                      <a:cxnSpLocks noChangeAspect="1"/>
                    </p:cNvCxnSpPr>
                    <p:nvPr/>
                  </p:nvCxnSpPr>
                  <p:spPr>
                    <a:xfrm>
                      <a:off x="3669722" y="3406262"/>
                      <a:ext cx="187799" cy="148676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7" name="テキスト ボックス 46"/>
                  <p:cNvSpPr txBox="1"/>
                  <p:nvPr/>
                </p:nvSpPr>
                <p:spPr>
                  <a:xfrm>
                    <a:off x="2243851" y="4038980"/>
                    <a:ext cx="877163" cy="369332"/>
                  </a:xfrm>
                  <a:prstGeom prst="rect">
                    <a:avLst/>
                  </a:prstGeom>
                  <a:noFill/>
                </p:spPr>
                <p:txBody>
                  <a:bodyPr wrap="none" rtlCol="0">
                    <a:spAutoFit/>
                  </a:bodyPr>
                  <a:lstStyle/>
                  <a:p>
                    <a:r>
                      <a:rPr lang="en-US" altLang="ja-JP" dirty="0" smtClean="0">
                        <a:latin typeface="Arial" panose="020B0604020202020204" pitchFamily="34" charset="0"/>
                        <a:cs typeface="Arial" panose="020B0604020202020204" pitchFamily="34" charset="0"/>
                      </a:rPr>
                      <a:t>Aurora</a:t>
                    </a:r>
                    <a:endParaRPr kumimoji="1" lang="ja-JP" altLang="en-US" dirty="0">
                      <a:latin typeface="Arial" panose="020B0604020202020204" pitchFamily="34" charset="0"/>
                      <a:cs typeface="Arial" panose="020B0604020202020204" pitchFamily="34" charset="0"/>
                    </a:endParaRPr>
                  </a:p>
                </p:txBody>
              </p:sp>
            </p:grpSp>
            <p:sp>
              <p:nvSpPr>
                <p:cNvPr id="14" name="円/楕円 13"/>
                <p:cNvSpPr>
                  <a:spLocks noChangeAspect="1"/>
                </p:cNvSpPr>
                <p:nvPr/>
              </p:nvSpPr>
              <p:spPr>
                <a:xfrm>
                  <a:off x="3005687" y="4198617"/>
                  <a:ext cx="72000" cy="72000"/>
                </a:xfrm>
                <a:prstGeom prst="ellipse">
                  <a:avLst/>
                </a:prstGeom>
                <a:solidFill>
                  <a:schemeClr val="tx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p:cNvCxnSpPr/>
                <p:nvPr/>
              </p:nvCxnSpPr>
              <p:spPr>
                <a:xfrm>
                  <a:off x="1325880" y="4231537"/>
                  <a:ext cx="6247081"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flipV="1">
                  <a:off x="1325880" y="3947307"/>
                  <a:ext cx="6247081" cy="1753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3" name="テキスト ボックス 72"/>
                <p:cNvSpPr txBox="1"/>
                <p:nvPr/>
              </p:nvSpPr>
              <p:spPr>
                <a:xfrm>
                  <a:off x="1375679" y="5195936"/>
                  <a:ext cx="1454244" cy="369332"/>
                </a:xfrm>
                <a:prstGeom prst="rect">
                  <a:avLst/>
                </a:prstGeom>
                <a:noFill/>
              </p:spPr>
              <p:txBody>
                <a:bodyPr wrap="none" rtlCol="0">
                  <a:spAutoFit/>
                </a:bodyPr>
                <a:lstStyle/>
                <a:p>
                  <a:r>
                    <a:rPr lang="en-US" altLang="ja-JP" dirty="0" err="1" smtClean="0">
                      <a:latin typeface="Arial" panose="020B0604020202020204" pitchFamily="34" charset="0"/>
                      <a:cs typeface="Arial" panose="020B0604020202020204" pitchFamily="34" charset="0"/>
                    </a:rPr>
                    <a:t>Epipolar</a:t>
                  </a:r>
                  <a:r>
                    <a:rPr lang="en-US" altLang="ja-JP" dirty="0" smtClean="0">
                      <a:latin typeface="Arial" panose="020B0604020202020204" pitchFamily="34" charset="0"/>
                      <a:cs typeface="Arial" panose="020B0604020202020204" pitchFamily="34" charset="0"/>
                    </a:rPr>
                    <a:t> line</a:t>
                  </a:r>
                  <a:endParaRPr kumimoji="1" lang="ja-JP" altLang="en-US" dirty="0">
                    <a:latin typeface="Arial" panose="020B0604020202020204" pitchFamily="34" charset="0"/>
                    <a:cs typeface="Arial" panose="020B0604020202020204" pitchFamily="34" charset="0"/>
                  </a:endParaRPr>
                </a:p>
              </p:txBody>
            </p:sp>
            <p:sp>
              <p:nvSpPr>
                <p:cNvPr id="77" name="円/楕円 76"/>
                <p:cNvSpPr>
                  <a:spLocks noChangeAspect="1"/>
                </p:cNvSpPr>
                <p:nvPr/>
              </p:nvSpPr>
              <p:spPr>
                <a:xfrm>
                  <a:off x="6452335" y="4230087"/>
                  <a:ext cx="72000" cy="72000"/>
                </a:xfrm>
                <a:prstGeom prst="ellipse">
                  <a:avLst/>
                </a:prstGeom>
                <a:solidFill>
                  <a:schemeClr val="tx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a:spLocks noChangeAspect="1"/>
                </p:cNvSpPr>
                <p:nvPr/>
              </p:nvSpPr>
              <p:spPr>
                <a:xfrm>
                  <a:off x="6414135" y="3928837"/>
                  <a:ext cx="72000" cy="72000"/>
                </a:xfrm>
                <a:prstGeom prst="ellipse">
                  <a:avLst/>
                </a:prstGeom>
                <a:solidFill>
                  <a:schemeClr val="tx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a:spLocks noChangeAspect="1"/>
                </p:cNvSpPr>
                <p:nvPr/>
              </p:nvSpPr>
              <p:spPr>
                <a:xfrm>
                  <a:off x="3041687" y="3923957"/>
                  <a:ext cx="72000" cy="72000"/>
                </a:xfrm>
                <a:prstGeom prst="ellipse">
                  <a:avLst/>
                </a:prstGeom>
                <a:solidFill>
                  <a:schemeClr val="tx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p:cNvSpPr txBox="1"/>
                <p:nvPr/>
              </p:nvSpPr>
              <p:spPr>
                <a:xfrm>
                  <a:off x="3005687" y="5281903"/>
                  <a:ext cx="3903633" cy="369332"/>
                </a:xfrm>
                <a:prstGeom prst="rect">
                  <a:avLst/>
                </a:prstGeom>
                <a:noFill/>
              </p:spPr>
              <p:txBody>
                <a:bodyPr wrap="none" rtlCol="0">
                  <a:spAutoFit/>
                </a:bodyPr>
                <a:lstStyle/>
                <a:p>
                  <a:r>
                    <a:rPr lang="en-US" altLang="ja-JP" dirty="0" smtClean="0">
                      <a:latin typeface="Arial" panose="020B0604020202020204" pitchFamily="34" charset="0"/>
                      <a:cs typeface="Arial" panose="020B0604020202020204" pitchFamily="34" charset="0"/>
                    </a:rPr>
                    <a:t>Corresponding point</a:t>
                  </a:r>
                  <a:r>
                    <a:rPr lang="ja-JP" altLang="en-US" dirty="0">
                      <a:latin typeface="Arial" panose="020B0604020202020204" pitchFamily="34" charset="0"/>
                      <a:cs typeface="Arial" panose="020B0604020202020204" pitchFamily="34" charset="0"/>
                    </a:rPr>
                    <a:t> </a:t>
                  </a:r>
                  <a:r>
                    <a:rPr lang="en-US" altLang="ja-JP" dirty="0" smtClean="0">
                      <a:latin typeface="Arial" panose="020B0604020202020204" pitchFamily="34" charset="0"/>
                      <a:cs typeface="Arial" panose="020B0604020202020204" pitchFamily="34" charset="0"/>
                    </a:rPr>
                    <a:t>on lower edge</a:t>
                  </a:r>
                </a:p>
              </p:txBody>
            </p:sp>
            <p:cxnSp>
              <p:nvCxnSpPr>
                <p:cNvPr id="24" name="直線コネクタ 23"/>
                <p:cNvCxnSpPr/>
                <p:nvPr/>
              </p:nvCxnSpPr>
              <p:spPr>
                <a:xfrm>
                  <a:off x="3055239" y="4293165"/>
                  <a:ext cx="1496179" cy="9027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flipH="1">
                  <a:off x="4816590" y="4293166"/>
                  <a:ext cx="1687316" cy="959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flipV="1">
                  <a:off x="3122192" y="2104378"/>
                  <a:ext cx="1526130" cy="18107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a:stCxn id="78" idx="1"/>
                </p:cNvCxnSpPr>
                <p:nvPr/>
              </p:nvCxnSpPr>
              <p:spPr>
                <a:xfrm flipH="1" flipV="1">
                  <a:off x="5007165" y="2047473"/>
                  <a:ext cx="1417514" cy="18919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6" name="直線コネクタ 85"/>
              <p:cNvCxnSpPr/>
              <p:nvPr/>
            </p:nvCxnSpPr>
            <p:spPr>
              <a:xfrm flipH="1" flipV="1">
                <a:off x="1552904" y="4230088"/>
                <a:ext cx="92077" cy="10699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flipH="1" flipV="1">
                <a:off x="1375680" y="3974078"/>
                <a:ext cx="159324" cy="13259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テキスト ボックス 41"/>
            <p:cNvSpPr txBox="1"/>
            <p:nvPr/>
          </p:nvSpPr>
          <p:spPr>
            <a:xfrm>
              <a:off x="5379607" y="2026399"/>
              <a:ext cx="2172390" cy="369332"/>
            </a:xfrm>
            <a:prstGeom prst="rect">
              <a:avLst/>
            </a:prstGeom>
            <a:noFill/>
          </p:spPr>
          <p:txBody>
            <a:bodyPr wrap="none" rtlCol="0">
              <a:spAutoFit/>
            </a:bodyPr>
            <a:lstStyle/>
            <a:p>
              <a:r>
                <a:rPr kumimoji="1" lang="en-US" altLang="ja-JP" dirty="0" smtClean="0">
                  <a:latin typeface="Arial" panose="020B0604020202020204" pitchFamily="34" charset="0"/>
                  <a:cs typeface="Arial" panose="020B0604020202020204" pitchFamily="34" charset="0"/>
                </a:rPr>
                <a:t>Geomagnetism line</a:t>
              </a:r>
              <a:endParaRPr kumimoji="1" lang="ja-JP" altLang="en-US" dirty="0">
                <a:latin typeface="Arial" panose="020B0604020202020204" pitchFamily="34" charset="0"/>
                <a:cs typeface="Arial" panose="020B0604020202020204" pitchFamily="34" charset="0"/>
              </a:endParaRPr>
            </a:p>
          </p:txBody>
        </p:sp>
        <p:sp>
          <p:nvSpPr>
            <p:cNvPr id="43" name="テキスト ボックス 42"/>
            <p:cNvSpPr txBox="1"/>
            <p:nvPr/>
          </p:nvSpPr>
          <p:spPr>
            <a:xfrm>
              <a:off x="5261723" y="4530009"/>
              <a:ext cx="1890261" cy="369332"/>
            </a:xfrm>
            <a:prstGeom prst="rect">
              <a:avLst/>
            </a:prstGeom>
            <a:noFill/>
          </p:spPr>
          <p:txBody>
            <a:bodyPr wrap="none" rtlCol="0">
              <a:spAutoFit/>
            </a:bodyPr>
            <a:lstStyle/>
            <a:p>
              <a:r>
                <a:rPr lang="en-US" altLang="ja-JP" dirty="0" smtClean="0">
                  <a:latin typeface="Arial" panose="020B0604020202020204" pitchFamily="34" charset="0"/>
                  <a:cs typeface="Arial" panose="020B0604020202020204" pitchFamily="34" charset="0"/>
                </a:rPr>
                <a:t>Camera 2 image</a:t>
              </a:r>
              <a:endParaRPr kumimoji="1" lang="ja-JP" altLang="en-US" sz="2000" dirty="0">
                <a:latin typeface="Arial" panose="020B0604020202020204" pitchFamily="34" charset="0"/>
                <a:cs typeface="Arial" panose="020B0604020202020204" pitchFamily="34" charset="0"/>
              </a:endParaRPr>
            </a:p>
          </p:txBody>
        </p:sp>
        <p:sp>
          <p:nvSpPr>
            <p:cNvPr id="49" name="テキスト ボックス 48"/>
            <p:cNvSpPr txBox="1"/>
            <p:nvPr/>
          </p:nvSpPr>
          <p:spPr>
            <a:xfrm>
              <a:off x="2985486" y="1266809"/>
              <a:ext cx="4583306" cy="369332"/>
            </a:xfrm>
            <a:prstGeom prst="rect">
              <a:avLst/>
            </a:prstGeom>
            <a:noFill/>
          </p:spPr>
          <p:txBody>
            <a:bodyPr wrap="none" rtlCol="0">
              <a:spAutoFit/>
            </a:bodyPr>
            <a:lstStyle/>
            <a:p>
              <a:r>
                <a:rPr lang="en-US" altLang="ja-JP" dirty="0" smtClean="0">
                  <a:latin typeface="Arial" panose="020B0604020202020204" pitchFamily="34" charset="0"/>
                  <a:cs typeface="Arial" panose="020B0604020202020204" pitchFamily="34" charset="0"/>
                </a:rPr>
                <a:t>Corresponding point</a:t>
              </a:r>
              <a:r>
                <a:rPr lang="ja-JP" altLang="en-US" dirty="0">
                  <a:latin typeface="Arial" panose="020B0604020202020204" pitchFamily="34" charset="0"/>
                  <a:cs typeface="Arial" panose="020B0604020202020204" pitchFamily="34" charset="0"/>
                </a:rPr>
                <a:t> </a:t>
              </a:r>
              <a:r>
                <a:rPr lang="en-US" altLang="ja-JP" dirty="0" smtClean="0">
                  <a:latin typeface="Arial" panose="020B0604020202020204" pitchFamily="34" charset="0"/>
                  <a:cs typeface="Arial" panose="020B0604020202020204" pitchFamily="34" charset="0"/>
                </a:rPr>
                <a:t>on geomagnetism line</a:t>
              </a:r>
            </a:p>
          </p:txBody>
        </p:sp>
      </p:grpSp>
    </p:spTree>
    <p:extLst>
      <p:ext uri="{BB962C8B-B14F-4D97-AF65-F5344CB8AC3E}">
        <p14:creationId xmlns:p14="http://schemas.microsoft.com/office/powerpoint/2010/main" val="28292205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2016/7/8</a:t>
            </a:r>
            <a:endParaRPr lang="ja-JP" altLang="en-US" dirty="0"/>
          </a:p>
        </p:txBody>
      </p:sp>
      <p:sp>
        <p:nvSpPr>
          <p:cNvPr id="5" name="スライド番号プレースホルダー 4"/>
          <p:cNvSpPr>
            <a:spLocks noGrp="1"/>
          </p:cNvSpPr>
          <p:nvPr>
            <p:ph type="sldNum" sz="quarter" idx="12"/>
          </p:nvPr>
        </p:nvSpPr>
        <p:spPr/>
        <p:txBody>
          <a:bodyPr/>
          <a:lstStyle/>
          <a:p>
            <a:fld id="{D8F4E805-1781-46FB-877C-A4098C9829F0}" type="slidenum">
              <a:rPr lang="ja-JP" altLang="en-US" smtClean="0"/>
              <a:pPr/>
              <a:t>13</a:t>
            </a:fld>
            <a:endParaRPr lang="ja-JP" altLang="en-US"/>
          </a:p>
        </p:txBody>
      </p:sp>
      <p:grpSp>
        <p:nvGrpSpPr>
          <p:cNvPr id="6" name="グループ化 5"/>
          <p:cNvGrpSpPr>
            <a:grpSpLocks noChangeAspect="1"/>
          </p:cNvGrpSpPr>
          <p:nvPr/>
        </p:nvGrpSpPr>
        <p:grpSpPr>
          <a:xfrm>
            <a:off x="0" y="1718432"/>
            <a:ext cx="8400413" cy="4295987"/>
            <a:chOff x="1299686" y="1751122"/>
            <a:chExt cx="6861907" cy="3509190"/>
          </a:xfrm>
        </p:grpSpPr>
        <p:grpSp>
          <p:nvGrpSpPr>
            <p:cNvPr id="7" name="グループ化 6"/>
            <p:cNvGrpSpPr/>
            <p:nvPr/>
          </p:nvGrpSpPr>
          <p:grpSpPr>
            <a:xfrm>
              <a:off x="1299686" y="1751122"/>
              <a:ext cx="6252311" cy="3285619"/>
              <a:chOff x="1320650" y="2133392"/>
              <a:chExt cx="6252311" cy="3285619"/>
            </a:xfrm>
          </p:grpSpPr>
          <p:grpSp>
            <p:nvGrpSpPr>
              <p:cNvPr id="11" name="グループ化 10"/>
              <p:cNvGrpSpPr/>
              <p:nvPr/>
            </p:nvGrpSpPr>
            <p:grpSpPr>
              <a:xfrm>
                <a:off x="1320650" y="2133392"/>
                <a:ext cx="6252311" cy="3285619"/>
                <a:chOff x="1320650" y="2133392"/>
                <a:chExt cx="6252311" cy="3285619"/>
              </a:xfrm>
            </p:grpSpPr>
            <p:grpSp>
              <p:nvGrpSpPr>
                <p:cNvPr id="14" name="グループ化 13"/>
                <p:cNvGrpSpPr>
                  <a:grpSpLocks noChangeAspect="1"/>
                </p:cNvGrpSpPr>
                <p:nvPr/>
              </p:nvGrpSpPr>
              <p:grpSpPr>
                <a:xfrm>
                  <a:off x="1839075" y="2133392"/>
                  <a:ext cx="2903533" cy="2775765"/>
                  <a:chOff x="2190975" y="2775871"/>
                  <a:chExt cx="2903533" cy="2775765"/>
                </a:xfrm>
              </p:grpSpPr>
              <p:grpSp>
                <p:nvGrpSpPr>
                  <p:cNvPr id="33" name="グループ化 32"/>
                  <p:cNvGrpSpPr/>
                  <p:nvPr/>
                </p:nvGrpSpPr>
                <p:grpSpPr>
                  <a:xfrm>
                    <a:off x="2190975" y="2795265"/>
                    <a:ext cx="2756371" cy="2756371"/>
                    <a:chOff x="2190975" y="2795265"/>
                    <a:chExt cx="2756371" cy="2756371"/>
                  </a:xfrm>
                </p:grpSpPr>
                <p:grpSp>
                  <p:nvGrpSpPr>
                    <p:cNvPr id="37" name="グループ化 36"/>
                    <p:cNvGrpSpPr/>
                    <p:nvPr/>
                  </p:nvGrpSpPr>
                  <p:grpSpPr>
                    <a:xfrm>
                      <a:off x="2190975" y="2795265"/>
                      <a:ext cx="2756371" cy="2756371"/>
                      <a:chOff x="1010086" y="2333110"/>
                      <a:chExt cx="2756371" cy="2756371"/>
                    </a:xfrm>
                  </p:grpSpPr>
                  <p:sp>
                    <p:nvSpPr>
                      <p:cNvPr id="39" name="正方形/長方形 38"/>
                      <p:cNvSpPr>
                        <a:spLocks noChangeAspect="1"/>
                      </p:cNvSpPr>
                      <p:nvPr/>
                    </p:nvSpPr>
                    <p:spPr>
                      <a:xfrm>
                        <a:off x="1010086" y="2333110"/>
                        <a:ext cx="2756371" cy="2756371"/>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フリーフォーム 39"/>
                      <p:cNvSpPr/>
                      <p:nvPr/>
                    </p:nvSpPr>
                    <p:spPr>
                      <a:xfrm>
                        <a:off x="1314661" y="3784161"/>
                        <a:ext cx="2095500" cy="491241"/>
                      </a:xfrm>
                      <a:custGeom>
                        <a:avLst/>
                        <a:gdLst>
                          <a:gd name="connsiteX0" fmla="*/ 0 w 2754086"/>
                          <a:gd name="connsiteY0" fmla="*/ 215060 h 598379"/>
                          <a:gd name="connsiteX1" fmla="*/ 489857 w 2754086"/>
                          <a:gd name="connsiteY1" fmla="*/ 8231 h 598379"/>
                          <a:gd name="connsiteX2" fmla="*/ 1262743 w 2754086"/>
                          <a:gd name="connsiteY2" fmla="*/ 465431 h 598379"/>
                          <a:gd name="connsiteX3" fmla="*/ 2035629 w 2754086"/>
                          <a:gd name="connsiteY3" fmla="*/ 443660 h 598379"/>
                          <a:gd name="connsiteX4" fmla="*/ 2754086 w 2754086"/>
                          <a:gd name="connsiteY4" fmla="*/ 585174 h 598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086" h="598379">
                            <a:moveTo>
                              <a:pt x="0" y="215060"/>
                            </a:moveTo>
                            <a:cubicBezTo>
                              <a:pt x="139700" y="90781"/>
                              <a:pt x="279400" y="-33497"/>
                              <a:pt x="489857" y="8231"/>
                            </a:cubicBezTo>
                            <a:cubicBezTo>
                              <a:pt x="700314" y="49959"/>
                              <a:pt x="1005114" y="392860"/>
                              <a:pt x="1262743" y="465431"/>
                            </a:cubicBezTo>
                            <a:cubicBezTo>
                              <a:pt x="1520372" y="538002"/>
                              <a:pt x="1787072" y="423703"/>
                              <a:pt x="2035629" y="443660"/>
                            </a:cubicBezTo>
                            <a:cubicBezTo>
                              <a:pt x="2284186" y="463617"/>
                              <a:pt x="2728686" y="648674"/>
                              <a:pt x="2754086" y="585174"/>
                            </a:cubicBezTo>
                          </a:path>
                        </a:pathLst>
                      </a:custGeom>
                      <a:noFill/>
                      <a:ln w="546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 name="直線矢印コネクタ 37"/>
                    <p:cNvCxnSpPr>
                      <a:cxnSpLocks noChangeAspect="1"/>
                    </p:cNvCxnSpPr>
                    <p:nvPr/>
                  </p:nvCxnSpPr>
                  <p:spPr>
                    <a:xfrm flipH="1">
                      <a:off x="3401421" y="3611967"/>
                      <a:ext cx="194613" cy="124130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4" name="テキスト ボックス 33"/>
                  <p:cNvSpPr txBox="1"/>
                  <p:nvPr/>
                </p:nvSpPr>
                <p:spPr>
                  <a:xfrm>
                    <a:off x="2243851" y="4038980"/>
                    <a:ext cx="1109599" cy="461665"/>
                  </a:xfrm>
                  <a:prstGeom prst="rect">
                    <a:avLst/>
                  </a:prstGeom>
                  <a:noFill/>
                </p:spPr>
                <p:txBody>
                  <a:bodyPr wrap="none" rtlCol="0">
                    <a:spAutoFit/>
                  </a:bodyPr>
                  <a:lstStyle/>
                  <a:p>
                    <a:r>
                      <a:rPr lang="en-US" altLang="ja-JP" sz="2400" dirty="0" smtClean="0">
                        <a:latin typeface="Arial" panose="020B0604020202020204" pitchFamily="34" charset="0"/>
                        <a:cs typeface="Arial" panose="020B0604020202020204" pitchFamily="34" charset="0"/>
                      </a:rPr>
                      <a:t>Aurora</a:t>
                    </a:r>
                    <a:endParaRPr kumimoji="1" lang="ja-JP" altLang="en-US" sz="2400" dirty="0">
                      <a:latin typeface="Arial" panose="020B0604020202020204" pitchFamily="34" charset="0"/>
                      <a:cs typeface="Arial" panose="020B0604020202020204" pitchFamily="34" charset="0"/>
                    </a:endParaRPr>
                  </a:p>
                </p:txBody>
              </p:sp>
              <p:sp>
                <p:nvSpPr>
                  <p:cNvPr id="35" name="テキスト ボックス 34"/>
                  <p:cNvSpPr txBox="1"/>
                  <p:nvPr/>
                </p:nvSpPr>
                <p:spPr>
                  <a:xfrm>
                    <a:off x="2255269" y="3231128"/>
                    <a:ext cx="2839239" cy="461665"/>
                  </a:xfrm>
                  <a:prstGeom prst="rect">
                    <a:avLst/>
                  </a:prstGeom>
                  <a:noFill/>
                </p:spPr>
                <p:txBody>
                  <a:bodyPr wrap="none" rtlCol="0">
                    <a:spAutoFit/>
                  </a:bodyPr>
                  <a:lstStyle/>
                  <a:p>
                    <a:r>
                      <a:rPr kumimoji="1" lang="en-US" altLang="ja-JP" sz="2400" dirty="0" smtClean="0">
                        <a:latin typeface="Arial" panose="020B0604020202020204" pitchFamily="34" charset="0"/>
                        <a:cs typeface="Arial" panose="020B0604020202020204" pitchFamily="34" charset="0"/>
                      </a:rPr>
                      <a:t>Geomagnetism line</a:t>
                    </a:r>
                    <a:endParaRPr kumimoji="1" lang="ja-JP" altLang="en-US" sz="2400" dirty="0">
                      <a:latin typeface="Arial" panose="020B0604020202020204" pitchFamily="34" charset="0"/>
                      <a:cs typeface="Arial" panose="020B0604020202020204" pitchFamily="34" charset="0"/>
                    </a:endParaRPr>
                  </a:p>
                </p:txBody>
              </p:sp>
              <p:sp>
                <p:nvSpPr>
                  <p:cNvPr id="36" name="テキスト ボックス 35"/>
                  <p:cNvSpPr txBox="1"/>
                  <p:nvPr/>
                </p:nvSpPr>
                <p:spPr>
                  <a:xfrm>
                    <a:off x="2214818" y="2775871"/>
                    <a:ext cx="2011530" cy="377113"/>
                  </a:xfrm>
                  <a:prstGeom prst="rect">
                    <a:avLst/>
                  </a:prstGeom>
                  <a:noFill/>
                </p:spPr>
                <p:txBody>
                  <a:bodyPr wrap="none" rtlCol="0">
                    <a:spAutoFit/>
                  </a:bodyPr>
                  <a:lstStyle/>
                  <a:p>
                    <a:r>
                      <a:rPr lang="en-US" altLang="ja-JP" sz="2400" dirty="0" smtClean="0">
                        <a:latin typeface="Arial" panose="020B0604020202020204" pitchFamily="34" charset="0"/>
                        <a:cs typeface="Arial" panose="020B0604020202020204" pitchFamily="34" charset="0"/>
                      </a:rPr>
                      <a:t>Camera 1 image</a:t>
                    </a:r>
                    <a:endParaRPr kumimoji="1" lang="ja-JP" altLang="en-US" sz="700" dirty="0">
                      <a:latin typeface="Arial" panose="020B0604020202020204" pitchFamily="34" charset="0"/>
                      <a:cs typeface="Arial" panose="020B0604020202020204" pitchFamily="34" charset="0"/>
                    </a:endParaRPr>
                  </a:p>
                </p:txBody>
              </p:sp>
            </p:grpSp>
            <p:grpSp>
              <p:nvGrpSpPr>
                <p:cNvPr id="15" name="グループ化 14"/>
                <p:cNvGrpSpPr/>
                <p:nvPr/>
              </p:nvGrpSpPr>
              <p:grpSpPr>
                <a:xfrm>
                  <a:off x="4816590" y="2152786"/>
                  <a:ext cx="2756371" cy="2756371"/>
                  <a:chOff x="2190975" y="2795265"/>
                  <a:chExt cx="2756371" cy="2756371"/>
                </a:xfrm>
              </p:grpSpPr>
              <p:grpSp>
                <p:nvGrpSpPr>
                  <p:cNvPr id="27" name="グループ化 26"/>
                  <p:cNvGrpSpPr/>
                  <p:nvPr/>
                </p:nvGrpSpPr>
                <p:grpSpPr>
                  <a:xfrm>
                    <a:off x="2190975" y="2795265"/>
                    <a:ext cx="2756371" cy="2756371"/>
                    <a:chOff x="2190975" y="2795265"/>
                    <a:chExt cx="2756371" cy="2756371"/>
                  </a:xfrm>
                </p:grpSpPr>
                <p:grpSp>
                  <p:nvGrpSpPr>
                    <p:cNvPr id="29" name="グループ化 28"/>
                    <p:cNvGrpSpPr/>
                    <p:nvPr/>
                  </p:nvGrpSpPr>
                  <p:grpSpPr>
                    <a:xfrm>
                      <a:off x="2190975" y="2795265"/>
                      <a:ext cx="2756371" cy="2756371"/>
                      <a:chOff x="1010086" y="2333110"/>
                      <a:chExt cx="2756371" cy="2756371"/>
                    </a:xfrm>
                  </p:grpSpPr>
                  <p:sp>
                    <p:nvSpPr>
                      <p:cNvPr id="31" name="正方形/長方形 30"/>
                      <p:cNvSpPr>
                        <a:spLocks noChangeAspect="1"/>
                      </p:cNvSpPr>
                      <p:nvPr/>
                    </p:nvSpPr>
                    <p:spPr>
                      <a:xfrm>
                        <a:off x="1010086" y="2333110"/>
                        <a:ext cx="2756371" cy="2756371"/>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フリーフォーム 31"/>
                      <p:cNvSpPr/>
                      <p:nvPr/>
                    </p:nvSpPr>
                    <p:spPr>
                      <a:xfrm>
                        <a:off x="1474681" y="3784161"/>
                        <a:ext cx="2095500" cy="491241"/>
                      </a:xfrm>
                      <a:custGeom>
                        <a:avLst/>
                        <a:gdLst>
                          <a:gd name="connsiteX0" fmla="*/ 0 w 2754086"/>
                          <a:gd name="connsiteY0" fmla="*/ 215060 h 598379"/>
                          <a:gd name="connsiteX1" fmla="*/ 489857 w 2754086"/>
                          <a:gd name="connsiteY1" fmla="*/ 8231 h 598379"/>
                          <a:gd name="connsiteX2" fmla="*/ 1262743 w 2754086"/>
                          <a:gd name="connsiteY2" fmla="*/ 465431 h 598379"/>
                          <a:gd name="connsiteX3" fmla="*/ 2035629 w 2754086"/>
                          <a:gd name="connsiteY3" fmla="*/ 443660 h 598379"/>
                          <a:gd name="connsiteX4" fmla="*/ 2754086 w 2754086"/>
                          <a:gd name="connsiteY4" fmla="*/ 585174 h 598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086" h="598379">
                            <a:moveTo>
                              <a:pt x="0" y="215060"/>
                            </a:moveTo>
                            <a:cubicBezTo>
                              <a:pt x="139700" y="90781"/>
                              <a:pt x="279400" y="-33497"/>
                              <a:pt x="489857" y="8231"/>
                            </a:cubicBezTo>
                            <a:cubicBezTo>
                              <a:pt x="700314" y="49959"/>
                              <a:pt x="1005114" y="392860"/>
                              <a:pt x="1262743" y="465431"/>
                            </a:cubicBezTo>
                            <a:cubicBezTo>
                              <a:pt x="1520372" y="538002"/>
                              <a:pt x="1787072" y="423703"/>
                              <a:pt x="2035629" y="443660"/>
                            </a:cubicBezTo>
                            <a:cubicBezTo>
                              <a:pt x="2284186" y="463617"/>
                              <a:pt x="2728686" y="648674"/>
                              <a:pt x="2754086" y="585174"/>
                            </a:cubicBezTo>
                          </a:path>
                        </a:pathLst>
                      </a:custGeom>
                      <a:noFill/>
                      <a:ln w="546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 name="直線矢印コネクタ 29"/>
                    <p:cNvCxnSpPr>
                      <a:cxnSpLocks noChangeAspect="1"/>
                    </p:cNvCxnSpPr>
                    <p:nvPr/>
                  </p:nvCxnSpPr>
                  <p:spPr>
                    <a:xfrm>
                      <a:off x="3691831" y="3555358"/>
                      <a:ext cx="165690" cy="131173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8" name="テキスト ボックス 27"/>
                  <p:cNvSpPr txBox="1"/>
                  <p:nvPr/>
                </p:nvSpPr>
                <p:spPr>
                  <a:xfrm>
                    <a:off x="2243851" y="4038980"/>
                    <a:ext cx="1109599" cy="461665"/>
                  </a:xfrm>
                  <a:prstGeom prst="rect">
                    <a:avLst/>
                  </a:prstGeom>
                  <a:noFill/>
                </p:spPr>
                <p:txBody>
                  <a:bodyPr wrap="none" rtlCol="0">
                    <a:spAutoFit/>
                  </a:bodyPr>
                  <a:lstStyle/>
                  <a:p>
                    <a:r>
                      <a:rPr lang="en-US" altLang="ja-JP" sz="2400" dirty="0" smtClean="0">
                        <a:latin typeface="Arial" panose="020B0604020202020204" pitchFamily="34" charset="0"/>
                        <a:cs typeface="Arial" panose="020B0604020202020204" pitchFamily="34" charset="0"/>
                      </a:rPr>
                      <a:t>Aurora</a:t>
                    </a:r>
                    <a:endParaRPr kumimoji="1" lang="ja-JP" altLang="en-US" sz="2400" dirty="0">
                      <a:latin typeface="Arial" panose="020B0604020202020204" pitchFamily="34" charset="0"/>
                      <a:cs typeface="Arial" panose="020B0604020202020204" pitchFamily="34" charset="0"/>
                    </a:endParaRPr>
                  </a:p>
                </p:txBody>
              </p:sp>
            </p:grpSp>
            <p:sp>
              <p:nvSpPr>
                <p:cNvPr id="16" name="円/楕円 13"/>
                <p:cNvSpPr>
                  <a:spLocks noChangeAspect="1"/>
                </p:cNvSpPr>
                <p:nvPr/>
              </p:nvSpPr>
              <p:spPr>
                <a:xfrm>
                  <a:off x="3005687" y="4198617"/>
                  <a:ext cx="72000" cy="72000"/>
                </a:xfrm>
                <a:prstGeom prst="ellipse">
                  <a:avLst/>
                </a:prstGeom>
                <a:solidFill>
                  <a:schemeClr val="tx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p:cNvCxnSpPr/>
                <p:nvPr/>
              </p:nvCxnSpPr>
              <p:spPr>
                <a:xfrm>
                  <a:off x="1325880" y="4231537"/>
                  <a:ext cx="6247081"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flipV="1">
                  <a:off x="1325880" y="3947307"/>
                  <a:ext cx="6247081" cy="1753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1320650" y="4957346"/>
                  <a:ext cx="1882247" cy="461665"/>
                </a:xfrm>
                <a:prstGeom prst="rect">
                  <a:avLst/>
                </a:prstGeom>
                <a:noFill/>
              </p:spPr>
              <p:txBody>
                <a:bodyPr wrap="none" rtlCol="0">
                  <a:spAutoFit/>
                </a:bodyPr>
                <a:lstStyle/>
                <a:p>
                  <a:r>
                    <a:rPr lang="en-US" altLang="ja-JP" sz="2400" dirty="0" err="1" smtClean="0">
                      <a:latin typeface="Arial" panose="020B0604020202020204" pitchFamily="34" charset="0"/>
                      <a:cs typeface="Arial" panose="020B0604020202020204" pitchFamily="34" charset="0"/>
                    </a:rPr>
                    <a:t>Epipolar</a:t>
                  </a:r>
                  <a:r>
                    <a:rPr lang="en-US" altLang="ja-JP" sz="2400" dirty="0" smtClean="0">
                      <a:latin typeface="Arial" panose="020B0604020202020204" pitchFamily="34" charset="0"/>
                      <a:cs typeface="Arial" panose="020B0604020202020204" pitchFamily="34" charset="0"/>
                    </a:rPr>
                    <a:t> line</a:t>
                  </a:r>
                  <a:endParaRPr kumimoji="1" lang="ja-JP" altLang="en-US" sz="2400" dirty="0">
                    <a:latin typeface="Arial" panose="020B0604020202020204" pitchFamily="34" charset="0"/>
                    <a:cs typeface="Arial" panose="020B0604020202020204" pitchFamily="34" charset="0"/>
                  </a:endParaRPr>
                </a:p>
              </p:txBody>
            </p:sp>
            <p:sp>
              <p:nvSpPr>
                <p:cNvPr id="20" name="円/楕円 76"/>
                <p:cNvSpPr>
                  <a:spLocks noChangeAspect="1"/>
                </p:cNvSpPr>
                <p:nvPr/>
              </p:nvSpPr>
              <p:spPr>
                <a:xfrm>
                  <a:off x="6452335" y="4204152"/>
                  <a:ext cx="72000" cy="72000"/>
                </a:xfrm>
                <a:prstGeom prst="ellipse">
                  <a:avLst/>
                </a:prstGeom>
                <a:solidFill>
                  <a:schemeClr val="tx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77"/>
                <p:cNvSpPr>
                  <a:spLocks noChangeAspect="1"/>
                </p:cNvSpPr>
                <p:nvPr/>
              </p:nvSpPr>
              <p:spPr>
                <a:xfrm>
                  <a:off x="6414135" y="3928837"/>
                  <a:ext cx="72000" cy="72000"/>
                </a:xfrm>
                <a:prstGeom prst="ellipse">
                  <a:avLst/>
                </a:prstGeom>
                <a:solidFill>
                  <a:schemeClr val="tx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78"/>
                <p:cNvSpPr>
                  <a:spLocks noChangeAspect="1"/>
                </p:cNvSpPr>
                <p:nvPr/>
              </p:nvSpPr>
              <p:spPr>
                <a:xfrm>
                  <a:off x="3041687" y="3923957"/>
                  <a:ext cx="72000" cy="72000"/>
                </a:xfrm>
                <a:prstGeom prst="ellipse">
                  <a:avLst/>
                </a:prstGeom>
                <a:solidFill>
                  <a:schemeClr val="tx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p:cNvCxnSpPr/>
                <p:nvPr/>
              </p:nvCxnSpPr>
              <p:spPr>
                <a:xfrm>
                  <a:off x="3055239" y="4293165"/>
                  <a:ext cx="1258108" cy="7195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20" idx="5"/>
                </p:cNvCxnSpPr>
                <p:nvPr/>
              </p:nvCxnSpPr>
              <p:spPr>
                <a:xfrm flipH="1">
                  <a:off x="4980666" y="4265608"/>
                  <a:ext cx="1533125" cy="7470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3122192" y="3915090"/>
                  <a:ext cx="1360102" cy="10976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21" idx="1"/>
                  <a:endCxn id="10" idx="0"/>
                </p:cNvCxnSpPr>
                <p:nvPr/>
              </p:nvCxnSpPr>
              <p:spPr>
                <a:xfrm flipH="1">
                  <a:off x="5086022" y="3939381"/>
                  <a:ext cx="1338657" cy="102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直線コネクタ 11"/>
              <p:cNvCxnSpPr/>
              <p:nvPr/>
            </p:nvCxnSpPr>
            <p:spPr>
              <a:xfrm flipH="1" flipV="1">
                <a:off x="1552904" y="4230089"/>
                <a:ext cx="116990" cy="760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H="1" flipV="1">
                <a:off x="1375680" y="3974079"/>
                <a:ext cx="211764" cy="10635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 name="テキスト ボックス 7"/>
            <p:cNvSpPr txBox="1"/>
            <p:nvPr/>
          </p:nvSpPr>
          <p:spPr>
            <a:xfrm>
              <a:off x="5322354" y="2157480"/>
              <a:ext cx="2839239" cy="461665"/>
            </a:xfrm>
            <a:prstGeom prst="rect">
              <a:avLst/>
            </a:prstGeom>
            <a:noFill/>
          </p:spPr>
          <p:txBody>
            <a:bodyPr wrap="none" rtlCol="0">
              <a:spAutoFit/>
            </a:bodyPr>
            <a:lstStyle/>
            <a:p>
              <a:r>
                <a:rPr kumimoji="1" lang="en-US" altLang="ja-JP" sz="2400" dirty="0" smtClean="0">
                  <a:latin typeface="Arial" panose="020B0604020202020204" pitchFamily="34" charset="0"/>
                  <a:cs typeface="Arial" panose="020B0604020202020204" pitchFamily="34" charset="0"/>
                </a:rPr>
                <a:t>Geomagnetism line</a:t>
              </a:r>
              <a:endParaRPr kumimoji="1" lang="ja-JP" altLang="en-US" sz="2400" dirty="0">
                <a:latin typeface="Arial" panose="020B0604020202020204" pitchFamily="34" charset="0"/>
                <a:cs typeface="Arial" panose="020B0604020202020204" pitchFamily="34" charset="0"/>
              </a:endParaRPr>
            </a:p>
          </p:txBody>
        </p:sp>
        <p:sp>
          <p:nvSpPr>
            <p:cNvPr id="9" name="テキスト ボックス 8"/>
            <p:cNvSpPr txBox="1"/>
            <p:nvPr/>
          </p:nvSpPr>
          <p:spPr>
            <a:xfrm>
              <a:off x="4807542" y="1764670"/>
              <a:ext cx="2462534" cy="461665"/>
            </a:xfrm>
            <a:prstGeom prst="rect">
              <a:avLst/>
            </a:prstGeom>
            <a:noFill/>
          </p:spPr>
          <p:txBody>
            <a:bodyPr wrap="none" rtlCol="0">
              <a:spAutoFit/>
            </a:bodyPr>
            <a:lstStyle/>
            <a:p>
              <a:r>
                <a:rPr lang="en-US" altLang="ja-JP" sz="2400" dirty="0" smtClean="0">
                  <a:latin typeface="Arial" panose="020B0604020202020204" pitchFamily="34" charset="0"/>
                  <a:cs typeface="Arial" panose="020B0604020202020204" pitchFamily="34" charset="0"/>
                </a:rPr>
                <a:t>Camera 2 image</a:t>
              </a:r>
              <a:endParaRPr kumimoji="1" lang="ja-JP" altLang="en-US" sz="700" dirty="0">
                <a:latin typeface="Arial" panose="020B0604020202020204" pitchFamily="34" charset="0"/>
                <a:cs typeface="Arial" panose="020B0604020202020204" pitchFamily="34" charset="0"/>
              </a:endParaRPr>
            </a:p>
          </p:txBody>
        </p:sp>
        <p:sp>
          <p:nvSpPr>
            <p:cNvPr id="10" name="テキスト ボックス 9"/>
            <p:cNvSpPr txBox="1"/>
            <p:nvPr/>
          </p:nvSpPr>
          <p:spPr>
            <a:xfrm>
              <a:off x="3206207" y="4581510"/>
              <a:ext cx="3717702" cy="678802"/>
            </a:xfrm>
            <a:prstGeom prst="rect">
              <a:avLst/>
            </a:prstGeom>
            <a:noFill/>
          </p:spPr>
          <p:txBody>
            <a:bodyPr wrap="none" rtlCol="0">
              <a:spAutoFit/>
            </a:bodyPr>
            <a:lstStyle/>
            <a:p>
              <a:r>
                <a:rPr lang="en-US" altLang="ja-JP" sz="2400" dirty="0" smtClean="0">
                  <a:latin typeface="Arial" panose="020B0604020202020204" pitchFamily="34" charset="0"/>
                  <a:cs typeface="Arial" panose="020B0604020202020204" pitchFamily="34" charset="0"/>
                </a:rPr>
                <a:t>Corresponding points</a:t>
              </a:r>
              <a:r>
                <a:rPr lang="ja-JP" altLang="en-US" sz="2400" dirty="0" smtClean="0">
                  <a:latin typeface="Arial" panose="020B0604020202020204" pitchFamily="34" charset="0"/>
                  <a:cs typeface="Arial" panose="020B0604020202020204" pitchFamily="34" charset="0"/>
                </a:rPr>
                <a:t> </a:t>
              </a:r>
              <a:endParaRPr lang="en-US" altLang="ja-JP" sz="2400" dirty="0" smtClean="0">
                <a:latin typeface="Arial" panose="020B0604020202020204" pitchFamily="34" charset="0"/>
                <a:cs typeface="Arial" panose="020B0604020202020204" pitchFamily="34" charset="0"/>
              </a:endParaRPr>
            </a:p>
            <a:p>
              <a:r>
                <a:rPr lang="en-US" altLang="ja-JP" sz="2400" dirty="0" smtClean="0">
                  <a:latin typeface="Arial" panose="020B0604020202020204" pitchFamily="34" charset="0"/>
                  <a:cs typeface="Arial" panose="020B0604020202020204" pitchFamily="34" charset="0"/>
                </a:rPr>
                <a:t>on the same geomagnetism line</a:t>
              </a:r>
            </a:p>
          </p:txBody>
        </p:sp>
      </p:grpSp>
    </p:spTree>
    <p:extLst>
      <p:ext uri="{BB962C8B-B14F-4D97-AF65-F5344CB8AC3E}">
        <p14:creationId xmlns:p14="http://schemas.microsoft.com/office/powerpoint/2010/main" val="31203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2016/7/8</a:t>
            </a:r>
            <a:endParaRPr lang="ja-JP" altLang="en-US" dirty="0"/>
          </a:p>
        </p:txBody>
      </p:sp>
      <p:sp>
        <p:nvSpPr>
          <p:cNvPr id="5" name="スライド番号プレースホルダー 4"/>
          <p:cNvSpPr>
            <a:spLocks noGrp="1"/>
          </p:cNvSpPr>
          <p:nvPr>
            <p:ph type="sldNum" sz="quarter" idx="12"/>
          </p:nvPr>
        </p:nvSpPr>
        <p:spPr/>
        <p:txBody>
          <a:bodyPr/>
          <a:lstStyle/>
          <a:p>
            <a:fld id="{D8F4E805-1781-46FB-877C-A4098C9829F0}" type="slidenum">
              <a:rPr lang="ja-JP" altLang="en-US" smtClean="0"/>
              <a:pPr/>
              <a:t>14</a:t>
            </a:fld>
            <a:endParaRPr lang="ja-JP" altLang="en-US"/>
          </a:p>
        </p:txBody>
      </p:sp>
      <p:grpSp>
        <p:nvGrpSpPr>
          <p:cNvPr id="71" name="グループ化 70"/>
          <p:cNvGrpSpPr/>
          <p:nvPr/>
        </p:nvGrpSpPr>
        <p:grpSpPr>
          <a:xfrm>
            <a:off x="637607" y="1770558"/>
            <a:ext cx="7647736" cy="3531957"/>
            <a:chOff x="637607" y="1770558"/>
            <a:chExt cx="7647736" cy="3531957"/>
          </a:xfrm>
        </p:grpSpPr>
        <p:grpSp>
          <p:nvGrpSpPr>
            <p:cNvPr id="6" name="グループ化 5"/>
            <p:cNvGrpSpPr/>
            <p:nvPr/>
          </p:nvGrpSpPr>
          <p:grpSpPr>
            <a:xfrm>
              <a:off x="637607" y="1770558"/>
              <a:ext cx="7647736" cy="3531957"/>
              <a:chOff x="11271138" y="20278261"/>
              <a:chExt cx="7647736" cy="3531957"/>
            </a:xfrm>
          </p:grpSpPr>
          <p:grpSp>
            <p:nvGrpSpPr>
              <p:cNvPr id="7" name="グループ化 6"/>
              <p:cNvGrpSpPr/>
              <p:nvPr/>
            </p:nvGrpSpPr>
            <p:grpSpPr>
              <a:xfrm>
                <a:off x="11470467" y="20278261"/>
                <a:ext cx="7307068" cy="3531957"/>
                <a:chOff x="20261027" y="18809083"/>
                <a:chExt cx="6575873" cy="3178526"/>
              </a:xfrm>
            </p:grpSpPr>
            <p:grpSp>
              <p:nvGrpSpPr>
                <p:cNvPr id="15" name="グループ化 14"/>
                <p:cNvGrpSpPr/>
                <p:nvPr/>
              </p:nvGrpSpPr>
              <p:grpSpPr>
                <a:xfrm>
                  <a:off x="20261027" y="18809083"/>
                  <a:ext cx="6575873" cy="3178526"/>
                  <a:chOff x="20319397" y="18398927"/>
                  <a:chExt cx="6575873" cy="3178526"/>
                </a:xfrm>
              </p:grpSpPr>
              <p:grpSp>
                <p:nvGrpSpPr>
                  <p:cNvPr id="18" name="グループ化 17"/>
                  <p:cNvGrpSpPr/>
                  <p:nvPr/>
                </p:nvGrpSpPr>
                <p:grpSpPr>
                  <a:xfrm>
                    <a:off x="20319397" y="18398927"/>
                    <a:ext cx="6575873" cy="3178526"/>
                    <a:chOff x="20289121" y="18495602"/>
                    <a:chExt cx="6575873" cy="3178526"/>
                  </a:xfrm>
                </p:grpSpPr>
                <p:grpSp>
                  <p:nvGrpSpPr>
                    <p:cNvPr id="50" name="グループ化 49"/>
                    <p:cNvGrpSpPr>
                      <a:grpSpLocks noChangeAspect="1"/>
                    </p:cNvGrpSpPr>
                    <p:nvPr/>
                  </p:nvGrpSpPr>
                  <p:grpSpPr>
                    <a:xfrm>
                      <a:off x="23687168" y="18496302"/>
                      <a:ext cx="3177826" cy="3177826"/>
                      <a:chOff x="17004047" y="16009860"/>
                      <a:chExt cx="4326233" cy="4326233"/>
                    </a:xfrm>
                  </p:grpSpPr>
                  <p:sp>
                    <p:nvSpPr>
                      <p:cNvPr id="55" name="正方形/長方形 54"/>
                      <p:cNvSpPr>
                        <a:spLocks noChangeAspect="1"/>
                      </p:cNvSpPr>
                      <p:nvPr/>
                    </p:nvSpPr>
                    <p:spPr>
                      <a:xfrm>
                        <a:off x="17004047" y="16009860"/>
                        <a:ext cx="4326233" cy="4326233"/>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p:cNvSpPr txBox="1"/>
                      <p:nvPr/>
                    </p:nvSpPr>
                    <p:spPr>
                      <a:xfrm>
                        <a:off x="17581956" y="19432614"/>
                        <a:ext cx="1719847" cy="490196"/>
                      </a:xfrm>
                      <a:prstGeom prst="rect">
                        <a:avLst/>
                      </a:prstGeom>
                      <a:noFill/>
                    </p:spPr>
                    <p:txBody>
                      <a:bodyPr wrap="none" rtlCol="0">
                        <a:spAutoFit/>
                      </a:bodyPr>
                      <a:lstStyle/>
                      <a:p>
                        <a:r>
                          <a:rPr lang="en-US" altLang="ja-JP" sz="2000" dirty="0"/>
                          <a:t>S</a:t>
                        </a:r>
                        <a:r>
                          <a:rPr lang="en-US" altLang="ja-JP" sz="2000" dirty="0" smtClean="0"/>
                          <a:t>earch area</a:t>
                        </a:r>
                        <a:endParaRPr kumimoji="1" lang="ja-JP" altLang="en-US" sz="2000" dirty="0"/>
                      </a:p>
                    </p:txBody>
                  </p:sp>
                </p:grpSp>
                <p:grpSp>
                  <p:nvGrpSpPr>
                    <p:cNvPr id="51" name="グループ化 50"/>
                    <p:cNvGrpSpPr>
                      <a:grpSpLocks noChangeAspect="1"/>
                    </p:cNvGrpSpPr>
                    <p:nvPr/>
                  </p:nvGrpSpPr>
                  <p:grpSpPr>
                    <a:xfrm>
                      <a:off x="20289121" y="18495602"/>
                      <a:ext cx="3177827" cy="3177826"/>
                      <a:chOff x="11817729" y="16009861"/>
                      <a:chExt cx="4326235" cy="4326233"/>
                    </a:xfrm>
                  </p:grpSpPr>
                  <p:sp>
                    <p:nvSpPr>
                      <p:cNvPr id="52" name="正方形/長方形 51"/>
                      <p:cNvSpPr>
                        <a:spLocks noChangeAspect="1"/>
                      </p:cNvSpPr>
                      <p:nvPr/>
                    </p:nvSpPr>
                    <p:spPr>
                      <a:xfrm>
                        <a:off x="11817729" y="16009861"/>
                        <a:ext cx="4326235" cy="4326233"/>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p:cNvSpPr txBox="1"/>
                      <p:nvPr/>
                    </p:nvSpPr>
                    <p:spPr>
                      <a:xfrm>
                        <a:off x="12776772" y="19421828"/>
                        <a:ext cx="1668324" cy="544701"/>
                      </a:xfrm>
                      <a:prstGeom prst="rect">
                        <a:avLst/>
                      </a:prstGeom>
                      <a:noFill/>
                    </p:spPr>
                    <p:txBody>
                      <a:bodyPr wrap="none" rtlCol="0">
                        <a:spAutoFit/>
                      </a:bodyPr>
                      <a:lstStyle/>
                      <a:p>
                        <a:r>
                          <a:rPr lang="en-US" altLang="ja-JP" sz="2000" dirty="0">
                            <a:latin typeface="Arial" panose="020B0604020202020204" pitchFamily="34" charset="0"/>
                            <a:cs typeface="Arial" panose="020B0604020202020204" pitchFamily="34" charset="0"/>
                          </a:rPr>
                          <a:t>T</a:t>
                        </a:r>
                        <a:r>
                          <a:rPr lang="en-US" altLang="ja-JP" sz="2000" dirty="0" smtClean="0">
                            <a:latin typeface="Arial" panose="020B0604020202020204" pitchFamily="34" charset="0"/>
                            <a:cs typeface="Arial" panose="020B0604020202020204" pitchFamily="34" charset="0"/>
                          </a:rPr>
                          <a:t>emplate</a:t>
                        </a:r>
                        <a:endParaRPr kumimoji="1" lang="ja-JP" altLang="en-US" sz="2000" dirty="0">
                          <a:latin typeface="Arial" panose="020B0604020202020204" pitchFamily="34" charset="0"/>
                          <a:cs typeface="Arial" panose="020B0604020202020204" pitchFamily="34" charset="0"/>
                        </a:endParaRPr>
                      </a:p>
                    </p:txBody>
                  </p:sp>
                  <p:sp>
                    <p:nvSpPr>
                      <p:cNvPr id="54" name="テキスト ボックス 53"/>
                      <p:cNvSpPr txBox="1"/>
                      <p:nvPr/>
                    </p:nvSpPr>
                    <p:spPr>
                      <a:xfrm>
                        <a:off x="12922018" y="17052058"/>
                        <a:ext cx="2932530" cy="490196"/>
                      </a:xfrm>
                      <a:prstGeom prst="rect">
                        <a:avLst/>
                      </a:prstGeom>
                      <a:noFill/>
                    </p:spPr>
                    <p:txBody>
                      <a:bodyPr wrap="none" rtlCol="0">
                        <a:spAutoFit/>
                      </a:bodyPr>
                      <a:lstStyle/>
                      <a:p>
                        <a:r>
                          <a:rPr lang="en-US" altLang="ja-JP" sz="2000" dirty="0" smtClean="0">
                            <a:latin typeface="Arial" panose="020B0604020202020204" pitchFamily="34" charset="0"/>
                            <a:cs typeface="Arial" panose="020B0604020202020204" pitchFamily="34" charset="0"/>
                          </a:rPr>
                          <a:t>Geomagnetism line</a:t>
                        </a:r>
                        <a:endParaRPr kumimoji="1" lang="ja-JP" altLang="en-US" sz="2000" dirty="0">
                          <a:latin typeface="Arial" panose="020B0604020202020204" pitchFamily="34" charset="0"/>
                          <a:cs typeface="Arial" panose="020B0604020202020204" pitchFamily="34" charset="0"/>
                        </a:endParaRPr>
                      </a:p>
                    </p:txBody>
                  </p:sp>
                </p:grpSp>
              </p:grpSp>
              <p:grpSp>
                <p:nvGrpSpPr>
                  <p:cNvPr id="19" name="グループ化 18"/>
                  <p:cNvGrpSpPr/>
                  <p:nvPr/>
                </p:nvGrpSpPr>
                <p:grpSpPr>
                  <a:xfrm>
                    <a:off x="20577010" y="19980000"/>
                    <a:ext cx="2744620" cy="871242"/>
                    <a:chOff x="20764736" y="18985337"/>
                    <a:chExt cx="2744620" cy="871242"/>
                  </a:xfrm>
                </p:grpSpPr>
                <p:sp>
                  <p:nvSpPr>
                    <p:cNvPr id="48" name="フリーフォーム 47"/>
                    <p:cNvSpPr/>
                    <p:nvPr/>
                  </p:nvSpPr>
                  <p:spPr>
                    <a:xfrm>
                      <a:off x="20764736" y="18985337"/>
                      <a:ext cx="2565331" cy="601382"/>
                    </a:xfrm>
                    <a:custGeom>
                      <a:avLst/>
                      <a:gdLst>
                        <a:gd name="connsiteX0" fmla="*/ 0 w 2754086"/>
                        <a:gd name="connsiteY0" fmla="*/ 215060 h 598379"/>
                        <a:gd name="connsiteX1" fmla="*/ 489857 w 2754086"/>
                        <a:gd name="connsiteY1" fmla="*/ 8231 h 598379"/>
                        <a:gd name="connsiteX2" fmla="*/ 1262743 w 2754086"/>
                        <a:gd name="connsiteY2" fmla="*/ 465431 h 598379"/>
                        <a:gd name="connsiteX3" fmla="*/ 2035629 w 2754086"/>
                        <a:gd name="connsiteY3" fmla="*/ 443660 h 598379"/>
                        <a:gd name="connsiteX4" fmla="*/ 2754086 w 2754086"/>
                        <a:gd name="connsiteY4" fmla="*/ 585174 h 598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086" h="598379">
                          <a:moveTo>
                            <a:pt x="0" y="215060"/>
                          </a:moveTo>
                          <a:cubicBezTo>
                            <a:pt x="139700" y="90781"/>
                            <a:pt x="279400" y="-33497"/>
                            <a:pt x="489857" y="8231"/>
                          </a:cubicBezTo>
                          <a:cubicBezTo>
                            <a:pt x="700314" y="49959"/>
                            <a:pt x="1005114" y="392860"/>
                            <a:pt x="1262743" y="465431"/>
                          </a:cubicBezTo>
                          <a:cubicBezTo>
                            <a:pt x="1520372" y="538002"/>
                            <a:pt x="1787072" y="423703"/>
                            <a:pt x="2035629" y="443660"/>
                          </a:cubicBezTo>
                          <a:cubicBezTo>
                            <a:pt x="2284186" y="463617"/>
                            <a:pt x="2728686" y="648674"/>
                            <a:pt x="2754086" y="585174"/>
                          </a:cubicBezTo>
                        </a:path>
                      </a:pathLst>
                    </a:custGeom>
                    <a:noFill/>
                    <a:ln w="546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フリーフォーム 48"/>
                    <p:cNvSpPr/>
                    <p:nvPr/>
                  </p:nvSpPr>
                  <p:spPr>
                    <a:xfrm>
                      <a:off x="20958175" y="19255380"/>
                      <a:ext cx="2551181" cy="601199"/>
                    </a:xfrm>
                    <a:custGeom>
                      <a:avLst/>
                      <a:gdLst>
                        <a:gd name="connsiteX0" fmla="*/ 0 w 2551181"/>
                        <a:gd name="connsiteY0" fmla="*/ 134345 h 601199"/>
                        <a:gd name="connsiteX1" fmla="*/ 60325 w 2551181"/>
                        <a:gd name="connsiteY1" fmla="*/ 70845 h 601199"/>
                        <a:gd name="connsiteX2" fmla="*/ 139700 w 2551181"/>
                        <a:gd name="connsiteY2" fmla="*/ 16870 h 601199"/>
                        <a:gd name="connsiteX3" fmla="*/ 177800 w 2551181"/>
                        <a:gd name="connsiteY3" fmla="*/ 4170 h 601199"/>
                        <a:gd name="connsiteX4" fmla="*/ 193675 w 2551181"/>
                        <a:gd name="connsiteY4" fmla="*/ 995 h 601199"/>
                        <a:gd name="connsiteX5" fmla="*/ 250825 w 2551181"/>
                        <a:gd name="connsiteY5" fmla="*/ 20045 h 601199"/>
                        <a:gd name="connsiteX6" fmla="*/ 349250 w 2551181"/>
                        <a:gd name="connsiteY6" fmla="*/ 96245 h 601199"/>
                        <a:gd name="connsiteX7" fmla="*/ 431800 w 2551181"/>
                        <a:gd name="connsiteY7" fmla="*/ 169270 h 601199"/>
                        <a:gd name="connsiteX8" fmla="*/ 574675 w 2551181"/>
                        <a:gd name="connsiteY8" fmla="*/ 274045 h 601199"/>
                        <a:gd name="connsiteX9" fmla="*/ 742950 w 2551181"/>
                        <a:gd name="connsiteY9" fmla="*/ 391520 h 601199"/>
                        <a:gd name="connsiteX10" fmla="*/ 882650 w 2551181"/>
                        <a:gd name="connsiteY10" fmla="*/ 442320 h 601199"/>
                        <a:gd name="connsiteX11" fmla="*/ 1028700 w 2551181"/>
                        <a:gd name="connsiteY11" fmla="*/ 483595 h 601199"/>
                        <a:gd name="connsiteX12" fmla="*/ 1152525 w 2551181"/>
                        <a:gd name="connsiteY12" fmla="*/ 489945 h 601199"/>
                        <a:gd name="connsiteX13" fmla="*/ 1320800 w 2551181"/>
                        <a:gd name="connsiteY13" fmla="*/ 483595 h 601199"/>
                        <a:gd name="connsiteX14" fmla="*/ 1520825 w 2551181"/>
                        <a:gd name="connsiteY14" fmla="*/ 455020 h 601199"/>
                        <a:gd name="connsiteX15" fmla="*/ 1651000 w 2551181"/>
                        <a:gd name="connsiteY15" fmla="*/ 439145 h 601199"/>
                        <a:gd name="connsiteX16" fmla="*/ 1698625 w 2551181"/>
                        <a:gd name="connsiteY16" fmla="*/ 445495 h 601199"/>
                        <a:gd name="connsiteX17" fmla="*/ 1844675 w 2551181"/>
                        <a:gd name="connsiteY17" fmla="*/ 480420 h 601199"/>
                        <a:gd name="connsiteX18" fmla="*/ 1990725 w 2551181"/>
                        <a:gd name="connsiteY18" fmla="*/ 515345 h 601199"/>
                        <a:gd name="connsiteX19" fmla="*/ 2165350 w 2551181"/>
                        <a:gd name="connsiteY19" fmla="*/ 566145 h 601199"/>
                        <a:gd name="connsiteX20" fmla="*/ 2327275 w 2551181"/>
                        <a:gd name="connsiteY20" fmla="*/ 601070 h 601199"/>
                        <a:gd name="connsiteX21" fmla="*/ 2466975 w 2551181"/>
                        <a:gd name="connsiteY21" fmla="*/ 575670 h 601199"/>
                        <a:gd name="connsiteX22" fmla="*/ 2549525 w 2551181"/>
                        <a:gd name="connsiteY22" fmla="*/ 518520 h 601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51181" h="601199">
                          <a:moveTo>
                            <a:pt x="0" y="134345"/>
                          </a:moveTo>
                          <a:cubicBezTo>
                            <a:pt x="18521" y="112384"/>
                            <a:pt x="37042" y="90424"/>
                            <a:pt x="60325" y="70845"/>
                          </a:cubicBezTo>
                          <a:cubicBezTo>
                            <a:pt x="83608" y="51266"/>
                            <a:pt x="120121" y="27982"/>
                            <a:pt x="139700" y="16870"/>
                          </a:cubicBezTo>
                          <a:cubicBezTo>
                            <a:pt x="159279" y="5758"/>
                            <a:pt x="168804" y="6816"/>
                            <a:pt x="177800" y="4170"/>
                          </a:cubicBezTo>
                          <a:cubicBezTo>
                            <a:pt x="186796" y="1524"/>
                            <a:pt x="181504" y="-1651"/>
                            <a:pt x="193675" y="995"/>
                          </a:cubicBezTo>
                          <a:cubicBezTo>
                            <a:pt x="205846" y="3641"/>
                            <a:pt x="224896" y="4170"/>
                            <a:pt x="250825" y="20045"/>
                          </a:cubicBezTo>
                          <a:cubicBezTo>
                            <a:pt x="276754" y="35920"/>
                            <a:pt x="319088" y="71374"/>
                            <a:pt x="349250" y="96245"/>
                          </a:cubicBezTo>
                          <a:cubicBezTo>
                            <a:pt x="379413" y="121116"/>
                            <a:pt x="394229" y="139637"/>
                            <a:pt x="431800" y="169270"/>
                          </a:cubicBezTo>
                          <a:cubicBezTo>
                            <a:pt x="469371" y="198903"/>
                            <a:pt x="522817" y="237003"/>
                            <a:pt x="574675" y="274045"/>
                          </a:cubicBezTo>
                          <a:cubicBezTo>
                            <a:pt x="626533" y="311087"/>
                            <a:pt x="691621" y="363474"/>
                            <a:pt x="742950" y="391520"/>
                          </a:cubicBezTo>
                          <a:cubicBezTo>
                            <a:pt x="794279" y="419566"/>
                            <a:pt x="835025" y="426974"/>
                            <a:pt x="882650" y="442320"/>
                          </a:cubicBezTo>
                          <a:cubicBezTo>
                            <a:pt x="930275" y="457666"/>
                            <a:pt x="983721" y="475657"/>
                            <a:pt x="1028700" y="483595"/>
                          </a:cubicBezTo>
                          <a:cubicBezTo>
                            <a:pt x="1073679" y="491533"/>
                            <a:pt x="1103842" y="489945"/>
                            <a:pt x="1152525" y="489945"/>
                          </a:cubicBezTo>
                          <a:cubicBezTo>
                            <a:pt x="1201208" y="489945"/>
                            <a:pt x="1259417" y="489416"/>
                            <a:pt x="1320800" y="483595"/>
                          </a:cubicBezTo>
                          <a:cubicBezTo>
                            <a:pt x="1382183" y="477774"/>
                            <a:pt x="1465792" y="462428"/>
                            <a:pt x="1520825" y="455020"/>
                          </a:cubicBezTo>
                          <a:cubicBezTo>
                            <a:pt x="1575858" y="447612"/>
                            <a:pt x="1621367" y="440732"/>
                            <a:pt x="1651000" y="439145"/>
                          </a:cubicBezTo>
                          <a:cubicBezTo>
                            <a:pt x="1680633" y="437558"/>
                            <a:pt x="1666346" y="438616"/>
                            <a:pt x="1698625" y="445495"/>
                          </a:cubicBezTo>
                          <a:cubicBezTo>
                            <a:pt x="1730904" y="452374"/>
                            <a:pt x="1844675" y="480420"/>
                            <a:pt x="1844675" y="480420"/>
                          </a:cubicBezTo>
                          <a:cubicBezTo>
                            <a:pt x="1893358" y="492062"/>
                            <a:pt x="1937279" y="501058"/>
                            <a:pt x="1990725" y="515345"/>
                          </a:cubicBezTo>
                          <a:cubicBezTo>
                            <a:pt x="2044171" y="529632"/>
                            <a:pt x="2109258" y="551857"/>
                            <a:pt x="2165350" y="566145"/>
                          </a:cubicBezTo>
                          <a:cubicBezTo>
                            <a:pt x="2221442" y="580433"/>
                            <a:pt x="2277004" y="599483"/>
                            <a:pt x="2327275" y="601070"/>
                          </a:cubicBezTo>
                          <a:cubicBezTo>
                            <a:pt x="2377546" y="602657"/>
                            <a:pt x="2429933" y="589428"/>
                            <a:pt x="2466975" y="575670"/>
                          </a:cubicBezTo>
                          <a:cubicBezTo>
                            <a:pt x="2504017" y="561912"/>
                            <a:pt x="2561696" y="489945"/>
                            <a:pt x="2549525" y="518520"/>
                          </a:cubicBezTo>
                        </a:path>
                      </a:pathLst>
                    </a:custGeom>
                    <a:no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 name="グループ化 19"/>
                  <p:cNvGrpSpPr/>
                  <p:nvPr/>
                </p:nvGrpSpPr>
                <p:grpSpPr>
                  <a:xfrm>
                    <a:off x="21755701" y="19597698"/>
                    <a:ext cx="245030" cy="1239403"/>
                    <a:chOff x="21766812" y="19416892"/>
                    <a:chExt cx="245030" cy="1239403"/>
                  </a:xfrm>
                </p:grpSpPr>
                <p:cxnSp>
                  <p:nvCxnSpPr>
                    <p:cNvPr id="46" name="直線矢印コネクタ 45"/>
                    <p:cNvCxnSpPr/>
                    <p:nvPr/>
                  </p:nvCxnSpPr>
                  <p:spPr>
                    <a:xfrm flipH="1">
                      <a:off x="21855368" y="19416892"/>
                      <a:ext cx="156474" cy="112936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正方形/長方形 46"/>
                    <p:cNvSpPr>
                      <a:spLocks noChangeAspect="1"/>
                    </p:cNvSpPr>
                    <p:nvPr/>
                  </p:nvSpPr>
                  <p:spPr>
                    <a:xfrm>
                      <a:off x="21766812" y="20436222"/>
                      <a:ext cx="220073" cy="22007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p:cNvGrpSpPr/>
                  <p:nvPr/>
                </p:nvGrpSpPr>
                <p:grpSpPr>
                  <a:xfrm>
                    <a:off x="24038013" y="19980000"/>
                    <a:ext cx="2744620" cy="871242"/>
                    <a:chOff x="20764736" y="18985337"/>
                    <a:chExt cx="2744620" cy="871242"/>
                  </a:xfrm>
                </p:grpSpPr>
                <p:sp>
                  <p:nvSpPr>
                    <p:cNvPr id="44" name="フリーフォーム 43"/>
                    <p:cNvSpPr/>
                    <p:nvPr/>
                  </p:nvSpPr>
                  <p:spPr>
                    <a:xfrm>
                      <a:off x="20764736" y="18985337"/>
                      <a:ext cx="2565331" cy="601382"/>
                    </a:xfrm>
                    <a:custGeom>
                      <a:avLst/>
                      <a:gdLst>
                        <a:gd name="connsiteX0" fmla="*/ 0 w 2754086"/>
                        <a:gd name="connsiteY0" fmla="*/ 215060 h 598379"/>
                        <a:gd name="connsiteX1" fmla="*/ 489857 w 2754086"/>
                        <a:gd name="connsiteY1" fmla="*/ 8231 h 598379"/>
                        <a:gd name="connsiteX2" fmla="*/ 1262743 w 2754086"/>
                        <a:gd name="connsiteY2" fmla="*/ 465431 h 598379"/>
                        <a:gd name="connsiteX3" fmla="*/ 2035629 w 2754086"/>
                        <a:gd name="connsiteY3" fmla="*/ 443660 h 598379"/>
                        <a:gd name="connsiteX4" fmla="*/ 2754086 w 2754086"/>
                        <a:gd name="connsiteY4" fmla="*/ 585174 h 598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086" h="598379">
                          <a:moveTo>
                            <a:pt x="0" y="215060"/>
                          </a:moveTo>
                          <a:cubicBezTo>
                            <a:pt x="139700" y="90781"/>
                            <a:pt x="279400" y="-33497"/>
                            <a:pt x="489857" y="8231"/>
                          </a:cubicBezTo>
                          <a:cubicBezTo>
                            <a:pt x="700314" y="49959"/>
                            <a:pt x="1005114" y="392860"/>
                            <a:pt x="1262743" y="465431"/>
                          </a:cubicBezTo>
                          <a:cubicBezTo>
                            <a:pt x="1520372" y="538002"/>
                            <a:pt x="1787072" y="423703"/>
                            <a:pt x="2035629" y="443660"/>
                          </a:cubicBezTo>
                          <a:cubicBezTo>
                            <a:pt x="2284186" y="463617"/>
                            <a:pt x="2728686" y="648674"/>
                            <a:pt x="2754086" y="585174"/>
                          </a:cubicBezTo>
                        </a:path>
                      </a:pathLst>
                    </a:custGeom>
                    <a:noFill/>
                    <a:ln w="546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44"/>
                    <p:cNvSpPr/>
                    <p:nvPr/>
                  </p:nvSpPr>
                  <p:spPr>
                    <a:xfrm>
                      <a:off x="20958175" y="19255380"/>
                      <a:ext cx="2551181" cy="601199"/>
                    </a:xfrm>
                    <a:custGeom>
                      <a:avLst/>
                      <a:gdLst>
                        <a:gd name="connsiteX0" fmla="*/ 0 w 2551181"/>
                        <a:gd name="connsiteY0" fmla="*/ 134345 h 601199"/>
                        <a:gd name="connsiteX1" fmla="*/ 60325 w 2551181"/>
                        <a:gd name="connsiteY1" fmla="*/ 70845 h 601199"/>
                        <a:gd name="connsiteX2" fmla="*/ 139700 w 2551181"/>
                        <a:gd name="connsiteY2" fmla="*/ 16870 h 601199"/>
                        <a:gd name="connsiteX3" fmla="*/ 177800 w 2551181"/>
                        <a:gd name="connsiteY3" fmla="*/ 4170 h 601199"/>
                        <a:gd name="connsiteX4" fmla="*/ 193675 w 2551181"/>
                        <a:gd name="connsiteY4" fmla="*/ 995 h 601199"/>
                        <a:gd name="connsiteX5" fmla="*/ 250825 w 2551181"/>
                        <a:gd name="connsiteY5" fmla="*/ 20045 h 601199"/>
                        <a:gd name="connsiteX6" fmla="*/ 349250 w 2551181"/>
                        <a:gd name="connsiteY6" fmla="*/ 96245 h 601199"/>
                        <a:gd name="connsiteX7" fmla="*/ 431800 w 2551181"/>
                        <a:gd name="connsiteY7" fmla="*/ 169270 h 601199"/>
                        <a:gd name="connsiteX8" fmla="*/ 574675 w 2551181"/>
                        <a:gd name="connsiteY8" fmla="*/ 274045 h 601199"/>
                        <a:gd name="connsiteX9" fmla="*/ 742950 w 2551181"/>
                        <a:gd name="connsiteY9" fmla="*/ 391520 h 601199"/>
                        <a:gd name="connsiteX10" fmla="*/ 882650 w 2551181"/>
                        <a:gd name="connsiteY10" fmla="*/ 442320 h 601199"/>
                        <a:gd name="connsiteX11" fmla="*/ 1028700 w 2551181"/>
                        <a:gd name="connsiteY11" fmla="*/ 483595 h 601199"/>
                        <a:gd name="connsiteX12" fmla="*/ 1152525 w 2551181"/>
                        <a:gd name="connsiteY12" fmla="*/ 489945 h 601199"/>
                        <a:gd name="connsiteX13" fmla="*/ 1320800 w 2551181"/>
                        <a:gd name="connsiteY13" fmla="*/ 483595 h 601199"/>
                        <a:gd name="connsiteX14" fmla="*/ 1520825 w 2551181"/>
                        <a:gd name="connsiteY14" fmla="*/ 455020 h 601199"/>
                        <a:gd name="connsiteX15" fmla="*/ 1651000 w 2551181"/>
                        <a:gd name="connsiteY15" fmla="*/ 439145 h 601199"/>
                        <a:gd name="connsiteX16" fmla="*/ 1698625 w 2551181"/>
                        <a:gd name="connsiteY16" fmla="*/ 445495 h 601199"/>
                        <a:gd name="connsiteX17" fmla="*/ 1844675 w 2551181"/>
                        <a:gd name="connsiteY17" fmla="*/ 480420 h 601199"/>
                        <a:gd name="connsiteX18" fmla="*/ 1990725 w 2551181"/>
                        <a:gd name="connsiteY18" fmla="*/ 515345 h 601199"/>
                        <a:gd name="connsiteX19" fmla="*/ 2165350 w 2551181"/>
                        <a:gd name="connsiteY19" fmla="*/ 566145 h 601199"/>
                        <a:gd name="connsiteX20" fmla="*/ 2327275 w 2551181"/>
                        <a:gd name="connsiteY20" fmla="*/ 601070 h 601199"/>
                        <a:gd name="connsiteX21" fmla="*/ 2466975 w 2551181"/>
                        <a:gd name="connsiteY21" fmla="*/ 575670 h 601199"/>
                        <a:gd name="connsiteX22" fmla="*/ 2549525 w 2551181"/>
                        <a:gd name="connsiteY22" fmla="*/ 518520 h 601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51181" h="601199">
                          <a:moveTo>
                            <a:pt x="0" y="134345"/>
                          </a:moveTo>
                          <a:cubicBezTo>
                            <a:pt x="18521" y="112384"/>
                            <a:pt x="37042" y="90424"/>
                            <a:pt x="60325" y="70845"/>
                          </a:cubicBezTo>
                          <a:cubicBezTo>
                            <a:pt x="83608" y="51266"/>
                            <a:pt x="120121" y="27982"/>
                            <a:pt x="139700" y="16870"/>
                          </a:cubicBezTo>
                          <a:cubicBezTo>
                            <a:pt x="159279" y="5758"/>
                            <a:pt x="168804" y="6816"/>
                            <a:pt x="177800" y="4170"/>
                          </a:cubicBezTo>
                          <a:cubicBezTo>
                            <a:pt x="186796" y="1524"/>
                            <a:pt x="181504" y="-1651"/>
                            <a:pt x="193675" y="995"/>
                          </a:cubicBezTo>
                          <a:cubicBezTo>
                            <a:pt x="205846" y="3641"/>
                            <a:pt x="224896" y="4170"/>
                            <a:pt x="250825" y="20045"/>
                          </a:cubicBezTo>
                          <a:cubicBezTo>
                            <a:pt x="276754" y="35920"/>
                            <a:pt x="319088" y="71374"/>
                            <a:pt x="349250" y="96245"/>
                          </a:cubicBezTo>
                          <a:cubicBezTo>
                            <a:pt x="379413" y="121116"/>
                            <a:pt x="394229" y="139637"/>
                            <a:pt x="431800" y="169270"/>
                          </a:cubicBezTo>
                          <a:cubicBezTo>
                            <a:pt x="469371" y="198903"/>
                            <a:pt x="522817" y="237003"/>
                            <a:pt x="574675" y="274045"/>
                          </a:cubicBezTo>
                          <a:cubicBezTo>
                            <a:pt x="626533" y="311087"/>
                            <a:pt x="691621" y="363474"/>
                            <a:pt x="742950" y="391520"/>
                          </a:cubicBezTo>
                          <a:cubicBezTo>
                            <a:pt x="794279" y="419566"/>
                            <a:pt x="835025" y="426974"/>
                            <a:pt x="882650" y="442320"/>
                          </a:cubicBezTo>
                          <a:cubicBezTo>
                            <a:pt x="930275" y="457666"/>
                            <a:pt x="983721" y="475657"/>
                            <a:pt x="1028700" y="483595"/>
                          </a:cubicBezTo>
                          <a:cubicBezTo>
                            <a:pt x="1073679" y="491533"/>
                            <a:pt x="1103842" y="489945"/>
                            <a:pt x="1152525" y="489945"/>
                          </a:cubicBezTo>
                          <a:cubicBezTo>
                            <a:pt x="1201208" y="489945"/>
                            <a:pt x="1259417" y="489416"/>
                            <a:pt x="1320800" y="483595"/>
                          </a:cubicBezTo>
                          <a:cubicBezTo>
                            <a:pt x="1382183" y="477774"/>
                            <a:pt x="1465792" y="462428"/>
                            <a:pt x="1520825" y="455020"/>
                          </a:cubicBezTo>
                          <a:cubicBezTo>
                            <a:pt x="1575858" y="447612"/>
                            <a:pt x="1621367" y="440732"/>
                            <a:pt x="1651000" y="439145"/>
                          </a:cubicBezTo>
                          <a:cubicBezTo>
                            <a:pt x="1680633" y="437558"/>
                            <a:pt x="1666346" y="438616"/>
                            <a:pt x="1698625" y="445495"/>
                          </a:cubicBezTo>
                          <a:cubicBezTo>
                            <a:pt x="1730904" y="452374"/>
                            <a:pt x="1844675" y="480420"/>
                            <a:pt x="1844675" y="480420"/>
                          </a:cubicBezTo>
                          <a:cubicBezTo>
                            <a:pt x="1893358" y="492062"/>
                            <a:pt x="1937279" y="501058"/>
                            <a:pt x="1990725" y="515345"/>
                          </a:cubicBezTo>
                          <a:cubicBezTo>
                            <a:pt x="2044171" y="529632"/>
                            <a:pt x="2109258" y="551857"/>
                            <a:pt x="2165350" y="566145"/>
                          </a:cubicBezTo>
                          <a:cubicBezTo>
                            <a:pt x="2221442" y="580433"/>
                            <a:pt x="2277004" y="599483"/>
                            <a:pt x="2327275" y="601070"/>
                          </a:cubicBezTo>
                          <a:cubicBezTo>
                            <a:pt x="2377546" y="602657"/>
                            <a:pt x="2429933" y="589428"/>
                            <a:pt x="2466975" y="575670"/>
                          </a:cubicBezTo>
                          <a:cubicBezTo>
                            <a:pt x="2504017" y="561912"/>
                            <a:pt x="2561696" y="489945"/>
                            <a:pt x="2549525" y="518520"/>
                          </a:cubicBezTo>
                        </a:path>
                      </a:pathLst>
                    </a:custGeom>
                    <a:no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p:nvGrpSpPr>
                <p:grpSpPr>
                  <a:xfrm>
                    <a:off x="24956596" y="19538466"/>
                    <a:ext cx="1052799" cy="1305598"/>
                    <a:chOff x="25030664" y="19546096"/>
                    <a:chExt cx="1052799" cy="1305598"/>
                  </a:xfrm>
                </p:grpSpPr>
                <p:cxnSp>
                  <p:nvCxnSpPr>
                    <p:cNvPr id="38" name="直線矢印コネクタ 37"/>
                    <p:cNvCxnSpPr/>
                    <p:nvPr/>
                  </p:nvCxnSpPr>
                  <p:spPr>
                    <a:xfrm rot="10800000" flipV="1">
                      <a:off x="25294128" y="19546096"/>
                      <a:ext cx="193583" cy="117182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正方形/長方形 38"/>
                    <p:cNvSpPr>
                      <a:spLocks noChangeAspect="1"/>
                    </p:cNvSpPr>
                    <p:nvPr/>
                  </p:nvSpPr>
                  <p:spPr>
                    <a:xfrm>
                      <a:off x="25030664" y="20629137"/>
                      <a:ext cx="1052799" cy="220073"/>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a:spLocks noChangeAspect="1"/>
                    </p:cNvSpPr>
                    <p:nvPr/>
                  </p:nvSpPr>
                  <p:spPr>
                    <a:xfrm>
                      <a:off x="25446915" y="20631621"/>
                      <a:ext cx="220073" cy="220073"/>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a:spLocks noChangeAspect="1"/>
                    </p:cNvSpPr>
                    <p:nvPr/>
                  </p:nvSpPr>
                  <p:spPr>
                    <a:xfrm>
                      <a:off x="25173145" y="20624208"/>
                      <a:ext cx="220073" cy="22007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p:cNvCxnSpPr/>
                    <p:nvPr/>
                  </p:nvCxnSpPr>
                  <p:spPr>
                    <a:xfrm rot="10800000" flipH="1" flipV="1">
                      <a:off x="25549288" y="19546096"/>
                      <a:ext cx="15185" cy="120866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rot="10800000" flipH="1" flipV="1">
                      <a:off x="25653672" y="19546096"/>
                      <a:ext cx="211305" cy="119137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正方形/長方形 22"/>
                  <p:cNvSpPr>
                    <a:spLocks noChangeAspect="1"/>
                  </p:cNvSpPr>
                  <p:nvPr/>
                </p:nvSpPr>
                <p:spPr>
                  <a:xfrm>
                    <a:off x="21780658" y="20361016"/>
                    <a:ext cx="220073" cy="22007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a:spLocks noChangeAspect="1"/>
                  </p:cNvSpPr>
                  <p:nvPr/>
                </p:nvSpPr>
                <p:spPr>
                  <a:xfrm>
                    <a:off x="21798412" y="20101813"/>
                    <a:ext cx="220073" cy="22007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a:spLocks noChangeAspect="1"/>
                  </p:cNvSpPr>
                  <p:nvPr/>
                </p:nvSpPr>
                <p:spPr>
                  <a:xfrm>
                    <a:off x="25129819" y="20356496"/>
                    <a:ext cx="220073" cy="22007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a:spLocks noChangeAspect="1"/>
                  </p:cNvSpPr>
                  <p:nvPr/>
                </p:nvSpPr>
                <p:spPr>
                  <a:xfrm>
                    <a:off x="25185183" y="20089011"/>
                    <a:ext cx="220073" cy="22007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a:spLocks noChangeAspect="1"/>
                  </p:cNvSpPr>
                  <p:nvPr/>
                </p:nvSpPr>
                <p:spPr>
                  <a:xfrm>
                    <a:off x="25393279" y="20356497"/>
                    <a:ext cx="220073" cy="220073"/>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a:spLocks noChangeAspect="1"/>
                  </p:cNvSpPr>
                  <p:nvPr/>
                </p:nvSpPr>
                <p:spPr>
                  <a:xfrm>
                    <a:off x="25357346" y="20092189"/>
                    <a:ext cx="220073" cy="220073"/>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a:spLocks noChangeAspect="1"/>
                  </p:cNvSpPr>
                  <p:nvPr/>
                </p:nvSpPr>
                <p:spPr>
                  <a:xfrm>
                    <a:off x="25646035" y="20358012"/>
                    <a:ext cx="220073" cy="220073"/>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a:spLocks noChangeAspect="1"/>
                  </p:cNvSpPr>
                  <p:nvPr/>
                </p:nvSpPr>
                <p:spPr>
                  <a:xfrm>
                    <a:off x="25581781" y="20097814"/>
                    <a:ext cx="220073" cy="220073"/>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20469099" y="19704249"/>
                    <a:ext cx="954107" cy="400110"/>
                  </a:xfrm>
                  <a:prstGeom prst="rect">
                    <a:avLst/>
                  </a:prstGeom>
                  <a:noFill/>
                </p:spPr>
                <p:txBody>
                  <a:bodyPr wrap="none" rtlCol="0">
                    <a:spAutoFit/>
                  </a:bodyPr>
                  <a:lstStyle/>
                  <a:p>
                    <a:r>
                      <a:rPr lang="en-US" altLang="ja-JP" sz="2000" dirty="0" smtClean="0">
                        <a:latin typeface="Arial" panose="020B0604020202020204" pitchFamily="34" charset="0"/>
                        <a:cs typeface="Arial" panose="020B0604020202020204" pitchFamily="34" charset="0"/>
                      </a:rPr>
                      <a:t>Aurora</a:t>
                    </a:r>
                    <a:endParaRPr kumimoji="1" lang="ja-JP" altLang="en-US" sz="2000" dirty="0">
                      <a:latin typeface="Arial" panose="020B0604020202020204" pitchFamily="34" charset="0"/>
                      <a:cs typeface="Arial" panose="020B0604020202020204" pitchFamily="34" charset="0"/>
                    </a:endParaRPr>
                  </a:p>
                </p:txBody>
              </p:sp>
              <p:sp>
                <p:nvSpPr>
                  <p:cNvPr id="32" name="テキスト ボックス 31"/>
                  <p:cNvSpPr txBox="1"/>
                  <p:nvPr/>
                </p:nvSpPr>
                <p:spPr>
                  <a:xfrm>
                    <a:off x="24732749" y="19138356"/>
                    <a:ext cx="2154084" cy="360072"/>
                  </a:xfrm>
                  <a:prstGeom prst="rect">
                    <a:avLst/>
                  </a:prstGeom>
                  <a:noFill/>
                </p:spPr>
                <p:txBody>
                  <a:bodyPr wrap="none" rtlCol="0">
                    <a:spAutoFit/>
                  </a:bodyPr>
                  <a:lstStyle/>
                  <a:p>
                    <a:r>
                      <a:rPr lang="en-US" altLang="ja-JP" sz="2000" dirty="0" smtClean="0">
                        <a:latin typeface="Arial" panose="020B0604020202020204" pitchFamily="34" charset="0"/>
                        <a:cs typeface="Arial" panose="020B0604020202020204" pitchFamily="34" charset="0"/>
                      </a:rPr>
                      <a:t>Geomagnetism line</a:t>
                    </a:r>
                    <a:endParaRPr kumimoji="1" lang="ja-JP" altLang="en-US" sz="2000" dirty="0">
                      <a:latin typeface="Arial" panose="020B0604020202020204" pitchFamily="34" charset="0"/>
                      <a:cs typeface="Arial" panose="020B0604020202020204" pitchFamily="34" charset="0"/>
                    </a:endParaRPr>
                  </a:p>
                </p:txBody>
              </p:sp>
              <p:cxnSp>
                <p:nvCxnSpPr>
                  <p:cNvPr id="33" name="直線コネクタ 32"/>
                  <p:cNvCxnSpPr/>
                  <p:nvPr/>
                </p:nvCxnSpPr>
                <p:spPr>
                  <a:xfrm flipH="1">
                    <a:off x="21592782" y="20777113"/>
                    <a:ext cx="154184" cy="1731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a:off x="22055601" y="20198777"/>
                    <a:ext cx="3074218"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a:off x="22044155" y="20471052"/>
                    <a:ext cx="3074218"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a:off x="22008064" y="20736885"/>
                    <a:ext cx="3074218"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22016700" y="19802349"/>
                    <a:ext cx="2866490" cy="400110"/>
                  </a:xfrm>
                  <a:prstGeom prst="rect">
                    <a:avLst/>
                  </a:prstGeom>
                  <a:noFill/>
                </p:spPr>
                <p:txBody>
                  <a:bodyPr wrap="none" rtlCol="0">
                    <a:spAutoFit/>
                  </a:bodyPr>
                  <a:lstStyle/>
                  <a:p>
                    <a:r>
                      <a:rPr lang="en-US" altLang="ja-JP" sz="2000" dirty="0" smtClean="0">
                        <a:latin typeface="Arial" panose="020B0604020202020204" pitchFamily="34" charset="0"/>
                        <a:cs typeface="Arial" panose="020B0604020202020204" pitchFamily="34" charset="0"/>
                      </a:rPr>
                      <a:t>Calculation of similarity</a:t>
                    </a:r>
                    <a:endParaRPr kumimoji="1" lang="ja-JP" altLang="en-US" sz="2000" dirty="0">
                      <a:latin typeface="Arial" panose="020B0604020202020204" pitchFamily="34" charset="0"/>
                      <a:cs typeface="Arial" panose="020B0604020202020204" pitchFamily="34" charset="0"/>
                    </a:endParaRPr>
                  </a:p>
                </p:txBody>
              </p:sp>
            </p:grpSp>
            <p:sp>
              <p:nvSpPr>
                <p:cNvPr id="16" name="テキスト ボックス 15"/>
                <p:cNvSpPr txBox="1"/>
                <p:nvPr/>
              </p:nvSpPr>
              <p:spPr>
                <a:xfrm>
                  <a:off x="20306969" y="18822481"/>
                  <a:ext cx="2462534" cy="461665"/>
                </a:xfrm>
                <a:prstGeom prst="rect">
                  <a:avLst/>
                </a:prstGeom>
                <a:noFill/>
              </p:spPr>
              <p:txBody>
                <a:bodyPr wrap="none" rtlCol="0">
                  <a:spAutoFit/>
                </a:bodyPr>
                <a:lstStyle/>
                <a:p>
                  <a:r>
                    <a:rPr lang="en-US" altLang="ja-JP" sz="2400" dirty="0" smtClean="0">
                      <a:latin typeface="Arial" panose="020B0604020202020204" pitchFamily="34" charset="0"/>
                      <a:cs typeface="Arial" panose="020B0604020202020204" pitchFamily="34" charset="0"/>
                    </a:rPr>
                    <a:t>Camera 1 image</a:t>
                  </a:r>
                  <a:endParaRPr kumimoji="1" lang="ja-JP" altLang="en-US" sz="700" dirty="0">
                    <a:latin typeface="Arial" panose="020B0604020202020204" pitchFamily="34" charset="0"/>
                    <a:cs typeface="Arial" panose="020B0604020202020204" pitchFamily="34" charset="0"/>
                  </a:endParaRPr>
                </a:p>
              </p:txBody>
            </p:sp>
            <p:sp>
              <p:nvSpPr>
                <p:cNvPr id="17" name="テキスト ボックス 16"/>
                <p:cNvSpPr txBox="1"/>
                <p:nvPr/>
              </p:nvSpPr>
              <p:spPr>
                <a:xfrm>
                  <a:off x="23666844" y="18813744"/>
                  <a:ext cx="3014658" cy="565175"/>
                </a:xfrm>
                <a:prstGeom prst="rect">
                  <a:avLst/>
                </a:prstGeom>
                <a:noFill/>
              </p:spPr>
              <p:txBody>
                <a:bodyPr wrap="none" rtlCol="0">
                  <a:spAutoFit/>
                </a:bodyPr>
                <a:lstStyle/>
                <a:p>
                  <a:r>
                    <a:rPr lang="en-US" altLang="ja-JP" sz="2400" dirty="0" smtClean="0">
                      <a:latin typeface="Arial" panose="020B0604020202020204" pitchFamily="34" charset="0"/>
                      <a:cs typeface="Arial" panose="020B0604020202020204" pitchFamily="34" charset="0"/>
                    </a:rPr>
                    <a:t>Camera 2 image</a:t>
                  </a:r>
                  <a:endParaRPr kumimoji="1" lang="ja-JP" altLang="en-US" sz="700" dirty="0">
                    <a:latin typeface="Arial" panose="020B0604020202020204" pitchFamily="34" charset="0"/>
                    <a:cs typeface="Arial" panose="020B0604020202020204" pitchFamily="34" charset="0"/>
                  </a:endParaRPr>
                </a:p>
              </p:txBody>
            </p:sp>
          </p:grpSp>
          <p:sp>
            <p:nvSpPr>
              <p:cNvPr id="8" name="テキスト ボックス 7"/>
              <p:cNvSpPr txBox="1"/>
              <p:nvPr/>
            </p:nvSpPr>
            <p:spPr>
              <a:xfrm>
                <a:off x="11556121" y="22195569"/>
                <a:ext cx="1372492" cy="707886"/>
              </a:xfrm>
              <a:prstGeom prst="rect">
                <a:avLst/>
              </a:prstGeom>
              <a:noFill/>
            </p:spPr>
            <p:txBody>
              <a:bodyPr wrap="none" rtlCol="0">
                <a:spAutoFit/>
              </a:bodyPr>
              <a:lstStyle/>
              <a:p>
                <a:r>
                  <a:rPr lang="en-US" altLang="ja-JP" sz="2000" dirty="0" smtClean="0"/>
                  <a:t>Slide along </a:t>
                </a:r>
                <a:br>
                  <a:rPr lang="en-US" altLang="ja-JP" sz="2000" dirty="0" smtClean="0"/>
                </a:br>
                <a:r>
                  <a:rPr lang="en-US" altLang="ja-JP" sz="2000" dirty="0" smtClean="0"/>
                  <a:t>magnetism</a:t>
                </a:r>
                <a:endParaRPr kumimoji="1" lang="ja-JP" altLang="en-US" sz="2000" dirty="0"/>
              </a:p>
            </p:txBody>
          </p:sp>
          <p:cxnSp>
            <p:nvCxnSpPr>
              <p:cNvPr id="9" name="直線矢印コネクタ 8"/>
              <p:cNvCxnSpPr/>
              <p:nvPr/>
            </p:nvCxnSpPr>
            <p:spPr>
              <a:xfrm flipV="1">
                <a:off x="12889694" y="22097350"/>
                <a:ext cx="137313" cy="8461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13639589" y="22974868"/>
                <a:ext cx="1382110" cy="400110"/>
              </a:xfrm>
              <a:prstGeom prst="rect">
                <a:avLst/>
              </a:prstGeom>
              <a:noFill/>
            </p:spPr>
            <p:txBody>
              <a:bodyPr wrap="none" rtlCol="0">
                <a:spAutoFit/>
              </a:bodyPr>
              <a:lstStyle/>
              <a:p>
                <a:r>
                  <a:rPr lang="en-US" altLang="ja-JP" sz="2000" dirty="0" smtClean="0">
                    <a:latin typeface="Arial" panose="020B0604020202020204" pitchFamily="34" charset="0"/>
                    <a:cs typeface="Arial" panose="020B0604020202020204" pitchFamily="34" charset="0"/>
                  </a:rPr>
                  <a:t>Lower end</a:t>
                </a:r>
                <a:endParaRPr kumimoji="1" lang="ja-JP" altLang="en-US" sz="2000" dirty="0">
                  <a:latin typeface="Arial" panose="020B0604020202020204" pitchFamily="34" charset="0"/>
                  <a:cs typeface="Arial" panose="020B0604020202020204" pitchFamily="34" charset="0"/>
                </a:endParaRPr>
              </a:p>
            </p:txBody>
          </p:sp>
          <p:cxnSp>
            <p:nvCxnSpPr>
              <p:cNvPr id="11" name="直線コネクタ 10"/>
              <p:cNvCxnSpPr/>
              <p:nvPr/>
            </p:nvCxnSpPr>
            <p:spPr>
              <a:xfrm>
                <a:off x="14053513" y="22883291"/>
                <a:ext cx="99308" cy="1894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11271138" y="22880538"/>
                <a:ext cx="7647736"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11571972" y="23404082"/>
                <a:ext cx="1598515" cy="400110"/>
              </a:xfrm>
              <a:prstGeom prst="rect">
                <a:avLst/>
              </a:prstGeom>
              <a:noFill/>
            </p:spPr>
            <p:txBody>
              <a:bodyPr wrap="none" rtlCol="0">
                <a:spAutoFit/>
              </a:bodyPr>
              <a:lstStyle/>
              <a:p>
                <a:r>
                  <a:rPr lang="en-US" altLang="ja-JP" sz="2000" dirty="0" err="1" smtClean="0">
                    <a:latin typeface="Arial" panose="020B0604020202020204" pitchFamily="34" charset="0"/>
                    <a:cs typeface="Arial" panose="020B0604020202020204" pitchFamily="34" charset="0"/>
                  </a:rPr>
                  <a:t>Epipolar</a:t>
                </a:r>
                <a:r>
                  <a:rPr lang="en-US" altLang="ja-JP" sz="2000" dirty="0" smtClean="0">
                    <a:latin typeface="Arial" panose="020B0604020202020204" pitchFamily="34" charset="0"/>
                    <a:cs typeface="Arial" panose="020B0604020202020204" pitchFamily="34" charset="0"/>
                  </a:rPr>
                  <a:t> line</a:t>
                </a:r>
                <a:endParaRPr kumimoji="1" lang="ja-JP" altLang="en-US" sz="2000" dirty="0">
                  <a:latin typeface="Arial" panose="020B0604020202020204" pitchFamily="34" charset="0"/>
                  <a:cs typeface="Arial" panose="020B0604020202020204" pitchFamily="34" charset="0"/>
                </a:endParaRPr>
              </a:p>
            </p:txBody>
          </p:sp>
          <p:cxnSp>
            <p:nvCxnSpPr>
              <p:cNvPr id="14" name="直線コネクタ 13"/>
              <p:cNvCxnSpPr/>
              <p:nvPr/>
            </p:nvCxnSpPr>
            <p:spPr>
              <a:xfrm flipH="1" flipV="1">
                <a:off x="11609773" y="22893771"/>
                <a:ext cx="220561" cy="588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8" name="正方形/長方形 57"/>
            <p:cNvSpPr>
              <a:spLocks noChangeAspect="1"/>
            </p:cNvSpPr>
            <p:nvPr/>
          </p:nvSpPr>
          <p:spPr>
            <a:xfrm>
              <a:off x="6780478" y="4242572"/>
              <a:ext cx="244544" cy="244544"/>
            </a:xfrm>
            <a:prstGeom prst="rect">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右矢印 69"/>
            <p:cNvSpPr/>
            <p:nvPr/>
          </p:nvSpPr>
          <p:spPr>
            <a:xfrm>
              <a:off x="6243766" y="4534994"/>
              <a:ext cx="733958" cy="62172"/>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 name="直線コネクタ 58"/>
            <p:cNvCxnSpPr/>
            <p:nvPr/>
          </p:nvCxnSpPr>
          <p:spPr>
            <a:xfrm flipH="1">
              <a:off x="5656481" y="4484818"/>
              <a:ext cx="394361" cy="1878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a:xfrm>
              <a:off x="6379617" y="4525439"/>
              <a:ext cx="1788118" cy="400110"/>
            </a:xfrm>
            <a:prstGeom prst="rect">
              <a:avLst/>
            </a:prstGeom>
            <a:noFill/>
          </p:spPr>
          <p:txBody>
            <a:bodyPr wrap="none" rtlCol="0">
              <a:spAutoFit/>
            </a:bodyPr>
            <a:lstStyle/>
            <a:p>
              <a:r>
                <a:rPr lang="en-US" altLang="ja-JP" sz="2000" dirty="0" smtClean="0"/>
                <a:t>Evaluation area</a:t>
              </a:r>
              <a:endParaRPr kumimoji="1" lang="ja-JP" altLang="en-US" sz="2000" dirty="0"/>
            </a:p>
          </p:txBody>
        </p:sp>
        <p:cxnSp>
          <p:nvCxnSpPr>
            <p:cNvPr id="64" name="直線コネクタ 63"/>
            <p:cNvCxnSpPr/>
            <p:nvPr/>
          </p:nvCxnSpPr>
          <p:spPr>
            <a:xfrm>
              <a:off x="6276001" y="4478146"/>
              <a:ext cx="457016" cy="1549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a:off x="6558482" y="4487116"/>
              <a:ext cx="234203" cy="142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flipH="1">
              <a:off x="6859054" y="4499176"/>
              <a:ext cx="17411" cy="1231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34095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2016/7/8</a:t>
            </a:r>
            <a:endParaRPr lang="ja-JP" altLang="en-US" dirty="0"/>
          </a:p>
        </p:txBody>
      </p:sp>
      <p:sp>
        <p:nvSpPr>
          <p:cNvPr id="5" name="スライド番号プレースホルダー 4"/>
          <p:cNvSpPr>
            <a:spLocks noGrp="1"/>
          </p:cNvSpPr>
          <p:nvPr>
            <p:ph type="sldNum" sz="quarter" idx="12"/>
          </p:nvPr>
        </p:nvSpPr>
        <p:spPr/>
        <p:txBody>
          <a:bodyPr/>
          <a:lstStyle/>
          <a:p>
            <a:fld id="{D8F4E805-1781-46FB-877C-A4098C9829F0}" type="slidenum">
              <a:rPr lang="ja-JP" altLang="en-US" smtClean="0"/>
              <a:pPr/>
              <a:t>15</a:t>
            </a:fld>
            <a:endParaRPr lang="ja-JP" altLang="en-US"/>
          </a:p>
        </p:txBody>
      </p:sp>
      <p:grpSp>
        <p:nvGrpSpPr>
          <p:cNvPr id="80" name="グループ化 79"/>
          <p:cNvGrpSpPr/>
          <p:nvPr/>
        </p:nvGrpSpPr>
        <p:grpSpPr>
          <a:xfrm>
            <a:off x="911546" y="1659308"/>
            <a:ext cx="7649533" cy="3531957"/>
            <a:chOff x="637607" y="1770558"/>
            <a:chExt cx="7649533" cy="3531957"/>
          </a:xfrm>
        </p:grpSpPr>
        <p:grpSp>
          <p:nvGrpSpPr>
            <p:cNvPr id="71" name="グループ化 70"/>
            <p:cNvGrpSpPr/>
            <p:nvPr/>
          </p:nvGrpSpPr>
          <p:grpSpPr>
            <a:xfrm>
              <a:off x="637607" y="1770558"/>
              <a:ext cx="7647736" cy="3531957"/>
              <a:chOff x="637607" y="1770558"/>
              <a:chExt cx="7647736" cy="3531957"/>
            </a:xfrm>
          </p:grpSpPr>
          <p:grpSp>
            <p:nvGrpSpPr>
              <p:cNvPr id="6" name="グループ化 5"/>
              <p:cNvGrpSpPr/>
              <p:nvPr/>
            </p:nvGrpSpPr>
            <p:grpSpPr>
              <a:xfrm>
                <a:off x="637607" y="1770558"/>
                <a:ext cx="7647736" cy="3531957"/>
                <a:chOff x="11271138" y="20278261"/>
                <a:chExt cx="7647736" cy="3531957"/>
              </a:xfrm>
            </p:grpSpPr>
            <p:grpSp>
              <p:nvGrpSpPr>
                <p:cNvPr id="7" name="グループ化 6"/>
                <p:cNvGrpSpPr/>
                <p:nvPr/>
              </p:nvGrpSpPr>
              <p:grpSpPr>
                <a:xfrm>
                  <a:off x="11470467" y="20278261"/>
                  <a:ext cx="7307068" cy="3531957"/>
                  <a:chOff x="20261027" y="18809083"/>
                  <a:chExt cx="6575873" cy="3178526"/>
                </a:xfrm>
              </p:grpSpPr>
              <p:grpSp>
                <p:nvGrpSpPr>
                  <p:cNvPr id="15" name="グループ化 14"/>
                  <p:cNvGrpSpPr/>
                  <p:nvPr/>
                </p:nvGrpSpPr>
                <p:grpSpPr>
                  <a:xfrm>
                    <a:off x="20261027" y="18809083"/>
                    <a:ext cx="6575873" cy="3178526"/>
                    <a:chOff x="20319397" y="18398927"/>
                    <a:chExt cx="6575873" cy="3178526"/>
                  </a:xfrm>
                </p:grpSpPr>
                <p:grpSp>
                  <p:nvGrpSpPr>
                    <p:cNvPr id="18" name="グループ化 17"/>
                    <p:cNvGrpSpPr/>
                    <p:nvPr/>
                  </p:nvGrpSpPr>
                  <p:grpSpPr>
                    <a:xfrm>
                      <a:off x="20319397" y="18398927"/>
                      <a:ext cx="6575873" cy="3178526"/>
                      <a:chOff x="20289121" y="18495602"/>
                      <a:chExt cx="6575873" cy="3178526"/>
                    </a:xfrm>
                  </p:grpSpPr>
                  <p:grpSp>
                    <p:nvGrpSpPr>
                      <p:cNvPr id="50" name="グループ化 49"/>
                      <p:cNvGrpSpPr>
                        <a:grpSpLocks noChangeAspect="1"/>
                      </p:cNvGrpSpPr>
                      <p:nvPr/>
                    </p:nvGrpSpPr>
                    <p:grpSpPr>
                      <a:xfrm>
                        <a:off x="23687168" y="18496302"/>
                        <a:ext cx="3177826" cy="3177826"/>
                        <a:chOff x="17004047" y="16009860"/>
                        <a:chExt cx="4326233" cy="4326233"/>
                      </a:xfrm>
                    </p:grpSpPr>
                    <p:sp>
                      <p:nvSpPr>
                        <p:cNvPr id="55" name="正方形/長方形 54"/>
                        <p:cNvSpPr>
                          <a:spLocks noChangeAspect="1"/>
                        </p:cNvSpPr>
                        <p:nvPr/>
                      </p:nvSpPr>
                      <p:spPr>
                        <a:xfrm>
                          <a:off x="17004047" y="16009860"/>
                          <a:ext cx="4326233" cy="4326233"/>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p:cNvSpPr txBox="1"/>
                        <p:nvPr/>
                      </p:nvSpPr>
                      <p:spPr>
                        <a:xfrm>
                          <a:off x="17581956" y="19432614"/>
                          <a:ext cx="1719847" cy="490196"/>
                        </a:xfrm>
                        <a:prstGeom prst="rect">
                          <a:avLst/>
                        </a:prstGeom>
                        <a:noFill/>
                      </p:spPr>
                      <p:txBody>
                        <a:bodyPr wrap="none" rtlCol="0">
                          <a:spAutoFit/>
                        </a:bodyPr>
                        <a:lstStyle/>
                        <a:p>
                          <a:r>
                            <a:rPr lang="en-US" altLang="ja-JP" sz="2000" dirty="0"/>
                            <a:t>S</a:t>
                          </a:r>
                          <a:r>
                            <a:rPr lang="en-US" altLang="ja-JP" sz="2000" dirty="0" smtClean="0"/>
                            <a:t>earch area</a:t>
                          </a:r>
                          <a:endParaRPr kumimoji="1" lang="ja-JP" altLang="en-US" sz="2000" dirty="0"/>
                        </a:p>
                      </p:txBody>
                    </p:sp>
                  </p:grpSp>
                  <p:grpSp>
                    <p:nvGrpSpPr>
                      <p:cNvPr id="51" name="グループ化 50"/>
                      <p:cNvGrpSpPr>
                        <a:grpSpLocks noChangeAspect="1"/>
                      </p:cNvGrpSpPr>
                      <p:nvPr/>
                    </p:nvGrpSpPr>
                    <p:grpSpPr>
                      <a:xfrm>
                        <a:off x="20289121" y="18495602"/>
                        <a:ext cx="3177827" cy="3177826"/>
                        <a:chOff x="11817729" y="16009861"/>
                        <a:chExt cx="4326235" cy="4326233"/>
                      </a:xfrm>
                    </p:grpSpPr>
                    <p:sp>
                      <p:nvSpPr>
                        <p:cNvPr id="52" name="正方形/長方形 51"/>
                        <p:cNvSpPr>
                          <a:spLocks noChangeAspect="1"/>
                        </p:cNvSpPr>
                        <p:nvPr/>
                      </p:nvSpPr>
                      <p:spPr>
                        <a:xfrm>
                          <a:off x="11817729" y="16009861"/>
                          <a:ext cx="4326235" cy="4326233"/>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p:cNvSpPr txBox="1"/>
                        <p:nvPr/>
                      </p:nvSpPr>
                      <p:spPr>
                        <a:xfrm>
                          <a:off x="12776772" y="19421828"/>
                          <a:ext cx="1668324" cy="544701"/>
                        </a:xfrm>
                        <a:prstGeom prst="rect">
                          <a:avLst/>
                        </a:prstGeom>
                        <a:noFill/>
                      </p:spPr>
                      <p:txBody>
                        <a:bodyPr wrap="none" rtlCol="0">
                          <a:spAutoFit/>
                        </a:bodyPr>
                        <a:lstStyle/>
                        <a:p>
                          <a:r>
                            <a:rPr lang="en-US" altLang="ja-JP" sz="2000" dirty="0">
                              <a:latin typeface="Arial" panose="020B0604020202020204" pitchFamily="34" charset="0"/>
                              <a:cs typeface="Arial" panose="020B0604020202020204" pitchFamily="34" charset="0"/>
                            </a:rPr>
                            <a:t>T</a:t>
                          </a:r>
                          <a:r>
                            <a:rPr lang="en-US" altLang="ja-JP" sz="2000" dirty="0" smtClean="0">
                              <a:latin typeface="Arial" panose="020B0604020202020204" pitchFamily="34" charset="0"/>
                              <a:cs typeface="Arial" panose="020B0604020202020204" pitchFamily="34" charset="0"/>
                            </a:rPr>
                            <a:t>emplate</a:t>
                          </a:r>
                          <a:endParaRPr kumimoji="1" lang="ja-JP" altLang="en-US" sz="2000" dirty="0">
                            <a:latin typeface="Arial" panose="020B0604020202020204" pitchFamily="34" charset="0"/>
                            <a:cs typeface="Arial" panose="020B0604020202020204" pitchFamily="34" charset="0"/>
                          </a:endParaRPr>
                        </a:p>
                      </p:txBody>
                    </p:sp>
                    <p:sp>
                      <p:nvSpPr>
                        <p:cNvPr id="54" name="テキスト ボックス 53"/>
                        <p:cNvSpPr txBox="1"/>
                        <p:nvPr/>
                      </p:nvSpPr>
                      <p:spPr>
                        <a:xfrm>
                          <a:off x="12922018" y="17052058"/>
                          <a:ext cx="2932530" cy="490196"/>
                        </a:xfrm>
                        <a:prstGeom prst="rect">
                          <a:avLst/>
                        </a:prstGeom>
                        <a:noFill/>
                      </p:spPr>
                      <p:txBody>
                        <a:bodyPr wrap="none" rtlCol="0">
                          <a:spAutoFit/>
                        </a:bodyPr>
                        <a:lstStyle/>
                        <a:p>
                          <a:r>
                            <a:rPr lang="en-US" altLang="ja-JP" sz="2000" dirty="0" smtClean="0">
                              <a:latin typeface="Arial" panose="020B0604020202020204" pitchFamily="34" charset="0"/>
                              <a:cs typeface="Arial" panose="020B0604020202020204" pitchFamily="34" charset="0"/>
                            </a:rPr>
                            <a:t>Geomagnetism line</a:t>
                          </a:r>
                          <a:endParaRPr kumimoji="1" lang="ja-JP" altLang="en-US" sz="2000" dirty="0">
                            <a:latin typeface="Arial" panose="020B0604020202020204" pitchFamily="34" charset="0"/>
                            <a:cs typeface="Arial" panose="020B0604020202020204" pitchFamily="34" charset="0"/>
                          </a:endParaRPr>
                        </a:p>
                      </p:txBody>
                    </p:sp>
                  </p:grpSp>
                </p:grpSp>
                <p:grpSp>
                  <p:nvGrpSpPr>
                    <p:cNvPr id="19" name="グループ化 18"/>
                    <p:cNvGrpSpPr/>
                    <p:nvPr/>
                  </p:nvGrpSpPr>
                  <p:grpSpPr>
                    <a:xfrm>
                      <a:off x="20577010" y="19980000"/>
                      <a:ext cx="2744620" cy="871242"/>
                      <a:chOff x="20764736" y="18985337"/>
                      <a:chExt cx="2744620" cy="871242"/>
                    </a:xfrm>
                  </p:grpSpPr>
                  <p:sp>
                    <p:nvSpPr>
                      <p:cNvPr id="48" name="フリーフォーム 47"/>
                      <p:cNvSpPr/>
                      <p:nvPr/>
                    </p:nvSpPr>
                    <p:spPr>
                      <a:xfrm>
                        <a:off x="20764736" y="18985337"/>
                        <a:ext cx="2565331" cy="601382"/>
                      </a:xfrm>
                      <a:custGeom>
                        <a:avLst/>
                        <a:gdLst>
                          <a:gd name="connsiteX0" fmla="*/ 0 w 2754086"/>
                          <a:gd name="connsiteY0" fmla="*/ 215060 h 598379"/>
                          <a:gd name="connsiteX1" fmla="*/ 489857 w 2754086"/>
                          <a:gd name="connsiteY1" fmla="*/ 8231 h 598379"/>
                          <a:gd name="connsiteX2" fmla="*/ 1262743 w 2754086"/>
                          <a:gd name="connsiteY2" fmla="*/ 465431 h 598379"/>
                          <a:gd name="connsiteX3" fmla="*/ 2035629 w 2754086"/>
                          <a:gd name="connsiteY3" fmla="*/ 443660 h 598379"/>
                          <a:gd name="connsiteX4" fmla="*/ 2754086 w 2754086"/>
                          <a:gd name="connsiteY4" fmla="*/ 585174 h 598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086" h="598379">
                            <a:moveTo>
                              <a:pt x="0" y="215060"/>
                            </a:moveTo>
                            <a:cubicBezTo>
                              <a:pt x="139700" y="90781"/>
                              <a:pt x="279400" y="-33497"/>
                              <a:pt x="489857" y="8231"/>
                            </a:cubicBezTo>
                            <a:cubicBezTo>
                              <a:pt x="700314" y="49959"/>
                              <a:pt x="1005114" y="392860"/>
                              <a:pt x="1262743" y="465431"/>
                            </a:cubicBezTo>
                            <a:cubicBezTo>
                              <a:pt x="1520372" y="538002"/>
                              <a:pt x="1787072" y="423703"/>
                              <a:pt x="2035629" y="443660"/>
                            </a:cubicBezTo>
                            <a:cubicBezTo>
                              <a:pt x="2284186" y="463617"/>
                              <a:pt x="2728686" y="648674"/>
                              <a:pt x="2754086" y="585174"/>
                            </a:cubicBezTo>
                          </a:path>
                        </a:pathLst>
                      </a:custGeom>
                      <a:noFill/>
                      <a:ln w="546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フリーフォーム 48"/>
                      <p:cNvSpPr/>
                      <p:nvPr/>
                    </p:nvSpPr>
                    <p:spPr>
                      <a:xfrm>
                        <a:off x="20958175" y="19255380"/>
                        <a:ext cx="2551181" cy="601199"/>
                      </a:xfrm>
                      <a:custGeom>
                        <a:avLst/>
                        <a:gdLst>
                          <a:gd name="connsiteX0" fmla="*/ 0 w 2551181"/>
                          <a:gd name="connsiteY0" fmla="*/ 134345 h 601199"/>
                          <a:gd name="connsiteX1" fmla="*/ 60325 w 2551181"/>
                          <a:gd name="connsiteY1" fmla="*/ 70845 h 601199"/>
                          <a:gd name="connsiteX2" fmla="*/ 139700 w 2551181"/>
                          <a:gd name="connsiteY2" fmla="*/ 16870 h 601199"/>
                          <a:gd name="connsiteX3" fmla="*/ 177800 w 2551181"/>
                          <a:gd name="connsiteY3" fmla="*/ 4170 h 601199"/>
                          <a:gd name="connsiteX4" fmla="*/ 193675 w 2551181"/>
                          <a:gd name="connsiteY4" fmla="*/ 995 h 601199"/>
                          <a:gd name="connsiteX5" fmla="*/ 250825 w 2551181"/>
                          <a:gd name="connsiteY5" fmla="*/ 20045 h 601199"/>
                          <a:gd name="connsiteX6" fmla="*/ 349250 w 2551181"/>
                          <a:gd name="connsiteY6" fmla="*/ 96245 h 601199"/>
                          <a:gd name="connsiteX7" fmla="*/ 431800 w 2551181"/>
                          <a:gd name="connsiteY7" fmla="*/ 169270 h 601199"/>
                          <a:gd name="connsiteX8" fmla="*/ 574675 w 2551181"/>
                          <a:gd name="connsiteY8" fmla="*/ 274045 h 601199"/>
                          <a:gd name="connsiteX9" fmla="*/ 742950 w 2551181"/>
                          <a:gd name="connsiteY9" fmla="*/ 391520 h 601199"/>
                          <a:gd name="connsiteX10" fmla="*/ 882650 w 2551181"/>
                          <a:gd name="connsiteY10" fmla="*/ 442320 h 601199"/>
                          <a:gd name="connsiteX11" fmla="*/ 1028700 w 2551181"/>
                          <a:gd name="connsiteY11" fmla="*/ 483595 h 601199"/>
                          <a:gd name="connsiteX12" fmla="*/ 1152525 w 2551181"/>
                          <a:gd name="connsiteY12" fmla="*/ 489945 h 601199"/>
                          <a:gd name="connsiteX13" fmla="*/ 1320800 w 2551181"/>
                          <a:gd name="connsiteY13" fmla="*/ 483595 h 601199"/>
                          <a:gd name="connsiteX14" fmla="*/ 1520825 w 2551181"/>
                          <a:gd name="connsiteY14" fmla="*/ 455020 h 601199"/>
                          <a:gd name="connsiteX15" fmla="*/ 1651000 w 2551181"/>
                          <a:gd name="connsiteY15" fmla="*/ 439145 h 601199"/>
                          <a:gd name="connsiteX16" fmla="*/ 1698625 w 2551181"/>
                          <a:gd name="connsiteY16" fmla="*/ 445495 h 601199"/>
                          <a:gd name="connsiteX17" fmla="*/ 1844675 w 2551181"/>
                          <a:gd name="connsiteY17" fmla="*/ 480420 h 601199"/>
                          <a:gd name="connsiteX18" fmla="*/ 1990725 w 2551181"/>
                          <a:gd name="connsiteY18" fmla="*/ 515345 h 601199"/>
                          <a:gd name="connsiteX19" fmla="*/ 2165350 w 2551181"/>
                          <a:gd name="connsiteY19" fmla="*/ 566145 h 601199"/>
                          <a:gd name="connsiteX20" fmla="*/ 2327275 w 2551181"/>
                          <a:gd name="connsiteY20" fmla="*/ 601070 h 601199"/>
                          <a:gd name="connsiteX21" fmla="*/ 2466975 w 2551181"/>
                          <a:gd name="connsiteY21" fmla="*/ 575670 h 601199"/>
                          <a:gd name="connsiteX22" fmla="*/ 2549525 w 2551181"/>
                          <a:gd name="connsiteY22" fmla="*/ 518520 h 601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51181" h="601199">
                            <a:moveTo>
                              <a:pt x="0" y="134345"/>
                            </a:moveTo>
                            <a:cubicBezTo>
                              <a:pt x="18521" y="112384"/>
                              <a:pt x="37042" y="90424"/>
                              <a:pt x="60325" y="70845"/>
                            </a:cubicBezTo>
                            <a:cubicBezTo>
                              <a:pt x="83608" y="51266"/>
                              <a:pt x="120121" y="27982"/>
                              <a:pt x="139700" y="16870"/>
                            </a:cubicBezTo>
                            <a:cubicBezTo>
                              <a:pt x="159279" y="5758"/>
                              <a:pt x="168804" y="6816"/>
                              <a:pt x="177800" y="4170"/>
                            </a:cubicBezTo>
                            <a:cubicBezTo>
                              <a:pt x="186796" y="1524"/>
                              <a:pt x="181504" y="-1651"/>
                              <a:pt x="193675" y="995"/>
                            </a:cubicBezTo>
                            <a:cubicBezTo>
                              <a:pt x="205846" y="3641"/>
                              <a:pt x="224896" y="4170"/>
                              <a:pt x="250825" y="20045"/>
                            </a:cubicBezTo>
                            <a:cubicBezTo>
                              <a:pt x="276754" y="35920"/>
                              <a:pt x="319088" y="71374"/>
                              <a:pt x="349250" y="96245"/>
                            </a:cubicBezTo>
                            <a:cubicBezTo>
                              <a:pt x="379413" y="121116"/>
                              <a:pt x="394229" y="139637"/>
                              <a:pt x="431800" y="169270"/>
                            </a:cubicBezTo>
                            <a:cubicBezTo>
                              <a:pt x="469371" y="198903"/>
                              <a:pt x="522817" y="237003"/>
                              <a:pt x="574675" y="274045"/>
                            </a:cubicBezTo>
                            <a:cubicBezTo>
                              <a:pt x="626533" y="311087"/>
                              <a:pt x="691621" y="363474"/>
                              <a:pt x="742950" y="391520"/>
                            </a:cubicBezTo>
                            <a:cubicBezTo>
                              <a:pt x="794279" y="419566"/>
                              <a:pt x="835025" y="426974"/>
                              <a:pt x="882650" y="442320"/>
                            </a:cubicBezTo>
                            <a:cubicBezTo>
                              <a:pt x="930275" y="457666"/>
                              <a:pt x="983721" y="475657"/>
                              <a:pt x="1028700" y="483595"/>
                            </a:cubicBezTo>
                            <a:cubicBezTo>
                              <a:pt x="1073679" y="491533"/>
                              <a:pt x="1103842" y="489945"/>
                              <a:pt x="1152525" y="489945"/>
                            </a:cubicBezTo>
                            <a:cubicBezTo>
                              <a:pt x="1201208" y="489945"/>
                              <a:pt x="1259417" y="489416"/>
                              <a:pt x="1320800" y="483595"/>
                            </a:cubicBezTo>
                            <a:cubicBezTo>
                              <a:pt x="1382183" y="477774"/>
                              <a:pt x="1465792" y="462428"/>
                              <a:pt x="1520825" y="455020"/>
                            </a:cubicBezTo>
                            <a:cubicBezTo>
                              <a:pt x="1575858" y="447612"/>
                              <a:pt x="1621367" y="440732"/>
                              <a:pt x="1651000" y="439145"/>
                            </a:cubicBezTo>
                            <a:cubicBezTo>
                              <a:pt x="1680633" y="437558"/>
                              <a:pt x="1666346" y="438616"/>
                              <a:pt x="1698625" y="445495"/>
                            </a:cubicBezTo>
                            <a:cubicBezTo>
                              <a:pt x="1730904" y="452374"/>
                              <a:pt x="1844675" y="480420"/>
                              <a:pt x="1844675" y="480420"/>
                            </a:cubicBezTo>
                            <a:cubicBezTo>
                              <a:pt x="1893358" y="492062"/>
                              <a:pt x="1937279" y="501058"/>
                              <a:pt x="1990725" y="515345"/>
                            </a:cubicBezTo>
                            <a:cubicBezTo>
                              <a:pt x="2044171" y="529632"/>
                              <a:pt x="2109258" y="551857"/>
                              <a:pt x="2165350" y="566145"/>
                            </a:cubicBezTo>
                            <a:cubicBezTo>
                              <a:pt x="2221442" y="580433"/>
                              <a:pt x="2277004" y="599483"/>
                              <a:pt x="2327275" y="601070"/>
                            </a:cubicBezTo>
                            <a:cubicBezTo>
                              <a:pt x="2377546" y="602657"/>
                              <a:pt x="2429933" y="589428"/>
                              <a:pt x="2466975" y="575670"/>
                            </a:cubicBezTo>
                            <a:cubicBezTo>
                              <a:pt x="2504017" y="561912"/>
                              <a:pt x="2561696" y="489945"/>
                              <a:pt x="2549525" y="518520"/>
                            </a:cubicBezTo>
                          </a:path>
                        </a:pathLst>
                      </a:custGeom>
                      <a:no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 name="グループ化 19"/>
                    <p:cNvGrpSpPr/>
                    <p:nvPr/>
                  </p:nvGrpSpPr>
                  <p:grpSpPr>
                    <a:xfrm>
                      <a:off x="21763579" y="19597698"/>
                      <a:ext cx="237152" cy="1233389"/>
                      <a:chOff x="21774690" y="19416892"/>
                      <a:chExt cx="237152" cy="1233389"/>
                    </a:xfrm>
                  </p:grpSpPr>
                  <p:cxnSp>
                    <p:nvCxnSpPr>
                      <p:cNvPr id="46" name="直線矢印コネクタ 45"/>
                      <p:cNvCxnSpPr/>
                      <p:nvPr/>
                    </p:nvCxnSpPr>
                    <p:spPr>
                      <a:xfrm flipH="1">
                        <a:off x="21855368" y="19416892"/>
                        <a:ext cx="156474" cy="112936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正方形/長方形 46"/>
                      <p:cNvSpPr>
                        <a:spLocks noChangeAspect="1"/>
                      </p:cNvSpPr>
                      <p:nvPr/>
                    </p:nvSpPr>
                    <p:spPr>
                      <a:xfrm rot="401803">
                        <a:off x="21774690" y="19964717"/>
                        <a:ext cx="220073" cy="68556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p:cNvGrpSpPr/>
                    <p:nvPr/>
                  </p:nvGrpSpPr>
                  <p:grpSpPr>
                    <a:xfrm>
                      <a:off x="24038013" y="19980000"/>
                      <a:ext cx="2744620" cy="871242"/>
                      <a:chOff x="20764736" y="18985337"/>
                      <a:chExt cx="2744620" cy="871242"/>
                    </a:xfrm>
                  </p:grpSpPr>
                  <p:sp>
                    <p:nvSpPr>
                      <p:cNvPr id="44" name="フリーフォーム 43"/>
                      <p:cNvSpPr/>
                      <p:nvPr/>
                    </p:nvSpPr>
                    <p:spPr>
                      <a:xfrm>
                        <a:off x="20764736" y="18985337"/>
                        <a:ext cx="2565331" cy="601382"/>
                      </a:xfrm>
                      <a:custGeom>
                        <a:avLst/>
                        <a:gdLst>
                          <a:gd name="connsiteX0" fmla="*/ 0 w 2754086"/>
                          <a:gd name="connsiteY0" fmla="*/ 215060 h 598379"/>
                          <a:gd name="connsiteX1" fmla="*/ 489857 w 2754086"/>
                          <a:gd name="connsiteY1" fmla="*/ 8231 h 598379"/>
                          <a:gd name="connsiteX2" fmla="*/ 1262743 w 2754086"/>
                          <a:gd name="connsiteY2" fmla="*/ 465431 h 598379"/>
                          <a:gd name="connsiteX3" fmla="*/ 2035629 w 2754086"/>
                          <a:gd name="connsiteY3" fmla="*/ 443660 h 598379"/>
                          <a:gd name="connsiteX4" fmla="*/ 2754086 w 2754086"/>
                          <a:gd name="connsiteY4" fmla="*/ 585174 h 598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086" h="598379">
                            <a:moveTo>
                              <a:pt x="0" y="215060"/>
                            </a:moveTo>
                            <a:cubicBezTo>
                              <a:pt x="139700" y="90781"/>
                              <a:pt x="279400" y="-33497"/>
                              <a:pt x="489857" y="8231"/>
                            </a:cubicBezTo>
                            <a:cubicBezTo>
                              <a:pt x="700314" y="49959"/>
                              <a:pt x="1005114" y="392860"/>
                              <a:pt x="1262743" y="465431"/>
                            </a:cubicBezTo>
                            <a:cubicBezTo>
                              <a:pt x="1520372" y="538002"/>
                              <a:pt x="1787072" y="423703"/>
                              <a:pt x="2035629" y="443660"/>
                            </a:cubicBezTo>
                            <a:cubicBezTo>
                              <a:pt x="2284186" y="463617"/>
                              <a:pt x="2728686" y="648674"/>
                              <a:pt x="2754086" y="585174"/>
                            </a:cubicBezTo>
                          </a:path>
                        </a:pathLst>
                      </a:custGeom>
                      <a:noFill/>
                      <a:ln w="546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44"/>
                      <p:cNvSpPr/>
                      <p:nvPr/>
                    </p:nvSpPr>
                    <p:spPr>
                      <a:xfrm>
                        <a:off x="20958175" y="19255380"/>
                        <a:ext cx="2551181" cy="601199"/>
                      </a:xfrm>
                      <a:custGeom>
                        <a:avLst/>
                        <a:gdLst>
                          <a:gd name="connsiteX0" fmla="*/ 0 w 2551181"/>
                          <a:gd name="connsiteY0" fmla="*/ 134345 h 601199"/>
                          <a:gd name="connsiteX1" fmla="*/ 60325 w 2551181"/>
                          <a:gd name="connsiteY1" fmla="*/ 70845 h 601199"/>
                          <a:gd name="connsiteX2" fmla="*/ 139700 w 2551181"/>
                          <a:gd name="connsiteY2" fmla="*/ 16870 h 601199"/>
                          <a:gd name="connsiteX3" fmla="*/ 177800 w 2551181"/>
                          <a:gd name="connsiteY3" fmla="*/ 4170 h 601199"/>
                          <a:gd name="connsiteX4" fmla="*/ 193675 w 2551181"/>
                          <a:gd name="connsiteY4" fmla="*/ 995 h 601199"/>
                          <a:gd name="connsiteX5" fmla="*/ 250825 w 2551181"/>
                          <a:gd name="connsiteY5" fmla="*/ 20045 h 601199"/>
                          <a:gd name="connsiteX6" fmla="*/ 349250 w 2551181"/>
                          <a:gd name="connsiteY6" fmla="*/ 96245 h 601199"/>
                          <a:gd name="connsiteX7" fmla="*/ 431800 w 2551181"/>
                          <a:gd name="connsiteY7" fmla="*/ 169270 h 601199"/>
                          <a:gd name="connsiteX8" fmla="*/ 574675 w 2551181"/>
                          <a:gd name="connsiteY8" fmla="*/ 274045 h 601199"/>
                          <a:gd name="connsiteX9" fmla="*/ 742950 w 2551181"/>
                          <a:gd name="connsiteY9" fmla="*/ 391520 h 601199"/>
                          <a:gd name="connsiteX10" fmla="*/ 882650 w 2551181"/>
                          <a:gd name="connsiteY10" fmla="*/ 442320 h 601199"/>
                          <a:gd name="connsiteX11" fmla="*/ 1028700 w 2551181"/>
                          <a:gd name="connsiteY11" fmla="*/ 483595 h 601199"/>
                          <a:gd name="connsiteX12" fmla="*/ 1152525 w 2551181"/>
                          <a:gd name="connsiteY12" fmla="*/ 489945 h 601199"/>
                          <a:gd name="connsiteX13" fmla="*/ 1320800 w 2551181"/>
                          <a:gd name="connsiteY13" fmla="*/ 483595 h 601199"/>
                          <a:gd name="connsiteX14" fmla="*/ 1520825 w 2551181"/>
                          <a:gd name="connsiteY14" fmla="*/ 455020 h 601199"/>
                          <a:gd name="connsiteX15" fmla="*/ 1651000 w 2551181"/>
                          <a:gd name="connsiteY15" fmla="*/ 439145 h 601199"/>
                          <a:gd name="connsiteX16" fmla="*/ 1698625 w 2551181"/>
                          <a:gd name="connsiteY16" fmla="*/ 445495 h 601199"/>
                          <a:gd name="connsiteX17" fmla="*/ 1844675 w 2551181"/>
                          <a:gd name="connsiteY17" fmla="*/ 480420 h 601199"/>
                          <a:gd name="connsiteX18" fmla="*/ 1990725 w 2551181"/>
                          <a:gd name="connsiteY18" fmla="*/ 515345 h 601199"/>
                          <a:gd name="connsiteX19" fmla="*/ 2165350 w 2551181"/>
                          <a:gd name="connsiteY19" fmla="*/ 566145 h 601199"/>
                          <a:gd name="connsiteX20" fmla="*/ 2327275 w 2551181"/>
                          <a:gd name="connsiteY20" fmla="*/ 601070 h 601199"/>
                          <a:gd name="connsiteX21" fmla="*/ 2466975 w 2551181"/>
                          <a:gd name="connsiteY21" fmla="*/ 575670 h 601199"/>
                          <a:gd name="connsiteX22" fmla="*/ 2549525 w 2551181"/>
                          <a:gd name="connsiteY22" fmla="*/ 518520 h 601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51181" h="601199">
                            <a:moveTo>
                              <a:pt x="0" y="134345"/>
                            </a:moveTo>
                            <a:cubicBezTo>
                              <a:pt x="18521" y="112384"/>
                              <a:pt x="37042" y="90424"/>
                              <a:pt x="60325" y="70845"/>
                            </a:cubicBezTo>
                            <a:cubicBezTo>
                              <a:pt x="83608" y="51266"/>
                              <a:pt x="120121" y="27982"/>
                              <a:pt x="139700" y="16870"/>
                            </a:cubicBezTo>
                            <a:cubicBezTo>
                              <a:pt x="159279" y="5758"/>
                              <a:pt x="168804" y="6816"/>
                              <a:pt x="177800" y="4170"/>
                            </a:cubicBezTo>
                            <a:cubicBezTo>
                              <a:pt x="186796" y="1524"/>
                              <a:pt x="181504" y="-1651"/>
                              <a:pt x="193675" y="995"/>
                            </a:cubicBezTo>
                            <a:cubicBezTo>
                              <a:pt x="205846" y="3641"/>
                              <a:pt x="224896" y="4170"/>
                              <a:pt x="250825" y="20045"/>
                            </a:cubicBezTo>
                            <a:cubicBezTo>
                              <a:pt x="276754" y="35920"/>
                              <a:pt x="319088" y="71374"/>
                              <a:pt x="349250" y="96245"/>
                            </a:cubicBezTo>
                            <a:cubicBezTo>
                              <a:pt x="379413" y="121116"/>
                              <a:pt x="394229" y="139637"/>
                              <a:pt x="431800" y="169270"/>
                            </a:cubicBezTo>
                            <a:cubicBezTo>
                              <a:pt x="469371" y="198903"/>
                              <a:pt x="522817" y="237003"/>
                              <a:pt x="574675" y="274045"/>
                            </a:cubicBezTo>
                            <a:cubicBezTo>
                              <a:pt x="626533" y="311087"/>
                              <a:pt x="691621" y="363474"/>
                              <a:pt x="742950" y="391520"/>
                            </a:cubicBezTo>
                            <a:cubicBezTo>
                              <a:pt x="794279" y="419566"/>
                              <a:pt x="835025" y="426974"/>
                              <a:pt x="882650" y="442320"/>
                            </a:cubicBezTo>
                            <a:cubicBezTo>
                              <a:pt x="930275" y="457666"/>
                              <a:pt x="983721" y="475657"/>
                              <a:pt x="1028700" y="483595"/>
                            </a:cubicBezTo>
                            <a:cubicBezTo>
                              <a:pt x="1073679" y="491533"/>
                              <a:pt x="1103842" y="489945"/>
                              <a:pt x="1152525" y="489945"/>
                            </a:cubicBezTo>
                            <a:cubicBezTo>
                              <a:pt x="1201208" y="489945"/>
                              <a:pt x="1259417" y="489416"/>
                              <a:pt x="1320800" y="483595"/>
                            </a:cubicBezTo>
                            <a:cubicBezTo>
                              <a:pt x="1382183" y="477774"/>
                              <a:pt x="1465792" y="462428"/>
                              <a:pt x="1520825" y="455020"/>
                            </a:cubicBezTo>
                            <a:cubicBezTo>
                              <a:pt x="1575858" y="447612"/>
                              <a:pt x="1621367" y="440732"/>
                              <a:pt x="1651000" y="439145"/>
                            </a:cubicBezTo>
                            <a:cubicBezTo>
                              <a:pt x="1680633" y="437558"/>
                              <a:pt x="1666346" y="438616"/>
                              <a:pt x="1698625" y="445495"/>
                            </a:cubicBezTo>
                            <a:cubicBezTo>
                              <a:pt x="1730904" y="452374"/>
                              <a:pt x="1844675" y="480420"/>
                              <a:pt x="1844675" y="480420"/>
                            </a:cubicBezTo>
                            <a:cubicBezTo>
                              <a:pt x="1893358" y="492062"/>
                              <a:pt x="1937279" y="501058"/>
                              <a:pt x="1990725" y="515345"/>
                            </a:cubicBezTo>
                            <a:cubicBezTo>
                              <a:pt x="2044171" y="529632"/>
                              <a:pt x="2109258" y="551857"/>
                              <a:pt x="2165350" y="566145"/>
                            </a:cubicBezTo>
                            <a:cubicBezTo>
                              <a:pt x="2221442" y="580433"/>
                              <a:pt x="2277004" y="599483"/>
                              <a:pt x="2327275" y="601070"/>
                            </a:cubicBezTo>
                            <a:cubicBezTo>
                              <a:pt x="2377546" y="602657"/>
                              <a:pt x="2429933" y="589428"/>
                              <a:pt x="2466975" y="575670"/>
                            </a:cubicBezTo>
                            <a:cubicBezTo>
                              <a:pt x="2504017" y="561912"/>
                              <a:pt x="2561696" y="489945"/>
                              <a:pt x="2549525" y="518520"/>
                            </a:cubicBezTo>
                          </a:path>
                        </a:pathLst>
                      </a:custGeom>
                      <a:no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p:nvGrpSpPr>
                  <p:grpSpPr>
                    <a:xfrm>
                      <a:off x="24988132" y="19538466"/>
                      <a:ext cx="989503" cy="1305598"/>
                      <a:chOff x="25062200" y="19546096"/>
                      <a:chExt cx="989503" cy="1305598"/>
                    </a:xfrm>
                  </p:grpSpPr>
                  <p:cxnSp>
                    <p:nvCxnSpPr>
                      <p:cNvPr id="38" name="直線矢印コネクタ 37"/>
                      <p:cNvCxnSpPr/>
                      <p:nvPr/>
                    </p:nvCxnSpPr>
                    <p:spPr>
                      <a:xfrm rot="10800000" flipV="1">
                        <a:off x="25294128" y="19546096"/>
                        <a:ext cx="193583" cy="117182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正方形/長方形 38"/>
                      <p:cNvSpPr>
                        <a:spLocks noChangeAspect="1"/>
                      </p:cNvSpPr>
                      <p:nvPr/>
                    </p:nvSpPr>
                    <p:spPr>
                      <a:xfrm>
                        <a:off x="25062200" y="20684364"/>
                        <a:ext cx="989503" cy="11170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a:spLocks noChangeAspect="1"/>
                      </p:cNvSpPr>
                      <p:nvPr/>
                    </p:nvSpPr>
                    <p:spPr>
                      <a:xfrm rot="478682">
                        <a:off x="25212451" y="20141751"/>
                        <a:ext cx="220073" cy="701621"/>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a:spLocks noChangeAspect="1"/>
                      </p:cNvSpPr>
                      <p:nvPr/>
                    </p:nvSpPr>
                    <p:spPr>
                      <a:xfrm>
                        <a:off x="25446915" y="20142660"/>
                        <a:ext cx="220073" cy="70903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p:cNvCxnSpPr/>
                      <p:nvPr/>
                    </p:nvCxnSpPr>
                    <p:spPr>
                      <a:xfrm flipH="1">
                        <a:off x="25548184" y="19546096"/>
                        <a:ext cx="1104" cy="117241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cxnSpLocks noChangeAspect="1"/>
                      </p:cNvCxnSpPr>
                      <p:nvPr/>
                    </p:nvCxnSpPr>
                    <p:spPr>
                      <a:xfrm>
                        <a:off x="25660367" y="19564749"/>
                        <a:ext cx="204615" cy="11536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テキスト ボックス 30"/>
                    <p:cNvSpPr txBox="1"/>
                    <p:nvPr/>
                  </p:nvSpPr>
                  <p:spPr>
                    <a:xfrm>
                      <a:off x="20469099" y="19704249"/>
                      <a:ext cx="954107" cy="400110"/>
                    </a:xfrm>
                    <a:prstGeom prst="rect">
                      <a:avLst/>
                    </a:prstGeom>
                    <a:noFill/>
                  </p:spPr>
                  <p:txBody>
                    <a:bodyPr wrap="none" rtlCol="0">
                      <a:spAutoFit/>
                    </a:bodyPr>
                    <a:lstStyle/>
                    <a:p>
                      <a:r>
                        <a:rPr lang="en-US" altLang="ja-JP" sz="2000" dirty="0" smtClean="0">
                          <a:latin typeface="Arial" panose="020B0604020202020204" pitchFamily="34" charset="0"/>
                          <a:cs typeface="Arial" panose="020B0604020202020204" pitchFamily="34" charset="0"/>
                        </a:rPr>
                        <a:t>Aurora</a:t>
                      </a:r>
                      <a:endParaRPr kumimoji="1" lang="ja-JP" altLang="en-US" sz="2000" dirty="0">
                        <a:latin typeface="Arial" panose="020B0604020202020204" pitchFamily="34" charset="0"/>
                        <a:cs typeface="Arial" panose="020B0604020202020204" pitchFamily="34" charset="0"/>
                      </a:endParaRPr>
                    </a:p>
                  </p:txBody>
                </p:sp>
                <p:sp>
                  <p:nvSpPr>
                    <p:cNvPr id="32" name="テキスト ボックス 31"/>
                    <p:cNvSpPr txBox="1"/>
                    <p:nvPr/>
                  </p:nvSpPr>
                  <p:spPr>
                    <a:xfrm>
                      <a:off x="24732749" y="19138356"/>
                      <a:ext cx="2154084" cy="360072"/>
                    </a:xfrm>
                    <a:prstGeom prst="rect">
                      <a:avLst/>
                    </a:prstGeom>
                    <a:noFill/>
                  </p:spPr>
                  <p:txBody>
                    <a:bodyPr wrap="none" rtlCol="0">
                      <a:spAutoFit/>
                    </a:bodyPr>
                    <a:lstStyle/>
                    <a:p>
                      <a:r>
                        <a:rPr lang="en-US" altLang="ja-JP" sz="2000" dirty="0" smtClean="0">
                          <a:latin typeface="Arial" panose="020B0604020202020204" pitchFamily="34" charset="0"/>
                          <a:cs typeface="Arial" panose="020B0604020202020204" pitchFamily="34" charset="0"/>
                        </a:rPr>
                        <a:t>Geomagnetism line</a:t>
                      </a:r>
                      <a:endParaRPr kumimoji="1" lang="ja-JP" altLang="en-US" sz="2000" dirty="0">
                        <a:latin typeface="Arial" panose="020B0604020202020204" pitchFamily="34" charset="0"/>
                        <a:cs typeface="Arial" panose="020B0604020202020204" pitchFamily="34" charset="0"/>
                      </a:endParaRPr>
                    </a:p>
                  </p:txBody>
                </p:sp>
                <p:cxnSp>
                  <p:nvCxnSpPr>
                    <p:cNvPr id="33" name="直線コネクタ 32"/>
                    <p:cNvCxnSpPr/>
                    <p:nvPr/>
                  </p:nvCxnSpPr>
                  <p:spPr>
                    <a:xfrm flipH="1">
                      <a:off x="21561775" y="20813158"/>
                      <a:ext cx="154184" cy="1731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a:off x="22008064" y="20484008"/>
                      <a:ext cx="3074218"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22215689" y="20179329"/>
                      <a:ext cx="2866490" cy="400110"/>
                    </a:xfrm>
                    <a:prstGeom prst="rect">
                      <a:avLst/>
                    </a:prstGeom>
                    <a:noFill/>
                  </p:spPr>
                  <p:txBody>
                    <a:bodyPr wrap="none" rtlCol="0">
                      <a:spAutoFit/>
                    </a:bodyPr>
                    <a:lstStyle/>
                    <a:p>
                      <a:r>
                        <a:rPr lang="en-US" altLang="ja-JP" sz="2000" dirty="0" smtClean="0">
                          <a:latin typeface="Arial" panose="020B0604020202020204" pitchFamily="34" charset="0"/>
                          <a:cs typeface="Arial" panose="020B0604020202020204" pitchFamily="34" charset="0"/>
                        </a:rPr>
                        <a:t>Calculation of similarity</a:t>
                      </a:r>
                      <a:endParaRPr kumimoji="1" lang="ja-JP" altLang="en-US" sz="2000" dirty="0">
                        <a:latin typeface="Arial" panose="020B0604020202020204" pitchFamily="34" charset="0"/>
                        <a:cs typeface="Arial" panose="020B0604020202020204" pitchFamily="34" charset="0"/>
                      </a:endParaRPr>
                    </a:p>
                  </p:txBody>
                </p:sp>
              </p:grpSp>
              <p:sp>
                <p:nvSpPr>
                  <p:cNvPr id="16" name="テキスト ボックス 15"/>
                  <p:cNvSpPr txBox="1"/>
                  <p:nvPr/>
                </p:nvSpPr>
                <p:spPr>
                  <a:xfrm>
                    <a:off x="20306969" y="18822481"/>
                    <a:ext cx="2462534" cy="461665"/>
                  </a:xfrm>
                  <a:prstGeom prst="rect">
                    <a:avLst/>
                  </a:prstGeom>
                  <a:noFill/>
                </p:spPr>
                <p:txBody>
                  <a:bodyPr wrap="none" rtlCol="0">
                    <a:spAutoFit/>
                  </a:bodyPr>
                  <a:lstStyle/>
                  <a:p>
                    <a:r>
                      <a:rPr lang="en-US" altLang="ja-JP" sz="2400" dirty="0" smtClean="0">
                        <a:latin typeface="Arial" panose="020B0604020202020204" pitchFamily="34" charset="0"/>
                        <a:cs typeface="Arial" panose="020B0604020202020204" pitchFamily="34" charset="0"/>
                      </a:rPr>
                      <a:t>Camera 1 image</a:t>
                    </a:r>
                    <a:endParaRPr kumimoji="1" lang="ja-JP" altLang="en-US" sz="700" dirty="0">
                      <a:latin typeface="Arial" panose="020B0604020202020204" pitchFamily="34" charset="0"/>
                      <a:cs typeface="Arial" panose="020B0604020202020204" pitchFamily="34" charset="0"/>
                    </a:endParaRPr>
                  </a:p>
                </p:txBody>
              </p:sp>
              <p:sp>
                <p:nvSpPr>
                  <p:cNvPr id="17" name="テキスト ボックス 16"/>
                  <p:cNvSpPr txBox="1"/>
                  <p:nvPr/>
                </p:nvSpPr>
                <p:spPr>
                  <a:xfrm>
                    <a:off x="23666844" y="18813744"/>
                    <a:ext cx="3014658" cy="565175"/>
                  </a:xfrm>
                  <a:prstGeom prst="rect">
                    <a:avLst/>
                  </a:prstGeom>
                  <a:noFill/>
                </p:spPr>
                <p:txBody>
                  <a:bodyPr wrap="none" rtlCol="0">
                    <a:spAutoFit/>
                  </a:bodyPr>
                  <a:lstStyle/>
                  <a:p>
                    <a:r>
                      <a:rPr lang="en-US" altLang="ja-JP" sz="2400" dirty="0" smtClean="0">
                        <a:latin typeface="Arial" panose="020B0604020202020204" pitchFamily="34" charset="0"/>
                        <a:cs typeface="Arial" panose="020B0604020202020204" pitchFamily="34" charset="0"/>
                      </a:rPr>
                      <a:t>Camera 2 image</a:t>
                    </a:r>
                    <a:endParaRPr kumimoji="1" lang="ja-JP" altLang="en-US" sz="700" dirty="0">
                      <a:latin typeface="Arial" panose="020B0604020202020204" pitchFamily="34" charset="0"/>
                      <a:cs typeface="Arial" panose="020B0604020202020204" pitchFamily="34" charset="0"/>
                    </a:endParaRPr>
                  </a:p>
                </p:txBody>
              </p:sp>
            </p:grpSp>
            <p:sp>
              <p:nvSpPr>
                <p:cNvPr id="10" name="テキスト ボックス 9"/>
                <p:cNvSpPr txBox="1"/>
                <p:nvPr/>
              </p:nvSpPr>
              <p:spPr>
                <a:xfrm>
                  <a:off x="13639589" y="22974868"/>
                  <a:ext cx="1382110" cy="400110"/>
                </a:xfrm>
                <a:prstGeom prst="rect">
                  <a:avLst/>
                </a:prstGeom>
                <a:noFill/>
              </p:spPr>
              <p:txBody>
                <a:bodyPr wrap="none" rtlCol="0">
                  <a:spAutoFit/>
                </a:bodyPr>
                <a:lstStyle/>
                <a:p>
                  <a:r>
                    <a:rPr lang="en-US" altLang="ja-JP" sz="2000" dirty="0" smtClean="0">
                      <a:latin typeface="Arial" panose="020B0604020202020204" pitchFamily="34" charset="0"/>
                      <a:cs typeface="Arial" panose="020B0604020202020204" pitchFamily="34" charset="0"/>
                    </a:rPr>
                    <a:t>Lower end</a:t>
                  </a:r>
                  <a:endParaRPr kumimoji="1" lang="ja-JP" altLang="en-US" sz="2000" dirty="0">
                    <a:latin typeface="Arial" panose="020B0604020202020204" pitchFamily="34" charset="0"/>
                    <a:cs typeface="Arial" panose="020B0604020202020204" pitchFamily="34" charset="0"/>
                  </a:endParaRPr>
                </a:p>
              </p:txBody>
            </p:sp>
            <p:cxnSp>
              <p:nvCxnSpPr>
                <p:cNvPr id="11" name="直線コネクタ 10"/>
                <p:cNvCxnSpPr>
                  <a:stCxn id="49" idx="18"/>
                </p:cNvCxnSpPr>
                <p:nvPr/>
              </p:nvCxnSpPr>
              <p:spPr>
                <a:xfrm flipH="1">
                  <a:off x="14152821" y="22907857"/>
                  <a:ext cx="30933" cy="1649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11271138" y="22880538"/>
                  <a:ext cx="7647736"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11571972" y="23404082"/>
                  <a:ext cx="1726755" cy="400110"/>
                </a:xfrm>
                <a:prstGeom prst="rect">
                  <a:avLst/>
                </a:prstGeom>
                <a:noFill/>
              </p:spPr>
              <p:txBody>
                <a:bodyPr wrap="none" rtlCol="0">
                  <a:spAutoFit/>
                </a:bodyPr>
                <a:lstStyle/>
                <a:p>
                  <a:r>
                    <a:rPr lang="en-US" altLang="ja-JP" sz="2000" dirty="0" err="1" smtClean="0">
                      <a:latin typeface="Arial" panose="020B0604020202020204" pitchFamily="34" charset="0"/>
                      <a:cs typeface="Arial" panose="020B0604020202020204" pitchFamily="34" charset="0"/>
                    </a:rPr>
                    <a:t>Epipolar</a:t>
                  </a:r>
                  <a:r>
                    <a:rPr lang="en-US" altLang="ja-JP" sz="2000" dirty="0" smtClean="0">
                      <a:latin typeface="Arial" panose="020B0604020202020204" pitchFamily="34" charset="0"/>
                      <a:cs typeface="Arial" panose="020B0604020202020204" pitchFamily="34" charset="0"/>
                    </a:rPr>
                    <a:t> </a:t>
                  </a:r>
                  <a:r>
                    <a:rPr lang="en-US" altLang="ja-JP" sz="2000" dirty="0" smtClean="0">
                      <a:latin typeface="Arial" panose="020B0604020202020204" pitchFamily="34" charset="0"/>
                      <a:cs typeface="Arial" panose="020B0604020202020204" pitchFamily="34" charset="0"/>
                    </a:rPr>
                    <a:t>lines</a:t>
                  </a:r>
                  <a:endParaRPr kumimoji="1" lang="ja-JP" altLang="en-US" sz="2000" dirty="0">
                    <a:latin typeface="Arial" panose="020B0604020202020204" pitchFamily="34" charset="0"/>
                    <a:cs typeface="Arial" panose="020B0604020202020204" pitchFamily="34" charset="0"/>
                  </a:endParaRPr>
                </a:p>
              </p:txBody>
            </p:sp>
            <p:cxnSp>
              <p:nvCxnSpPr>
                <p:cNvPr id="14" name="直線コネクタ 13"/>
                <p:cNvCxnSpPr/>
                <p:nvPr/>
              </p:nvCxnSpPr>
              <p:spPr>
                <a:xfrm flipH="1" flipV="1">
                  <a:off x="11609773" y="22893771"/>
                  <a:ext cx="220561" cy="5882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8" name="正方形/長方形 57"/>
              <p:cNvSpPr>
                <a:spLocks noChangeAspect="1"/>
              </p:cNvSpPr>
              <p:nvPr/>
            </p:nvSpPr>
            <p:spPr>
              <a:xfrm rot="21008496">
                <a:off x="6748334" y="3679805"/>
                <a:ext cx="244544" cy="787412"/>
              </a:xfrm>
              <a:prstGeom prst="rect">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右矢印 69"/>
              <p:cNvSpPr/>
              <p:nvPr/>
            </p:nvSpPr>
            <p:spPr>
              <a:xfrm>
                <a:off x="6243766" y="4534994"/>
                <a:ext cx="733958" cy="62172"/>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 name="直線コネクタ 58"/>
              <p:cNvCxnSpPr/>
              <p:nvPr/>
            </p:nvCxnSpPr>
            <p:spPr>
              <a:xfrm flipH="1">
                <a:off x="5656482" y="4434491"/>
                <a:ext cx="419239" cy="23821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a:xfrm>
                <a:off x="6379617" y="4525439"/>
                <a:ext cx="1788118" cy="400110"/>
              </a:xfrm>
              <a:prstGeom prst="rect">
                <a:avLst/>
              </a:prstGeom>
              <a:noFill/>
            </p:spPr>
            <p:txBody>
              <a:bodyPr wrap="none" rtlCol="0">
                <a:spAutoFit/>
              </a:bodyPr>
              <a:lstStyle/>
              <a:p>
                <a:r>
                  <a:rPr lang="en-US" altLang="ja-JP" sz="2000" dirty="0" smtClean="0"/>
                  <a:t>Evaluation </a:t>
                </a:r>
                <a:r>
                  <a:rPr lang="en-US" altLang="ja-JP" sz="2000" dirty="0" smtClean="0"/>
                  <a:t>area</a:t>
                </a:r>
                <a:endParaRPr kumimoji="1" lang="ja-JP" altLang="en-US" sz="2000" dirty="0"/>
              </a:p>
            </p:txBody>
          </p:sp>
          <p:cxnSp>
            <p:nvCxnSpPr>
              <p:cNvPr id="64" name="直線コネクタ 63"/>
              <p:cNvCxnSpPr/>
              <p:nvPr/>
            </p:nvCxnSpPr>
            <p:spPr>
              <a:xfrm>
                <a:off x="6276001" y="4478146"/>
                <a:ext cx="457016" cy="1549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a:off x="6558482" y="4487116"/>
                <a:ext cx="234203" cy="142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a:stCxn id="58" idx="2"/>
              </p:cNvCxnSpPr>
              <p:nvPr/>
            </p:nvCxnSpPr>
            <p:spPr>
              <a:xfrm flipH="1">
                <a:off x="6859055" y="4461403"/>
                <a:ext cx="78959" cy="1609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楕円 2"/>
            <p:cNvSpPr>
              <a:spLocks noChangeAspect="1"/>
            </p:cNvSpPr>
            <p:nvPr/>
          </p:nvSpPr>
          <p:spPr>
            <a:xfrm>
              <a:off x="2485930" y="4339588"/>
              <a:ext cx="72000" cy="72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p:cNvSpPr>
              <a:spLocks noChangeAspect="1"/>
            </p:cNvSpPr>
            <p:nvPr/>
          </p:nvSpPr>
          <p:spPr>
            <a:xfrm>
              <a:off x="6243156" y="4337702"/>
              <a:ext cx="72000" cy="72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p:cNvSpPr>
              <a:spLocks noChangeAspect="1"/>
            </p:cNvSpPr>
            <p:nvPr/>
          </p:nvSpPr>
          <p:spPr>
            <a:xfrm>
              <a:off x="6528593" y="4337697"/>
              <a:ext cx="72000" cy="72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p:cNvSpPr>
              <a:spLocks noChangeAspect="1"/>
            </p:cNvSpPr>
            <p:nvPr/>
          </p:nvSpPr>
          <p:spPr>
            <a:xfrm>
              <a:off x="6890345" y="4337697"/>
              <a:ext cx="72000" cy="72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6" name="直線コネクタ 75"/>
            <p:cNvCxnSpPr/>
            <p:nvPr/>
          </p:nvCxnSpPr>
          <p:spPr>
            <a:xfrm>
              <a:off x="639404" y="3789871"/>
              <a:ext cx="7647736"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flipH="1" flipV="1">
              <a:off x="908197" y="3777126"/>
              <a:ext cx="360690" cy="11484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61228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2016/7/8</a:t>
            </a:r>
            <a:endParaRPr lang="ja-JP" altLang="en-US" dirty="0"/>
          </a:p>
        </p:txBody>
      </p:sp>
      <p:sp>
        <p:nvSpPr>
          <p:cNvPr id="5" name="スライド番号プレースホルダー 4"/>
          <p:cNvSpPr>
            <a:spLocks noGrp="1"/>
          </p:cNvSpPr>
          <p:nvPr>
            <p:ph type="sldNum" sz="quarter" idx="12"/>
          </p:nvPr>
        </p:nvSpPr>
        <p:spPr/>
        <p:txBody>
          <a:bodyPr/>
          <a:lstStyle/>
          <a:p>
            <a:fld id="{D8F4E805-1781-46FB-877C-A4098C9829F0}" type="slidenum">
              <a:rPr lang="ja-JP" altLang="en-US" smtClean="0"/>
              <a:pPr/>
              <a:t>16</a:t>
            </a:fld>
            <a:endParaRPr lang="ja-JP" altLang="en-US"/>
          </a:p>
        </p:txBody>
      </p:sp>
      <p:grpSp>
        <p:nvGrpSpPr>
          <p:cNvPr id="6" name="グループ化 5"/>
          <p:cNvGrpSpPr>
            <a:grpSpLocks noChangeAspect="1"/>
          </p:cNvGrpSpPr>
          <p:nvPr/>
        </p:nvGrpSpPr>
        <p:grpSpPr>
          <a:xfrm>
            <a:off x="102151" y="1817819"/>
            <a:ext cx="4959593" cy="3880137"/>
            <a:chOff x="11572055" y="13384149"/>
            <a:chExt cx="5269928" cy="4122926"/>
          </a:xfrm>
        </p:grpSpPr>
        <p:grpSp>
          <p:nvGrpSpPr>
            <p:cNvPr id="7" name="グループ化 6"/>
            <p:cNvGrpSpPr/>
            <p:nvPr/>
          </p:nvGrpSpPr>
          <p:grpSpPr>
            <a:xfrm>
              <a:off x="11572055" y="13588154"/>
              <a:ext cx="4166530" cy="3918921"/>
              <a:chOff x="-125108" y="2163049"/>
              <a:chExt cx="4166530" cy="3918921"/>
            </a:xfrm>
          </p:grpSpPr>
          <p:grpSp>
            <p:nvGrpSpPr>
              <p:cNvPr id="20" name="グループ化 19"/>
              <p:cNvGrpSpPr/>
              <p:nvPr/>
            </p:nvGrpSpPr>
            <p:grpSpPr>
              <a:xfrm>
                <a:off x="81656" y="2163049"/>
                <a:ext cx="3959766" cy="3656897"/>
                <a:chOff x="81656" y="2490427"/>
                <a:chExt cx="3959766" cy="3656897"/>
              </a:xfrm>
            </p:grpSpPr>
            <p:grpSp>
              <p:nvGrpSpPr>
                <p:cNvPr id="23" name="グループ化 22"/>
                <p:cNvGrpSpPr/>
                <p:nvPr/>
              </p:nvGrpSpPr>
              <p:grpSpPr>
                <a:xfrm>
                  <a:off x="372533" y="2490427"/>
                  <a:ext cx="3668889" cy="3221165"/>
                  <a:chOff x="197556" y="1813679"/>
                  <a:chExt cx="3668889" cy="3221165"/>
                </a:xfrm>
              </p:grpSpPr>
              <p:cxnSp>
                <p:nvCxnSpPr>
                  <p:cNvPr id="32" name="直線矢印コネクタ 31"/>
                  <p:cNvCxnSpPr/>
                  <p:nvPr/>
                </p:nvCxnSpPr>
                <p:spPr>
                  <a:xfrm flipV="1">
                    <a:off x="338667" y="3263074"/>
                    <a:ext cx="352777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a:off x="197556" y="2997199"/>
                    <a:ext cx="2015066" cy="20376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flipV="1">
                    <a:off x="491067" y="1813679"/>
                    <a:ext cx="0" cy="20880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4" name="平行四辺形 23"/>
                <p:cNvSpPr/>
                <p:nvPr/>
              </p:nvSpPr>
              <p:spPr>
                <a:xfrm rot="5400000">
                  <a:off x="836432" y="4692110"/>
                  <a:ext cx="2097627" cy="812801"/>
                </a:xfrm>
                <a:prstGeom prst="parallelogram">
                  <a:avLst>
                    <a:gd name="adj" fmla="val 101556"/>
                  </a:avLst>
                </a:prstGeom>
                <a:solidFill>
                  <a:schemeClr val="accent1">
                    <a:lumMod val="20000"/>
                    <a:lumOff val="80000"/>
                    <a:alpha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p:cNvGrpSpPr/>
                <p:nvPr/>
              </p:nvGrpSpPr>
              <p:grpSpPr>
                <a:xfrm rot="3000000">
                  <a:off x="1383017" y="5546294"/>
                  <a:ext cx="191655" cy="412419"/>
                  <a:chOff x="1699575" y="5774494"/>
                  <a:chExt cx="191655" cy="412419"/>
                </a:xfrm>
              </p:grpSpPr>
              <p:sp>
                <p:nvSpPr>
                  <p:cNvPr id="30" name="正方形/長方形 29"/>
                  <p:cNvSpPr/>
                  <p:nvPr/>
                </p:nvSpPr>
                <p:spPr>
                  <a:xfrm>
                    <a:off x="1699575" y="5881204"/>
                    <a:ext cx="191655" cy="30570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二等辺三角形 30"/>
                  <p:cNvSpPr/>
                  <p:nvPr/>
                </p:nvSpPr>
                <p:spPr>
                  <a:xfrm rot="10800000">
                    <a:off x="1699575" y="5774494"/>
                    <a:ext cx="191655" cy="213419"/>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6" name="平行四辺形 25"/>
                <p:cNvSpPr/>
                <p:nvPr/>
              </p:nvSpPr>
              <p:spPr>
                <a:xfrm rot="5400000">
                  <a:off x="-354548" y="3423542"/>
                  <a:ext cx="2097627" cy="812801"/>
                </a:xfrm>
                <a:prstGeom prst="parallelogram">
                  <a:avLst>
                    <a:gd name="adj" fmla="val 101556"/>
                  </a:avLst>
                </a:prstGeom>
                <a:solidFill>
                  <a:schemeClr val="accent1">
                    <a:lumMod val="20000"/>
                    <a:lumOff val="80000"/>
                    <a:alpha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7" name="グループ化 26"/>
                <p:cNvGrpSpPr/>
                <p:nvPr/>
              </p:nvGrpSpPr>
              <p:grpSpPr>
                <a:xfrm rot="3000000">
                  <a:off x="192038" y="4280236"/>
                  <a:ext cx="191655" cy="412419"/>
                  <a:chOff x="1699575" y="5774494"/>
                  <a:chExt cx="191655" cy="412419"/>
                </a:xfrm>
              </p:grpSpPr>
              <p:sp>
                <p:nvSpPr>
                  <p:cNvPr id="28" name="正方形/長方形 27"/>
                  <p:cNvSpPr/>
                  <p:nvPr/>
                </p:nvSpPr>
                <p:spPr>
                  <a:xfrm>
                    <a:off x="1699575" y="5881204"/>
                    <a:ext cx="191655" cy="30570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二等辺三角形 28"/>
                  <p:cNvSpPr/>
                  <p:nvPr/>
                </p:nvSpPr>
                <p:spPr>
                  <a:xfrm rot="10800000">
                    <a:off x="1699575" y="5774494"/>
                    <a:ext cx="191655" cy="213419"/>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1" name="テキスト ボックス 20"/>
              <p:cNvSpPr txBox="1"/>
              <p:nvPr/>
            </p:nvSpPr>
            <p:spPr>
              <a:xfrm>
                <a:off x="-125108" y="4415280"/>
                <a:ext cx="1632109" cy="425146"/>
              </a:xfrm>
              <a:prstGeom prst="rect">
                <a:avLst/>
              </a:prstGeom>
              <a:noFill/>
            </p:spPr>
            <p:txBody>
              <a:bodyPr wrap="none" rtlCol="0">
                <a:spAutoFit/>
              </a:bodyPr>
              <a:lstStyle/>
              <a:p>
                <a:r>
                  <a:rPr lang="en-US" altLang="ja-JP" sz="2000" dirty="0" smtClean="0">
                    <a:latin typeface="Arial" panose="020B0604020202020204" pitchFamily="34" charset="0"/>
                    <a:cs typeface="Arial" panose="020B0604020202020204" pitchFamily="34" charset="0"/>
                  </a:rPr>
                  <a:t>Left c</a:t>
                </a:r>
                <a:r>
                  <a:rPr kumimoji="1" lang="en-US" altLang="ja-JP" sz="2000" dirty="0" smtClean="0">
                    <a:latin typeface="Arial" panose="020B0604020202020204" pitchFamily="34" charset="0"/>
                    <a:cs typeface="Arial" panose="020B0604020202020204" pitchFamily="34" charset="0"/>
                  </a:rPr>
                  <a:t>amera</a:t>
                </a:r>
                <a:endParaRPr kumimoji="1" lang="ja-JP" altLang="en-US" sz="2000" dirty="0">
                  <a:latin typeface="Arial" panose="020B0604020202020204" pitchFamily="34" charset="0"/>
                  <a:cs typeface="Arial" panose="020B0604020202020204" pitchFamily="34" charset="0"/>
                </a:endParaRPr>
              </a:p>
            </p:txBody>
          </p:sp>
          <p:sp>
            <p:nvSpPr>
              <p:cNvPr id="22" name="テキスト ボックス 21"/>
              <p:cNvSpPr txBox="1"/>
              <p:nvPr/>
            </p:nvSpPr>
            <p:spPr>
              <a:xfrm>
                <a:off x="887180" y="5656824"/>
                <a:ext cx="1816066" cy="425146"/>
              </a:xfrm>
              <a:prstGeom prst="rect">
                <a:avLst/>
              </a:prstGeom>
              <a:noFill/>
            </p:spPr>
            <p:txBody>
              <a:bodyPr wrap="none" rtlCol="0">
                <a:spAutoFit/>
              </a:bodyPr>
              <a:lstStyle/>
              <a:p>
                <a:r>
                  <a:rPr kumimoji="1" lang="en-US" altLang="ja-JP" sz="2000" dirty="0" smtClean="0">
                    <a:latin typeface="Arial" panose="020B0604020202020204" pitchFamily="34" charset="0"/>
                    <a:cs typeface="Arial" panose="020B0604020202020204" pitchFamily="34" charset="0"/>
                  </a:rPr>
                  <a:t>Right camera</a:t>
                </a:r>
                <a:endParaRPr kumimoji="1" lang="ja-JP" altLang="en-US" sz="2000" dirty="0">
                  <a:latin typeface="Arial" panose="020B0604020202020204" pitchFamily="34" charset="0"/>
                  <a:cs typeface="Arial" panose="020B0604020202020204" pitchFamily="34" charset="0"/>
                </a:endParaRPr>
              </a:p>
            </p:txBody>
          </p:sp>
        </p:grpSp>
        <p:sp>
          <p:nvSpPr>
            <p:cNvPr id="8" name="テキスト ボックス 7"/>
            <p:cNvSpPr txBox="1"/>
            <p:nvPr/>
          </p:nvSpPr>
          <p:spPr>
            <a:xfrm>
              <a:off x="14893256" y="13801686"/>
              <a:ext cx="1385316" cy="523220"/>
            </a:xfrm>
            <a:prstGeom prst="rect">
              <a:avLst/>
            </a:prstGeom>
            <a:noFill/>
          </p:spPr>
          <p:txBody>
            <a:bodyPr wrap="none" rtlCol="0">
              <a:spAutoFit/>
            </a:bodyPr>
            <a:lstStyle/>
            <a:p>
              <a:r>
                <a:rPr kumimoji="1" lang="en-US" altLang="ja-JP" sz="2800" dirty="0" smtClean="0">
                  <a:latin typeface="Arial" panose="020B0604020202020204" pitchFamily="34" charset="0"/>
                  <a:cs typeface="Arial" panose="020B0604020202020204" pitchFamily="34" charset="0"/>
                </a:rPr>
                <a:t>Parallel</a:t>
              </a:r>
              <a:endParaRPr kumimoji="1" lang="ja-JP" altLang="en-US" sz="2800" dirty="0">
                <a:latin typeface="Arial" panose="020B0604020202020204" pitchFamily="34" charset="0"/>
                <a:cs typeface="Arial" panose="020B0604020202020204" pitchFamily="34" charset="0"/>
              </a:endParaRPr>
            </a:p>
          </p:txBody>
        </p:sp>
        <p:sp>
          <p:nvSpPr>
            <p:cNvPr id="9" name="テキスト ボックス 8"/>
            <p:cNvSpPr txBox="1"/>
            <p:nvPr/>
          </p:nvSpPr>
          <p:spPr>
            <a:xfrm>
              <a:off x="14053329" y="15390367"/>
              <a:ext cx="2788654" cy="1013808"/>
            </a:xfrm>
            <a:prstGeom prst="rect">
              <a:avLst/>
            </a:prstGeom>
            <a:noFill/>
          </p:spPr>
          <p:txBody>
            <a:bodyPr wrap="none" rtlCol="0">
              <a:spAutoFit/>
            </a:bodyPr>
            <a:lstStyle/>
            <a:p>
              <a:r>
                <a:rPr lang="en-US" altLang="ja-JP" sz="2800" dirty="0" smtClean="0">
                  <a:solidFill>
                    <a:srgbClr val="FF0000"/>
                  </a:solidFill>
                  <a:latin typeface="Arial" panose="020B0604020202020204" pitchFamily="34" charset="0"/>
                  <a:cs typeface="Arial" panose="020B0604020202020204" pitchFamily="34" charset="0"/>
                </a:rPr>
                <a:t>Led lines</a:t>
              </a:r>
              <a:r>
                <a:rPr lang="en-US" altLang="ja-JP" sz="2800" dirty="0" smtClean="0">
                  <a:latin typeface="Arial" panose="020B0604020202020204" pitchFamily="34" charset="0"/>
                  <a:cs typeface="Arial" panose="020B0604020202020204" pitchFamily="34" charset="0"/>
                </a:rPr>
                <a:t>:</a:t>
              </a:r>
            </a:p>
            <a:p>
              <a:r>
                <a:rPr lang="en-US" altLang="ja-JP" sz="2800" dirty="0" smtClean="0">
                  <a:latin typeface="Arial" panose="020B0604020202020204" pitchFamily="34" charset="0"/>
                  <a:cs typeface="Arial" panose="020B0604020202020204" pitchFamily="34" charset="0"/>
                </a:rPr>
                <a:t>Geomagnetism</a:t>
              </a:r>
            </a:p>
          </p:txBody>
        </p:sp>
        <p:grpSp>
          <p:nvGrpSpPr>
            <p:cNvPr id="10" name="グループ化 9"/>
            <p:cNvGrpSpPr/>
            <p:nvPr/>
          </p:nvGrpSpPr>
          <p:grpSpPr>
            <a:xfrm>
              <a:off x="13422702" y="13764714"/>
              <a:ext cx="2095500" cy="1557605"/>
              <a:chOff x="2522306" y="1818316"/>
              <a:chExt cx="2095500" cy="1557605"/>
            </a:xfrm>
          </p:grpSpPr>
          <p:sp>
            <p:nvSpPr>
              <p:cNvPr id="12" name="フリーフォーム 11"/>
              <p:cNvSpPr/>
              <p:nvPr/>
            </p:nvSpPr>
            <p:spPr>
              <a:xfrm rot="1206428">
                <a:off x="2522306" y="2258989"/>
                <a:ext cx="2095500" cy="491241"/>
              </a:xfrm>
              <a:custGeom>
                <a:avLst/>
                <a:gdLst>
                  <a:gd name="connsiteX0" fmla="*/ 0 w 2754086"/>
                  <a:gd name="connsiteY0" fmla="*/ 215060 h 598379"/>
                  <a:gd name="connsiteX1" fmla="*/ 489857 w 2754086"/>
                  <a:gd name="connsiteY1" fmla="*/ 8231 h 598379"/>
                  <a:gd name="connsiteX2" fmla="*/ 1262743 w 2754086"/>
                  <a:gd name="connsiteY2" fmla="*/ 465431 h 598379"/>
                  <a:gd name="connsiteX3" fmla="*/ 2035629 w 2754086"/>
                  <a:gd name="connsiteY3" fmla="*/ 443660 h 598379"/>
                  <a:gd name="connsiteX4" fmla="*/ 2754086 w 2754086"/>
                  <a:gd name="connsiteY4" fmla="*/ 585174 h 598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086" h="598379">
                    <a:moveTo>
                      <a:pt x="0" y="215060"/>
                    </a:moveTo>
                    <a:cubicBezTo>
                      <a:pt x="139700" y="90781"/>
                      <a:pt x="279400" y="-33497"/>
                      <a:pt x="489857" y="8231"/>
                    </a:cubicBezTo>
                    <a:cubicBezTo>
                      <a:pt x="700314" y="49959"/>
                      <a:pt x="1005114" y="392860"/>
                      <a:pt x="1262743" y="465431"/>
                    </a:cubicBezTo>
                    <a:cubicBezTo>
                      <a:pt x="1520372" y="538002"/>
                      <a:pt x="1787072" y="423703"/>
                      <a:pt x="2035629" y="443660"/>
                    </a:cubicBezTo>
                    <a:cubicBezTo>
                      <a:pt x="2284186" y="463617"/>
                      <a:pt x="2728686" y="648674"/>
                      <a:pt x="2754086" y="585174"/>
                    </a:cubicBezTo>
                  </a:path>
                </a:pathLst>
              </a:custGeom>
              <a:noFill/>
              <a:ln w="546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p:cNvCxnSpPr/>
              <p:nvPr/>
            </p:nvCxnSpPr>
            <p:spPr>
              <a:xfrm flipH="1">
                <a:off x="2685298" y="1818316"/>
                <a:ext cx="829477" cy="71682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a:off x="2837698" y="1970716"/>
                <a:ext cx="829477" cy="71682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H="1">
                <a:off x="2990098" y="2123116"/>
                <a:ext cx="829477" cy="71682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H="1">
                <a:off x="3142498" y="2275516"/>
                <a:ext cx="829477" cy="71682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a:off x="3294898" y="2427916"/>
                <a:ext cx="829477" cy="71682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H="1">
                <a:off x="3447298" y="2580316"/>
                <a:ext cx="829477" cy="71682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a:off x="3641794" y="2659100"/>
                <a:ext cx="829477" cy="71682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テキスト ボックス 10"/>
            <p:cNvSpPr txBox="1"/>
            <p:nvPr/>
          </p:nvSpPr>
          <p:spPr>
            <a:xfrm>
              <a:off x="12737149" y="13384149"/>
              <a:ext cx="1265090" cy="523220"/>
            </a:xfrm>
            <a:prstGeom prst="rect">
              <a:avLst/>
            </a:prstGeom>
            <a:noFill/>
          </p:spPr>
          <p:txBody>
            <a:bodyPr wrap="none" rtlCol="0">
              <a:spAutoFit/>
            </a:bodyPr>
            <a:lstStyle/>
            <a:p>
              <a:r>
                <a:rPr lang="en-US" altLang="ja-JP" sz="2800" dirty="0" smtClean="0">
                  <a:latin typeface="Arial" panose="020B0604020202020204" pitchFamily="34" charset="0"/>
                  <a:cs typeface="Arial" panose="020B0604020202020204" pitchFamily="34" charset="0"/>
                </a:rPr>
                <a:t>Aurora</a:t>
              </a:r>
            </a:p>
          </p:txBody>
        </p:sp>
      </p:grpSp>
      <p:grpSp>
        <p:nvGrpSpPr>
          <p:cNvPr id="44" name="グループ化 43"/>
          <p:cNvGrpSpPr/>
          <p:nvPr/>
        </p:nvGrpSpPr>
        <p:grpSpPr>
          <a:xfrm>
            <a:off x="5199801" y="2072327"/>
            <a:ext cx="3217528" cy="3217528"/>
            <a:chOff x="5207041" y="1894534"/>
            <a:chExt cx="3217528" cy="3217528"/>
          </a:xfrm>
        </p:grpSpPr>
        <p:grpSp>
          <p:nvGrpSpPr>
            <p:cNvPr id="35" name="グループ化 34"/>
            <p:cNvGrpSpPr/>
            <p:nvPr/>
          </p:nvGrpSpPr>
          <p:grpSpPr>
            <a:xfrm>
              <a:off x="5207041" y="1894534"/>
              <a:ext cx="3217528" cy="3217528"/>
              <a:chOff x="16359587" y="10507739"/>
              <a:chExt cx="3217528" cy="3217528"/>
            </a:xfrm>
          </p:grpSpPr>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59587" y="10507739"/>
                <a:ext cx="3217528" cy="3217528"/>
              </a:xfrm>
              <a:prstGeom prst="rect">
                <a:avLst/>
              </a:prstGeom>
            </p:spPr>
          </p:pic>
          <p:cxnSp>
            <p:nvCxnSpPr>
              <p:cNvPr id="37" name="直線コネクタ 36"/>
              <p:cNvCxnSpPr/>
              <p:nvPr/>
            </p:nvCxnSpPr>
            <p:spPr>
              <a:xfrm flipV="1">
                <a:off x="17639279" y="12120563"/>
                <a:ext cx="462984" cy="877888"/>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flipV="1">
                <a:off x="17804525" y="12161308"/>
                <a:ext cx="284627" cy="899222"/>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a:cxnSpLocks noChangeAspect="1"/>
              </p:cNvCxnSpPr>
              <p:nvPr/>
            </p:nvCxnSpPr>
            <p:spPr>
              <a:xfrm flipH="1" flipV="1">
                <a:off x="18107375" y="12145033"/>
                <a:ext cx="32621" cy="99433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flipH="1" flipV="1">
                <a:off x="18126972" y="12145033"/>
                <a:ext cx="410709" cy="937094"/>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flipH="1" flipV="1">
                <a:off x="18109735" y="12119600"/>
                <a:ext cx="755236" cy="9951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a:cxnSpLocks noChangeAspect="1"/>
              </p:cNvCxnSpPr>
              <p:nvPr/>
            </p:nvCxnSpPr>
            <p:spPr>
              <a:xfrm flipH="1" flipV="1">
                <a:off x="18145279" y="12148710"/>
                <a:ext cx="798730" cy="76007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3" name="テキスト ボックス 42"/>
            <p:cNvSpPr txBox="1"/>
            <p:nvPr/>
          </p:nvSpPr>
          <p:spPr>
            <a:xfrm>
              <a:off x="5319241" y="2912185"/>
              <a:ext cx="2993127" cy="461665"/>
            </a:xfrm>
            <a:prstGeom prst="rect">
              <a:avLst/>
            </a:prstGeom>
            <a:noFill/>
          </p:spPr>
          <p:txBody>
            <a:bodyPr wrap="none" rtlCol="0">
              <a:spAutoFit/>
            </a:bodyPr>
            <a:lstStyle/>
            <a:p>
              <a:r>
                <a:rPr lang="en-US" altLang="ja-JP" sz="2400" dirty="0" smtClean="0">
                  <a:solidFill>
                    <a:srgbClr val="FF0000"/>
                  </a:solidFill>
                  <a:latin typeface="Arial" panose="020B0604020202020204" pitchFamily="34" charset="0"/>
                  <a:cs typeface="Arial" panose="020B0604020202020204" pitchFamily="34" charset="0"/>
                </a:rPr>
                <a:t>Geomagnetism lines</a:t>
              </a:r>
            </a:p>
          </p:txBody>
        </p:sp>
      </p:grpSp>
    </p:spTree>
    <p:extLst>
      <p:ext uri="{BB962C8B-B14F-4D97-AF65-F5344CB8AC3E}">
        <p14:creationId xmlns:p14="http://schemas.microsoft.com/office/powerpoint/2010/main" val="1432353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グループ化 41"/>
          <p:cNvGrpSpPr/>
          <p:nvPr/>
        </p:nvGrpSpPr>
        <p:grpSpPr>
          <a:xfrm>
            <a:off x="-486428" y="539598"/>
            <a:ext cx="10113567" cy="5530415"/>
            <a:chOff x="-486428" y="539598"/>
            <a:chExt cx="10113567" cy="5530415"/>
          </a:xfrm>
        </p:grpSpPr>
        <p:pic>
          <p:nvPicPr>
            <p:cNvPr id="22" name="図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428" y="1390013"/>
              <a:ext cx="4680000" cy="4680000"/>
            </a:xfrm>
            <a:prstGeom prst="rect">
              <a:avLst/>
            </a:prstGeom>
          </p:spPr>
        </p:pic>
        <p:pic>
          <p:nvPicPr>
            <p:cNvPr id="24" name="図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7139" y="1390013"/>
              <a:ext cx="4680000" cy="4680000"/>
            </a:xfrm>
            <a:prstGeom prst="rect">
              <a:avLst/>
            </a:prstGeom>
          </p:spPr>
        </p:pic>
        <p:sp>
          <p:nvSpPr>
            <p:cNvPr id="17" name="正方形/長方形 16"/>
            <p:cNvSpPr/>
            <p:nvPr/>
          </p:nvSpPr>
          <p:spPr>
            <a:xfrm>
              <a:off x="537735" y="643667"/>
              <a:ext cx="2631673" cy="8244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smtClean="0">
                  <a:solidFill>
                    <a:schemeClr val="tx1"/>
                  </a:solidFill>
                  <a:latin typeface="Arial" panose="020B0604020202020204" pitchFamily="34" charset="0"/>
                  <a:cs typeface="Arial" panose="020B0604020202020204" pitchFamily="34" charset="0"/>
                </a:rPr>
                <a:t>Point cloud</a:t>
              </a:r>
              <a:endParaRPr kumimoji="1" lang="ja-JP" altLang="en-US" sz="3200" dirty="0">
                <a:solidFill>
                  <a:schemeClr val="tx1"/>
                </a:solidFill>
                <a:latin typeface="Arial" panose="020B0604020202020204" pitchFamily="34" charset="0"/>
                <a:cs typeface="Arial" panose="020B0604020202020204" pitchFamily="34" charset="0"/>
              </a:endParaRPr>
            </a:p>
          </p:txBody>
        </p:sp>
        <p:sp>
          <p:nvSpPr>
            <p:cNvPr id="18" name="正方形/長方形 17"/>
            <p:cNvSpPr/>
            <p:nvPr/>
          </p:nvSpPr>
          <p:spPr>
            <a:xfrm>
              <a:off x="5136798" y="539598"/>
              <a:ext cx="4300681" cy="1056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dirty="0" smtClean="0">
                  <a:solidFill>
                    <a:schemeClr val="tx1"/>
                  </a:solidFill>
                  <a:latin typeface="Arial" panose="020B0604020202020204" pitchFamily="34" charset="0"/>
                  <a:cs typeface="Arial" panose="020B0604020202020204" pitchFamily="34" charset="0"/>
                </a:rPr>
                <a:t>NURBS surface fitting</a:t>
              </a:r>
              <a:endParaRPr kumimoji="1" lang="ja-JP" altLang="en-US" sz="3200" dirty="0">
                <a:solidFill>
                  <a:schemeClr val="tx1"/>
                </a:solidFill>
                <a:latin typeface="Arial" panose="020B0604020202020204" pitchFamily="34" charset="0"/>
                <a:cs typeface="Arial" panose="020B0604020202020204" pitchFamily="34" charset="0"/>
              </a:endParaRPr>
            </a:p>
          </p:txBody>
        </p:sp>
        <p:sp>
          <p:nvSpPr>
            <p:cNvPr id="15" name="右矢印 14"/>
            <p:cNvSpPr/>
            <p:nvPr/>
          </p:nvSpPr>
          <p:spPr>
            <a:xfrm>
              <a:off x="4305970" y="3077925"/>
              <a:ext cx="528770" cy="15854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73598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2016/7/8</a:t>
            </a:r>
            <a:endParaRPr lang="ja-JP" altLang="en-US" dirty="0"/>
          </a:p>
        </p:txBody>
      </p:sp>
      <p:sp>
        <p:nvSpPr>
          <p:cNvPr id="5" name="スライド番号プレースホルダー 4"/>
          <p:cNvSpPr>
            <a:spLocks noGrp="1"/>
          </p:cNvSpPr>
          <p:nvPr>
            <p:ph type="sldNum" sz="quarter" idx="12"/>
          </p:nvPr>
        </p:nvSpPr>
        <p:spPr/>
        <p:txBody>
          <a:bodyPr/>
          <a:lstStyle/>
          <a:p>
            <a:fld id="{D8F4E805-1781-46FB-877C-A4098C9829F0}" type="slidenum">
              <a:rPr lang="ja-JP" altLang="en-US" smtClean="0"/>
              <a:pPr/>
              <a:t>18</a:t>
            </a:fld>
            <a:endParaRPr lang="ja-JP" altLang="en-US"/>
          </a:p>
        </p:txBody>
      </p:sp>
      <p:grpSp>
        <p:nvGrpSpPr>
          <p:cNvPr id="51" name="グループ化 50"/>
          <p:cNvGrpSpPr/>
          <p:nvPr/>
        </p:nvGrpSpPr>
        <p:grpSpPr>
          <a:xfrm>
            <a:off x="722088" y="1703690"/>
            <a:ext cx="6457735" cy="3377279"/>
            <a:chOff x="904968" y="2351390"/>
            <a:chExt cx="6457735" cy="3377279"/>
          </a:xfrm>
        </p:grpSpPr>
        <p:grpSp>
          <p:nvGrpSpPr>
            <p:cNvPr id="45" name="グループ化 44"/>
            <p:cNvGrpSpPr/>
            <p:nvPr/>
          </p:nvGrpSpPr>
          <p:grpSpPr>
            <a:xfrm>
              <a:off x="904968" y="2351390"/>
              <a:ext cx="6457735" cy="3188878"/>
              <a:chOff x="904968" y="2351390"/>
              <a:chExt cx="6457735" cy="3188878"/>
            </a:xfrm>
          </p:grpSpPr>
          <p:grpSp>
            <p:nvGrpSpPr>
              <p:cNvPr id="42" name="グループ化 41"/>
              <p:cNvGrpSpPr/>
              <p:nvPr/>
            </p:nvGrpSpPr>
            <p:grpSpPr>
              <a:xfrm>
                <a:off x="904968" y="2351391"/>
                <a:ext cx="2788314" cy="3188877"/>
                <a:chOff x="904968" y="2351391"/>
                <a:chExt cx="2788314" cy="3188877"/>
              </a:xfrm>
            </p:grpSpPr>
            <p:grpSp>
              <p:nvGrpSpPr>
                <p:cNvPr id="25" name="グループ化 24"/>
                <p:cNvGrpSpPr/>
                <p:nvPr/>
              </p:nvGrpSpPr>
              <p:grpSpPr>
                <a:xfrm>
                  <a:off x="904968" y="2351391"/>
                  <a:ext cx="2788314" cy="2756371"/>
                  <a:chOff x="1291090" y="1358350"/>
                  <a:chExt cx="2788314" cy="2756371"/>
                </a:xfrm>
              </p:grpSpPr>
              <p:grpSp>
                <p:nvGrpSpPr>
                  <p:cNvPr id="6" name="グループ化 5"/>
                  <p:cNvGrpSpPr/>
                  <p:nvPr/>
                </p:nvGrpSpPr>
                <p:grpSpPr>
                  <a:xfrm>
                    <a:off x="1291090" y="1358350"/>
                    <a:ext cx="2767257" cy="2756371"/>
                    <a:chOff x="1010086" y="2333110"/>
                    <a:chExt cx="2767257" cy="2756371"/>
                  </a:xfrm>
                </p:grpSpPr>
                <p:grpSp>
                  <p:nvGrpSpPr>
                    <p:cNvPr id="7" name="グループ化 6"/>
                    <p:cNvGrpSpPr/>
                    <p:nvPr/>
                  </p:nvGrpSpPr>
                  <p:grpSpPr>
                    <a:xfrm>
                      <a:off x="1010086" y="2333110"/>
                      <a:ext cx="2767257" cy="2756371"/>
                      <a:chOff x="1010086" y="2333110"/>
                      <a:chExt cx="2767257" cy="2756371"/>
                    </a:xfrm>
                  </p:grpSpPr>
                  <p:sp>
                    <p:nvSpPr>
                      <p:cNvPr id="9" name="正方形/長方形 8"/>
                      <p:cNvSpPr>
                        <a:spLocks noChangeAspect="1"/>
                      </p:cNvSpPr>
                      <p:nvPr/>
                    </p:nvSpPr>
                    <p:spPr>
                      <a:xfrm>
                        <a:off x="1010086" y="2333110"/>
                        <a:ext cx="2756371" cy="2756371"/>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9"/>
                      <p:cNvSpPr/>
                      <p:nvPr/>
                    </p:nvSpPr>
                    <p:spPr>
                      <a:xfrm>
                        <a:off x="1023257" y="3758226"/>
                        <a:ext cx="2754086" cy="598379"/>
                      </a:xfrm>
                      <a:custGeom>
                        <a:avLst/>
                        <a:gdLst>
                          <a:gd name="connsiteX0" fmla="*/ 0 w 2754086"/>
                          <a:gd name="connsiteY0" fmla="*/ 215060 h 598379"/>
                          <a:gd name="connsiteX1" fmla="*/ 489857 w 2754086"/>
                          <a:gd name="connsiteY1" fmla="*/ 8231 h 598379"/>
                          <a:gd name="connsiteX2" fmla="*/ 1262743 w 2754086"/>
                          <a:gd name="connsiteY2" fmla="*/ 465431 h 598379"/>
                          <a:gd name="connsiteX3" fmla="*/ 2035629 w 2754086"/>
                          <a:gd name="connsiteY3" fmla="*/ 443660 h 598379"/>
                          <a:gd name="connsiteX4" fmla="*/ 2754086 w 2754086"/>
                          <a:gd name="connsiteY4" fmla="*/ 585174 h 598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086" h="598379">
                            <a:moveTo>
                              <a:pt x="0" y="215060"/>
                            </a:moveTo>
                            <a:cubicBezTo>
                              <a:pt x="139700" y="90781"/>
                              <a:pt x="279400" y="-33497"/>
                              <a:pt x="489857" y="8231"/>
                            </a:cubicBezTo>
                            <a:cubicBezTo>
                              <a:pt x="700314" y="49959"/>
                              <a:pt x="1005114" y="392860"/>
                              <a:pt x="1262743" y="465431"/>
                            </a:cubicBezTo>
                            <a:cubicBezTo>
                              <a:pt x="1520372" y="538002"/>
                              <a:pt x="1787072" y="423703"/>
                              <a:pt x="2035629" y="443660"/>
                            </a:cubicBezTo>
                            <a:cubicBezTo>
                              <a:pt x="2284186" y="463617"/>
                              <a:pt x="2728686" y="648674"/>
                              <a:pt x="2754086" y="585174"/>
                            </a:cubicBezTo>
                          </a:path>
                        </a:pathLst>
                      </a:cu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p:cNvCxnSpPr/>
                      <p:nvPr/>
                    </p:nvCxnSpPr>
                    <p:spPr>
                      <a:xfrm flipV="1">
                        <a:off x="2335596" y="3233057"/>
                        <a:ext cx="114075" cy="101641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
                  <p:nvSpPr>
                    <p:cNvPr id="8" name="正方形/長方形 7"/>
                    <p:cNvSpPr>
                      <a:spLocks noChangeAspect="1"/>
                    </p:cNvSpPr>
                    <p:nvPr/>
                  </p:nvSpPr>
                  <p:spPr>
                    <a:xfrm>
                      <a:off x="2258785" y="4154023"/>
                      <a:ext cx="190886" cy="1908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 name="テキスト ボックス 21"/>
                  <p:cNvSpPr txBox="1"/>
                  <p:nvPr/>
                </p:nvSpPr>
                <p:spPr>
                  <a:xfrm>
                    <a:off x="1985118" y="3457631"/>
                    <a:ext cx="1491114" cy="400110"/>
                  </a:xfrm>
                  <a:prstGeom prst="rect">
                    <a:avLst/>
                  </a:prstGeom>
                  <a:noFill/>
                </p:spPr>
                <p:txBody>
                  <a:bodyPr wrap="none" rtlCol="0">
                    <a:spAutoFit/>
                  </a:bodyPr>
                  <a:lstStyle/>
                  <a:p>
                    <a:r>
                      <a:rPr kumimoji="1" lang="ja-JP" altLang="en-US" sz="2000" dirty="0" smtClean="0"/>
                      <a:t>テンプレート</a:t>
                    </a:r>
                    <a:endParaRPr kumimoji="1" lang="ja-JP" altLang="en-US" sz="2000" dirty="0"/>
                  </a:p>
                </p:txBody>
              </p:sp>
              <p:sp>
                <p:nvSpPr>
                  <p:cNvPr id="24" name="テキスト ボックス 23"/>
                  <p:cNvSpPr txBox="1"/>
                  <p:nvPr/>
                </p:nvSpPr>
                <p:spPr>
                  <a:xfrm>
                    <a:off x="1329933" y="1871995"/>
                    <a:ext cx="2749471" cy="400110"/>
                  </a:xfrm>
                  <a:prstGeom prst="rect">
                    <a:avLst/>
                  </a:prstGeom>
                  <a:noFill/>
                </p:spPr>
                <p:txBody>
                  <a:bodyPr wrap="none" rtlCol="0">
                    <a:spAutoFit/>
                  </a:bodyPr>
                  <a:lstStyle/>
                  <a:p>
                    <a:r>
                      <a:rPr lang="ja-JP" altLang="en-US" sz="2000" dirty="0" smtClean="0"/>
                      <a:t>地磁気の消失点の方向</a:t>
                    </a:r>
                    <a:endParaRPr kumimoji="1" lang="ja-JP" altLang="en-US" sz="2000" dirty="0"/>
                  </a:p>
                </p:txBody>
              </p:sp>
            </p:grpSp>
            <p:sp>
              <p:nvSpPr>
                <p:cNvPr id="41" name="テキスト ボックス 40"/>
                <p:cNvSpPr txBox="1"/>
                <p:nvPr/>
              </p:nvSpPr>
              <p:spPr>
                <a:xfrm>
                  <a:off x="1624621" y="5140158"/>
                  <a:ext cx="1556836" cy="400110"/>
                </a:xfrm>
                <a:prstGeom prst="rect">
                  <a:avLst/>
                </a:prstGeom>
                <a:noFill/>
              </p:spPr>
              <p:txBody>
                <a:bodyPr wrap="none" rtlCol="0">
                  <a:spAutoFit/>
                </a:bodyPr>
                <a:lstStyle/>
                <a:p>
                  <a:r>
                    <a:rPr kumimoji="1" lang="ja-JP" altLang="en-US" sz="2000" dirty="0" smtClean="0"/>
                    <a:t>左カメラ画像</a:t>
                  </a:r>
                  <a:endParaRPr kumimoji="1" lang="ja-JP" altLang="en-US" sz="2000" dirty="0"/>
                </a:p>
              </p:txBody>
            </p:sp>
          </p:grpSp>
          <p:grpSp>
            <p:nvGrpSpPr>
              <p:cNvPr id="44" name="グループ化 43"/>
              <p:cNvGrpSpPr/>
              <p:nvPr/>
            </p:nvGrpSpPr>
            <p:grpSpPr>
              <a:xfrm>
                <a:off x="4529228" y="2351390"/>
                <a:ext cx="2833475" cy="3188878"/>
                <a:chOff x="4529228" y="2351390"/>
                <a:chExt cx="2833475" cy="3188878"/>
              </a:xfrm>
            </p:grpSpPr>
            <p:grpSp>
              <p:nvGrpSpPr>
                <p:cNvPr id="26" name="グループ化 25"/>
                <p:cNvGrpSpPr/>
                <p:nvPr/>
              </p:nvGrpSpPr>
              <p:grpSpPr>
                <a:xfrm>
                  <a:off x="4595446" y="2351390"/>
                  <a:ext cx="2767257" cy="2756371"/>
                  <a:chOff x="4595446" y="1358349"/>
                  <a:chExt cx="2767257" cy="2756371"/>
                </a:xfrm>
              </p:grpSpPr>
              <p:grpSp>
                <p:nvGrpSpPr>
                  <p:cNvPr id="12" name="グループ化 11"/>
                  <p:cNvGrpSpPr/>
                  <p:nvPr/>
                </p:nvGrpSpPr>
                <p:grpSpPr>
                  <a:xfrm>
                    <a:off x="4595446" y="1358349"/>
                    <a:ext cx="2767257" cy="2756371"/>
                    <a:chOff x="5142304" y="2351391"/>
                    <a:chExt cx="2767257" cy="2756371"/>
                  </a:xfrm>
                </p:grpSpPr>
                <p:grpSp>
                  <p:nvGrpSpPr>
                    <p:cNvPr id="13" name="グループ化 12"/>
                    <p:cNvGrpSpPr/>
                    <p:nvPr/>
                  </p:nvGrpSpPr>
                  <p:grpSpPr>
                    <a:xfrm>
                      <a:off x="5142304" y="2351391"/>
                      <a:ext cx="2767257" cy="2756371"/>
                      <a:chOff x="1010086" y="2333110"/>
                      <a:chExt cx="2767257" cy="2756371"/>
                    </a:xfrm>
                  </p:grpSpPr>
                  <p:sp>
                    <p:nvSpPr>
                      <p:cNvPr id="19" name="正方形/長方形 18"/>
                      <p:cNvSpPr>
                        <a:spLocks noChangeAspect="1"/>
                      </p:cNvSpPr>
                      <p:nvPr/>
                    </p:nvSpPr>
                    <p:spPr>
                      <a:xfrm>
                        <a:off x="1010086" y="2333110"/>
                        <a:ext cx="2756371" cy="2756371"/>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19"/>
                      <p:cNvSpPr/>
                      <p:nvPr/>
                    </p:nvSpPr>
                    <p:spPr>
                      <a:xfrm>
                        <a:off x="1023257" y="3758226"/>
                        <a:ext cx="2754086" cy="598379"/>
                      </a:xfrm>
                      <a:custGeom>
                        <a:avLst/>
                        <a:gdLst>
                          <a:gd name="connsiteX0" fmla="*/ 0 w 2754086"/>
                          <a:gd name="connsiteY0" fmla="*/ 215060 h 598379"/>
                          <a:gd name="connsiteX1" fmla="*/ 489857 w 2754086"/>
                          <a:gd name="connsiteY1" fmla="*/ 8231 h 598379"/>
                          <a:gd name="connsiteX2" fmla="*/ 1262743 w 2754086"/>
                          <a:gd name="connsiteY2" fmla="*/ 465431 h 598379"/>
                          <a:gd name="connsiteX3" fmla="*/ 2035629 w 2754086"/>
                          <a:gd name="connsiteY3" fmla="*/ 443660 h 598379"/>
                          <a:gd name="connsiteX4" fmla="*/ 2754086 w 2754086"/>
                          <a:gd name="connsiteY4" fmla="*/ 585174 h 598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086" h="598379">
                            <a:moveTo>
                              <a:pt x="0" y="215060"/>
                            </a:moveTo>
                            <a:cubicBezTo>
                              <a:pt x="139700" y="90781"/>
                              <a:pt x="279400" y="-33497"/>
                              <a:pt x="489857" y="8231"/>
                            </a:cubicBezTo>
                            <a:cubicBezTo>
                              <a:pt x="700314" y="49959"/>
                              <a:pt x="1005114" y="392860"/>
                              <a:pt x="1262743" y="465431"/>
                            </a:cubicBezTo>
                            <a:cubicBezTo>
                              <a:pt x="1520372" y="538002"/>
                              <a:pt x="1787072" y="423703"/>
                              <a:pt x="2035629" y="443660"/>
                            </a:cubicBezTo>
                            <a:cubicBezTo>
                              <a:pt x="2284186" y="463617"/>
                              <a:pt x="2728686" y="648674"/>
                              <a:pt x="2754086" y="585174"/>
                            </a:cubicBezTo>
                          </a:path>
                        </a:pathLst>
                      </a:cu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p:cNvCxnSpPr/>
                      <p:nvPr/>
                    </p:nvCxnSpPr>
                    <p:spPr>
                      <a:xfrm flipV="1">
                        <a:off x="2249950" y="3214776"/>
                        <a:ext cx="167909" cy="101641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正方形/長方形 13"/>
                    <p:cNvSpPr>
                      <a:spLocks noChangeAspect="1"/>
                    </p:cNvSpPr>
                    <p:nvPr/>
                  </p:nvSpPr>
                  <p:spPr>
                    <a:xfrm>
                      <a:off x="6784568" y="4154023"/>
                      <a:ext cx="190886" cy="1908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a:spLocks noChangeAspect="1"/>
                    </p:cNvSpPr>
                    <p:nvPr/>
                  </p:nvSpPr>
                  <p:spPr>
                    <a:xfrm>
                      <a:off x="6521216" y="4154023"/>
                      <a:ext cx="190886" cy="1908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a:spLocks noChangeAspect="1"/>
                    </p:cNvSpPr>
                    <p:nvPr/>
                  </p:nvSpPr>
                  <p:spPr>
                    <a:xfrm>
                      <a:off x="6286725" y="4154023"/>
                      <a:ext cx="190886" cy="1908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p:cNvCxnSpPr/>
                    <p:nvPr/>
                  </p:nvCxnSpPr>
                  <p:spPr>
                    <a:xfrm flipH="1" flipV="1">
                      <a:off x="6603488" y="3233057"/>
                      <a:ext cx="13171" cy="1048363"/>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H="1" flipV="1">
                      <a:off x="6694028" y="3233057"/>
                      <a:ext cx="183281" cy="1033374"/>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テキスト ボックス 22"/>
                  <p:cNvSpPr txBox="1"/>
                  <p:nvPr/>
                </p:nvSpPr>
                <p:spPr>
                  <a:xfrm>
                    <a:off x="5835310" y="3571356"/>
                    <a:ext cx="1027845" cy="400110"/>
                  </a:xfrm>
                  <a:prstGeom prst="rect">
                    <a:avLst/>
                  </a:prstGeom>
                  <a:noFill/>
                </p:spPr>
                <p:txBody>
                  <a:bodyPr wrap="none" rtlCol="0">
                    <a:spAutoFit/>
                  </a:bodyPr>
                  <a:lstStyle/>
                  <a:p>
                    <a:r>
                      <a:rPr lang="ja-JP" altLang="en-US" sz="2000" dirty="0" smtClean="0"/>
                      <a:t>ブロック</a:t>
                    </a:r>
                    <a:endParaRPr kumimoji="1" lang="ja-JP" altLang="en-US" sz="2000" dirty="0"/>
                  </a:p>
                </p:txBody>
              </p:sp>
            </p:grpSp>
            <p:sp>
              <p:nvSpPr>
                <p:cNvPr id="27" name="正方形/長方形 26"/>
                <p:cNvSpPr>
                  <a:spLocks noChangeAspect="1"/>
                </p:cNvSpPr>
                <p:nvPr/>
              </p:nvSpPr>
              <p:spPr>
                <a:xfrm>
                  <a:off x="5502425" y="4153158"/>
                  <a:ext cx="1134752" cy="190886"/>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4556017" y="2802105"/>
                  <a:ext cx="2749471" cy="400110"/>
                </a:xfrm>
                <a:prstGeom prst="rect">
                  <a:avLst/>
                </a:prstGeom>
                <a:noFill/>
              </p:spPr>
              <p:txBody>
                <a:bodyPr wrap="none" rtlCol="0">
                  <a:spAutoFit/>
                </a:bodyPr>
                <a:lstStyle/>
                <a:p>
                  <a:r>
                    <a:rPr lang="ja-JP" altLang="en-US" sz="2000" dirty="0" smtClean="0"/>
                    <a:t>地磁気の消失点の方向</a:t>
                  </a:r>
                  <a:endParaRPr kumimoji="1" lang="ja-JP" altLang="en-US" sz="2000" dirty="0"/>
                </a:p>
              </p:txBody>
            </p:sp>
            <p:sp>
              <p:nvSpPr>
                <p:cNvPr id="31" name="テキスト ボックス 30"/>
                <p:cNvSpPr txBox="1"/>
                <p:nvPr/>
              </p:nvSpPr>
              <p:spPr>
                <a:xfrm>
                  <a:off x="4529228" y="4355944"/>
                  <a:ext cx="1210588" cy="400110"/>
                </a:xfrm>
                <a:prstGeom prst="rect">
                  <a:avLst/>
                </a:prstGeom>
                <a:noFill/>
              </p:spPr>
              <p:txBody>
                <a:bodyPr wrap="none" rtlCol="0">
                  <a:spAutoFit/>
                </a:bodyPr>
                <a:lstStyle/>
                <a:p>
                  <a:r>
                    <a:rPr lang="ja-JP" altLang="en-US" sz="2000" dirty="0" smtClean="0"/>
                    <a:t>探索範囲</a:t>
                  </a:r>
                  <a:endParaRPr kumimoji="1" lang="ja-JP" altLang="en-US" sz="2000" dirty="0"/>
                </a:p>
              </p:txBody>
            </p:sp>
            <p:sp>
              <p:nvSpPr>
                <p:cNvPr id="32" name="右矢印 31"/>
                <p:cNvSpPr/>
                <p:nvPr/>
              </p:nvSpPr>
              <p:spPr>
                <a:xfrm>
                  <a:off x="5897850" y="4394225"/>
                  <a:ext cx="530745" cy="88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 name="直線コネクタ 33"/>
                <p:cNvCxnSpPr>
                  <a:endCxn id="31" idx="0"/>
                </p:cNvCxnSpPr>
                <p:nvPr/>
              </p:nvCxnSpPr>
              <p:spPr>
                <a:xfrm flipH="1">
                  <a:off x="5134522" y="4239996"/>
                  <a:ext cx="367903" cy="1159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a:off x="5818834" y="4362914"/>
                  <a:ext cx="184385" cy="2644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6063164" y="4345941"/>
                  <a:ext cx="44555" cy="2631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flipH="1">
                  <a:off x="6233489" y="4332489"/>
                  <a:ext cx="87381" cy="2948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5297629" y="5140158"/>
                  <a:ext cx="1556836" cy="400110"/>
                </a:xfrm>
                <a:prstGeom prst="rect">
                  <a:avLst/>
                </a:prstGeom>
                <a:noFill/>
              </p:spPr>
              <p:txBody>
                <a:bodyPr wrap="none" rtlCol="0">
                  <a:spAutoFit/>
                </a:bodyPr>
                <a:lstStyle/>
                <a:p>
                  <a:r>
                    <a:rPr lang="ja-JP" altLang="en-US" sz="2000" dirty="0"/>
                    <a:t>右</a:t>
                  </a:r>
                  <a:r>
                    <a:rPr kumimoji="1" lang="ja-JP" altLang="en-US" sz="2000" dirty="0" smtClean="0"/>
                    <a:t>カメラ画像</a:t>
                  </a:r>
                  <a:endParaRPr kumimoji="1" lang="ja-JP" altLang="en-US" sz="2000" dirty="0"/>
                </a:p>
              </p:txBody>
            </p:sp>
          </p:grpSp>
        </p:grpSp>
        <p:sp>
          <p:nvSpPr>
            <p:cNvPr id="46" name="テキスト ボックス 45"/>
            <p:cNvSpPr txBox="1"/>
            <p:nvPr/>
          </p:nvSpPr>
          <p:spPr>
            <a:xfrm>
              <a:off x="3266703" y="5328559"/>
              <a:ext cx="1867819" cy="400110"/>
            </a:xfrm>
            <a:prstGeom prst="rect">
              <a:avLst/>
            </a:prstGeom>
            <a:noFill/>
          </p:spPr>
          <p:txBody>
            <a:bodyPr wrap="none" rtlCol="0">
              <a:spAutoFit/>
            </a:bodyPr>
            <a:lstStyle/>
            <a:p>
              <a:r>
                <a:rPr kumimoji="1" lang="ja-JP" altLang="en-US" sz="2000" dirty="0" smtClean="0"/>
                <a:t>オーロラの下端</a:t>
              </a:r>
              <a:endParaRPr kumimoji="1" lang="ja-JP" altLang="en-US" sz="2000" dirty="0"/>
            </a:p>
          </p:txBody>
        </p:sp>
        <p:cxnSp>
          <p:nvCxnSpPr>
            <p:cNvPr id="47" name="直線コネクタ 46"/>
            <p:cNvCxnSpPr/>
            <p:nvPr/>
          </p:nvCxnSpPr>
          <p:spPr>
            <a:xfrm>
              <a:off x="3432216" y="4369336"/>
              <a:ext cx="503396" cy="9361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a:endCxn id="46" idx="0"/>
            </p:cNvCxnSpPr>
            <p:nvPr/>
          </p:nvCxnSpPr>
          <p:spPr>
            <a:xfrm flipH="1">
              <a:off x="4200613" y="3926159"/>
              <a:ext cx="461976" cy="140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006268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2016/7/8</a:t>
            </a:r>
            <a:endParaRPr lang="ja-JP" altLang="en-US" dirty="0"/>
          </a:p>
        </p:txBody>
      </p:sp>
      <p:sp>
        <p:nvSpPr>
          <p:cNvPr id="5" name="スライド番号プレースホルダー 4"/>
          <p:cNvSpPr>
            <a:spLocks noGrp="1"/>
          </p:cNvSpPr>
          <p:nvPr>
            <p:ph type="sldNum" sz="quarter" idx="12"/>
          </p:nvPr>
        </p:nvSpPr>
        <p:spPr/>
        <p:txBody>
          <a:bodyPr/>
          <a:lstStyle/>
          <a:p>
            <a:fld id="{D8F4E805-1781-46FB-877C-A4098C9829F0}" type="slidenum">
              <a:rPr lang="ja-JP" altLang="en-US" smtClean="0"/>
              <a:pPr/>
              <a:t>19</a:t>
            </a:fld>
            <a:endParaRPr lang="ja-JP" altLang="en-US"/>
          </a:p>
        </p:txBody>
      </p:sp>
      <p:grpSp>
        <p:nvGrpSpPr>
          <p:cNvPr id="51" name="グループ化 50"/>
          <p:cNvGrpSpPr/>
          <p:nvPr/>
        </p:nvGrpSpPr>
        <p:grpSpPr>
          <a:xfrm>
            <a:off x="-158514" y="1219671"/>
            <a:ext cx="8443857" cy="4762762"/>
            <a:chOff x="-232879" y="1230520"/>
            <a:chExt cx="8443857" cy="4762762"/>
          </a:xfrm>
        </p:grpSpPr>
        <p:grpSp>
          <p:nvGrpSpPr>
            <p:cNvPr id="48" name="グループ化 47"/>
            <p:cNvGrpSpPr/>
            <p:nvPr/>
          </p:nvGrpSpPr>
          <p:grpSpPr>
            <a:xfrm>
              <a:off x="4541346" y="2096612"/>
              <a:ext cx="3669632" cy="3100784"/>
              <a:chOff x="4541346" y="2096612"/>
              <a:chExt cx="3669632" cy="3100784"/>
            </a:xfrm>
          </p:grpSpPr>
          <p:grpSp>
            <p:nvGrpSpPr>
              <p:cNvPr id="24" name="グループ化 23"/>
              <p:cNvGrpSpPr/>
              <p:nvPr/>
            </p:nvGrpSpPr>
            <p:grpSpPr>
              <a:xfrm>
                <a:off x="4541346" y="3147383"/>
                <a:ext cx="1620000" cy="1620000"/>
                <a:chOff x="4537058" y="2333110"/>
                <a:chExt cx="1620000" cy="1620000"/>
              </a:xfrm>
            </p:grpSpPr>
            <p:sp>
              <p:nvSpPr>
                <p:cNvPr id="25" name="正方形/長方形 24"/>
                <p:cNvSpPr>
                  <a:spLocks noChangeAspect="1"/>
                </p:cNvSpPr>
                <p:nvPr/>
              </p:nvSpPr>
              <p:spPr>
                <a:xfrm>
                  <a:off x="4537058" y="2333110"/>
                  <a:ext cx="1620000" cy="162000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p:cNvCxnSpPr/>
                <p:nvPr/>
              </p:nvCxnSpPr>
              <p:spPr>
                <a:xfrm flipH="1">
                  <a:off x="4652426" y="2333110"/>
                  <a:ext cx="461976" cy="162000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5568535" y="2333110"/>
                  <a:ext cx="153855" cy="1620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8" name="グループ化 27"/>
              <p:cNvGrpSpPr/>
              <p:nvPr/>
            </p:nvGrpSpPr>
            <p:grpSpPr>
              <a:xfrm>
                <a:off x="6590978" y="3147383"/>
                <a:ext cx="1620000" cy="1620000"/>
                <a:chOff x="4537058" y="2333110"/>
                <a:chExt cx="1620000" cy="1620000"/>
              </a:xfrm>
            </p:grpSpPr>
            <p:sp>
              <p:nvSpPr>
                <p:cNvPr id="29" name="正方形/長方形 28"/>
                <p:cNvSpPr>
                  <a:spLocks noChangeAspect="1"/>
                </p:cNvSpPr>
                <p:nvPr/>
              </p:nvSpPr>
              <p:spPr>
                <a:xfrm>
                  <a:off x="4537058" y="2333110"/>
                  <a:ext cx="1620000" cy="162000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p:cNvCxnSpPr/>
                <p:nvPr/>
              </p:nvCxnSpPr>
              <p:spPr>
                <a:xfrm flipH="1">
                  <a:off x="4561559" y="2333110"/>
                  <a:ext cx="596809" cy="159419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a:stCxn id="29" idx="0"/>
                </p:cNvCxnSpPr>
                <p:nvPr/>
              </p:nvCxnSpPr>
              <p:spPr>
                <a:xfrm>
                  <a:off x="5347058" y="2333110"/>
                  <a:ext cx="155327" cy="1620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5" name="テキスト ボックス 34"/>
              <p:cNvSpPr txBox="1"/>
              <p:nvPr/>
            </p:nvSpPr>
            <p:spPr>
              <a:xfrm>
                <a:off x="6690687" y="4828064"/>
                <a:ext cx="1420582" cy="369332"/>
              </a:xfrm>
              <a:prstGeom prst="rect">
                <a:avLst/>
              </a:prstGeom>
              <a:noFill/>
            </p:spPr>
            <p:txBody>
              <a:bodyPr wrap="none" rtlCol="0">
                <a:spAutoFit/>
              </a:bodyPr>
              <a:lstStyle/>
              <a:p>
                <a:r>
                  <a:rPr lang="ja-JP" altLang="en-US" dirty="0"/>
                  <a:t>右</a:t>
                </a:r>
                <a:r>
                  <a:rPr lang="ja-JP" altLang="en-US" dirty="0" smtClean="0"/>
                  <a:t>カメラ画像</a:t>
                </a:r>
                <a:endParaRPr kumimoji="1" lang="ja-JP" altLang="en-US" dirty="0"/>
              </a:p>
            </p:txBody>
          </p:sp>
          <p:sp>
            <p:nvSpPr>
              <p:cNvPr id="36" name="テキスト ボックス 35"/>
              <p:cNvSpPr txBox="1"/>
              <p:nvPr/>
            </p:nvSpPr>
            <p:spPr>
              <a:xfrm>
                <a:off x="4641055" y="4818460"/>
                <a:ext cx="1420582" cy="369332"/>
              </a:xfrm>
              <a:prstGeom prst="rect">
                <a:avLst/>
              </a:prstGeom>
              <a:noFill/>
            </p:spPr>
            <p:txBody>
              <a:bodyPr wrap="none" rtlCol="0">
                <a:spAutoFit/>
              </a:bodyPr>
              <a:lstStyle/>
              <a:p>
                <a:r>
                  <a:rPr lang="ja-JP" altLang="en-US" dirty="0" smtClean="0"/>
                  <a:t>左カメラ画像</a:t>
                </a:r>
                <a:endParaRPr kumimoji="1" lang="ja-JP" altLang="en-US" dirty="0"/>
              </a:p>
            </p:txBody>
          </p:sp>
          <p:sp>
            <p:nvSpPr>
              <p:cNvPr id="38" name="テキスト ボックス 37"/>
              <p:cNvSpPr txBox="1"/>
              <p:nvPr/>
            </p:nvSpPr>
            <p:spPr>
              <a:xfrm>
                <a:off x="5390464" y="2096612"/>
                <a:ext cx="1225015" cy="369332"/>
              </a:xfrm>
              <a:prstGeom prst="rect">
                <a:avLst/>
              </a:prstGeom>
              <a:noFill/>
            </p:spPr>
            <p:txBody>
              <a:bodyPr wrap="none" rtlCol="0">
                <a:spAutoFit/>
              </a:bodyPr>
              <a:lstStyle/>
              <a:p>
                <a:r>
                  <a:rPr lang="ja-JP" altLang="en-US" dirty="0" smtClean="0"/>
                  <a:t>地磁気線</a:t>
                </a:r>
                <a:r>
                  <a:rPr lang="en-US" altLang="ja-JP" dirty="0"/>
                  <a:t>1</a:t>
                </a:r>
                <a:endParaRPr kumimoji="1" lang="ja-JP" altLang="en-US" dirty="0"/>
              </a:p>
            </p:txBody>
          </p:sp>
          <p:sp>
            <p:nvSpPr>
              <p:cNvPr id="39" name="テキスト ボックス 38"/>
              <p:cNvSpPr txBox="1"/>
              <p:nvPr/>
            </p:nvSpPr>
            <p:spPr>
              <a:xfrm>
                <a:off x="6704528" y="2096612"/>
                <a:ext cx="1225015" cy="369332"/>
              </a:xfrm>
              <a:prstGeom prst="rect">
                <a:avLst/>
              </a:prstGeom>
              <a:noFill/>
            </p:spPr>
            <p:txBody>
              <a:bodyPr wrap="none" rtlCol="0">
                <a:spAutoFit/>
              </a:bodyPr>
              <a:lstStyle/>
              <a:p>
                <a:r>
                  <a:rPr lang="ja-JP" altLang="en-US" dirty="0" smtClean="0"/>
                  <a:t>地磁気線</a:t>
                </a:r>
                <a:r>
                  <a:rPr lang="en-US" altLang="ja-JP" dirty="0" smtClean="0"/>
                  <a:t>2</a:t>
                </a:r>
                <a:endParaRPr kumimoji="1" lang="ja-JP" altLang="en-US" dirty="0"/>
              </a:p>
            </p:txBody>
          </p:sp>
          <p:cxnSp>
            <p:nvCxnSpPr>
              <p:cNvPr id="41" name="直線コネクタ 40"/>
              <p:cNvCxnSpPr/>
              <p:nvPr/>
            </p:nvCxnSpPr>
            <p:spPr>
              <a:xfrm flipV="1">
                <a:off x="5114959" y="2497870"/>
                <a:ext cx="534791" cy="8269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flipH="1" flipV="1">
                <a:off x="6014194" y="2510705"/>
                <a:ext cx="1025044" cy="10799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5597171" y="2497870"/>
                <a:ext cx="1316712" cy="11438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flipV="1">
                <a:off x="7425479" y="2510705"/>
                <a:ext cx="43391" cy="909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0" name="グループ化 49"/>
            <p:cNvGrpSpPr/>
            <p:nvPr/>
          </p:nvGrpSpPr>
          <p:grpSpPr>
            <a:xfrm>
              <a:off x="-232879" y="1230520"/>
              <a:ext cx="5144422" cy="4762762"/>
              <a:chOff x="-232879" y="1230520"/>
              <a:chExt cx="5144422" cy="4762762"/>
            </a:xfrm>
          </p:grpSpPr>
          <p:grpSp>
            <p:nvGrpSpPr>
              <p:cNvPr id="6" name="グループ化 5"/>
              <p:cNvGrpSpPr/>
              <p:nvPr/>
            </p:nvGrpSpPr>
            <p:grpSpPr>
              <a:xfrm>
                <a:off x="16340" y="1398411"/>
                <a:ext cx="3959766" cy="4399763"/>
                <a:chOff x="81656" y="1420183"/>
                <a:chExt cx="3959766" cy="4399763"/>
              </a:xfrm>
            </p:grpSpPr>
            <p:grpSp>
              <p:nvGrpSpPr>
                <p:cNvPr id="7" name="グループ化 6"/>
                <p:cNvGrpSpPr/>
                <p:nvPr/>
              </p:nvGrpSpPr>
              <p:grpSpPr>
                <a:xfrm>
                  <a:off x="81656" y="1420183"/>
                  <a:ext cx="3959766" cy="4399763"/>
                  <a:chOff x="81656" y="1747561"/>
                  <a:chExt cx="3959766" cy="4399763"/>
                </a:xfrm>
              </p:grpSpPr>
              <p:grpSp>
                <p:nvGrpSpPr>
                  <p:cNvPr id="9" name="グループ化 8"/>
                  <p:cNvGrpSpPr/>
                  <p:nvPr/>
                </p:nvGrpSpPr>
                <p:grpSpPr>
                  <a:xfrm>
                    <a:off x="81656" y="1747561"/>
                    <a:ext cx="3959766" cy="4399763"/>
                    <a:chOff x="81656" y="1747561"/>
                    <a:chExt cx="3959766" cy="4399763"/>
                  </a:xfrm>
                </p:grpSpPr>
                <p:grpSp>
                  <p:nvGrpSpPr>
                    <p:cNvPr id="12" name="グループ化 11"/>
                    <p:cNvGrpSpPr/>
                    <p:nvPr/>
                  </p:nvGrpSpPr>
                  <p:grpSpPr>
                    <a:xfrm>
                      <a:off x="372533" y="1747561"/>
                      <a:ext cx="3668889" cy="3964031"/>
                      <a:chOff x="197556" y="1070813"/>
                      <a:chExt cx="3668889" cy="3964031"/>
                    </a:xfrm>
                  </p:grpSpPr>
                  <p:cxnSp>
                    <p:nvCxnSpPr>
                      <p:cNvPr id="21" name="直線矢印コネクタ 20"/>
                      <p:cNvCxnSpPr/>
                      <p:nvPr/>
                    </p:nvCxnSpPr>
                    <p:spPr>
                      <a:xfrm flipV="1">
                        <a:off x="338667" y="3263074"/>
                        <a:ext cx="352777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197556" y="2997199"/>
                        <a:ext cx="2015066" cy="20376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flipV="1">
                        <a:off x="491067" y="1070813"/>
                        <a:ext cx="0" cy="28217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平行四辺形 12"/>
                    <p:cNvSpPr/>
                    <p:nvPr/>
                  </p:nvSpPr>
                  <p:spPr>
                    <a:xfrm rot="5400000">
                      <a:off x="836432" y="4692110"/>
                      <a:ext cx="2097627" cy="812801"/>
                    </a:xfrm>
                    <a:prstGeom prst="parallelogram">
                      <a:avLst>
                        <a:gd name="adj" fmla="val 101556"/>
                      </a:avLst>
                    </a:prstGeom>
                    <a:solidFill>
                      <a:schemeClr val="accent1">
                        <a:lumMod val="20000"/>
                        <a:lumOff val="80000"/>
                        <a:alpha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p:nvGrpSpPr>
                  <p:grpSpPr>
                    <a:xfrm rot="3000000">
                      <a:off x="1383017" y="5546294"/>
                      <a:ext cx="191655" cy="412419"/>
                      <a:chOff x="1699575" y="5774494"/>
                      <a:chExt cx="191655" cy="412419"/>
                    </a:xfrm>
                  </p:grpSpPr>
                  <p:sp>
                    <p:nvSpPr>
                      <p:cNvPr id="19" name="正方形/長方形 18"/>
                      <p:cNvSpPr/>
                      <p:nvPr/>
                    </p:nvSpPr>
                    <p:spPr>
                      <a:xfrm>
                        <a:off x="1699575" y="5881204"/>
                        <a:ext cx="191655" cy="30570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p:cNvSpPr/>
                      <p:nvPr/>
                    </p:nvSpPr>
                    <p:spPr>
                      <a:xfrm rot="10800000">
                        <a:off x="1699575" y="5774494"/>
                        <a:ext cx="191655" cy="213419"/>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 name="平行四辺形 14"/>
                    <p:cNvSpPr/>
                    <p:nvPr/>
                  </p:nvSpPr>
                  <p:spPr>
                    <a:xfrm rot="5400000">
                      <a:off x="-354548" y="3423542"/>
                      <a:ext cx="2097627" cy="812801"/>
                    </a:xfrm>
                    <a:prstGeom prst="parallelogram">
                      <a:avLst>
                        <a:gd name="adj" fmla="val 101556"/>
                      </a:avLst>
                    </a:prstGeom>
                    <a:solidFill>
                      <a:schemeClr val="accent1">
                        <a:lumMod val="20000"/>
                        <a:lumOff val="80000"/>
                        <a:alpha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p:nvGrpSpPr>
                  <p:grpSpPr>
                    <a:xfrm rot="3000000">
                      <a:off x="192038" y="4280236"/>
                      <a:ext cx="191655" cy="412419"/>
                      <a:chOff x="1699575" y="5774494"/>
                      <a:chExt cx="191655" cy="412419"/>
                    </a:xfrm>
                  </p:grpSpPr>
                  <p:sp>
                    <p:nvSpPr>
                      <p:cNvPr id="17" name="正方形/長方形 16"/>
                      <p:cNvSpPr/>
                      <p:nvPr/>
                    </p:nvSpPr>
                    <p:spPr>
                      <a:xfrm>
                        <a:off x="1699575" y="5881204"/>
                        <a:ext cx="191655" cy="30570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p:cNvSpPr/>
                      <p:nvPr/>
                    </p:nvSpPr>
                    <p:spPr>
                      <a:xfrm rot="10800000">
                        <a:off x="1699575" y="5774494"/>
                        <a:ext cx="191655" cy="213419"/>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10" name="直線矢印コネクタ 9"/>
                  <p:cNvCxnSpPr/>
                  <p:nvPr/>
                </p:nvCxnSpPr>
                <p:spPr>
                  <a:xfrm flipV="1">
                    <a:off x="1789288" y="1809480"/>
                    <a:ext cx="1783643" cy="1877301"/>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V="1">
                    <a:off x="2064793" y="2299564"/>
                    <a:ext cx="1783643" cy="187730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8" name="円/楕円 7"/>
                <p:cNvSpPr/>
                <p:nvPr/>
              </p:nvSpPr>
              <p:spPr>
                <a:xfrm rot="19564127">
                  <a:off x="2251598" y="2570540"/>
                  <a:ext cx="460693" cy="91232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 name="テキスト ボックス 31"/>
              <p:cNvSpPr txBox="1"/>
              <p:nvPr/>
            </p:nvSpPr>
            <p:spPr>
              <a:xfrm>
                <a:off x="3537524" y="1230520"/>
                <a:ext cx="1225015" cy="369332"/>
              </a:xfrm>
              <a:prstGeom prst="rect">
                <a:avLst/>
              </a:prstGeom>
              <a:noFill/>
            </p:spPr>
            <p:txBody>
              <a:bodyPr wrap="none" rtlCol="0">
                <a:spAutoFit/>
              </a:bodyPr>
              <a:lstStyle/>
              <a:p>
                <a:r>
                  <a:rPr lang="ja-JP" altLang="en-US" dirty="0" smtClean="0"/>
                  <a:t>地磁気線</a:t>
                </a:r>
                <a:r>
                  <a:rPr lang="en-US" altLang="ja-JP" dirty="0"/>
                  <a:t>1</a:t>
                </a:r>
                <a:endParaRPr kumimoji="1" lang="ja-JP" altLang="en-US" dirty="0"/>
              </a:p>
            </p:txBody>
          </p:sp>
          <p:sp>
            <p:nvSpPr>
              <p:cNvPr id="33" name="テキスト ボックス 32"/>
              <p:cNvSpPr txBox="1"/>
              <p:nvPr/>
            </p:nvSpPr>
            <p:spPr>
              <a:xfrm>
                <a:off x="-232879" y="4373867"/>
                <a:ext cx="958917" cy="369332"/>
              </a:xfrm>
              <a:prstGeom prst="rect">
                <a:avLst/>
              </a:prstGeom>
              <a:noFill/>
            </p:spPr>
            <p:txBody>
              <a:bodyPr wrap="none" rtlCol="0">
                <a:spAutoFit/>
              </a:bodyPr>
              <a:lstStyle/>
              <a:p>
                <a:r>
                  <a:rPr lang="ja-JP" altLang="en-US" dirty="0" smtClean="0"/>
                  <a:t>左カメラ</a:t>
                </a:r>
                <a:endParaRPr kumimoji="1" lang="ja-JP" altLang="en-US" dirty="0"/>
              </a:p>
            </p:txBody>
          </p:sp>
          <p:sp>
            <p:nvSpPr>
              <p:cNvPr id="34" name="テキスト ボックス 33"/>
              <p:cNvSpPr txBox="1"/>
              <p:nvPr/>
            </p:nvSpPr>
            <p:spPr>
              <a:xfrm>
                <a:off x="900510" y="5623950"/>
                <a:ext cx="958917" cy="369332"/>
              </a:xfrm>
              <a:prstGeom prst="rect">
                <a:avLst/>
              </a:prstGeom>
              <a:noFill/>
            </p:spPr>
            <p:txBody>
              <a:bodyPr wrap="none" rtlCol="0">
                <a:spAutoFit/>
              </a:bodyPr>
              <a:lstStyle/>
              <a:p>
                <a:r>
                  <a:rPr lang="ja-JP" altLang="en-US" dirty="0"/>
                  <a:t>右</a:t>
                </a:r>
                <a:r>
                  <a:rPr lang="ja-JP" altLang="en-US" dirty="0" smtClean="0"/>
                  <a:t>カメラ</a:t>
                </a:r>
                <a:endParaRPr kumimoji="1" lang="ja-JP" altLang="en-US" dirty="0"/>
              </a:p>
            </p:txBody>
          </p:sp>
          <p:sp>
            <p:nvSpPr>
              <p:cNvPr id="37" name="テキスト ボックス 36"/>
              <p:cNvSpPr txBox="1"/>
              <p:nvPr/>
            </p:nvSpPr>
            <p:spPr>
              <a:xfrm>
                <a:off x="3686528" y="1650929"/>
                <a:ext cx="1225015" cy="369332"/>
              </a:xfrm>
              <a:prstGeom prst="rect">
                <a:avLst/>
              </a:prstGeom>
              <a:noFill/>
            </p:spPr>
            <p:txBody>
              <a:bodyPr wrap="none" rtlCol="0">
                <a:spAutoFit/>
              </a:bodyPr>
              <a:lstStyle/>
              <a:p>
                <a:r>
                  <a:rPr lang="ja-JP" altLang="en-US" dirty="0" smtClean="0"/>
                  <a:t>地磁気線</a:t>
                </a:r>
                <a:r>
                  <a:rPr lang="en-US" altLang="ja-JP" dirty="0" smtClean="0"/>
                  <a:t>2</a:t>
                </a:r>
                <a:endParaRPr kumimoji="1" lang="ja-JP" altLang="en-US" dirty="0"/>
              </a:p>
            </p:txBody>
          </p:sp>
          <p:sp>
            <p:nvSpPr>
              <p:cNvPr id="49" name="テキスト ボックス 48"/>
              <p:cNvSpPr txBox="1"/>
              <p:nvPr/>
            </p:nvSpPr>
            <p:spPr>
              <a:xfrm>
                <a:off x="1236371" y="1983949"/>
                <a:ext cx="1107996" cy="646331"/>
              </a:xfrm>
              <a:prstGeom prst="rect">
                <a:avLst/>
              </a:prstGeom>
              <a:noFill/>
            </p:spPr>
            <p:txBody>
              <a:bodyPr wrap="none" rtlCol="0">
                <a:spAutoFit/>
              </a:bodyPr>
              <a:lstStyle/>
              <a:p>
                <a:r>
                  <a:rPr lang="ja-JP" altLang="en-US" dirty="0" smtClean="0"/>
                  <a:t>ブロック</a:t>
                </a:r>
                <a:r>
                  <a:rPr lang="en-US" altLang="ja-JP" dirty="0" smtClean="0"/>
                  <a:t/>
                </a:r>
                <a:br>
                  <a:rPr lang="en-US" altLang="ja-JP" dirty="0" smtClean="0"/>
                </a:br>
                <a:r>
                  <a:rPr lang="ja-JP" altLang="en-US" dirty="0" smtClean="0"/>
                  <a:t>切取範囲</a:t>
                </a:r>
                <a:endParaRPr kumimoji="1" lang="ja-JP" altLang="en-US" dirty="0"/>
              </a:p>
            </p:txBody>
          </p:sp>
        </p:grpSp>
      </p:grpSp>
    </p:spTree>
    <p:extLst>
      <p:ext uri="{BB962C8B-B14F-4D97-AF65-F5344CB8AC3E}">
        <p14:creationId xmlns:p14="http://schemas.microsoft.com/office/powerpoint/2010/main" val="39739868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地磁気情報を用いた対応点検出</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2016/7/8</a:t>
            </a:r>
            <a:endParaRPr lang="ja-JP" altLang="en-US" dirty="0"/>
          </a:p>
        </p:txBody>
      </p:sp>
      <p:sp>
        <p:nvSpPr>
          <p:cNvPr id="5" name="スライド番号プレースホルダー 4"/>
          <p:cNvSpPr>
            <a:spLocks noGrp="1"/>
          </p:cNvSpPr>
          <p:nvPr>
            <p:ph type="sldNum" sz="quarter" idx="12"/>
          </p:nvPr>
        </p:nvSpPr>
        <p:spPr/>
        <p:txBody>
          <a:bodyPr/>
          <a:lstStyle/>
          <a:p>
            <a:fld id="{D8F4E805-1781-46FB-877C-A4098C9829F0}" type="slidenum">
              <a:rPr lang="ja-JP" altLang="en-US" smtClean="0"/>
              <a:pPr/>
              <a:t>2</a:t>
            </a:fld>
            <a:endParaRPr lang="ja-JP" altLang="en-US"/>
          </a:p>
        </p:txBody>
      </p:sp>
      <p:grpSp>
        <p:nvGrpSpPr>
          <p:cNvPr id="3" name="グループ化 2"/>
          <p:cNvGrpSpPr/>
          <p:nvPr/>
        </p:nvGrpSpPr>
        <p:grpSpPr>
          <a:xfrm>
            <a:off x="31118" y="1443347"/>
            <a:ext cx="3711659" cy="2264596"/>
            <a:chOff x="5125156" y="3085418"/>
            <a:chExt cx="3711659" cy="2264596"/>
          </a:xfrm>
        </p:grpSpPr>
        <p:grpSp>
          <p:nvGrpSpPr>
            <p:cNvPr id="24" name="グループ化 23"/>
            <p:cNvGrpSpPr/>
            <p:nvPr/>
          </p:nvGrpSpPr>
          <p:grpSpPr>
            <a:xfrm>
              <a:off x="5220428" y="3971786"/>
              <a:ext cx="3509357" cy="1089047"/>
              <a:chOff x="353216" y="1020525"/>
              <a:chExt cx="3509357" cy="1089047"/>
            </a:xfrm>
          </p:grpSpPr>
          <p:grpSp>
            <p:nvGrpSpPr>
              <p:cNvPr id="27" name="グループ化 26"/>
              <p:cNvGrpSpPr/>
              <p:nvPr/>
            </p:nvGrpSpPr>
            <p:grpSpPr>
              <a:xfrm>
                <a:off x="353216" y="1020525"/>
                <a:ext cx="3509357" cy="698870"/>
                <a:chOff x="353216" y="1020525"/>
                <a:chExt cx="3509357" cy="698870"/>
              </a:xfrm>
            </p:grpSpPr>
            <p:sp>
              <p:nvSpPr>
                <p:cNvPr id="34" name="正方形/長方形 33"/>
                <p:cNvSpPr>
                  <a:spLocks/>
                </p:cNvSpPr>
                <p:nvPr/>
              </p:nvSpPr>
              <p:spPr>
                <a:xfrm>
                  <a:off x="353216" y="1020525"/>
                  <a:ext cx="3509357" cy="39600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215" dirty="0" smtClean="0">
                      <a:solidFill>
                        <a:schemeClr val="tx1"/>
                      </a:solidFill>
                      <a:latin typeface="Arial" panose="020B0604020202020204" pitchFamily="34" charset="0"/>
                      <a:ea typeface="ＭＳ Ｐゴシック" panose="020B0600070205080204" pitchFamily="50" charset="-128"/>
                    </a:rPr>
                    <a:t>下端・上端　抽出</a:t>
                  </a:r>
                  <a:endParaRPr lang="ja-JP" altLang="en-US" sz="2215" dirty="0">
                    <a:solidFill>
                      <a:schemeClr val="tx1"/>
                    </a:solidFill>
                    <a:latin typeface="Arial" panose="020B0604020202020204" pitchFamily="34" charset="0"/>
                    <a:ea typeface="ＭＳ Ｐゴシック" panose="020B0600070205080204" pitchFamily="50" charset="-128"/>
                  </a:endParaRPr>
                </a:p>
              </p:txBody>
            </p:sp>
            <p:cxnSp>
              <p:nvCxnSpPr>
                <p:cNvPr id="35" name="直線矢印コネクタ 34"/>
                <p:cNvCxnSpPr/>
                <p:nvPr/>
              </p:nvCxnSpPr>
              <p:spPr>
                <a:xfrm flipH="1">
                  <a:off x="2107894" y="1431395"/>
                  <a:ext cx="0" cy="288000"/>
                </a:xfrm>
                <a:prstGeom prst="straightConnector1">
                  <a:avLst/>
                </a:prstGeom>
                <a:ln w="635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正方形/長方形 29"/>
              <p:cNvSpPr/>
              <p:nvPr/>
            </p:nvSpPr>
            <p:spPr>
              <a:xfrm>
                <a:off x="353216" y="1713572"/>
                <a:ext cx="3509357" cy="39600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215" dirty="0" smtClean="0">
                    <a:solidFill>
                      <a:schemeClr val="tx1"/>
                    </a:solidFill>
                    <a:latin typeface="Arial" panose="020B0604020202020204" pitchFamily="34" charset="0"/>
                    <a:ea typeface="ＭＳ Ｐゴシック" panose="020B0600070205080204" pitchFamily="50" charset="-128"/>
                  </a:rPr>
                  <a:t>下端部における対応点検出</a:t>
                </a:r>
                <a:endParaRPr lang="ja-JP" altLang="en-US" sz="2215" dirty="0">
                  <a:solidFill>
                    <a:schemeClr val="tx1"/>
                  </a:solidFill>
                  <a:latin typeface="Arial" panose="020B0604020202020204" pitchFamily="34" charset="0"/>
                  <a:ea typeface="ＭＳ Ｐゴシック" panose="020B0600070205080204" pitchFamily="50" charset="-128"/>
                </a:endParaRPr>
              </a:p>
            </p:txBody>
          </p:sp>
        </p:grpSp>
        <p:sp>
          <p:nvSpPr>
            <p:cNvPr id="29" name="正方形/長方形 28"/>
            <p:cNvSpPr>
              <a:spLocks/>
            </p:cNvSpPr>
            <p:nvPr/>
          </p:nvSpPr>
          <p:spPr>
            <a:xfrm>
              <a:off x="5125156" y="3578578"/>
              <a:ext cx="3711659" cy="17714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215" dirty="0">
                <a:solidFill>
                  <a:schemeClr val="tx1"/>
                </a:solidFill>
                <a:latin typeface="Arial" panose="020B0604020202020204" pitchFamily="34" charset="0"/>
                <a:ea typeface="ＭＳ Ｐゴシック" panose="020B0600070205080204" pitchFamily="50" charset="-128"/>
              </a:endParaRPr>
            </a:p>
          </p:txBody>
        </p:sp>
        <p:sp>
          <p:nvSpPr>
            <p:cNvPr id="31" name="正方形/長方形 30"/>
            <p:cNvSpPr>
              <a:spLocks/>
            </p:cNvSpPr>
            <p:nvPr/>
          </p:nvSpPr>
          <p:spPr>
            <a:xfrm>
              <a:off x="5583826" y="3085418"/>
              <a:ext cx="2701517" cy="73440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215" dirty="0" smtClean="0">
                  <a:solidFill>
                    <a:schemeClr val="tx1"/>
                  </a:solidFill>
                  <a:latin typeface="Arial" panose="020B0604020202020204" pitchFamily="34" charset="0"/>
                  <a:ea typeface="ＭＳ Ｐゴシック" panose="020B0600070205080204" pitchFamily="50" charset="-128"/>
                </a:rPr>
                <a:t>地磁気情報を用いた</a:t>
              </a:r>
              <a:endParaRPr lang="en-US" altLang="ja-JP" sz="2215" dirty="0" smtClean="0">
                <a:solidFill>
                  <a:schemeClr val="tx1"/>
                </a:solidFill>
                <a:latin typeface="Arial" panose="020B0604020202020204" pitchFamily="34" charset="0"/>
                <a:ea typeface="ＭＳ Ｐゴシック" panose="020B0600070205080204" pitchFamily="50" charset="-128"/>
              </a:endParaRPr>
            </a:p>
            <a:p>
              <a:pPr algn="ctr"/>
              <a:r>
                <a:rPr lang="ja-JP" altLang="en-US" sz="2215" dirty="0" smtClean="0">
                  <a:solidFill>
                    <a:schemeClr val="tx1"/>
                  </a:solidFill>
                  <a:latin typeface="Arial" panose="020B0604020202020204" pitchFamily="34" charset="0"/>
                  <a:ea typeface="ＭＳ Ｐゴシック" panose="020B0600070205080204" pitchFamily="50" charset="-128"/>
                </a:rPr>
                <a:t>対応点検出</a:t>
              </a:r>
              <a:endParaRPr lang="ja-JP" altLang="en-US" sz="2215" dirty="0">
                <a:solidFill>
                  <a:schemeClr val="tx1"/>
                </a:solidFill>
                <a:latin typeface="Arial" panose="020B0604020202020204" pitchFamily="34" charset="0"/>
                <a:ea typeface="ＭＳ Ｐゴシック" panose="020B0600070205080204" pitchFamily="50" charset="-128"/>
              </a:endParaRPr>
            </a:p>
          </p:txBody>
        </p:sp>
      </p:grpSp>
      <p:sp>
        <p:nvSpPr>
          <p:cNvPr id="74" name="コンテンツ プレースホルダー 2"/>
          <p:cNvSpPr>
            <a:spLocks noGrp="1"/>
          </p:cNvSpPr>
          <p:nvPr>
            <p:ph idx="1"/>
          </p:nvPr>
        </p:nvSpPr>
        <p:spPr>
          <a:xfrm>
            <a:off x="3741829" y="4003555"/>
            <a:ext cx="6175898" cy="3146295"/>
          </a:xfrm>
        </p:spPr>
        <p:txBody>
          <a:bodyPr/>
          <a:lstStyle/>
          <a:p>
            <a:r>
              <a:rPr kumimoji="1" lang="ja-JP" altLang="en-US" dirty="0" smtClean="0"/>
              <a:t>カメラ位置から画像に写る範囲では</a:t>
            </a:r>
            <a:r>
              <a:rPr kumimoji="1" lang="en-US" altLang="ja-JP" dirty="0" smtClean="0"/>
              <a:t/>
            </a:r>
            <a:br>
              <a:rPr kumimoji="1" lang="en-US" altLang="ja-JP" dirty="0" smtClean="0"/>
            </a:br>
            <a:r>
              <a:rPr kumimoji="1" lang="ja-JP" altLang="en-US" dirty="0" smtClean="0"/>
              <a:t>地磁気は平行とみなす</a:t>
            </a:r>
            <a:endParaRPr kumimoji="1" lang="en-US" altLang="ja-JP" dirty="0" smtClean="0"/>
          </a:p>
          <a:p>
            <a:r>
              <a:rPr kumimoji="1" lang="ja-JP" altLang="en-US" dirty="0" smtClean="0"/>
              <a:t>下端（と上端）が求まれば自動的に</a:t>
            </a:r>
            <a:r>
              <a:rPr kumimoji="1" lang="en-US" altLang="ja-JP" dirty="0" smtClean="0"/>
              <a:t/>
            </a:r>
            <a:br>
              <a:rPr kumimoji="1" lang="en-US" altLang="ja-JP" dirty="0" smtClean="0"/>
            </a:br>
            <a:r>
              <a:rPr kumimoji="1" lang="ja-JP" altLang="en-US" dirty="0" smtClean="0"/>
              <a:t>オーロラ形状を復元できる</a:t>
            </a:r>
            <a:endParaRPr lang="en-US" altLang="ja-JP" dirty="0"/>
          </a:p>
          <a:p>
            <a:r>
              <a:rPr lang="ja-JP" altLang="en-US" dirty="0" smtClean="0"/>
              <a:t>とりあえず下端・上端をマスク画像</a:t>
            </a:r>
            <a:r>
              <a:rPr lang="en-US" altLang="ja-JP" dirty="0" smtClean="0"/>
              <a:t/>
            </a:r>
            <a:br>
              <a:rPr lang="en-US" altLang="ja-JP" dirty="0" smtClean="0"/>
            </a:br>
            <a:r>
              <a:rPr lang="ja-JP" altLang="en-US" dirty="0" smtClean="0"/>
              <a:t>によって手動で与える</a:t>
            </a:r>
            <a:endParaRPr kumimoji="1" lang="ja-JP" altLang="en-US" dirty="0"/>
          </a:p>
        </p:txBody>
      </p:sp>
      <p:grpSp>
        <p:nvGrpSpPr>
          <p:cNvPr id="6" name="グループ化 5"/>
          <p:cNvGrpSpPr/>
          <p:nvPr/>
        </p:nvGrpSpPr>
        <p:grpSpPr>
          <a:xfrm>
            <a:off x="4476318" y="1499922"/>
            <a:ext cx="4705320" cy="1457768"/>
            <a:chOff x="4476318" y="1499922"/>
            <a:chExt cx="4705320" cy="1457768"/>
          </a:xfrm>
        </p:grpSpPr>
        <p:sp>
          <p:nvSpPr>
            <p:cNvPr id="9" name="フリーフォーム 8"/>
            <p:cNvSpPr/>
            <p:nvPr/>
          </p:nvSpPr>
          <p:spPr>
            <a:xfrm>
              <a:off x="4639032" y="2249400"/>
              <a:ext cx="3646311" cy="237302"/>
            </a:xfrm>
            <a:custGeom>
              <a:avLst/>
              <a:gdLst>
                <a:gd name="connsiteX0" fmla="*/ 0 w 3646311"/>
                <a:gd name="connsiteY0" fmla="*/ 237302 h 237302"/>
                <a:gd name="connsiteX1" fmla="*/ 733778 w 3646311"/>
                <a:gd name="connsiteY1" fmla="*/ 11524 h 237302"/>
                <a:gd name="connsiteX2" fmla="*/ 1456267 w 3646311"/>
                <a:gd name="connsiteY2" fmla="*/ 169569 h 237302"/>
                <a:gd name="connsiteX3" fmla="*/ 2156178 w 3646311"/>
                <a:gd name="connsiteY3" fmla="*/ 235 h 237302"/>
                <a:gd name="connsiteX4" fmla="*/ 3081867 w 3646311"/>
                <a:gd name="connsiteY4" fmla="*/ 214724 h 237302"/>
                <a:gd name="connsiteX5" fmla="*/ 3646311 w 3646311"/>
                <a:gd name="connsiteY5" fmla="*/ 45391 h 237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6311" h="237302">
                  <a:moveTo>
                    <a:pt x="0" y="237302"/>
                  </a:moveTo>
                  <a:cubicBezTo>
                    <a:pt x="245533" y="130057"/>
                    <a:pt x="491067" y="22813"/>
                    <a:pt x="733778" y="11524"/>
                  </a:cubicBezTo>
                  <a:cubicBezTo>
                    <a:pt x="976489" y="235"/>
                    <a:pt x="1219200" y="171450"/>
                    <a:pt x="1456267" y="169569"/>
                  </a:cubicBezTo>
                  <a:cubicBezTo>
                    <a:pt x="1693334" y="167687"/>
                    <a:pt x="1885245" y="-7291"/>
                    <a:pt x="2156178" y="235"/>
                  </a:cubicBezTo>
                  <a:cubicBezTo>
                    <a:pt x="2427111" y="7761"/>
                    <a:pt x="2833512" y="207198"/>
                    <a:pt x="3081867" y="214724"/>
                  </a:cubicBezTo>
                  <a:cubicBezTo>
                    <a:pt x="3330222" y="222250"/>
                    <a:pt x="3554118" y="77376"/>
                    <a:pt x="3646311" y="45391"/>
                  </a:cubicBezTo>
                </a:path>
              </a:pathLst>
            </a:custGeom>
            <a:noFill/>
            <a:ln w="9683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p:cNvCxnSpPr/>
            <p:nvPr/>
          </p:nvCxnSpPr>
          <p:spPr>
            <a:xfrm>
              <a:off x="4476318" y="2021864"/>
              <a:ext cx="389193" cy="91324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p:nvPr/>
          </p:nvCxnSpPr>
          <p:spPr>
            <a:xfrm>
              <a:off x="7291767" y="1850889"/>
              <a:ext cx="461271" cy="110680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a:off x="4857629" y="1850889"/>
              <a:ext cx="389193" cy="91324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a:off x="5384312" y="1805222"/>
              <a:ext cx="411438" cy="102567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p:nvPr/>
          </p:nvCxnSpPr>
          <p:spPr>
            <a:xfrm>
              <a:off x="6829778" y="1805222"/>
              <a:ext cx="427986" cy="10045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p:nvPr/>
          </p:nvCxnSpPr>
          <p:spPr>
            <a:xfrm>
              <a:off x="6139907" y="1911427"/>
              <a:ext cx="389193" cy="91324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p:nvPr/>
          </p:nvCxnSpPr>
          <p:spPr>
            <a:xfrm>
              <a:off x="7714964" y="1993067"/>
              <a:ext cx="389193" cy="91324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p:cNvSpPr txBox="1"/>
            <p:nvPr/>
          </p:nvSpPr>
          <p:spPr>
            <a:xfrm>
              <a:off x="8176235" y="1691606"/>
              <a:ext cx="1005403" cy="369332"/>
            </a:xfrm>
            <a:prstGeom prst="rect">
              <a:avLst/>
            </a:prstGeom>
            <a:noFill/>
          </p:spPr>
          <p:txBody>
            <a:bodyPr wrap="none" rtlCol="0">
              <a:spAutoFit/>
            </a:bodyPr>
            <a:lstStyle/>
            <a:p>
              <a:r>
                <a:rPr lang="ja-JP" altLang="en-US" dirty="0"/>
                <a:t>オーロラ</a:t>
              </a:r>
              <a:endParaRPr kumimoji="1" lang="ja-JP" altLang="en-US" dirty="0"/>
            </a:p>
          </p:txBody>
        </p:sp>
        <p:sp>
          <p:nvSpPr>
            <p:cNvPr id="76" name="テキスト ボックス 75"/>
            <p:cNvSpPr txBox="1"/>
            <p:nvPr/>
          </p:nvSpPr>
          <p:spPr>
            <a:xfrm>
              <a:off x="4955719" y="1499922"/>
              <a:ext cx="877163" cy="369332"/>
            </a:xfrm>
            <a:prstGeom prst="rect">
              <a:avLst/>
            </a:prstGeom>
            <a:noFill/>
          </p:spPr>
          <p:txBody>
            <a:bodyPr wrap="none" rtlCol="0">
              <a:spAutoFit/>
            </a:bodyPr>
            <a:lstStyle/>
            <a:p>
              <a:r>
                <a:rPr lang="ja-JP" altLang="en-US" dirty="0"/>
                <a:t>地磁気</a:t>
              </a:r>
              <a:endParaRPr kumimoji="1" lang="ja-JP" altLang="en-US" dirty="0"/>
            </a:p>
          </p:txBody>
        </p:sp>
      </p:grpSp>
    </p:spTree>
    <p:extLst>
      <p:ext uri="{BB962C8B-B14F-4D97-AF65-F5344CB8AC3E}">
        <p14:creationId xmlns:p14="http://schemas.microsoft.com/office/powerpoint/2010/main" val="39764472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2016/7/8</a:t>
            </a:r>
            <a:endParaRPr lang="ja-JP" altLang="en-US" dirty="0"/>
          </a:p>
        </p:txBody>
      </p:sp>
      <p:sp>
        <p:nvSpPr>
          <p:cNvPr id="5" name="スライド番号プレースホルダー 4"/>
          <p:cNvSpPr>
            <a:spLocks noGrp="1"/>
          </p:cNvSpPr>
          <p:nvPr>
            <p:ph type="sldNum" sz="quarter" idx="12"/>
          </p:nvPr>
        </p:nvSpPr>
        <p:spPr/>
        <p:txBody>
          <a:bodyPr/>
          <a:lstStyle/>
          <a:p>
            <a:fld id="{D8F4E805-1781-46FB-877C-A4098C9829F0}" type="slidenum">
              <a:rPr lang="ja-JP" altLang="en-US" smtClean="0"/>
              <a:pPr/>
              <a:t>20</a:t>
            </a:fld>
            <a:endParaRPr lang="ja-JP" altLang="en-US"/>
          </a:p>
        </p:txBody>
      </p:sp>
      <p:grpSp>
        <p:nvGrpSpPr>
          <p:cNvPr id="48" name="グループ化 47"/>
          <p:cNvGrpSpPr/>
          <p:nvPr/>
        </p:nvGrpSpPr>
        <p:grpSpPr>
          <a:xfrm>
            <a:off x="4640506" y="2865093"/>
            <a:ext cx="4391162" cy="3081824"/>
            <a:chOff x="4255467" y="2115572"/>
            <a:chExt cx="4391162" cy="3081824"/>
          </a:xfrm>
        </p:grpSpPr>
        <p:grpSp>
          <p:nvGrpSpPr>
            <p:cNvPr id="24" name="グループ化 23"/>
            <p:cNvGrpSpPr/>
            <p:nvPr/>
          </p:nvGrpSpPr>
          <p:grpSpPr>
            <a:xfrm>
              <a:off x="4541346" y="3147383"/>
              <a:ext cx="1620000" cy="1620000"/>
              <a:chOff x="4537058" y="2333110"/>
              <a:chExt cx="1620000" cy="1620000"/>
            </a:xfrm>
          </p:grpSpPr>
          <p:sp>
            <p:nvSpPr>
              <p:cNvPr id="25" name="正方形/長方形 24"/>
              <p:cNvSpPr>
                <a:spLocks noChangeAspect="1"/>
              </p:cNvSpPr>
              <p:nvPr/>
            </p:nvSpPr>
            <p:spPr>
              <a:xfrm>
                <a:off x="4537058" y="2333110"/>
                <a:ext cx="1620000" cy="162000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p:cNvCxnSpPr/>
              <p:nvPr/>
            </p:nvCxnSpPr>
            <p:spPr>
              <a:xfrm flipH="1">
                <a:off x="4652426" y="2333110"/>
                <a:ext cx="461976" cy="162000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5568535" y="2333110"/>
                <a:ext cx="153855" cy="1620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8" name="グループ化 27"/>
            <p:cNvGrpSpPr/>
            <p:nvPr/>
          </p:nvGrpSpPr>
          <p:grpSpPr>
            <a:xfrm>
              <a:off x="6590978" y="3147383"/>
              <a:ext cx="1620000" cy="1620000"/>
              <a:chOff x="4537058" y="2333110"/>
              <a:chExt cx="1620000" cy="1620000"/>
            </a:xfrm>
          </p:grpSpPr>
          <p:sp>
            <p:nvSpPr>
              <p:cNvPr id="29" name="正方形/長方形 28"/>
              <p:cNvSpPr>
                <a:spLocks noChangeAspect="1"/>
              </p:cNvSpPr>
              <p:nvPr/>
            </p:nvSpPr>
            <p:spPr>
              <a:xfrm>
                <a:off x="4537058" y="2333110"/>
                <a:ext cx="1620000" cy="162000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p:cNvCxnSpPr/>
              <p:nvPr/>
            </p:nvCxnSpPr>
            <p:spPr>
              <a:xfrm flipH="1">
                <a:off x="4561559" y="2333110"/>
                <a:ext cx="596809" cy="159419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a:stCxn id="29" idx="0"/>
              </p:cNvCxnSpPr>
              <p:nvPr/>
            </p:nvCxnSpPr>
            <p:spPr>
              <a:xfrm>
                <a:off x="5347058" y="2333110"/>
                <a:ext cx="155327" cy="1620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5" name="テキスト ボックス 34"/>
            <p:cNvSpPr txBox="1"/>
            <p:nvPr/>
          </p:nvSpPr>
          <p:spPr>
            <a:xfrm>
              <a:off x="6338150" y="4828064"/>
              <a:ext cx="2249334" cy="369332"/>
            </a:xfrm>
            <a:prstGeom prst="rect">
              <a:avLst/>
            </a:prstGeom>
            <a:noFill/>
          </p:spPr>
          <p:txBody>
            <a:bodyPr wrap="none" rtlCol="0">
              <a:spAutoFit/>
            </a:bodyPr>
            <a:lstStyle/>
            <a:p>
              <a:r>
                <a:rPr lang="en-US" altLang="ja-JP" dirty="0" smtClean="0">
                  <a:latin typeface="Arial" panose="020B0604020202020204" pitchFamily="34" charset="0"/>
                  <a:cs typeface="Arial" panose="020B0604020202020204" pitchFamily="34" charset="0"/>
                </a:rPr>
                <a:t>Right camera image</a:t>
              </a:r>
              <a:endParaRPr kumimoji="1" lang="ja-JP" altLang="en-US" dirty="0">
                <a:latin typeface="Arial" panose="020B0604020202020204" pitchFamily="34" charset="0"/>
                <a:cs typeface="Arial" panose="020B0604020202020204" pitchFamily="34" charset="0"/>
              </a:endParaRPr>
            </a:p>
          </p:txBody>
        </p:sp>
        <p:sp>
          <p:nvSpPr>
            <p:cNvPr id="36" name="テキスト ボックス 35"/>
            <p:cNvSpPr txBox="1"/>
            <p:nvPr/>
          </p:nvSpPr>
          <p:spPr>
            <a:xfrm>
              <a:off x="4255467" y="4818460"/>
              <a:ext cx="2095445" cy="369332"/>
            </a:xfrm>
            <a:prstGeom prst="rect">
              <a:avLst/>
            </a:prstGeom>
            <a:noFill/>
          </p:spPr>
          <p:txBody>
            <a:bodyPr wrap="none" rtlCol="0">
              <a:spAutoFit/>
            </a:bodyPr>
            <a:lstStyle/>
            <a:p>
              <a:r>
                <a:rPr lang="en-US" altLang="ja-JP" dirty="0" smtClean="0">
                  <a:latin typeface="Arial" panose="020B0604020202020204" pitchFamily="34" charset="0"/>
                  <a:cs typeface="Arial" panose="020B0604020202020204" pitchFamily="34" charset="0"/>
                </a:rPr>
                <a:t>Left camera image</a:t>
              </a:r>
              <a:endParaRPr kumimoji="1" lang="ja-JP" altLang="en-US" dirty="0">
                <a:latin typeface="Arial" panose="020B0604020202020204" pitchFamily="34" charset="0"/>
                <a:cs typeface="Arial" panose="020B0604020202020204" pitchFamily="34" charset="0"/>
              </a:endParaRPr>
            </a:p>
          </p:txBody>
        </p:sp>
        <p:sp>
          <p:nvSpPr>
            <p:cNvPr id="38" name="テキスト ボックス 37"/>
            <p:cNvSpPr txBox="1"/>
            <p:nvPr/>
          </p:nvSpPr>
          <p:spPr>
            <a:xfrm>
              <a:off x="4833837" y="2128538"/>
              <a:ext cx="1941557" cy="369332"/>
            </a:xfrm>
            <a:prstGeom prst="rect">
              <a:avLst/>
            </a:prstGeom>
            <a:noFill/>
          </p:spPr>
          <p:txBody>
            <a:bodyPr wrap="none" rtlCol="0">
              <a:spAutoFit/>
            </a:bodyPr>
            <a:lstStyle/>
            <a:p>
              <a:r>
                <a:rPr lang="en-US" altLang="ja-JP" dirty="0" smtClean="0">
                  <a:latin typeface="Arial" panose="020B0604020202020204" pitchFamily="34" charset="0"/>
                  <a:cs typeface="Arial" panose="020B0604020202020204" pitchFamily="34" charset="0"/>
                </a:rPr>
                <a:t>Geomagnetism 1</a:t>
              </a:r>
              <a:endParaRPr kumimoji="1" lang="ja-JP" altLang="en-US" dirty="0">
                <a:latin typeface="Arial" panose="020B0604020202020204" pitchFamily="34" charset="0"/>
                <a:cs typeface="Arial" panose="020B0604020202020204" pitchFamily="34" charset="0"/>
              </a:endParaRPr>
            </a:p>
          </p:txBody>
        </p:sp>
        <p:sp>
          <p:nvSpPr>
            <p:cNvPr id="39" name="テキスト ボックス 38"/>
            <p:cNvSpPr txBox="1"/>
            <p:nvPr/>
          </p:nvSpPr>
          <p:spPr>
            <a:xfrm>
              <a:off x="6705072" y="2115572"/>
              <a:ext cx="1941557" cy="369332"/>
            </a:xfrm>
            <a:prstGeom prst="rect">
              <a:avLst/>
            </a:prstGeom>
            <a:noFill/>
          </p:spPr>
          <p:txBody>
            <a:bodyPr wrap="none" rtlCol="0">
              <a:spAutoFit/>
            </a:bodyPr>
            <a:lstStyle/>
            <a:p>
              <a:r>
                <a:rPr lang="en-US" altLang="ja-JP" dirty="0" smtClean="0">
                  <a:latin typeface="Arial" panose="020B0604020202020204" pitchFamily="34" charset="0"/>
                  <a:cs typeface="Arial" panose="020B0604020202020204" pitchFamily="34" charset="0"/>
                </a:rPr>
                <a:t>Geomagnetism 2</a:t>
              </a:r>
              <a:endParaRPr kumimoji="1" lang="ja-JP" altLang="en-US" dirty="0">
                <a:latin typeface="Arial" panose="020B0604020202020204" pitchFamily="34" charset="0"/>
                <a:cs typeface="Arial" panose="020B0604020202020204" pitchFamily="34" charset="0"/>
              </a:endParaRPr>
            </a:p>
          </p:txBody>
        </p:sp>
        <p:cxnSp>
          <p:nvCxnSpPr>
            <p:cNvPr id="41" name="直線コネクタ 40"/>
            <p:cNvCxnSpPr/>
            <p:nvPr/>
          </p:nvCxnSpPr>
          <p:spPr>
            <a:xfrm flipV="1">
              <a:off x="5114959" y="2497870"/>
              <a:ext cx="534791" cy="8269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flipH="1" flipV="1">
              <a:off x="6014194" y="2510705"/>
              <a:ext cx="1025044" cy="10799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5597171" y="2497870"/>
              <a:ext cx="1316712" cy="11438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flipV="1">
              <a:off x="7425479" y="2510705"/>
              <a:ext cx="43391" cy="909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0" name="グループ化 49"/>
          <p:cNvGrpSpPr/>
          <p:nvPr/>
        </p:nvGrpSpPr>
        <p:grpSpPr>
          <a:xfrm>
            <a:off x="-188883" y="1603820"/>
            <a:ext cx="5669428" cy="4872656"/>
            <a:chOff x="-272039" y="1197745"/>
            <a:chExt cx="5669428" cy="4872656"/>
          </a:xfrm>
        </p:grpSpPr>
        <p:grpSp>
          <p:nvGrpSpPr>
            <p:cNvPr id="6" name="グループ化 5"/>
            <p:cNvGrpSpPr/>
            <p:nvPr/>
          </p:nvGrpSpPr>
          <p:grpSpPr>
            <a:xfrm>
              <a:off x="16340" y="1398411"/>
              <a:ext cx="3959766" cy="4399763"/>
              <a:chOff x="81656" y="1420183"/>
              <a:chExt cx="3959766" cy="4399763"/>
            </a:xfrm>
          </p:grpSpPr>
          <p:grpSp>
            <p:nvGrpSpPr>
              <p:cNvPr id="7" name="グループ化 6"/>
              <p:cNvGrpSpPr/>
              <p:nvPr/>
            </p:nvGrpSpPr>
            <p:grpSpPr>
              <a:xfrm>
                <a:off x="81656" y="1420183"/>
                <a:ext cx="3959766" cy="4399763"/>
                <a:chOff x="81656" y="1747561"/>
                <a:chExt cx="3959766" cy="4399763"/>
              </a:xfrm>
            </p:grpSpPr>
            <p:grpSp>
              <p:nvGrpSpPr>
                <p:cNvPr id="9" name="グループ化 8"/>
                <p:cNvGrpSpPr/>
                <p:nvPr/>
              </p:nvGrpSpPr>
              <p:grpSpPr>
                <a:xfrm>
                  <a:off x="81656" y="1747561"/>
                  <a:ext cx="3959766" cy="4399763"/>
                  <a:chOff x="81656" y="1747561"/>
                  <a:chExt cx="3959766" cy="4399763"/>
                </a:xfrm>
              </p:grpSpPr>
              <p:grpSp>
                <p:nvGrpSpPr>
                  <p:cNvPr id="12" name="グループ化 11"/>
                  <p:cNvGrpSpPr/>
                  <p:nvPr/>
                </p:nvGrpSpPr>
                <p:grpSpPr>
                  <a:xfrm>
                    <a:off x="372533" y="1747561"/>
                    <a:ext cx="3668889" cy="3964031"/>
                    <a:chOff x="197556" y="1070813"/>
                    <a:chExt cx="3668889" cy="3964031"/>
                  </a:xfrm>
                </p:grpSpPr>
                <p:cxnSp>
                  <p:nvCxnSpPr>
                    <p:cNvPr id="21" name="直線矢印コネクタ 20"/>
                    <p:cNvCxnSpPr/>
                    <p:nvPr/>
                  </p:nvCxnSpPr>
                  <p:spPr>
                    <a:xfrm flipV="1">
                      <a:off x="338667" y="3263074"/>
                      <a:ext cx="352777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197556" y="2997199"/>
                      <a:ext cx="2015066" cy="20376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flipV="1">
                      <a:off x="491067" y="1070813"/>
                      <a:ext cx="0" cy="28217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平行四辺形 12"/>
                  <p:cNvSpPr/>
                  <p:nvPr/>
                </p:nvSpPr>
                <p:spPr>
                  <a:xfrm rot="5400000">
                    <a:off x="836432" y="4692110"/>
                    <a:ext cx="2097627" cy="812801"/>
                  </a:xfrm>
                  <a:prstGeom prst="parallelogram">
                    <a:avLst>
                      <a:gd name="adj" fmla="val 101556"/>
                    </a:avLst>
                  </a:prstGeom>
                  <a:solidFill>
                    <a:schemeClr val="accent1">
                      <a:lumMod val="20000"/>
                      <a:lumOff val="80000"/>
                      <a:alpha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p:nvGrpSpPr>
                <p:grpSpPr>
                  <a:xfrm rot="3000000">
                    <a:off x="1383017" y="5546294"/>
                    <a:ext cx="191655" cy="412419"/>
                    <a:chOff x="1699575" y="5774494"/>
                    <a:chExt cx="191655" cy="412419"/>
                  </a:xfrm>
                </p:grpSpPr>
                <p:sp>
                  <p:nvSpPr>
                    <p:cNvPr id="19" name="正方形/長方形 18"/>
                    <p:cNvSpPr/>
                    <p:nvPr/>
                  </p:nvSpPr>
                  <p:spPr>
                    <a:xfrm>
                      <a:off x="1699575" y="5881204"/>
                      <a:ext cx="191655" cy="30570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p:cNvSpPr/>
                    <p:nvPr/>
                  </p:nvSpPr>
                  <p:spPr>
                    <a:xfrm rot="10800000">
                      <a:off x="1699575" y="5774494"/>
                      <a:ext cx="191655" cy="213419"/>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 name="平行四辺形 14"/>
                  <p:cNvSpPr/>
                  <p:nvPr/>
                </p:nvSpPr>
                <p:spPr>
                  <a:xfrm rot="5400000">
                    <a:off x="-354548" y="3423542"/>
                    <a:ext cx="2097627" cy="812801"/>
                  </a:xfrm>
                  <a:prstGeom prst="parallelogram">
                    <a:avLst>
                      <a:gd name="adj" fmla="val 101556"/>
                    </a:avLst>
                  </a:prstGeom>
                  <a:solidFill>
                    <a:schemeClr val="accent1">
                      <a:lumMod val="20000"/>
                      <a:lumOff val="80000"/>
                      <a:alpha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p:nvGrpSpPr>
                <p:grpSpPr>
                  <a:xfrm rot="3000000">
                    <a:off x="192038" y="4280236"/>
                    <a:ext cx="191655" cy="412419"/>
                    <a:chOff x="1699575" y="5774494"/>
                    <a:chExt cx="191655" cy="412419"/>
                  </a:xfrm>
                </p:grpSpPr>
                <p:sp>
                  <p:nvSpPr>
                    <p:cNvPr id="17" name="正方形/長方形 16"/>
                    <p:cNvSpPr/>
                    <p:nvPr/>
                  </p:nvSpPr>
                  <p:spPr>
                    <a:xfrm>
                      <a:off x="1699575" y="5881204"/>
                      <a:ext cx="191655" cy="30570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p:cNvSpPr/>
                    <p:nvPr/>
                  </p:nvSpPr>
                  <p:spPr>
                    <a:xfrm rot="10800000">
                      <a:off x="1699575" y="5774494"/>
                      <a:ext cx="191655" cy="213419"/>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10" name="直線矢印コネクタ 9"/>
                <p:cNvCxnSpPr/>
                <p:nvPr/>
              </p:nvCxnSpPr>
              <p:spPr>
                <a:xfrm flipV="1">
                  <a:off x="1601281" y="1951754"/>
                  <a:ext cx="1783643" cy="1877301"/>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V="1">
                  <a:off x="2064793" y="2299564"/>
                  <a:ext cx="1783643" cy="187730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8" name="円/楕円 7"/>
              <p:cNvSpPr/>
              <p:nvPr/>
            </p:nvSpPr>
            <p:spPr>
              <a:xfrm rot="19564127">
                <a:off x="2125183" y="2560784"/>
                <a:ext cx="742529" cy="91232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 name="テキスト ボックス 31"/>
            <p:cNvSpPr txBox="1"/>
            <p:nvPr/>
          </p:nvSpPr>
          <p:spPr>
            <a:xfrm>
              <a:off x="2570733" y="1197745"/>
              <a:ext cx="1941557" cy="369332"/>
            </a:xfrm>
            <a:prstGeom prst="rect">
              <a:avLst/>
            </a:prstGeom>
            <a:noFill/>
          </p:spPr>
          <p:txBody>
            <a:bodyPr wrap="none" rtlCol="0">
              <a:spAutoFit/>
            </a:bodyPr>
            <a:lstStyle/>
            <a:p>
              <a:r>
                <a:rPr lang="en-US" altLang="ja-JP" dirty="0">
                  <a:latin typeface="Arial" panose="020B0604020202020204" pitchFamily="34" charset="0"/>
                  <a:cs typeface="Arial" panose="020B0604020202020204" pitchFamily="34" charset="0"/>
                </a:rPr>
                <a:t>Geomagnetism 1</a:t>
              </a:r>
              <a:endParaRPr lang="ja-JP" altLang="en-US" dirty="0">
                <a:latin typeface="Arial" panose="020B0604020202020204" pitchFamily="34" charset="0"/>
                <a:cs typeface="Arial" panose="020B0604020202020204" pitchFamily="34" charset="0"/>
              </a:endParaRPr>
            </a:p>
          </p:txBody>
        </p:sp>
        <p:sp>
          <p:nvSpPr>
            <p:cNvPr id="33" name="テキスト ボックス 32"/>
            <p:cNvSpPr txBox="1"/>
            <p:nvPr/>
          </p:nvSpPr>
          <p:spPr>
            <a:xfrm>
              <a:off x="-272039" y="4427112"/>
              <a:ext cx="1402948" cy="369332"/>
            </a:xfrm>
            <a:prstGeom prst="rect">
              <a:avLst/>
            </a:prstGeom>
            <a:noFill/>
          </p:spPr>
          <p:txBody>
            <a:bodyPr wrap="none" rtlCol="0">
              <a:spAutoFit/>
            </a:bodyPr>
            <a:lstStyle/>
            <a:p>
              <a:r>
                <a:rPr lang="en-US" altLang="ja-JP" dirty="0" smtClean="0">
                  <a:latin typeface="Arial" panose="020B0604020202020204" pitchFamily="34" charset="0"/>
                  <a:cs typeface="Arial" panose="020B0604020202020204" pitchFamily="34" charset="0"/>
                </a:rPr>
                <a:t>Left camera</a:t>
              </a:r>
              <a:endParaRPr kumimoji="1" lang="ja-JP" altLang="en-US" dirty="0">
                <a:latin typeface="Arial" panose="020B0604020202020204" pitchFamily="34" charset="0"/>
                <a:cs typeface="Arial" panose="020B0604020202020204" pitchFamily="34" charset="0"/>
              </a:endParaRPr>
            </a:p>
          </p:txBody>
        </p:sp>
        <p:sp>
          <p:nvSpPr>
            <p:cNvPr id="34" name="テキスト ボックス 33"/>
            <p:cNvSpPr txBox="1"/>
            <p:nvPr/>
          </p:nvSpPr>
          <p:spPr>
            <a:xfrm>
              <a:off x="900510" y="5701069"/>
              <a:ext cx="1556836" cy="369332"/>
            </a:xfrm>
            <a:prstGeom prst="rect">
              <a:avLst/>
            </a:prstGeom>
            <a:noFill/>
          </p:spPr>
          <p:txBody>
            <a:bodyPr wrap="none" rtlCol="0">
              <a:spAutoFit/>
            </a:bodyPr>
            <a:lstStyle/>
            <a:p>
              <a:r>
                <a:rPr lang="en-US" altLang="ja-JP" dirty="0" smtClean="0">
                  <a:latin typeface="Arial" panose="020B0604020202020204" pitchFamily="34" charset="0"/>
                  <a:cs typeface="Arial" panose="020B0604020202020204" pitchFamily="34" charset="0"/>
                </a:rPr>
                <a:t>Right camera</a:t>
              </a:r>
              <a:endParaRPr kumimoji="1" lang="ja-JP" altLang="en-US" dirty="0">
                <a:latin typeface="Arial" panose="020B0604020202020204" pitchFamily="34" charset="0"/>
                <a:cs typeface="Arial" panose="020B0604020202020204" pitchFamily="34" charset="0"/>
              </a:endParaRPr>
            </a:p>
          </p:txBody>
        </p:sp>
        <p:sp>
          <p:nvSpPr>
            <p:cNvPr id="37" name="テキスト ボックス 36"/>
            <p:cNvSpPr txBox="1"/>
            <p:nvPr/>
          </p:nvSpPr>
          <p:spPr>
            <a:xfrm>
              <a:off x="3455832" y="1656782"/>
              <a:ext cx="1941557" cy="369332"/>
            </a:xfrm>
            <a:prstGeom prst="rect">
              <a:avLst/>
            </a:prstGeom>
            <a:noFill/>
          </p:spPr>
          <p:txBody>
            <a:bodyPr wrap="none" rtlCol="0">
              <a:spAutoFit/>
            </a:bodyPr>
            <a:lstStyle/>
            <a:p>
              <a:r>
                <a:rPr lang="en-US" altLang="ja-JP" dirty="0">
                  <a:latin typeface="Arial" panose="020B0604020202020204" pitchFamily="34" charset="0"/>
                  <a:cs typeface="Arial" panose="020B0604020202020204" pitchFamily="34" charset="0"/>
                </a:rPr>
                <a:t>Geomagnetism </a:t>
              </a:r>
              <a:r>
                <a:rPr lang="en-US" altLang="ja-JP" dirty="0" smtClean="0">
                  <a:latin typeface="Arial" panose="020B0604020202020204" pitchFamily="34" charset="0"/>
                  <a:cs typeface="Arial" panose="020B0604020202020204" pitchFamily="34" charset="0"/>
                </a:rPr>
                <a:t>2</a:t>
              </a:r>
              <a:endParaRPr lang="ja-JP" altLang="en-US" dirty="0">
                <a:latin typeface="Arial" panose="020B0604020202020204" pitchFamily="34" charset="0"/>
                <a:cs typeface="Arial" panose="020B0604020202020204" pitchFamily="34" charset="0"/>
              </a:endParaRPr>
            </a:p>
          </p:txBody>
        </p:sp>
        <p:sp>
          <p:nvSpPr>
            <p:cNvPr id="49" name="テキスト ボックス 48"/>
            <p:cNvSpPr txBox="1"/>
            <p:nvPr/>
          </p:nvSpPr>
          <p:spPr>
            <a:xfrm>
              <a:off x="994836" y="2202796"/>
              <a:ext cx="1620957" cy="369332"/>
            </a:xfrm>
            <a:prstGeom prst="rect">
              <a:avLst/>
            </a:prstGeom>
            <a:noFill/>
          </p:spPr>
          <p:txBody>
            <a:bodyPr wrap="none" rtlCol="0">
              <a:spAutoFit/>
            </a:bodyPr>
            <a:lstStyle/>
            <a:p>
              <a:r>
                <a:rPr lang="en-US" altLang="ja-JP" dirty="0" smtClean="0">
                  <a:latin typeface="Arial" panose="020B0604020202020204" pitchFamily="34" charset="0"/>
                  <a:cs typeface="Arial" panose="020B0604020202020204" pitchFamily="34" charset="0"/>
                </a:rPr>
                <a:t>Attention area</a:t>
              </a:r>
              <a:endParaRPr kumimoji="1" lang="ja-JP" altLang="en-US"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3303417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2016/7/8</a:t>
            </a:r>
            <a:endParaRPr lang="ja-JP" altLang="en-US" dirty="0"/>
          </a:p>
        </p:txBody>
      </p:sp>
      <p:sp>
        <p:nvSpPr>
          <p:cNvPr id="5" name="スライド番号プレースホルダー 4"/>
          <p:cNvSpPr>
            <a:spLocks noGrp="1"/>
          </p:cNvSpPr>
          <p:nvPr>
            <p:ph type="sldNum" sz="quarter" idx="12"/>
          </p:nvPr>
        </p:nvSpPr>
        <p:spPr/>
        <p:txBody>
          <a:bodyPr/>
          <a:lstStyle/>
          <a:p>
            <a:fld id="{D8F4E805-1781-46FB-877C-A4098C9829F0}" type="slidenum">
              <a:rPr lang="ja-JP" altLang="en-US" smtClean="0"/>
              <a:pPr/>
              <a:t>21</a:t>
            </a:fld>
            <a:endParaRPr lang="ja-JP" altLang="en-US"/>
          </a:p>
        </p:txBody>
      </p:sp>
      <p:grpSp>
        <p:nvGrpSpPr>
          <p:cNvPr id="48" name="グループ化 47"/>
          <p:cNvGrpSpPr/>
          <p:nvPr/>
        </p:nvGrpSpPr>
        <p:grpSpPr>
          <a:xfrm>
            <a:off x="4696950" y="2838054"/>
            <a:ext cx="4332017" cy="2773420"/>
            <a:chOff x="4255467" y="2423976"/>
            <a:chExt cx="4332017" cy="2773420"/>
          </a:xfrm>
        </p:grpSpPr>
        <p:grpSp>
          <p:nvGrpSpPr>
            <p:cNvPr id="24" name="グループ化 23"/>
            <p:cNvGrpSpPr/>
            <p:nvPr/>
          </p:nvGrpSpPr>
          <p:grpSpPr>
            <a:xfrm>
              <a:off x="4541346" y="3147383"/>
              <a:ext cx="1620000" cy="1635271"/>
              <a:chOff x="4537058" y="2333110"/>
              <a:chExt cx="1620000" cy="1635271"/>
            </a:xfrm>
          </p:grpSpPr>
          <p:sp>
            <p:nvSpPr>
              <p:cNvPr id="25" name="正方形/長方形 24"/>
              <p:cNvSpPr>
                <a:spLocks noChangeAspect="1"/>
              </p:cNvSpPr>
              <p:nvPr/>
            </p:nvSpPr>
            <p:spPr>
              <a:xfrm>
                <a:off x="4537058" y="2333110"/>
                <a:ext cx="1620000" cy="162000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p:cNvCxnSpPr/>
              <p:nvPr/>
            </p:nvCxnSpPr>
            <p:spPr>
              <a:xfrm flipH="1">
                <a:off x="4902879" y="2348381"/>
                <a:ext cx="461976" cy="162000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5568535" y="2333110"/>
                <a:ext cx="153855" cy="1620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8" name="グループ化 27"/>
            <p:cNvGrpSpPr/>
            <p:nvPr/>
          </p:nvGrpSpPr>
          <p:grpSpPr>
            <a:xfrm>
              <a:off x="6590978" y="3147383"/>
              <a:ext cx="1620000" cy="1644291"/>
              <a:chOff x="4537058" y="2333110"/>
              <a:chExt cx="1620000" cy="1644291"/>
            </a:xfrm>
          </p:grpSpPr>
          <p:sp>
            <p:nvSpPr>
              <p:cNvPr id="29" name="正方形/長方形 28"/>
              <p:cNvSpPr>
                <a:spLocks noChangeAspect="1"/>
              </p:cNvSpPr>
              <p:nvPr/>
            </p:nvSpPr>
            <p:spPr>
              <a:xfrm>
                <a:off x="4537058" y="2333110"/>
                <a:ext cx="1620000" cy="162000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p:cNvCxnSpPr/>
              <p:nvPr/>
            </p:nvCxnSpPr>
            <p:spPr>
              <a:xfrm flipH="1">
                <a:off x="4776126" y="2348954"/>
                <a:ext cx="596809" cy="159419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flipH="1">
                <a:off x="5359059" y="2348954"/>
                <a:ext cx="202566" cy="162844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5" name="テキスト ボックス 34"/>
            <p:cNvSpPr txBox="1"/>
            <p:nvPr/>
          </p:nvSpPr>
          <p:spPr>
            <a:xfrm>
              <a:off x="6338150" y="4828064"/>
              <a:ext cx="2249334" cy="369332"/>
            </a:xfrm>
            <a:prstGeom prst="rect">
              <a:avLst/>
            </a:prstGeom>
            <a:noFill/>
          </p:spPr>
          <p:txBody>
            <a:bodyPr wrap="none" rtlCol="0">
              <a:spAutoFit/>
            </a:bodyPr>
            <a:lstStyle/>
            <a:p>
              <a:r>
                <a:rPr lang="en-US" altLang="ja-JP" dirty="0" smtClean="0">
                  <a:latin typeface="Arial" panose="020B0604020202020204" pitchFamily="34" charset="0"/>
                  <a:cs typeface="Arial" panose="020B0604020202020204" pitchFamily="34" charset="0"/>
                </a:rPr>
                <a:t>Right camera image</a:t>
              </a:r>
              <a:endParaRPr kumimoji="1" lang="ja-JP" altLang="en-US" dirty="0">
                <a:latin typeface="Arial" panose="020B0604020202020204" pitchFamily="34" charset="0"/>
                <a:cs typeface="Arial" panose="020B0604020202020204" pitchFamily="34" charset="0"/>
              </a:endParaRPr>
            </a:p>
          </p:txBody>
        </p:sp>
        <p:sp>
          <p:nvSpPr>
            <p:cNvPr id="36" name="テキスト ボックス 35"/>
            <p:cNvSpPr txBox="1"/>
            <p:nvPr/>
          </p:nvSpPr>
          <p:spPr>
            <a:xfrm>
              <a:off x="4255467" y="4818460"/>
              <a:ext cx="2095445" cy="369332"/>
            </a:xfrm>
            <a:prstGeom prst="rect">
              <a:avLst/>
            </a:prstGeom>
            <a:noFill/>
          </p:spPr>
          <p:txBody>
            <a:bodyPr wrap="none" rtlCol="0">
              <a:spAutoFit/>
            </a:bodyPr>
            <a:lstStyle/>
            <a:p>
              <a:r>
                <a:rPr lang="en-US" altLang="ja-JP" dirty="0" smtClean="0">
                  <a:latin typeface="Arial" panose="020B0604020202020204" pitchFamily="34" charset="0"/>
                  <a:cs typeface="Arial" panose="020B0604020202020204" pitchFamily="34" charset="0"/>
                </a:rPr>
                <a:t>Left camera image</a:t>
              </a:r>
              <a:endParaRPr kumimoji="1" lang="ja-JP" altLang="en-US" dirty="0">
                <a:latin typeface="Arial" panose="020B0604020202020204" pitchFamily="34" charset="0"/>
                <a:cs typeface="Arial" panose="020B0604020202020204" pitchFamily="34" charset="0"/>
              </a:endParaRPr>
            </a:p>
          </p:txBody>
        </p:sp>
        <p:sp>
          <p:nvSpPr>
            <p:cNvPr id="39" name="テキスト ボックス 38"/>
            <p:cNvSpPr txBox="1"/>
            <p:nvPr/>
          </p:nvSpPr>
          <p:spPr>
            <a:xfrm>
              <a:off x="5521260" y="2423976"/>
              <a:ext cx="1813317" cy="369332"/>
            </a:xfrm>
            <a:prstGeom prst="rect">
              <a:avLst/>
            </a:prstGeom>
            <a:noFill/>
          </p:spPr>
          <p:txBody>
            <a:bodyPr wrap="none" rtlCol="0">
              <a:spAutoFit/>
            </a:bodyPr>
            <a:lstStyle/>
            <a:p>
              <a:r>
                <a:rPr lang="en-US" altLang="ja-JP" dirty="0" smtClean="0">
                  <a:latin typeface="Arial" panose="020B0604020202020204" pitchFamily="34" charset="0"/>
                  <a:cs typeface="Arial" panose="020B0604020202020204" pitchFamily="34" charset="0"/>
                </a:rPr>
                <a:t>Geomagnetism</a:t>
              </a:r>
              <a:endParaRPr kumimoji="1" lang="ja-JP" altLang="en-US" dirty="0">
                <a:latin typeface="Arial" panose="020B0604020202020204" pitchFamily="34" charset="0"/>
                <a:cs typeface="Arial" panose="020B0604020202020204" pitchFamily="34" charset="0"/>
              </a:endParaRPr>
            </a:p>
          </p:txBody>
        </p:sp>
        <p:cxnSp>
          <p:nvCxnSpPr>
            <p:cNvPr id="41" name="直線コネクタ 40"/>
            <p:cNvCxnSpPr/>
            <p:nvPr/>
          </p:nvCxnSpPr>
          <p:spPr>
            <a:xfrm flipV="1">
              <a:off x="5315975" y="2793308"/>
              <a:ext cx="648151" cy="5647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flipH="1" flipV="1">
              <a:off x="6658957" y="2860256"/>
              <a:ext cx="596362" cy="759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5597329" y="2860256"/>
              <a:ext cx="441738" cy="7304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flipH="1" flipV="1">
              <a:off x="6894446" y="2849391"/>
              <a:ext cx="666771" cy="6887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7" name="グループ化 66"/>
          <p:cNvGrpSpPr/>
          <p:nvPr/>
        </p:nvGrpSpPr>
        <p:grpSpPr>
          <a:xfrm>
            <a:off x="156699" y="1430467"/>
            <a:ext cx="4829389" cy="4806922"/>
            <a:chOff x="-188883" y="1669554"/>
            <a:chExt cx="4829389" cy="4806922"/>
          </a:xfrm>
        </p:grpSpPr>
        <p:grpSp>
          <p:nvGrpSpPr>
            <p:cNvPr id="50" name="グループ化 49"/>
            <p:cNvGrpSpPr/>
            <p:nvPr/>
          </p:nvGrpSpPr>
          <p:grpSpPr>
            <a:xfrm>
              <a:off x="-188883" y="1669554"/>
              <a:ext cx="4829389" cy="4806922"/>
              <a:chOff x="-272039" y="1263479"/>
              <a:chExt cx="4829389" cy="4806922"/>
            </a:xfrm>
          </p:grpSpPr>
          <p:grpSp>
            <p:nvGrpSpPr>
              <p:cNvPr id="6" name="グループ化 5"/>
              <p:cNvGrpSpPr/>
              <p:nvPr/>
            </p:nvGrpSpPr>
            <p:grpSpPr>
              <a:xfrm>
                <a:off x="16340" y="1398411"/>
                <a:ext cx="3959766" cy="4399763"/>
                <a:chOff x="81656" y="1420183"/>
                <a:chExt cx="3959766" cy="4399763"/>
              </a:xfrm>
            </p:grpSpPr>
            <p:grpSp>
              <p:nvGrpSpPr>
                <p:cNvPr id="7" name="グループ化 6"/>
                <p:cNvGrpSpPr/>
                <p:nvPr/>
              </p:nvGrpSpPr>
              <p:grpSpPr>
                <a:xfrm>
                  <a:off x="81656" y="1420183"/>
                  <a:ext cx="3959766" cy="4399763"/>
                  <a:chOff x="81656" y="1747561"/>
                  <a:chExt cx="3959766" cy="4399763"/>
                </a:xfrm>
              </p:grpSpPr>
              <p:grpSp>
                <p:nvGrpSpPr>
                  <p:cNvPr id="9" name="グループ化 8"/>
                  <p:cNvGrpSpPr/>
                  <p:nvPr/>
                </p:nvGrpSpPr>
                <p:grpSpPr>
                  <a:xfrm>
                    <a:off x="81656" y="1747561"/>
                    <a:ext cx="3959766" cy="4399763"/>
                    <a:chOff x="81656" y="1747561"/>
                    <a:chExt cx="3959766" cy="4399763"/>
                  </a:xfrm>
                </p:grpSpPr>
                <p:grpSp>
                  <p:nvGrpSpPr>
                    <p:cNvPr id="12" name="グループ化 11"/>
                    <p:cNvGrpSpPr/>
                    <p:nvPr/>
                  </p:nvGrpSpPr>
                  <p:grpSpPr>
                    <a:xfrm>
                      <a:off x="372533" y="1747561"/>
                      <a:ext cx="3668889" cy="3964031"/>
                      <a:chOff x="197556" y="1070813"/>
                      <a:chExt cx="3668889" cy="3964031"/>
                    </a:xfrm>
                  </p:grpSpPr>
                  <p:cxnSp>
                    <p:nvCxnSpPr>
                      <p:cNvPr id="21" name="直線矢印コネクタ 20"/>
                      <p:cNvCxnSpPr/>
                      <p:nvPr/>
                    </p:nvCxnSpPr>
                    <p:spPr>
                      <a:xfrm flipV="1">
                        <a:off x="338667" y="3263074"/>
                        <a:ext cx="352777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197556" y="2997199"/>
                        <a:ext cx="2015066" cy="203764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flipV="1">
                        <a:off x="491067" y="1070813"/>
                        <a:ext cx="0" cy="28217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平行四辺形 12"/>
                    <p:cNvSpPr/>
                    <p:nvPr/>
                  </p:nvSpPr>
                  <p:spPr>
                    <a:xfrm rot="5400000">
                      <a:off x="836432" y="4692110"/>
                      <a:ext cx="2097627" cy="812801"/>
                    </a:xfrm>
                    <a:prstGeom prst="parallelogram">
                      <a:avLst>
                        <a:gd name="adj" fmla="val 101556"/>
                      </a:avLst>
                    </a:prstGeom>
                    <a:solidFill>
                      <a:schemeClr val="accent1">
                        <a:lumMod val="20000"/>
                        <a:lumOff val="80000"/>
                        <a:alpha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p:nvGrpSpPr>
                  <p:grpSpPr>
                    <a:xfrm rot="3000000">
                      <a:off x="1383017" y="5546294"/>
                      <a:ext cx="191655" cy="412419"/>
                      <a:chOff x="1699575" y="5774494"/>
                      <a:chExt cx="191655" cy="412419"/>
                    </a:xfrm>
                  </p:grpSpPr>
                  <p:sp>
                    <p:nvSpPr>
                      <p:cNvPr id="19" name="正方形/長方形 18"/>
                      <p:cNvSpPr/>
                      <p:nvPr/>
                    </p:nvSpPr>
                    <p:spPr>
                      <a:xfrm>
                        <a:off x="1699575" y="5881204"/>
                        <a:ext cx="191655" cy="30570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p:cNvSpPr/>
                      <p:nvPr/>
                    </p:nvSpPr>
                    <p:spPr>
                      <a:xfrm rot="10800000">
                        <a:off x="1699575" y="5774494"/>
                        <a:ext cx="191655" cy="213419"/>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 name="平行四辺形 14"/>
                    <p:cNvSpPr/>
                    <p:nvPr/>
                  </p:nvSpPr>
                  <p:spPr>
                    <a:xfrm rot="5400000">
                      <a:off x="-354548" y="3423542"/>
                      <a:ext cx="2097627" cy="812801"/>
                    </a:xfrm>
                    <a:prstGeom prst="parallelogram">
                      <a:avLst>
                        <a:gd name="adj" fmla="val 101556"/>
                      </a:avLst>
                    </a:prstGeom>
                    <a:solidFill>
                      <a:schemeClr val="accent1">
                        <a:lumMod val="20000"/>
                        <a:lumOff val="80000"/>
                        <a:alpha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p:nvGrpSpPr>
                  <p:grpSpPr>
                    <a:xfrm rot="3000000">
                      <a:off x="192038" y="4280236"/>
                      <a:ext cx="191655" cy="412419"/>
                      <a:chOff x="1699575" y="5774494"/>
                      <a:chExt cx="191655" cy="412419"/>
                    </a:xfrm>
                  </p:grpSpPr>
                  <p:sp>
                    <p:nvSpPr>
                      <p:cNvPr id="17" name="正方形/長方形 16"/>
                      <p:cNvSpPr/>
                      <p:nvPr/>
                    </p:nvSpPr>
                    <p:spPr>
                      <a:xfrm>
                        <a:off x="1699575" y="5881204"/>
                        <a:ext cx="191655" cy="30570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p:cNvSpPr/>
                      <p:nvPr/>
                    </p:nvSpPr>
                    <p:spPr>
                      <a:xfrm rot="10800000">
                        <a:off x="1699575" y="5774494"/>
                        <a:ext cx="191655" cy="213419"/>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10" name="直線矢印コネクタ 9"/>
                  <p:cNvCxnSpPr/>
                  <p:nvPr/>
                </p:nvCxnSpPr>
                <p:spPr>
                  <a:xfrm rot="10800000" flipV="1">
                    <a:off x="1601281" y="1951754"/>
                    <a:ext cx="1783643" cy="1877301"/>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rot="10800000" flipV="1">
                    <a:off x="2064793" y="2299564"/>
                    <a:ext cx="1783643" cy="187730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8" name="円/楕円 7"/>
                <p:cNvSpPr/>
                <p:nvPr/>
              </p:nvSpPr>
              <p:spPr>
                <a:xfrm rot="19564127">
                  <a:off x="2540272" y="2078427"/>
                  <a:ext cx="742529" cy="91232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 name="テキスト ボックス 31"/>
              <p:cNvSpPr txBox="1"/>
              <p:nvPr/>
            </p:nvSpPr>
            <p:spPr>
              <a:xfrm>
                <a:off x="2808153" y="1263479"/>
                <a:ext cx="1749197" cy="369332"/>
              </a:xfrm>
              <a:prstGeom prst="rect">
                <a:avLst/>
              </a:prstGeom>
              <a:noFill/>
            </p:spPr>
            <p:txBody>
              <a:bodyPr wrap="none" rtlCol="0">
                <a:spAutoFit/>
              </a:bodyPr>
              <a:lstStyle/>
              <a:p>
                <a:r>
                  <a:rPr lang="en-US" altLang="ja-JP" dirty="0" smtClean="0">
                    <a:latin typeface="Arial" panose="020B0604020202020204" pitchFamily="34" charset="0"/>
                    <a:cs typeface="Arial" panose="020B0604020202020204" pitchFamily="34" charset="0"/>
                  </a:rPr>
                  <a:t>Geomagnetism</a:t>
                </a:r>
                <a:endParaRPr lang="ja-JP" altLang="en-US" dirty="0">
                  <a:latin typeface="Arial" panose="020B0604020202020204" pitchFamily="34" charset="0"/>
                  <a:cs typeface="Arial" panose="020B0604020202020204" pitchFamily="34" charset="0"/>
                </a:endParaRPr>
              </a:p>
            </p:txBody>
          </p:sp>
          <p:sp>
            <p:nvSpPr>
              <p:cNvPr id="33" name="テキスト ボックス 32"/>
              <p:cNvSpPr txBox="1"/>
              <p:nvPr/>
            </p:nvSpPr>
            <p:spPr>
              <a:xfrm>
                <a:off x="-272039" y="4427112"/>
                <a:ext cx="1402948" cy="369332"/>
              </a:xfrm>
              <a:prstGeom prst="rect">
                <a:avLst/>
              </a:prstGeom>
              <a:noFill/>
            </p:spPr>
            <p:txBody>
              <a:bodyPr wrap="none" rtlCol="0">
                <a:spAutoFit/>
              </a:bodyPr>
              <a:lstStyle/>
              <a:p>
                <a:r>
                  <a:rPr lang="en-US" altLang="ja-JP" dirty="0" smtClean="0">
                    <a:latin typeface="Arial" panose="020B0604020202020204" pitchFamily="34" charset="0"/>
                    <a:cs typeface="Arial" panose="020B0604020202020204" pitchFamily="34" charset="0"/>
                  </a:rPr>
                  <a:t>Left camera</a:t>
                </a:r>
                <a:endParaRPr kumimoji="1" lang="ja-JP" altLang="en-US" dirty="0">
                  <a:latin typeface="Arial" panose="020B0604020202020204" pitchFamily="34" charset="0"/>
                  <a:cs typeface="Arial" panose="020B0604020202020204" pitchFamily="34" charset="0"/>
                </a:endParaRPr>
              </a:p>
            </p:txBody>
          </p:sp>
          <p:sp>
            <p:nvSpPr>
              <p:cNvPr id="34" name="テキスト ボックス 33"/>
              <p:cNvSpPr txBox="1"/>
              <p:nvPr/>
            </p:nvSpPr>
            <p:spPr>
              <a:xfrm>
                <a:off x="900510" y="5701069"/>
                <a:ext cx="1556836" cy="369332"/>
              </a:xfrm>
              <a:prstGeom prst="rect">
                <a:avLst/>
              </a:prstGeom>
              <a:noFill/>
            </p:spPr>
            <p:txBody>
              <a:bodyPr wrap="none" rtlCol="0">
                <a:spAutoFit/>
              </a:bodyPr>
              <a:lstStyle/>
              <a:p>
                <a:r>
                  <a:rPr lang="en-US" altLang="ja-JP" dirty="0" smtClean="0">
                    <a:latin typeface="Arial" panose="020B0604020202020204" pitchFamily="34" charset="0"/>
                    <a:cs typeface="Arial" panose="020B0604020202020204" pitchFamily="34" charset="0"/>
                  </a:rPr>
                  <a:t>Right camera</a:t>
                </a:r>
                <a:endParaRPr kumimoji="1" lang="ja-JP" altLang="en-US" dirty="0">
                  <a:latin typeface="Arial" panose="020B0604020202020204" pitchFamily="34" charset="0"/>
                  <a:cs typeface="Arial" panose="020B0604020202020204" pitchFamily="34" charset="0"/>
                </a:endParaRPr>
              </a:p>
            </p:txBody>
          </p:sp>
          <p:sp>
            <p:nvSpPr>
              <p:cNvPr id="49" name="テキスト ボックス 48"/>
              <p:cNvSpPr txBox="1"/>
              <p:nvPr/>
            </p:nvSpPr>
            <p:spPr>
              <a:xfrm>
                <a:off x="831224" y="2212222"/>
                <a:ext cx="1620957" cy="369332"/>
              </a:xfrm>
              <a:prstGeom prst="rect">
                <a:avLst/>
              </a:prstGeom>
              <a:noFill/>
            </p:spPr>
            <p:txBody>
              <a:bodyPr wrap="none" rtlCol="0">
                <a:spAutoFit/>
              </a:bodyPr>
              <a:lstStyle/>
              <a:p>
                <a:r>
                  <a:rPr lang="en-US" altLang="ja-JP" dirty="0" smtClean="0">
                    <a:latin typeface="Arial" panose="020B0604020202020204" pitchFamily="34" charset="0"/>
                    <a:cs typeface="Arial" panose="020B0604020202020204" pitchFamily="34" charset="0"/>
                  </a:rPr>
                  <a:t>Attention area</a:t>
                </a:r>
                <a:endParaRPr kumimoji="1" lang="ja-JP" altLang="en-US" dirty="0">
                  <a:latin typeface="Arial" panose="020B0604020202020204" pitchFamily="34" charset="0"/>
                  <a:cs typeface="Arial" panose="020B0604020202020204" pitchFamily="34" charset="0"/>
                </a:endParaRPr>
              </a:p>
            </p:txBody>
          </p:sp>
        </p:grpSp>
        <p:cxnSp>
          <p:nvCxnSpPr>
            <p:cNvPr id="45" name="直線コネクタ 44"/>
            <p:cNvCxnSpPr/>
            <p:nvPr/>
          </p:nvCxnSpPr>
          <p:spPr>
            <a:xfrm flipH="1">
              <a:off x="1572640" y="4793661"/>
              <a:ext cx="355866" cy="542649"/>
            </a:xfrm>
            <a:prstGeom prst="line">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flipH="1">
              <a:off x="1724859" y="4793661"/>
              <a:ext cx="211041" cy="672197"/>
            </a:xfrm>
            <a:prstGeom prst="line">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flipH="1">
              <a:off x="519226" y="3631716"/>
              <a:ext cx="249327" cy="602074"/>
            </a:xfrm>
            <a:prstGeom prst="line">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a:off x="766506" y="3652634"/>
              <a:ext cx="53521" cy="887046"/>
            </a:xfrm>
            <a:prstGeom prst="line">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円/楕円 7"/>
            <p:cNvSpPr/>
            <p:nvPr/>
          </p:nvSpPr>
          <p:spPr>
            <a:xfrm rot="19564127">
              <a:off x="1811103" y="4844696"/>
              <a:ext cx="116219" cy="20215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7"/>
            <p:cNvSpPr/>
            <p:nvPr/>
          </p:nvSpPr>
          <p:spPr>
            <a:xfrm rot="19564127">
              <a:off x="670586" y="3745720"/>
              <a:ext cx="145243" cy="20543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974547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2016/7/8</a:t>
            </a:r>
            <a:endParaRPr lang="ja-JP" altLang="en-US" dirty="0"/>
          </a:p>
        </p:txBody>
      </p:sp>
      <p:sp>
        <p:nvSpPr>
          <p:cNvPr id="5" name="スライド番号プレースホルダー 4"/>
          <p:cNvSpPr>
            <a:spLocks noGrp="1"/>
          </p:cNvSpPr>
          <p:nvPr>
            <p:ph type="sldNum" sz="quarter" idx="12"/>
          </p:nvPr>
        </p:nvSpPr>
        <p:spPr/>
        <p:txBody>
          <a:bodyPr/>
          <a:lstStyle/>
          <a:p>
            <a:fld id="{D8F4E805-1781-46FB-877C-A4098C9829F0}" type="slidenum">
              <a:rPr lang="ja-JP" altLang="en-US" smtClean="0"/>
              <a:pPr/>
              <a:t>22</a:t>
            </a:fld>
            <a:endParaRPr lang="ja-JP" altLang="en-US"/>
          </a:p>
        </p:txBody>
      </p:sp>
      <p:grpSp>
        <p:nvGrpSpPr>
          <p:cNvPr id="120" name="グループ化 119"/>
          <p:cNvGrpSpPr/>
          <p:nvPr/>
        </p:nvGrpSpPr>
        <p:grpSpPr>
          <a:xfrm>
            <a:off x="4466840" y="1339229"/>
            <a:ext cx="3856604" cy="2783874"/>
            <a:chOff x="4891447" y="1582566"/>
            <a:chExt cx="3856604" cy="2783874"/>
          </a:xfrm>
        </p:grpSpPr>
        <p:sp>
          <p:nvSpPr>
            <p:cNvPr id="117" name="正方形/長方形 116"/>
            <p:cNvSpPr>
              <a:spLocks noChangeAspect="1"/>
            </p:cNvSpPr>
            <p:nvPr/>
          </p:nvSpPr>
          <p:spPr>
            <a:xfrm>
              <a:off x="5060013" y="2236770"/>
              <a:ext cx="1260000" cy="1260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4" name="グループ化 93"/>
            <p:cNvGrpSpPr/>
            <p:nvPr/>
          </p:nvGrpSpPr>
          <p:grpSpPr>
            <a:xfrm>
              <a:off x="4891447" y="2044525"/>
              <a:ext cx="1620000" cy="1627307"/>
              <a:chOff x="4537058" y="2325803"/>
              <a:chExt cx="1620000" cy="1627307"/>
            </a:xfrm>
          </p:grpSpPr>
          <p:sp>
            <p:nvSpPr>
              <p:cNvPr id="103" name="正方形/長方形 102"/>
              <p:cNvSpPr>
                <a:spLocks noChangeAspect="1"/>
              </p:cNvSpPr>
              <p:nvPr/>
            </p:nvSpPr>
            <p:spPr>
              <a:xfrm>
                <a:off x="4537058" y="2333110"/>
                <a:ext cx="1620000" cy="162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4" name="直線コネクタ 103"/>
              <p:cNvCxnSpPr/>
              <p:nvPr/>
            </p:nvCxnSpPr>
            <p:spPr>
              <a:xfrm flipH="1">
                <a:off x="4868044" y="2325803"/>
                <a:ext cx="929714" cy="1610396"/>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96" name="テキスト ボックス 95"/>
            <p:cNvSpPr txBox="1"/>
            <p:nvPr/>
          </p:nvSpPr>
          <p:spPr>
            <a:xfrm>
              <a:off x="7066904" y="3704906"/>
              <a:ext cx="1326004" cy="369332"/>
            </a:xfrm>
            <a:prstGeom prst="rect">
              <a:avLst/>
            </a:prstGeom>
            <a:noFill/>
          </p:spPr>
          <p:txBody>
            <a:bodyPr wrap="none" rtlCol="0">
              <a:spAutoFit/>
            </a:bodyPr>
            <a:lstStyle/>
            <a:p>
              <a:r>
                <a:rPr lang="en-US" altLang="ja-JP" dirty="0" smtClean="0">
                  <a:latin typeface="Arial" panose="020B0604020202020204" pitchFamily="34" charset="0"/>
                  <a:cs typeface="Arial" panose="020B0604020202020204" pitchFamily="34" charset="0"/>
                </a:rPr>
                <a:t>Right block</a:t>
              </a:r>
              <a:endParaRPr kumimoji="1" lang="ja-JP" altLang="en-US" dirty="0">
                <a:latin typeface="Arial" panose="020B0604020202020204" pitchFamily="34" charset="0"/>
                <a:cs typeface="Arial" panose="020B0604020202020204" pitchFamily="34" charset="0"/>
              </a:endParaRPr>
            </a:p>
          </p:txBody>
        </p:sp>
        <p:sp>
          <p:nvSpPr>
            <p:cNvPr id="97" name="テキスト ボックス 96"/>
            <p:cNvSpPr txBox="1"/>
            <p:nvPr/>
          </p:nvSpPr>
          <p:spPr>
            <a:xfrm>
              <a:off x="5115389" y="3719728"/>
              <a:ext cx="1172116" cy="369332"/>
            </a:xfrm>
            <a:prstGeom prst="rect">
              <a:avLst/>
            </a:prstGeom>
            <a:noFill/>
          </p:spPr>
          <p:txBody>
            <a:bodyPr wrap="none" rtlCol="0">
              <a:spAutoFit/>
            </a:bodyPr>
            <a:lstStyle/>
            <a:p>
              <a:r>
                <a:rPr lang="en-US" altLang="ja-JP" dirty="0" smtClean="0">
                  <a:latin typeface="Arial" panose="020B0604020202020204" pitchFamily="34" charset="0"/>
                  <a:cs typeface="Arial" panose="020B0604020202020204" pitchFamily="34" charset="0"/>
                </a:rPr>
                <a:t>Left block</a:t>
              </a:r>
              <a:endParaRPr kumimoji="1" lang="ja-JP" altLang="en-US" dirty="0">
                <a:latin typeface="Arial" panose="020B0604020202020204" pitchFamily="34" charset="0"/>
                <a:cs typeface="Arial" panose="020B0604020202020204" pitchFamily="34" charset="0"/>
              </a:endParaRPr>
            </a:p>
          </p:txBody>
        </p:sp>
        <p:sp>
          <p:nvSpPr>
            <p:cNvPr id="98" name="テキスト ボックス 97"/>
            <p:cNvSpPr txBox="1"/>
            <p:nvPr/>
          </p:nvSpPr>
          <p:spPr>
            <a:xfrm>
              <a:off x="5898430" y="1582566"/>
              <a:ext cx="1813317" cy="369332"/>
            </a:xfrm>
            <a:prstGeom prst="rect">
              <a:avLst/>
            </a:prstGeom>
            <a:noFill/>
          </p:spPr>
          <p:txBody>
            <a:bodyPr wrap="none" rtlCol="0">
              <a:spAutoFit/>
            </a:bodyPr>
            <a:lstStyle/>
            <a:p>
              <a:r>
                <a:rPr lang="en-US" altLang="ja-JP" dirty="0" smtClean="0">
                  <a:latin typeface="Arial" panose="020B0604020202020204" pitchFamily="34" charset="0"/>
                  <a:cs typeface="Arial" panose="020B0604020202020204" pitchFamily="34" charset="0"/>
                </a:rPr>
                <a:t>Geomagnetism</a:t>
              </a:r>
              <a:endParaRPr kumimoji="1" lang="ja-JP" altLang="en-US" dirty="0">
                <a:latin typeface="Arial" panose="020B0604020202020204" pitchFamily="34" charset="0"/>
                <a:cs typeface="Arial" panose="020B0604020202020204" pitchFamily="34" charset="0"/>
              </a:endParaRPr>
            </a:p>
          </p:txBody>
        </p:sp>
        <p:cxnSp>
          <p:nvCxnSpPr>
            <p:cNvPr id="99" name="直線コネクタ 98"/>
            <p:cNvCxnSpPr/>
            <p:nvPr/>
          </p:nvCxnSpPr>
          <p:spPr>
            <a:xfrm flipV="1">
              <a:off x="6045462" y="1872824"/>
              <a:ext cx="631134" cy="3845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flipH="1" flipV="1">
              <a:off x="6874078" y="1880805"/>
              <a:ext cx="1277638" cy="244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楕円 85"/>
            <p:cNvSpPr>
              <a:spLocks noChangeAspect="1"/>
            </p:cNvSpPr>
            <p:nvPr/>
          </p:nvSpPr>
          <p:spPr>
            <a:xfrm>
              <a:off x="5647447" y="2807832"/>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8" name="直線コネクタ 87"/>
            <p:cNvCxnSpPr/>
            <p:nvPr/>
          </p:nvCxnSpPr>
          <p:spPr>
            <a:xfrm>
              <a:off x="5701447" y="2061436"/>
              <a:ext cx="0" cy="162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0" name="円弧 89"/>
            <p:cNvSpPr/>
            <p:nvPr/>
          </p:nvSpPr>
          <p:spPr>
            <a:xfrm rot="20095150">
              <a:off x="5660121" y="2370350"/>
              <a:ext cx="242872" cy="248340"/>
            </a:xfrm>
            <a:prstGeom prst="arc">
              <a:avLst>
                <a:gd name="adj1" fmla="val 16200000"/>
                <a:gd name="adj2" fmla="val 858684"/>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2" name="テキスト ボックス 91"/>
                <p:cNvSpPr txBox="1"/>
                <p:nvPr/>
              </p:nvSpPr>
              <p:spPr>
                <a:xfrm>
                  <a:off x="5709959" y="2130379"/>
                  <a:ext cx="34721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1400" i="1" smtClean="0">
                            <a:solidFill>
                              <a:srgbClr val="0070C0"/>
                            </a:solidFill>
                            <a:latin typeface="Cambria Math" panose="02040503050406030204" pitchFamily="18" charset="0"/>
                            <a:cs typeface="Arial" panose="020B0604020202020204" pitchFamily="34" charset="0"/>
                          </a:rPr>
                          <m:t>𝛼</m:t>
                        </m:r>
                      </m:oMath>
                    </m:oMathPara>
                  </a14:m>
                  <a:endParaRPr kumimoji="1" lang="ja-JP" altLang="en-US" dirty="0">
                    <a:solidFill>
                      <a:srgbClr val="0070C0"/>
                    </a:solidFill>
                    <a:latin typeface="Arial" panose="020B0604020202020204" pitchFamily="34" charset="0"/>
                    <a:cs typeface="Arial" panose="020B0604020202020204" pitchFamily="34" charset="0"/>
                  </a:endParaRPr>
                </a:p>
              </p:txBody>
            </p:sp>
          </mc:Choice>
          <mc:Fallback xmlns="">
            <p:sp>
              <p:nvSpPr>
                <p:cNvPr id="92" name="テキスト ボックス 91"/>
                <p:cNvSpPr txBox="1">
                  <a:spLocks noRot="1" noChangeAspect="1" noMove="1" noResize="1" noEditPoints="1" noAdjustHandles="1" noChangeArrowheads="1" noChangeShapeType="1" noTextEdit="1"/>
                </p:cNvSpPr>
                <p:nvPr/>
              </p:nvSpPr>
              <p:spPr>
                <a:xfrm>
                  <a:off x="5709959" y="2130379"/>
                  <a:ext cx="347210" cy="307777"/>
                </a:xfrm>
                <a:prstGeom prst="rect">
                  <a:avLst/>
                </a:prstGeom>
                <a:blipFill>
                  <a:blip r:embed="rId2"/>
                  <a:stretch>
                    <a:fillRect/>
                  </a:stretch>
                </a:blipFill>
              </p:spPr>
              <p:txBody>
                <a:bodyPr/>
                <a:lstStyle/>
                <a:p>
                  <a:r>
                    <a:rPr lang="ja-JP" altLang="en-US">
                      <a:noFill/>
                    </a:rPr>
                    <a:t> </a:t>
                  </a:r>
                </a:p>
              </p:txBody>
            </p:sp>
          </mc:Fallback>
        </mc:AlternateContent>
        <p:sp>
          <p:nvSpPr>
            <p:cNvPr id="82" name="テキスト ボックス 81"/>
            <p:cNvSpPr txBox="1"/>
            <p:nvPr/>
          </p:nvSpPr>
          <p:spPr>
            <a:xfrm>
              <a:off x="5975374" y="3997108"/>
              <a:ext cx="1736373" cy="369332"/>
            </a:xfrm>
            <a:prstGeom prst="rect">
              <a:avLst/>
            </a:prstGeom>
            <a:noFill/>
          </p:spPr>
          <p:txBody>
            <a:bodyPr wrap="none" rtlCol="0">
              <a:spAutoFit/>
            </a:bodyPr>
            <a:lstStyle/>
            <a:p>
              <a:r>
                <a:rPr lang="en-US" altLang="ja-JP" dirty="0" smtClean="0">
                  <a:latin typeface="Arial" panose="020B0604020202020204" pitchFamily="34" charset="0"/>
                  <a:cs typeface="Arial" panose="020B0604020202020204" pitchFamily="34" charset="0"/>
                </a:rPr>
                <a:t>Center of block</a:t>
              </a:r>
              <a:endParaRPr kumimoji="1" lang="ja-JP" altLang="en-US" dirty="0">
                <a:latin typeface="Arial" panose="020B0604020202020204" pitchFamily="34" charset="0"/>
                <a:cs typeface="Arial" panose="020B0604020202020204" pitchFamily="34" charset="0"/>
              </a:endParaRPr>
            </a:p>
          </p:txBody>
        </p:sp>
        <p:cxnSp>
          <p:nvCxnSpPr>
            <p:cNvPr id="83" name="直線コネクタ 82"/>
            <p:cNvCxnSpPr/>
            <p:nvPr/>
          </p:nvCxnSpPr>
          <p:spPr>
            <a:xfrm>
              <a:off x="5729881" y="2849723"/>
              <a:ext cx="937981" cy="12393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flipH="1">
              <a:off x="6763657" y="2871436"/>
              <a:ext cx="966249" cy="1217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正方形/長方形 117"/>
            <p:cNvSpPr>
              <a:spLocks noChangeAspect="1"/>
            </p:cNvSpPr>
            <p:nvPr/>
          </p:nvSpPr>
          <p:spPr>
            <a:xfrm>
              <a:off x="7094579" y="2246932"/>
              <a:ext cx="1260000" cy="1260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2" name="グループ化 111"/>
            <p:cNvGrpSpPr/>
            <p:nvPr/>
          </p:nvGrpSpPr>
          <p:grpSpPr>
            <a:xfrm>
              <a:off x="6711761" y="2038756"/>
              <a:ext cx="2036290" cy="1622594"/>
              <a:chOff x="3790399" y="4439544"/>
              <a:chExt cx="2036290" cy="1622594"/>
            </a:xfrm>
          </p:grpSpPr>
          <p:sp>
            <p:nvSpPr>
              <p:cNvPr id="105" name="平行四辺形 104"/>
              <p:cNvSpPr/>
              <p:nvPr/>
            </p:nvSpPr>
            <p:spPr>
              <a:xfrm>
                <a:off x="3790399" y="4442138"/>
                <a:ext cx="2036290" cy="1620000"/>
              </a:xfrm>
              <a:prstGeom prst="parallelogram">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6" name="直線コネクタ 105"/>
              <p:cNvCxnSpPr/>
              <p:nvPr/>
            </p:nvCxnSpPr>
            <p:spPr>
              <a:xfrm>
                <a:off x="4808544" y="4442138"/>
                <a:ext cx="0" cy="162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a:xfrm flipH="1">
                <a:off x="4343687" y="4439544"/>
                <a:ext cx="929714" cy="1610396"/>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09" name="円弧 108"/>
              <p:cNvSpPr/>
              <p:nvPr/>
            </p:nvSpPr>
            <p:spPr>
              <a:xfrm rot="20095150">
                <a:off x="4757011" y="4810836"/>
                <a:ext cx="242872" cy="248340"/>
              </a:xfrm>
              <a:prstGeom prst="arc">
                <a:avLst>
                  <a:gd name="adj1" fmla="val 16200000"/>
                  <a:gd name="adj2" fmla="val 858684"/>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0" name="テキスト ボックス 109"/>
                  <p:cNvSpPr txBox="1"/>
                  <p:nvPr/>
                </p:nvSpPr>
                <p:spPr>
                  <a:xfrm>
                    <a:off x="4815695" y="4571882"/>
                    <a:ext cx="34721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1400" i="1" smtClean="0">
                              <a:solidFill>
                                <a:srgbClr val="0070C0"/>
                              </a:solidFill>
                              <a:latin typeface="Cambria Math" panose="02040503050406030204" pitchFamily="18" charset="0"/>
                              <a:cs typeface="Arial" panose="020B0604020202020204" pitchFamily="34" charset="0"/>
                            </a:rPr>
                            <m:t>𝛼</m:t>
                          </m:r>
                        </m:oMath>
                      </m:oMathPara>
                    </a14:m>
                    <a:endParaRPr kumimoji="1" lang="ja-JP" altLang="en-US" dirty="0">
                      <a:solidFill>
                        <a:srgbClr val="0070C0"/>
                      </a:solidFill>
                      <a:latin typeface="Arial" panose="020B0604020202020204" pitchFamily="34" charset="0"/>
                      <a:cs typeface="Arial" panose="020B0604020202020204" pitchFamily="34" charset="0"/>
                    </a:endParaRPr>
                  </a:p>
                </p:txBody>
              </p:sp>
            </mc:Choice>
            <mc:Fallback xmlns="">
              <p:sp>
                <p:nvSpPr>
                  <p:cNvPr id="110" name="テキスト ボックス 109"/>
                  <p:cNvSpPr txBox="1">
                    <a:spLocks noRot="1" noChangeAspect="1" noMove="1" noResize="1" noEditPoints="1" noAdjustHandles="1" noChangeArrowheads="1" noChangeShapeType="1" noTextEdit="1"/>
                  </p:cNvSpPr>
                  <p:nvPr/>
                </p:nvSpPr>
                <p:spPr>
                  <a:xfrm>
                    <a:off x="4815695" y="4571882"/>
                    <a:ext cx="347210" cy="307777"/>
                  </a:xfrm>
                  <a:prstGeom prst="rect">
                    <a:avLst/>
                  </a:prstGeom>
                  <a:blipFill>
                    <a:blip r:embed="rId3"/>
                    <a:stretch>
                      <a:fillRect/>
                    </a:stretch>
                  </a:blipFill>
                </p:spPr>
                <p:txBody>
                  <a:bodyPr/>
                  <a:lstStyle/>
                  <a:p>
                    <a:r>
                      <a:rPr lang="ja-JP" altLang="en-US">
                        <a:noFill/>
                      </a:rPr>
                      <a:t> </a:t>
                    </a:r>
                  </a:p>
                </p:txBody>
              </p:sp>
            </mc:Fallback>
          </mc:AlternateContent>
          <p:sp>
            <p:nvSpPr>
              <p:cNvPr id="111" name="楕円 110"/>
              <p:cNvSpPr>
                <a:spLocks noChangeAspect="1"/>
              </p:cNvSpPr>
              <p:nvPr/>
            </p:nvSpPr>
            <p:spPr>
              <a:xfrm>
                <a:off x="4765568" y="5188586"/>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119" name="グループ化 118"/>
          <p:cNvGrpSpPr/>
          <p:nvPr/>
        </p:nvGrpSpPr>
        <p:grpSpPr>
          <a:xfrm>
            <a:off x="148235" y="1397900"/>
            <a:ext cx="3669632" cy="2783874"/>
            <a:chOff x="148235" y="1397900"/>
            <a:chExt cx="3669632" cy="2783874"/>
          </a:xfrm>
        </p:grpSpPr>
        <p:sp>
          <p:nvSpPr>
            <p:cNvPr id="115" name="正方形/長方形 114"/>
            <p:cNvSpPr>
              <a:spLocks noChangeAspect="1"/>
            </p:cNvSpPr>
            <p:nvPr/>
          </p:nvSpPr>
          <p:spPr>
            <a:xfrm>
              <a:off x="2391859" y="2072127"/>
              <a:ext cx="1260000" cy="1260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p:cNvSpPr>
              <a:spLocks noChangeAspect="1"/>
            </p:cNvSpPr>
            <p:nvPr/>
          </p:nvSpPr>
          <p:spPr>
            <a:xfrm>
              <a:off x="343188" y="2052969"/>
              <a:ext cx="1260000" cy="1260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8" name="グループ化 47"/>
            <p:cNvGrpSpPr/>
            <p:nvPr/>
          </p:nvGrpSpPr>
          <p:grpSpPr>
            <a:xfrm>
              <a:off x="148235" y="1397900"/>
              <a:ext cx="3669632" cy="2783874"/>
              <a:chOff x="2620264" y="1886850"/>
              <a:chExt cx="3669632" cy="2783874"/>
            </a:xfrm>
          </p:grpSpPr>
          <p:grpSp>
            <p:nvGrpSpPr>
              <p:cNvPr id="42" name="グループ化 41"/>
              <p:cNvGrpSpPr/>
              <p:nvPr/>
            </p:nvGrpSpPr>
            <p:grpSpPr>
              <a:xfrm>
                <a:off x="2620264" y="1886850"/>
                <a:ext cx="3669632" cy="2506494"/>
                <a:chOff x="2620264" y="1886850"/>
                <a:chExt cx="3669632" cy="2506494"/>
              </a:xfrm>
            </p:grpSpPr>
            <p:grpSp>
              <p:nvGrpSpPr>
                <p:cNvPr id="6" name="グループ化 5"/>
                <p:cNvGrpSpPr/>
                <p:nvPr/>
              </p:nvGrpSpPr>
              <p:grpSpPr>
                <a:xfrm>
                  <a:off x="2620264" y="1886850"/>
                  <a:ext cx="3669632" cy="2506494"/>
                  <a:chOff x="4541346" y="2678117"/>
                  <a:chExt cx="3669632" cy="2506494"/>
                </a:xfrm>
              </p:grpSpPr>
              <p:grpSp>
                <p:nvGrpSpPr>
                  <p:cNvPr id="7" name="グループ化 6"/>
                  <p:cNvGrpSpPr/>
                  <p:nvPr/>
                </p:nvGrpSpPr>
                <p:grpSpPr>
                  <a:xfrm>
                    <a:off x="4541346" y="3140076"/>
                    <a:ext cx="1620000" cy="1627307"/>
                    <a:chOff x="4537058" y="2325803"/>
                    <a:chExt cx="1620000" cy="1627307"/>
                  </a:xfrm>
                </p:grpSpPr>
                <p:sp>
                  <p:nvSpPr>
                    <p:cNvPr id="19" name="正方形/長方形 18"/>
                    <p:cNvSpPr>
                      <a:spLocks noChangeAspect="1"/>
                    </p:cNvSpPr>
                    <p:nvPr/>
                  </p:nvSpPr>
                  <p:spPr>
                    <a:xfrm>
                      <a:off x="4537058" y="2333110"/>
                      <a:ext cx="1620000" cy="162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p:cNvCxnSpPr/>
                    <p:nvPr/>
                  </p:nvCxnSpPr>
                  <p:spPr>
                    <a:xfrm flipH="1">
                      <a:off x="4868044" y="2325803"/>
                      <a:ext cx="929714" cy="1610396"/>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590978" y="3147383"/>
                    <a:ext cx="1620000" cy="1629604"/>
                    <a:chOff x="4537058" y="2333110"/>
                    <a:chExt cx="1620000" cy="1629604"/>
                  </a:xfrm>
                </p:grpSpPr>
                <p:sp>
                  <p:nvSpPr>
                    <p:cNvPr id="16" name="正方形/長方形 15"/>
                    <p:cNvSpPr>
                      <a:spLocks noChangeAspect="1"/>
                    </p:cNvSpPr>
                    <p:nvPr/>
                  </p:nvSpPr>
                  <p:spPr>
                    <a:xfrm>
                      <a:off x="4537058" y="2333110"/>
                      <a:ext cx="1620000" cy="162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p:cNvCxnSpPr/>
                    <p:nvPr/>
                  </p:nvCxnSpPr>
                  <p:spPr>
                    <a:xfrm flipH="1">
                      <a:off x="5063585" y="2342714"/>
                      <a:ext cx="526784" cy="162000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9" name="テキスト ボックス 8"/>
                  <p:cNvSpPr txBox="1"/>
                  <p:nvPr/>
                </p:nvSpPr>
                <p:spPr>
                  <a:xfrm>
                    <a:off x="6716803" y="4800457"/>
                    <a:ext cx="1326004" cy="369332"/>
                  </a:xfrm>
                  <a:prstGeom prst="rect">
                    <a:avLst/>
                  </a:prstGeom>
                  <a:noFill/>
                </p:spPr>
                <p:txBody>
                  <a:bodyPr wrap="none" rtlCol="0">
                    <a:spAutoFit/>
                  </a:bodyPr>
                  <a:lstStyle/>
                  <a:p>
                    <a:r>
                      <a:rPr lang="en-US" altLang="ja-JP" dirty="0" smtClean="0">
                        <a:latin typeface="Arial" panose="020B0604020202020204" pitchFamily="34" charset="0"/>
                        <a:cs typeface="Arial" panose="020B0604020202020204" pitchFamily="34" charset="0"/>
                      </a:rPr>
                      <a:t>Right block</a:t>
                    </a:r>
                    <a:endParaRPr kumimoji="1" lang="ja-JP" altLang="en-US" dirty="0">
                      <a:latin typeface="Arial" panose="020B0604020202020204" pitchFamily="34" charset="0"/>
                      <a:cs typeface="Arial" panose="020B0604020202020204" pitchFamily="34" charset="0"/>
                    </a:endParaRPr>
                  </a:p>
                </p:txBody>
              </p:sp>
              <p:sp>
                <p:nvSpPr>
                  <p:cNvPr id="10" name="テキスト ボックス 9"/>
                  <p:cNvSpPr txBox="1"/>
                  <p:nvPr/>
                </p:nvSpPr>
                <p:spPr>
                  <a:xfrm>
                    <a:off x="4765288" y="4815279"/>
                    <a:ext cx="1172116" cy="369332"/>
                  </a:xfrm>
                  <a:prstGeom prst="rect">
                    <a:avLst/>
                  </a:prstGeom>
                  <a:noFill/>
                </p:spPr>
                <p:txBody>
                  <a:bodyPr wrap="none" rtlCol="0">
                    <a:spAutoFit/>
                  </a:bodyPr>
                  <a:lstStyle/>
                  <a:p>
                    <a:r>
                      <a:rPr lang="en-US" altLang="ja-JP" dirty="0" smtClean="0">
                        <a:latin typeface="Arial" panose="020B0604020202020204" pitchFamily="34" charset="0"/>
                        <a:cs typeface="Arial" panose="020B0604020202020204" pitchFamily="34" charset="0"/>
                      </a:rPr>
                      <a:t>Left block</a:t>
                    </a:r>
                    <a:endParaRPr kumimoji="1" lang="ja-JP" altLang="en-US" dirty="0">
                      <a:latin typeface="Arial" panose="020B0604020202020204" pitchFamily="34" charset="0"/>
                      <a:cs typeface="Arial" panose="020B0604020202020204" pitchFamily="34" charset="0"/>
                    </a:endParaRPr>
                  </a:p>
                </p:txBody>
              </p:sp>
              <p:sp>
                <p:nvSpPr>
                  <p:cNvPr id="11" name="テキスト ボックス 10"/>
                  <p:cNvSpPr txBox="1"/>
                  <p:nvPr/>
                </p:nvSpPr>
                <p:spPr>
                  <a:xfrm>
                    <a:off x="5548329" y="2678117"/>
                    <a:ext cx="1813317" cy="369332"/>
                  </a:xfrm>
                  <a:prstGeom prst="rect">
                    <a:avLst/>
                  </a:prstGeom>
                  <a:noFill/>
                </p:spPr>
                <p:txBody>
                  <a:bodyPr wrap="none" rtlCol="0">
                    <a:spAutoFit/>
                  </a:bodyPr>
                  <a:lstStyle/>
                  <a:p>
                    <a:r>
                      <a:rPr lang="en-US" altLang="ja-JP" dirty="0" smtClean="0">
                        <a:latin typeface="Arial" panose="020B0604020202020204" pitchFamily="34" charset="0"/>
                        <a:cs typeface="Arial" panose="020B0604020202020204" pitchFamily="34" charset="0"/>
                      </a:rPr>
                      <a:t>Geomagnetism</a:t>
                    </a:r>
                    <a:endParaRPr kumimoji="1" lang="ja-JP" altLang="en-US" dirty="0">
                      <a:latin typeface="Arial" panose="020B0604020202020204" pitchFamily="34" charset="0"/>
                      <a:cs typeface="Arial" panose="020B0604020202020204" pitchFamily="34" charset="0"/>
                    </a:endParaRPr>
                  </a:p>
                </p:txBody>
              </p:sp>
              <p:cxnSp>
                <p:nvCxnSpPr>
                  <p:cNvPr id="14" name="直線コネクタ 13"/>
                  <p:cNvCxnSpPr/>
                  <p:nvPr/>
                </p:nvCxnSpPr>
                <p:spPr>
                  <a:xfrm flipV="1">
                    <a:off x="5695361" y="2968375"/>
                    <a:ext cx="631134" cy="3845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flipH="1" flipV="1">
                    <a:off x="6523977" y="2976356"/>
                    <a:ext cx="1106346" cy="2344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楕円 22"/>
                <p:cNvSpPr>
                  <a:spLocks noChangeAspect="1"/>
                </p:cNvSpPr>
                <p:nvPr/>
              </p:nvSpPr>
              <p:spPr>
                <a:xfrm>
                  <a:off x="3376264" y="3112116"/>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a:spLocks noChangeAspect="1"/>
                </p:cNvSpPr>
                <p:nvPr/>
              </p:nvSpPr>
              <p:spPr>
                <a:xfrm>
                  <a:off x="5413157" y="3114159"/>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コネクタ 28"/>
                <p:cNvCxnSpPr/>
                <p:nvPr/>
              </p:nvCxnSpPr>
              <p:spPr>
                <a:xfrm>
                  <a:off x="3430264" y="2365720"/>
                  <a:ext cx="0" cy="162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5458723" y="2365720"/>
                  <a:ext cx="0" cy="162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円弧 30"/>
                <p:cNvSpPr/>
                <p:nvPr/>
              </p:nvSpPr>
              <p:spPr>
                <a:xfrm rot="20095150">
                  <a:off x="3388938" y="2674634"/>
                  <a:ext cx="242872" cy="248340"/>
                </a:xfrm>
                <a:prstGeom prst="arc">
                  <a:avLst>
                    <a:gd name="adj1" fmla="val 16200000"/>
                    <a:gd name="adj2" fmla="val 858684"/>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2" name="円弧 31"/>
                <p:cNvSpPr/>
                <p:nvPr/>
              </p:nvSpPr>
              <p:spPr>
                <a:xfrm rot="20095150">
                  <a:off x="5396470" y="2732195"/>
                  <a:ext cx="212477" cy="208016"/>
                </a:xfrm>
                <a:prstGeom prst="arc">
                  <a:avLst>
                    <a:gd name="adj1" fmla="val 16200000"/>
                    <a:gd name="adj2" fmla="val 20734997"/>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3" name="テキスト ボックス 32"/>
                    <p:cNvSpPr txBox="1"/>
                    <p:nvPr/>
                  </p:nvSpPr>
                  <p:spPr>
                    <a:xfrm>
                      <a:off x="3429814" y="2438586"/>
                      <a:ext cx="34721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1400" i="1" smtClean="0">
                                <a:solidFill>
                                  <a:srgbClr val="0070C0"/>
                                </a:solidFill>
                                <a:latin typeface="Cambria Math" panose="02040503050406030204" pitchFamily="18" charset="0"/>
                                <a:cs typeface="Arial" panose="020B0604020202020204" pitchFamily="34" charset="0"/>
                              </a:rPr>
                              <m:t>𝛼</m:t>
                            </m:r>
                          </m:oMath>
                        </m:oMathPara>
                      </a14:m>
                      <a:endParaRPr kumimoji="1" lang="ja-JP" altLang="en-US" dirty="0">
                        <a:solidFill>
                          <a:srgbClr val="0070C0"/>
                        </a:solidFill>
                        <a:latin typeface="Arial" panose="020B0604020202020204" pitchFamily="34" charset="0"/>
                        <a:cs typeface="Arial" panose="020B0604020202020204" pitchFamily="34" charset="0"/>
                      </a:endParaRPr>
                    </a:p>
                  </p:txBody>
                </p:sp>
              </mc:Choice>
              <mc:Fallback xmlns="">
                <p:sp>
                  <p:nvSpPr>
                    <p:cNvPr id="33" name="テキスト ボックス 32"/>
                    <p:cNvSpPr txBox="1">
                      <a:spLocks noRot="1" noChangeAspect="1" noMove="1" noResize="1" noEditPoints="1" noAdjustHandles="1" noChangeArrowheads="1" noChangeShapeType="1" noTextEdit="1"/>
                    </p:cNvSpPr>
                    <p:nvPr/>
                  </p:nvSpPr>
                  <p:spPr>
                    <a:xfrm>
                      <a:off x="3429814" y="2438586"/>
                      <a:ext cx="347210" cy="30777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p:cNvSpPr txBox="1"/>
                    <p:nvPr/>
                  </p:nvSpPr>
                  <p:spPr>
                    <a:xfrm>
                      <a:off x="5535437" y="2583134"/>
                      <a:ext cx="34881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1400" i="1" smtClean="0">
                                <a:solidFill>
                                  <a:srgbClr val="0070C0"/>
                                </a:solidFill>
                                <a:latin typeface="Cambria Math" panose="02040503050406030204" pitchFamily="18" charset="0"/>
                                <a:cs typeface="Arial" panose="020B0604020202020204" pitchFamily="34" charset="0"/>
                              </a:rPr>
                              <m:t>𝛽</m:t>
                            </m:r>
                          </m:oMath>
                        </m:oMathPara>
                      </a14:m>
                      <a:endParaRPr kumimoji="1" lang="ja-JP" altLang="en-US" dirty="0">
                        <a:solidFill>
                          <a:srgbClr val="0070C0"/>
                        </a:solidFill>
                        <a:latin typeface="Arial" panose="020B0604020202020204" pitchFamily="34" charset="0"/>
                        <a:cs typeface="Arial" panose="020B0604020202020204" pitchFamily="34" charset="0"/>
                      </a:endParaRPr>
                    </a:p>
                  </p:txBody>
                </p:sp>
              </mc:Choice>
              <mc:Fallback xmlns="">
                <p:sp>
                  <p:nvSpPr>
                    <p:cNvPr id="34" name="テキスト ボックス 33"/>
                    <p:cNvSpPr txBox="1">
                      <a:spLocks noRot="1" noChangeAspect="1" noMove="1" noResize="1" noEditPoints="1" noAdjustHandles="1" noChangeArrowheads="1" noChangeShapeType="1" noTextEdit="1"/>
                    </p:cNvSpPr>
                    <p:nvPr/>
                  </p:nvSpPr>
                  <p:spPr>
                    <a:xfrm>
                      <a:off x="5535437" y="2583134"/>
                      <a:ext cx="348813" cy="307777"/>
                    </a:xfrm>
                    <a:prstGeom prst="rect">
                      <a:avLst/>
                    </a:prstGeom>
                    <a:blipFill>
                      <a:blip r:embed="rId4"/>
                      <a:stretch>
                        <a:fillRect b="-10000"/>
                      </a:stretch>
                    </a:blipFill>
                  </p:spPr>
                  <p:txBody>
                    <a:bodyPr/>
                    <a:lstStyle/>
                    <a:p>
                      <a:r>
                        <a:rPr lang="ja-JP" altLang="en-US">
                          <a:noFill/>
                        </a:rPr>
                        <a:t> </a:t>
                      </a:r>
                    </a:p>
                  </p:txBody>
                </p:sp>
              </mc:Fallback>
            </mc:AlternateContent>
          </p:grpSp>
          <p:sp>
            <p:nvSpPr>
              <p:cNvPr id="43" name="テキスト ボックス 42"/>
              <p:cNvSpPr txBox="1"/>
              <p:nvPr/>
            </p:nvSpPr>
            <p:spPr>
              <a:xfrm>
                <a:off x="3704191" y="4301392"/>
                <a:ext cx="1736373" cy="369332"/>
              </a:xfrm>
              <a:prstGeom prst="rect">
                <a:avLst/>
              </a:prstGeom>
              <a:noFill/>
            </p:spPr>
            <p:txBody>
              <a:bodyPr wrap="none" rtlCol="0">
                <a:spAutoFit/>
              </a:bodyPr>
              <a:lstStyle/>
              <a:p>
                <a:r>
                  <a:rPr lang="en-US" altLang="ja-JP" dirty="0" smtClean="0">
                    <a:latin typeface="Arial" panose="020B0604020202020204" pitchFamily="34" charset="0"/>
                    <a:cs typeface="Arial" panose="020B0604020202020204" pitchFamily="34" charset="0"/>
                  </a:rPr>
                  <a:t>Center of block</a:t>
                </a:r>
                <a:endParaRPr kumimoji="1" lang="ja-JP" altLang="en-US" dirty="0">
                  <a:latin typeface="Arial" panose="020B0604020202020204" pitchFamily="34" charset="0"/>
                  <a:cs typeface="Arial" panose="020B0604020202020204" pitchFamily="34" charset="0"/>
                </a:endParaRPr>
              </a:p>
            </p:txBody>
          </p:sp>
          <p:cxnSp>
            <p:nvCxnSpPr>
              <p:cNvPr id="44" name="直線コネクタ 43"/>
              <p:cNvCxnSpPr/>
              <p:nvPr/>
            </p:nvCxnSpPr>
            <p:spPr>
              <a:xfrm>
                <a:off x="3458698" y="3154007"/>
                <a:ext cx="937981" cy="12393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flipH="1">
                <a:off x="4492474" y="3175720"/>
                <a:ext cx="966249" cy="1217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632177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画像中における地磁気線</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2016/7/8</a:t>
            </a:r>
            <a:endParaRPr lang="ja-JP" altLang="en-US" dirty="0"/>
          </a:p>
        </p:txBody>
      </p:sp>
      <p:sp>
        <p:nvSpPr>
          <p:cNvPr id="5" name="スライド番号プレースホルダー 4"/>
          <p:cNvSpPr>
            <a:spLocks noGrp="1"/>
          </p:cNvSpPr>
          <p:nvPr>
            <p:ph type="sldNum" sz="quarter" idx="12"/>
          </p:nvPr>
        </p:nvSpPr>
        <p:spPr/>
        <p:txBody>
          <a:bodyPr/>
          <a:lstStyle/>
          <a:p>
            <a:fld id="{D8F4E805-1781-46FB-877C-A4098C9829F0}" type="slidenum">
              <a:rPr lang="ja-JP" altLang="en-US" smtClean="0"/>
              <a:pPr/>
              <a:t>3</a:t>
            </a:fld>
            <a:endParaRPr lang="ja-JP" altLang="en-US"/>
          </a:p>
        </p:txBody>
      </p:sp>
      <p:grpSp>
        <p:nvGrpSpPr>
          <p:cNvPr id="21" name="グループ化 20"/>
          <p:cNvGrpSpPr/>
          <p:nvPr/>
        </p:nvGrpSpPr>
        <p:grpSpPr>
          <a:xfrm>
            <a:off x="81656" y="1420183"/>
            <a:ext cx="3959766" cy="4399763"/>
            <a:chOff x="81656" y="1747561"/>
            <a:chExt cx="3959766" cy="4399763"/>
          </a:xfrm>
        </p:grpSpPr>
        <p:grpSp>
          <p:nvGrpSpPr>
            <p:cNvPr id="16" name="グループ化 15"/>
            <p:cNvGrpSpPr/>
            <p:nvPr/>
          </p:nvGrpSpPr>
          <p:grpSpPr>
            <a:xfrm>
              <a:off x="81656" y="1747561"/>
              <a:ext cx="3959766" cy="4399763"/>
              <a:chOff x="81656" y="1747561"/>
              <a:chExt cx="3959766" cy="4399763"/>
            </a:xfrm>
          </p:grpSpPr>
          <p:grpSp>
            <p:nvGrpSpPr>
              <p:cNvPr id="12" name="グループ化 11"/>
              <p:cNvGrpSpPr/>
              <p:nvPr/>
            </p:nvGrpSpPr>
            <p:grpSpPr>
              <a:xfrm>
                <a:off x="372533" y="1747561"/>
                <a:ext cx="3668889" cy="3964031"/>
                <a:chOff x="197556" y="1070813"/>
                <a:chExt cx="3668889" cy="3964031"/>
              </a:xfrm>
            </p:grpSpPr>
            <p:cxnSp>
              <p:nvCxnSpPr>
                <p:cNvPr id="8" name="直線矢印コネクタ 7"/>
                <p:cNvCxnSpPr/>
                <p:nvPr/>
              </p:nvCxnSpPr>
              <p:spPr>
                <a:xfrm flipV="1">
                  <a:off x="338667" y="3263074"/>
                  <a:ext cx="352777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197556" y="2997199"/>
                  <a:ext cx="2015066" cy="20376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flipV="1">
                  <a:off x="491067" y="1070813"/>
                  <a:ext cx="0" cy="28217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平行四辺形 12"/>
              <p:cNvSpPr/>
              <p:nvPr/>
            </p:nvSpPr>
            <p:spPr>
              <a:xfrm rot="5400000">
                <a:off x="836432" y="4692110"/>
                <a:ext cx="2097627" cy="812801"/>
              </a:xfrm>
              <a:prstGeom prst="parallelogram">
                <a:avLst>
                  <a:gd name="adj" fmla="val 101556"/>
                </a:avLst>
              </a:prstGeom>
              <a:solidFill>
                <a:schemeClr val="accent1">
                  <a:lumMod val="20000"/>
                  <a:lumOff val="80000"/>
                  <a:alpha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8" name="グループ化 27"/>
              <p:cNvGrpSpPr/>
              <p:nvPr/>
            </p:nvGrpSpPr>
            <p:grpSpPr>
              <a:xfrm rot="3000000">
                <a:off x="1383017" y="5546294"/>
                <a:ext cx="191655" cy="412419"/>
                <a:chOff x="1699575" y="5774494"/>
                <a:chExt cx="191655" cy="412419"/>
              </a:xfrm>
            </p:grpSpPr>
            <p:sp>
              <p:nvSpPr>
                <p:cNvPr id="32" name="正方形/長方形 31"/>
                <p:cNvSpPr/>
                <p:nvPr/>
              </p:nvSpPr>
              <p:spPr>
                <a:xfrm>
                  <a:off x="1699575" y="5881204"/>
                  <a:ext cx="191655" cy="30570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二等辺三角形 32"/>
                <p:cNvSpPr/>
                <p:nvPr/>
              </p:nvSpPr>
              <p:spPr>
                <a:xfrm rot="10800000">
                  <a:off x="1699575" y="5774494"/>
                  <a:ext cx="191655" cy="213419"/>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6" name="平行四辺形 35"/>
              <p:cNvSpPr/>
              <p:nvPr/>
            </p:nvSpPr>
            <p:spPr>
              <a:xfrm rot="5400000">
                <a:off x="-354548" y="3423542"/>
                <a:ext cx="2097627" cy="812801"/>
              </a:xfrm>
              <a:prstGeom prst="parallelogram">
                <a:avLst>
                  <a:gd name="adj" fmla="val 101556"/>
                </a:avLst>
              </a:prstGeom>
              <a:solidFill>
                <a:schemeClr val="accent1">
                  <a:lumMod val="20000"/>
                  <a:lumOff val="80000"/>
                  <a:alpha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p:cNvGrpSpPr/>
              <p:nvPr/>
            </p:nvGrpSpPr>
            <p:grpSpPr>
              <a:xfrm rot="3000000">
                <a:off x="192038" y="4280236"/>
                <a:ext cx="191655" cy="412419"/>
                <a:chOff x="1699575" y="5774494"/>
                <a:chExt cx="191655" cy="412419"/>
              </a:xfrm>
            </p:grpSpPr>
            <p:sp>
              <p:nvSpPr>
                <p:cNvPr id="38" name="正方形/長方形 37"/>
                <p:cNvSpPr/>
                <p:nvPr/>
              </p:nvSpPr>
              <p:spPr>
                <a:xfrm>
                  <a:off x="1699575" y="5881204"/>
                  <a:ext cx="191655" cy="30570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二等辺三角形 38"/>
                <p:cNvSpPr/>
                <p:nvPr/>
              </p:nvSpPr>
              <p:spPr>
                <a:xfrm rot="10800000">
                  <a:off x="1699575" y="5774494"/>
                  <a:ext cx="191655" cy="213419"/>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20" name="直線矢印コネクタ 19"/>
            <p:cNvCxnSpPr/>
            <p:nvPr/>
          </p:nvCxnSpPr>
          <p:spPr>
            <a:xfrm flipV="1">
              <a:off x="1789288" y="1809480"/>
              <a:ext cx="1783643" cy="1877301"/>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flipV="1">
              <a:off x="2064793" y="2299564"/>
              <a:ext cx="1783643" cy="187730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3" name="グループ化 72"/>
          <p:cNvGrpSpPr/>
          <p:nvPr/>
        </p:nvGrpSpPr>
        <p:grpSpPr>
          <a:xfrm>
            <a:off x="4627370" y="1199430"/>
            <a:ext cx="2477735" cy="2561212"/>
            <a:chOff x="4521041" y="1226387"/>
            <a:chExt cx="2477735" cy="2561212"/>
          </a:xfrm>
        </p:grpSpPr>
        <p:pic>
          <p:nvPicPr>
            <p:cNvPr id="57" name="図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21041" y="1226387"/>
              <a:ext cx="2477735" cy="2561212"/>
            </a:xfrm>
            <a:prstGeom prst="rect">
              <a:avLst/>
            </a:prstGeom>
          </p:spPr>
        </p:pic>
        <p:cxnSp>
          <p:nvCxnSpPr>
            <p:cNvPr id="59" name="直線コネクタ 58"/>
            <p:cNvCxnSpPr/>
            <p:nvPr/>
          </p:nvCxnSpPr>
          <p:spPr>
            <a:xfrm flipH="1">
              <a:off x="5663679" y="2543175"/>
              <a:ext cx="192458" cy="624843"/>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p:nvPr/>
          </p:nvCxnSpPr>
          <p:spPr>
            <a:xfrm>
              <a:off x="5856137" y="2543175"/>
              <a:ext cx="37178" cy="720093"/>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5856137" y="2543175"/>
              <a:ext cx="301221" cy="843918"/>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a:off x="5856137" y="2543175"/>
              <a:ext cx="588382" cy="816228"/>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a:off x="5856137" y="2543175"/>
              <a:ext cx="697063" cy="78105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0" name="円/楕円 69"/>
            <p:cNvSpPr>
              <a:spLocks noChangeAspect="1"/>
            </p:cNvSpPr>
            <p:nvPr/>
          </p:nvSpPr>
          <p:spPr>
            <a:xfrm>
              <a:off x="5841149" y="2525175"/>
              <a:ext cx="36000" cy="36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4" name="コンテンツ プレースホルダー 2"/>
          <p:cNvSpPr>
            <a:spLocks noGrp="1"/>
          </p:cNvSpPr>
          <p:nvPr>
            <p:ph idx="1"/>
          </p:nvPr>
        </p:nvSpPr>
        <p:spPr>
          <a:xfrm>
            <a:off x="3703918" y="3938168"/>
            <a:ext cx="5325049" cy="3146295"/>
          </a:xfrm>
        </p:spPr>
        <p:txBody>
          <a:bodyPr>
            <a:normAutofit fontScale="92500"/>
          </a:bodyPr>
          <a:lstStyle/>
          <a:p>
            <a:r>
              <a:rPr lang="ja-JP" altLang="en-US" dirty="0" smtClean="0"/>
              <a:t>地磁気は平行と考えているため</a:t>
            </a:r>
            <a:r>
              <a:rPr lang="en-US" altLang="ja-JP" dirty="0" smtClean="0"/>
              <a:t/>
            </a:r>
            <a:br>
              <a:rPr lang="en-US" altLang="ja-JP" dirty="0" smtClean="0"/>
            </a:br>
            <a:r>
              <a:rPr lang="ja-JP" altLang="en-US" dirty="0" smtClean="0"/>
              <a:t>画像中の全ての地磁気線が</a:t>
            </a:r>
            <a:r>
              <a:rPr lang="en-US" altLang="ja-JP" dirty="0"/>
              <a:t/>
            </a:r>
            <a:br>
              <a:rPr lang="en-US" altLang="ja-JP" dirty="0"/>
            </a:br>
            <a:r>
              <a:rPr lang="ja-JP" altLang="en-US" dirty="0" smtClean="0"/>
              <a:t>消失点で交わる</a:t>
            </a:r>
            <a:endParaRPr lang="en-US" altLang="ja-JP" dirty="0"/>
          </a:p>
          <a:p>
            <a:r>
              <a:rPr lang="ja-JP" altLang="en-US" dirty="0" smtClean="0"/>
              <a:t>消失点の画像座標は左右の画像で同一</a:t>
            </a:r>
            <a:endParaRPr lang="en-US" altLang="ja-JP" dirty="0" smtClean="0"/>
          </a:p>
          <a:p>
            <a:r>
              <a:rPr kumimoji="1" lang="ja-JP" altLang="en-US" dirty="0" smtClean="0"/>
              <a:t>画像中において下端上の点の座標から</a:t>
            </a:r>
            <a:r>
              <a:rPr kumimoji="1" lang="en-US" altLang="ja-JP" dirty="0" smtClean="0"/>
              <a:t/>
            </a:r>
            <a:br>
              <a:rPr kumimoji="1" lang="en-US" altLang="ja-JP" dirty="0" smtClean="0"/>
            </a:br>
            <a:r>
              <a:rPr kumimoji="1" lang="ja-JP" altLang="en-US" dirty="0" smtClean="0"/>
              <a:t>地磁気の方向を容易に計算可</a:t>
            </a:r>
            <a:endParaRPr kumimoji="1" lang="en-US" altLang="ja-JP" dirty="0" smtClean="0"/>
          </a:p>
        </p:txBody>
      </p:sp>
      <mc:AlternateContent xmlns:mc="http://schemas.openxmlformats.org/markup-compatibility/2006" xmlns:a14="http://schemas.microsoft.com/office/drawing/2010/main">
        <mc:Choice Requires="a14">
          <p:sp>
            <p:nvSpPr>
              <p:cNvPr id="75" name="テキスト ボックス 74"/>
              <p:cNvSpPr txBox="1"/>
              <p:nvPr/>
            </p:nvSpPr>
            <p:spPr>
              <a:xfrm>
                <a:off x="-125108" y="4415280"/>
                <a:ext cx="110158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ja-JP" altLang="en-US" sz="2000" i="0">
                          <a:latin typeface="Cambria Math" panose="02040503050406030204" pitchFamily="18" charset="0"/>
                        </a:rPr>
                        <m:t>左カメラ</m:t>
                      </m:r>
                    </m:oMath>
                  </m:oMathPara>
                </a14:m>
                <a:endParaRPr kumimoji="1" lang="ja-JP" altLang="en-US" sz="2000" dirty="0"/>
              </a:p>
            </p:txBody>
          </p:sp>
        </mc:Choice>
        <mc:Fallback xmlns="">
          <p:sp>
            <p:nvSpPr>
              <p:cNvPr id="75" name="テキスト ボックス 74"/>
              <p:cNvSpPr txBox="1">
                <a:spLocks noRot="1" noChangeAspect="1" noMove="1" noResize="1" noEditPoints="1" noAdjustHandles="1" noChangeArrowheads="1" noChangeShapeType="1" noTextEdit="1"/>
              </p:cNvSpPr>
              <p:nvPr/>
            </p:nvSpPr>
            <p:spPr>
              <a:xfrm>
                <a:off x="-125108" y="4415280"/>
                <a:ext cx="1101584" cy="400110"/>
              </a:xfrm>
              <a:prstGeom prst="rect">
                <a:avLst/>
              </a:prstGeom>
              <a:blipFill rotWithShape="0">
                <a:blip r:embed="rId4"/>
                <a:stretch>
                  <a:fillRect b="-60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テキスト ボックス 75"/>
              <p:cNvSpPr txBox="1"/>
              <p:nvPr/>
            </p:nvSpPr>
            <p:spPr>
              <a:xfrm>
                <a:off x="887180" y="5621706"/>
                <a:ext cx="110158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ja-JP" altLang="en-US" sz="2000" smtClean="0">
                          <a:latin typeface="Cambria Math" panose="02040503050406030204" pitchFamily="18" charset="0"/>
                        </a:rPr>
                        <m:t>右</m:t>
                      </m:r>
                      <m:r>
                        <a:rPr lang="ja-JP" altLang="en-US" sz="2000" i="0">
                          <a:latin typeface="Cambria Math" panose="02040503050406030204" pitchFamily="18" charset="0"/>
                        </a:rPr>
                        <m:t>カメラ</m:t>
                      </m:r>
                    </m:oMath>
                  </m:oMathPara>
                </a14:m>
                <a:endParaRPr kumimoji="1" lang="ja-JP" altLang="en-US" sz="2000" dirty="0"/>
              </a:p>
            </p:txBody>
          </p:sp>
        </mc:Choice>
        <mc:Fallback xmlns="">
          <p:sp>
            <p:nvSpPr>
              <p:cNvPr id="76" name="テキスト ボックス 75"/>
              <p:cNvSpPr txBox="1">
                <a:spLocks noRot="1" noChangeAspect="1" noMove="1" noResize="1" noEditPoints="1" noAdjustHandles="1" noChangeArrowheads="1" noChangeShapeType="1" noTextEdit="1"/>
              </p:cNvSpPr>
              <p:nvPr/>
            </p:nvSpPr>
            <p:spPr>
              <a:xfrm>
                <a:off x="887180" y="5621706"/>
                <a:ext cx="1101584" cy="400110"/>
              </a:xfrm>
              <a:prstGeom prst="rect">
                <a:avLst/>
              </a:prstGeom>
              <a:blipFill rotWithShape="0">
                <a:blip r:embed="rId5"/>
                <a:stretch>
                  <a:fillRect b="-606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632331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下端部における対応点検出</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2016/7/8</a:t>
            </a:r>
            <a:endParaRPr lang="ja-JP" altLang="en-US" dirty="0"/>
          </a:p>
        </p:txBody>
      </p:sp>
      <p:sp>
        <p:nvSpPr>
          <p:cNvPr id="5" name="スライド番号プレースホルダー 4"/>
          <p:cNvSpPr>
            <a:spLocks noGrp="1"/>
          </p:cNvSpPr>
          <p:nvPr>
            <p:ph type="sldNum" sz="quarter" idx="12"/>
          </p:nvPr>
        </p:nvSpPr>
        <p:spPr/>
        <p:txBody>
          <a:bodyPr/>
          <a:lstStyle/>
          <a:p>
            <a:fld id="{D8F4E805-1781-46FB-877C-A4098C9829F0}" type="slidenum">
              <a:rPr lang="ja-JP" altLang="en-US" smtClean="0"/>
              <a:pPr/>
              <a:t>4</a:t>
            </a:fld>
            <a:endParaRPr lang="ja-JP" altLang="en-US"/>
          </a:p>
        </p:txBody>
      </p:sp>
      <p:grpSp>
        <p:nvGrpSpPr>
          <p:cNvPr id="26" name="グループ化 25"/>
          <p:cNvGrpSpPr/>
          <p:nvPr/>
        </p:nvGrpSpPr>
        <p:grpSpPr>
          <a:xfrm>
            <a:off x="1291090" y="1358350"/>
            <a:ext cx="2767257" cy="2756371"/>
            <a:chOff x="1010086" y="2333110"/>
            <a:chExt cx="2767257" cy="2756371"/>
          </a:xfrm>
        </p:grpSpPr>
        <p:grpSp>
          <p:nvGrpSpPr>
            <p:cNvPr id="11" name="グループ化 10"/>
            <p:cNvGrpSpPr/>
            <p:nvPr/>
          </p:nvGrpSpPr>
          <p:grpSpPr>
            <a:xfrm>
              <a:off x="1010086" y="2333110"/>
              <a:ext cx="2767257" cy="2756371"/>
              <a:chOff x="1010086" y="2333110"/>
              <a:chExt cx="2767257" cy="2756371"/>
            </a:xfrm>
          </p:grpSpPr>
          <p:sp>
            <p:nvSpPr>
              <p:cNvPr id="6" name="正方形/長方形 5"/>
              <p:cNvSpPr>
                <a:spLocks noChangeAspect="1"/>
              </p:cNvSpPr>
              <p:nvPr/>
            </p:nvSpPr>
            <p:spPr>
              <a:xfrm>
                <a:off x="1010086" y="2333110"/>
                <a:ext cx="2756371" cy="2756371"/>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2"/>
              <p:cNvSpPr/>
              <p:nvPr/>
            </p:nvSpPr>
            <p:spPr>
              <a:xfrm>
                <a:off x="1023257" y="3758226"/>
                <a:ext cx="2754086" cy="598379"/>
              </a:xfrm>
              <a:custGeom>
                <a:avLst/>
                <a:gdLst>
                  <a:gd name="connsiteX0" fmla="*/ 0 w 2754086"/>
                  <a:gd name="connsiteY0" fmla="*/ 215060 h 598379"/>
                  <a:gd name="connsiteX1" fmla="*/ 489857 w 2754086"/>
                  <a:gd name="connsiteY1" fmla="*/ 8231 h 598379"/>
                  <a:gd name="connsiteX2" fmla="*/ 1262743 w 2754086"/>
                  <a:gd name="connsiteY2" fmla="*/ 465431 h 598379"/>
                  <a:gd name="connsiteX3" fmla="*/ 2035629 w 2754086"/>
                  <a:gd name="connsiteY3" fmla="*/ 443660 h 598379"/>
                  <a:gd name="connsiteX4" fmla="*/ 2754086 w 2754086"/>
                  <a:gd name="connsiteY4" fmla="*/ 585174 h 598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086" h="598379">
                    <a:moveTo>
                      <a:pt x="0" y="215060"/>
                    </a:moveTo>
                    <a:cubicBezTo>
                      <a:pt x="139700" y="90781"/>
                      <a:pt x="279400" y="-33497"/>
                      <a:pt x="489857" y="8231"/>
                    </a:cubicBezTo>
                    <a:cubicBezTo>
                      <a:pt x="700314" y="49959"/>
                      <a:pt x="1005114" y="392860"/>
                      <a:pt x="1262743" y="465431"/>
                    </a:cubicBezTo>
                    <a:cubicBezTo>
                      <a:pt x="1520372" y="538002"/>
                      <a:pt x="1787072" y="423703"/>
                      <a:pt x="2035629" y="443660"/>
                    </a:cubicBezTo>
                    <a:cubicBezTo>
                      <a:pt x="2284186" y="463617"/>
                      <a:pt x="2728686" y="648674"/>
                      <a:pt x="2754086" y="585174"/>
                    </a:cubicBezTo>
                  </a:path>
                </a:pathLst>
              </a:cu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p:cNvCxnSpPr/>
              <p:nvPr/>
            </p:nvCxnSpPr>
            <p:spPr>
              <a:xfrm flipV="1">
                <a:off x="2335596" y="3233057"/>
                <a:ext cx="114075" cy="10164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正方形/長方形 13"/>
            <p:cNvSpPr>
              <a:spLocks noChangeAspect="1"/>
            </p:cNvSpPr>
            <p:nvPr/>
          </p:nvSpPr>
          <p:spPr>
            <a:xfrm>
              <a:off x="2258785" y="4154023"/>
              <a:ext cx="190886" cy="1908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p:cNvGrpSpPr/>
          <p:nvPr/>
        </p:nvGrpSpPr>
        <p:grpSpPr>
          <a:xfrm>
            <a:off x="4595446" y="1358349"/>
            <a:ext cx="2767257" cy="2756371"/>
            <a:chOff x="5142304" y="2351391"/>
            <a:chExt cx="2767257" cy="2756371"/>
          </a:xfrm>
        </p:grpSpPr>
        <p:grpSp>
          <p:nvGrpSpPr>
            <p:cNvPr id="34" name="グループ化 33"/>
            <p:cNvGrpSpPr/>
            <p:nvPr/>
          </p:nvGrpSpPr>
          <p:grpSpPr>
            <a:xfrm>
              <a:off x="5142304" y="2351391"/>
              <a:ext cx="2767257" cy="2756371"/>
              <a:chOff x="1010086" y="2333110"/>
              <a:chExt cx="2767257" cy="2756371"/>
            </a:xfrm>
          </p:grpSpPr>
          <p:sp>
            <p:nvSpPr>
              <p:cNvPr id="35" name="正方形/長方形 34"/>
              <p:cNvSpPr>
                <a:spLocks noChangeAspect="1"/>
              </p:cNvSpPr>
              <p:nvPr/>
            </p:nvSpPr>
            <p:spPr>
              <a:xfrm>
                <a:off x="1010086" y="2333110"/>
                <a:ext cx="2756371" cy="2756371"/>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p:nvSpPr>
            <p:spPr>
              <a:xfrm>
                <a:off x="1023257" y="3758226"/>
                <a:ext cx="2754086" cy="598379"/>
              </a:xfrm>
              <a:custGeom>
                <a:avLst/>
                <a:gdLst>
                  <a:gd name="connsiteX0" fmla="*/ 0 w 2754086"/>
                  <a:gd name="connsiteY0" fmla="*/ 215060 h 598379"/>
                  <a:gd name="connsiteX1" fmla="*/ 489857 w 2754086"/>
                  <a:gd name="connsiteY1" fmla="*/ 8231 h 598379"/>
                  <a:gd name="connsiteX2" fmla="*/ 1262743 w 2754086"/>
                  <a:gd name="connsiteY2" fmla="*/ 465431 h 598379"/>
                  <a:gd name="connsiteX3" fmla="*/ 2035629 w 2754086"/>
                  <a:gd name="connsiteY3" fmla="*/ 443660 h 598379"/>
                  <a:gd name="connsiteX4" fmla="*/ 2754086 w 2754086"/>
                  <a:gd name="connsiteY4" fmla="*/ 585174 h 598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086" h="598379">
                    <a:moveTo>
                      <a:pt x="0" y="215060"/>
                    </a:moveTo>
                    <a:cubicBezTo>
                      <a:pt x="139700" y="90781"/>
                      <a:pt x="279400" y="-33497"/>
                      <a:pt x="489857" y="8231"/>
                    </a:cubicBezTo>
                    <a:cubicBezTo>
                      <a:pt x="700314" y="49959"/>
                      <a:pt x="1005114" y="392860"/>
                      <a:pt x="1262743" y="465431"/>
                    </a:cubicBezTo>
                    <a:cubicBezTo>
                      <a:pt x="1520372" y="538002"/>
                      <a:pt x="1787072" y="423703"/>
                      <a:pt x="2035629" y="443660"/>
                    </a:cubicBezTo>
                    <a:cubicBezTo>
                      <a:pt x="2284186" y="463617"/>
                      <a:pt x="2728686" y="648674"/>
                      <a:pt x="2754086" y="585174"/>
                    </a:cubicBezTo>
                  </a:path>
                </a:pathLst>
              </a:cu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直線矢印コネクタ 43"/>
              <p:cNvCxnSpPr/>
              <p:nvPr/>
            </p:nvCxnSpPr>
            <p:spPr>
              <a:xfrm flipV="1">
                <a:off x="2249950" y="3214776"/>
                <a:ext cx="167909" cy="10164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7" name="正方形/長方形 46"/>
            <p:cNvSpPr>
              <a:spLocks noChangeAspect="1"/>
            </p:cNvSpPr>
            <p:nvPr/>
          </p:nvSpPr>
          <p:spPr>
            <a:xfrm>
              <a:off x="6784568" y="4154023"/>
              <a:ext cx="190886" cy="1908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a:spLocks noChangeAspect="1"/>
            </p:cNvSpPr>
            <p:nvPr/>
          </p:nvSpPr>
          <p:spPr>
            <a:xfrm>
              <a:off x="6521216" y="4154023"/>
              <a:ext cx="190886" cy="1908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a:spLocks noChangeAspect="1"/>
            </p:cNvSpPr>
            <p:nvPr/>
          </p:nvSpPr>
          <p:spPr>
            <a:xfrm>
              <a:off x="6286725" y="4154023"/>
              <a:ext cx="190886" cy="19088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矢印コネクタ 54"/>
            <p:cNvCxnSpPr/>
            <p:nvPr/>
          </p:nvCxnSpPr>
          <p:spPr>
            <a:xfrm flipH="1" flipV="1">
              <a:off x="6603488" y="3233057"/>
              <a:ext cx="13171" cy="10483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flipH="1" flipV="1">
              <a:off x="6694028" y="3233057"/>
              <a:ext cx="183281" cy="103337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57" name="コンテンツ プレースホルダー 2"/>
          <p:cNvSpPr>
            <a:spLocks noGrp="1"/>
          </p:cNvSpPr>
          <p:nvPr>
            <p:ph idx="1"/>
          </p:nvPr>
        </p:nvSpPr>
        <p:spPr>
          <a:xfrm>
            <a:off x="337361" y="4124530"/>
            <a:ext cx="8542511" cy="3146295"/>
          </a:xfrm>
        </p:spPr>
        <p:txBody>
          <a:bodyPr>
            <a:normAutofit/>
          </a:bodyPr>
          <a:lstStyle/>
          <a:p>
            <a:r>
              <a:rPr lang="ja-JP" altLang="en-US" sz="2000" dirty="0" smtClean="0"/>
              <a:t>ブロックマッチングによって類似度下端における対応点候補を検出</a:t>
            </a:r>
            <a:endParaRPr lang="en-US" altLang="ja-JP" sz="2000" dirty="0" smtClean="0"/>
          </a:p>
          <a:p>
            <a:r>
              <a:rPr kumimoji="1" lang="ja-JP" altLang="en-US" sz="2000" dirty="0" smtClean="0"/>
              <a:t>テンプレートと対応点候補におけるブロックをそれぞれ</a:t>
            </a:r>
            <a:r>
              <a:rPr kumimoji="1" lang="en-US" altLang="ja-JP" sz="2000" dirty="0" smtClean="0"/>
              <a:t/>
            </a:r>
            <a:br>
              <a:rPr kumimoji="1" lang="en-US" altLang="ja-JP" sz="2000" dirty="0" smtClean="0"/>
            </a:br>
            <a:r>
              <a:rPr kumimoji="1" lang="ja-JP" altLang="en-US" sz="2000" dirty="0" smtClean="0"/>
              <a:t>地磁気の方向へ動かしながら</a:t>
            </a:r>
            <a:r>
              <a:rPr lang="ja-JP" altLang="en-US" sz="2000" dirty="0" smtClean="0"/>
              <a:t>逐次類似度計算</a:t>
            </a:r>
            <a:endParaRPr lang="en-US" altLang="ja-JP" sz="2000" dirty="0"/>
          </a:p>
          <a:p>
            <a:r>
              <a:rPr kumimoji="1" lang="ja-JP" altLang="en-US" sz="2000" dirty="0" smtClean="0"/>
              <a:t>総合的に類似度の高かった候補点を対応点とする</a:t>
            </a:r>
            <a:endParaRPr kumimoji="1" lang="en-US" altLang="ja-JP" sz="2000" dirty="0" smtClean="0"/>
          </a:p>
          <a:p>
            <a:pPr lvl="1"/>
            <a:r>
              <a:rPr lang="ja-JP" altLang="en-US" sz="1800" dirty="0" smtClean="0"/>
              <a:t>まずは単純に類似度の総和で比較する予定</a:t>
            </a:r>
            <a:endParaRPr kumimoji="1" lang="en-US" altLang="ja-JP" sz="1800" dirty="0" smtClean="0"/>
          </a:p>
        </p:txBody>
      </p:sp>
      <p:sp>
        <p:nvSpPr>
          <p:cNvPr id="58" name="テキスト ボックス 57"/>
          <p:cNvSpPr txBox="1"/>
          <p:nvPr/>
        </p:nvSpPr>
        <p:spPr>
          <a:xfrm>
            <a:off x="1985118" y="3457631"/>
            <a:ext cx="1491114" cy="400110"/>
          </a:xfrm>
          <a:prstGeom prst="rect">
            <a:avLst/>
          </a:prstGeom>
          <a:noFill/>
        </p:spPr>
        <p:txBody>
          <a:bodyPr wrap="none" rtlCol="0">
            <a:spAutoFit/>
          </a:bodyPr>
          <a:lstStyle/>
          <a:p>
            <a:r>
              <a:rPr kumimoji="1" lang="ja-JP" altLang="en-US" sz="2000" dirty="0" smtClean="0"/>
              <a:t>テンプレート</a:t>
            </a:r>
            <a:endParaRPr kumimoji="1" lang="ja-JP" altLang="en-US" sz="2000" dirty="0"/>
          </a:p>
        </p:txBody>
      </p:sp>
      <p:sp>
        <p:nvSpPr>
          <p:cNvPr id="59" name="テキスト ボックス 58"/>
          <p:cNvSpPr txBox="1"/>
          <p:nvPr/>
        </p:nvSpPr>
        <p:spPr>
          <a:xfrm>
            <a:off x="5311073" y="3448610"/>
            <a:ext cx="1723549" cy="400110"/>
          </a:xfrm>
          <a:prstGeom prst="rect">
            <a:avLst/>
          </a:prstGeom>
          <a:noFill/>
        </p:spPr>
        <p:txBody>
          <a:bodyPr wrap="none" rtlCol="0">
            <a:spAutoFit/>
          </a:bodyPr>
          <a:lstStyle/>
          <a:p>
            <a:r>
              <a:rPr lang="ja-JP" altLang="en-US" sz="2000" dirty="0" smtClean="0"/>
              <a:t>対応点候補</a:t>
            </a:r>
            <a:r>
              <a:rPr lang="ja-JP" altLang="en-US" sz="2000" dirty="0"/>
              <a:t>群</a:t>
            </a:r>
            <a:endParaRPr kumimoji="1" lang="ja-JP" altLang="en-US" sz="2000" dirty="0"/>
          </a:p>
        </p:txBody>
      </p:sp>
      <p:sp>
        <p:nvSpPr>
          <p:cNvPr id="60" name="テキスト ボックス 59"/>
          <p:cNvSpPr txBox="1"/>
          <p:nvPr/>
        </p:nvSpPr>
        <p:spPr>
          <a:xfrm>
            <a:off x="2084783" y="1807042"/>
            <a:ext cx="1723549" cy="400110"/>
          </a:xfrm>
          <a:prstGeom prst="rect">
            <a:avLst/>
          </a:prstGeom>
          <a:noFill/>
        </p:spPr>
        <p:txBody>
          <a:bodyPr wrap="none" rtlCol="0">
            <a:spAutoFit/>
          </a:bodyPr>
          <a:lstStyle/>
          <a:p>
            <a:r>
              <a:rPr lang="ja-JP" altLang="en-US" sz="2000" dirty="0" smtClean="0"/>
              <a:t>地磁気の方向</a:t>
            </a:r>
            <a:endParaRPr kumimoji="1" lang="ja-JP" altLang="en-US" sz="2000" dirty="0"/>
          </a:p>
        </p:txBody>
      </p:sp>
    </p:spTree>
    <p:extLst>
      <p:ext uri="{BB962C8B-B14F-4D97-AF65-F5344CB8AC3E}">
        <p14:creationId xmlns:p14="http://schemas.microsoft.com/office/powerpoint/2010/main" val="1489532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ブロックの射影変換</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2016/7/8</a:t>
            </a:r>
            <a:endParaRPr lang="ja-JP" altLang="en-US" dirty="0"/>
          </a:p>
        </p:txBody>
      </p:sp>
      <p:sp>
        <p:nvSpPr>
          <p:cNvPr id="5" name="スライド番号プレースホルダー 4"/>
          <p:cNvSpPr>
            <a:spLocks noGrp="1"/>
          </p:cNvSpPr>
          <p:nvPr>
            <p:ph type="sldNum" sz="quarter" idx="12"/>
          </p:nvPr>
        </p:nvSpPr>
        <p:spPr/>
        <p:txBody>
          <a:bodyPr/>
          <a:lstStyle/>
          <a:p>
            <a:fld id="{D8F4E805-1781-46FB-877C-A4098C9829F0}" type="slidenum">
              <a:rPr lang="ja-JP" altLang="en-US" smtClean="0"/>
              <a:pPr/>
              <a:t>5</a:t>
            </a:fld>
            <a:endParaRPr lang="ja-JP" altLang="en-US"/>
          </a:p>
        </p:txBody>
      </p:sp>
      <p:grpSp>
        <p:nvGrpSpPr>
          <p:cNvPr id="50" name="グループ化 49"/>
          <p:cNvGrpSpPr/>
          <p:nvPr/>
        </p:nvGrpSpPr>
        <p:grpSpPr>
          <a:xfrm>
            <a:off x="4782646" y="1420183"/>
            <a:ext cx="1620000" cy="1620000"/>
            <a:chOff x="4537058" y="2333110"/>
            <a:chExt cx="1620000" cy="1620000"/>
          </a:xfrm>
        </p:grpSpPr>
        <p:sp>
          <p:nvSpPr>
            <p:cNvPr id="6" name="正方形/長方形 5"/>
            <p:cNvSpPr>
              <a:spLocks noChangeAspect="1"/>
            </p:cNvSpPr>
            <p:nvPr/>
          </p:nvSpPr>
          <p:spPr>
            <a:xfrm>
              <a:off x="4537058" y="2333110"/>
              <a:ext cx="1620000" cy="162000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p:cNvCxnSpPr/>
            <p:nvPr/>
          </p:nvCxnSpPr>
          <p:spPr>
            <a:xfrm flipH="1">
              <a:off x="4652426" y="2333110"/>
              <a:ext cx="461976" cy="162000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a:off x="5568535" y="2333110"/>
              <a:ext cx="153855" cy="1620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1" name="グループ化 50"/>
          <p:cNvGrpSpPr/>
          <p:nvPr/>
        </p:nvGrpSpPr>
        <p:grpSpPr>
          <a:xfrm>
            <a:off x="6832278" y="1420183"/>
            <a:ext cx="1620000" cy="1620000"/>
            <a:chOff x="4537058" y="2333110"/>
            <a:chExt cx="1620000" cy="1620000"/>
          </a:xfrm>
        </p:grpSpPr>
        <p:sp>
          <p:nvSpPr>
            <p:cNvPr id="52" name="正方形/長方形 51"/>
            <p:cNvSpPr>
              <a:spLocks noChangeAspect="1"/>
            </p:cNvSpPr>
            <p:nvPr/>
          </p:nvSpPr>
          <p:spPr>
            <a:xfrm>
              <a:off x="4537058" y="2333110"/>
              <a:ext cx="1620000" cy="162000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直線コネクタ 52"/>
            <p:cNvCxnSpPr/>
            <p:nvPr/>
          </p:nvCxnSpPr>
          <p:spPr>
            <a:xfrm flipH="1">
              <a:off x="4561559" y="2333110"/>
              <a:ext cx="596809" cy="159419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52" idx="0"/>
            </p:cNvCxnSpPr>
            <p:nvPr/>
          </p:nvCxnSpPr>
          <p:spPr>
            <a:xfrm>
              <a:off x="5347058" y="2333110"/>
              <a:ext cx="155327" cy="1620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3" name="コンテンツ プレースホルダー 2"/>
          <p:cNvSpPr>
            <a:spLocks noGrp="1"/>
          </p:cNvSpPr>
          <p:nvPr>
            <p:ph idx="1"/>
          </p:nvPr>
        </p:nvSpPr>
        <p:spPr>
          <a:xfrm>
            <a:off x="3891822" y="3286214"/>
            <a:ext cx="5538053" cy="3146295"/>
          </a:xfrm>
        </p:spPr>
        <p:txBody>
          <a:bodyPr>
            <a:normAutofit/>
          </a:bodyPr>
          <a:lstStyle/>
          <a:p>
            <a:r>
              <a:rPr lang="ja-JP" altLang="en-US" dirty="0" smtClean="0"/>
              <a:t>左右のカメラ画像から同一な二本の平行線の写ったブロックは射影変換している</a:t>
            </a:r>
            <a:endParaRPr lang="en-US" altLang="ja-JP" dirty="0" smtClean="0"/>
          </a:p>
          <a:p>
            <a:r>
              <a:rPr lang="ja-JP" altLang="en-US" dirty="0" smtClean="0"/>
              <a:t>類似度を計算する際に射影変形を</a:t>
            </a:r>
            <a:r>
              <a:rPr lang="en-US" altLang="ja-JP" dirty="0" smtClean="0"/>
              <a:t/>
            </a:r>
            <a:br>
              <a:rPr lang="en-US" altLang="ja-JP" dirty="0" smtClean="0"/>
            </a:br>
            <a:r>
              <a:rPr lang="ja-JP" altLang="en-US" dirty="0" smtClean="0"/>
              <a:t>補正する必要がある</a:t>
            </a:r>
            <a:endParaRPr lang="en-US" altLang="ja-JP" dirty="0" smtClean="0"/>
          </a:p>
          <a:p>
            <a:r>
              <a:rPr lang="ja-JP" altLang="en-US" dirty="0" smtClean="0"/>
              <a:t>射影変換行列を求めることは困難</a:t>
            </a:r>
          </a:p>
        </p:txBody>
      </p:sp>
      <p:grpSp>
        <p:nvGrpSpPr>
          <p:cNvPr id="15" name="グループ化 14"/>
          <p:cNvGrpSpPr/>
          <p:nvPr/>
        </p:nvGrpSpPr>
        <p:grpSpPr>
          <a:xfrm>
            <a:off x="16340" y="1398411"/>
            <a:ext cx="3959766" cy="4399763"/>
            <a:chOff x="81656" y="1420183"/>
            <a:chExt cx="3959766" cy="4399763"/>
          </a:xfrm>
        </p:grpSpPr>
        <p:grpSp>
          <p:nvGrpSpPr>
            <p:cNvPr id="21" name="グループ化 20"/>
            <p:cNvGrpSpPr/>
            <p:nvPr/>
          </p:nvGrpSpPr>
          <p:grpSpPr>
            <a:xfrm>
              <a:off x="81656" y="1420183"/>
              <a:ext cx="3959766" cy="4399763"/>
              <a:chOff x="81656" y="1747561"/>
              <a:chExt cx="3959766" cy="4399763"/>
            </a:xfrm>
          </p:grpSpPr>
          <p:grpSp>
            <p:nvGrpSpPr>
              <p:cNvPr id="16" name="グループ化 15"/>
              <p:cNvGrpSpPr/>
              <p:nvPr/>
            </p:nvGrpSpPr>
            <p:grpSpPr>
              <a:xfrm>
                <a:off x="81656" y="1747561"/>
                <a:ext cx="3959766" cy="4399763"/>
                <a:chOff x="81656" y="1747561"/>
                <a:chExt cx="3959766" cy="4399763"/>
              </a:xfrm>
            </p:grpSpPr>
            <p:grpSp>
              <p:nvGrpSpPr>
                <p:cNvPr id="12" name="グループ化 11"/>
                <p:cNvGrpSpPr/>
                <p:nvPr/>
              </p:nvGrpSpPr>
              <p:grpSpPr>
                <a:xfrm>
                  <a:off x="372533" y="1747561"/>
                  <a:ext cx="3668889" cy="3964031"/>
                  <a:chOff x="197556" y="1070813"/>
                  <a:chExt cx="3668889" cy="3964031"/>
                </a:xfrm>
              </p:grpSpPr>
              <p:cxnSp>
                <p:nvCxnSpPr>
                  <p:cNvPr id="8" name="直線矢印コネクタ 7"/>
                  <p:cNvCxnSpPr/>
                  <p:nvPr/>
                </p:nvCxnSpPr>
                <p:spPr>
                  <a:xfrm flipV="1">
                    <a:off x="338667" y="3263074"/>
                    <a:ext cx="352777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197556" y="2997199"/>
                    <a:ext cx="2015066" cy="20376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flipV="1">
                    <a:off x="491067" y="1070813"/>
                    <a:ext cx="0" cy="28217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平行四辺形 12"/>
                <p:cNvSpPr/>
                <p:nvPr/>
              </p:nvSpPr>
              <p:spPr>
                <a:xfrm rot="5400000">
                  <a:off x="836432" y="4692110"/>
                  <a:ext cx="2097627" cy="812801"/>
                </a:xfrm>
                <a:prstGeom prst="parallelogram">
                  <a:avLst>
                    <a:gd name="adj" fmla="val 101556"/>
                  </a:avLst>
                </a:prstGeom>
                <a:solidFill>
                  <a:schemeClr val="accent1">
                    <a:lumMod val="20000"/>
                    <a:lumOff val="80000"/>
                    <a:alpha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8" name="グループ化 27"/>
                <p:cNvGrpSpPr/>
                <p:nvPr/>
              </p:nvGrpSpPr>
              <p:grpSpPr>
                <a:xfrm rot="3000000">
                  <a:off x="1383017" y="5546294"/>
                  <a:ext cx="191655" cy="412419"/>
                  <a:chOff x="1699575" y="5774494"/>
                  <a:chExt cx="191655" cy="412419"/>
                </a:xfrm>
              </p:grpSpPr>
              <p:sp>
                <p:nvSpPr>
                  <p:cNvPr id="32" name="正方形/長方形 31"/>
                  <p:cNvSpPr/>
                  <p:nvPr/>
                </p:nvSpPr>
                <p:spPr>
                  <a:xfrm>
                    <a:off x="1699575" y="5881204"/>
                    <a:ext cx="191655" cy="30570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二等辺三角形 32"/>
                  <p:cNvSpPr/>
                  <p:nvPr/>
                </p:nvSpPr>
                <p:spPr>
                  <a:xfrm rot="10800000">
                    <a:off x="1699575" y="5774494"/>
                    <a:ext cx="191655" cy="213419"/>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6" name="平行四辺形 35"/>
                <p:cNvSpPr/>
                <p:nvPr/>
              </p:nvSpPr>
              <p:spPr>
                <a:xfrm rot="5400000">
                  <a:off x="-354548" y="3423542"/>
                  <a:ext cx="2097627" cy="812801"/>
                </a:xfrm>
                <a:prstGeom prst="parallelogram">
                  <a:avLst>
                    <a:gd name="adj" fmla="val 101556"/>
                  </a:avLst>
                </a:prstGeom>
                <a:solidFill>
                  <a:schemeClr val="accent1">
                    <a:lumMod val="20000"/>
                    <a:lumOff val="80000"/>
                    <a:alpha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p:cNvGrpSpPr/>
                <p:nvPr/>
              </p:nvGrpSpPr>
              <p:grpSpPr>
                <a:xfrm rot="3000000">
                  <a:off x="192038" y="4280236"/>
                  <a:ext cx="191655" cy="412419"/>
                  <a:chOff x="1699575" y="5774494"/>
                  <a:chExt cx="191655" cy="412419"/>
                </a:xfrm>
              </p:grpSpPr>
              <p:sp>
                <p:nvSpPr>
                  <p:cNvPr id="38" name="正方形/長方形 37"/>
                  <p:cNvSpPr/>
                  <p:nvPr/>
                </p:nvSpPr>
                <p:spPr>
                  <a:xfrm>
                    <a:off x="1699575" y="5881204"/>
                    <a:ext cx="191655" cy="30570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二等辺三角形 38"/>
                  <p:cNvSpPr/>
                  <p:nvPr/>
                </p:nvSpPr>
                <p:spPr>
                  <a:xfrm rot="10800000">
                    <a:off x="1699575" y="5774494"/>
                    <a:ext cx="191655" cy="213419"/>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20" name="直線矢印コネクタ 19"/>
              <p:cNvCxnSpPr/>
              <p:nvPr/>
            </p:nvCxnSpPr>
            <p:spPr>
              <a:xfrm flipV="1">
                <a:off x="1789288" y="1809480"/>
                <a:ext cx="1783643" cy="1877301"/>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flipV="1">
                <a:off x="2064793" y="2299564"/>
                <a:ext cx="1783643" cy="187730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円/楕円 13"/>
            <p:cNvSpPr/>
            <p:nvPr/>
          </p:nvSpPr>
          <p:spPr>
            <a:xfrm rot="19564127">
              <a:off x="2251598" y="2570540"/>
              <a:ext cx="460693" cy="91232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0816674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ブロックの射影変換の補正方法</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2016/7/8</a:t>
            </a:r>
            <a:endParaRPr lang="ja-JP" altLang="en-US" dirty="0"/>
          </a:p>
        </p:txBody>
      </p:sp>
      <p:sp>
        <p:nvSpPr>
          <p:cNvPr id="5" name="スライド番号プレースホルダー 4"/>
          <p:cNvSpPr>
            <a:spLocks noGrp="1"/>
          </p:cNvSpPr>
          <p:nvPr>
            <p:ph type="sldNum" sz="quarter" idx="12"/>
          </p:nvPr>
        </p:nvSpPr>
        <p:spPr/>
        <p:txBody>
          <a:bodyPr/>
          <a:lstStyle/>
          <a:p>
            <a:fld id="{D8F4E805-1781-46FB-877C-A4098C9829F0}" type="slidenum">
              <a:rPr lang="ja-JP" altLang="en-US" smtClean="0"/>
              <a:pPr/>
              <a:t>6</a:t>
            </a:fld>
            <a:endParaRPr lang="ja-JP" altLang="en-US"/>
          </a:p>
        </p:txBody>
      </p:sp>
      <mc:AlternateContent xmlns:mc="http://schemas.openxmlformats.org/markup-compatibility/2006" xmlns:a14="http://schemas.microsoft.com/office/drawing/2010/main">
        <mc:Choice Requires="a14">
          <p:sp>
            <p:nvSpPr>
              <p:cNvPr id="43" name="コンテンツ プレースホルダー 2"/>
              <p:cNvSpPr>
                <a:spLocks noGrp="1"/>
              </p:cNvSpPr>
              <p:nvPr>
                <p:ph idx="1"/>
              </p:nvPr>
            </p:nvSpPr>
            <p:spPr>
              <a:xfrm>
                <a:off x="4362608" y="1048854"/>
                <a:ext cx="5538053" cy="5564911"/>
              </a:xfrm>
            </p:spPr>
            <p:txBody>
              <a:bodyPr>
                <a:normAutofit fontScale="92500" lnSpcReduction="10000"/>
              </a:bodyPr>
              <a:lstStyle/>
              <a:p>
                <a:pPr marL="0" indent="0">
                  <a:buNone/>
                </a:pPr>
                <a:r>
                  <a:rPr lang="ja-JP" altLang="en-US" dirty="0" smtClean="0"/>
                  <a:t>右画像ブロックを左画像ブロック</a:t>
                </a:r>
                <a:r>
                  <a:rPr lang="en-US" altLang="ja-JP" dirty="0" smtClean="0"/>
                  <a:t/>
                </a:r>
                <a:br>
                  <a:rPr lang="en-US" altLang="ja-JP" dirty="0" smtClean="0"/>
                </a:br>
                <a:r>
                  <a:rPr lang="ja-JP" altLang="en-US" dirty="0" smtClean="0"/>
                  <a:t>と等しくするための補正</a:t>
                </a:r>
                <a:endParaRPr lang="en-US" altLang="ja-JP" dirty="0" smtClean="0"/>
              </a:p>
              <a:p>
                <a:r>
                  <a:rPr lang="ja-JP" altLang="en-US" dirty="0" smtClean="0"/>
                  <a:t>台形変形</a:t>
                </a:r>
                <a:r>
                  <a:rPr lang="en-US" altLang="ja-JP" dirty="0" smtClean="0"/>
                  <a:t/>
                </a:r>
                <a:br>
                  <a:rPr lang="en-US" altLang="ja-JP" dirty="0" smtClean="0"/>
                </a:br>
                <a:r>
                  <a:rPr lang="ja-JP" altLang="en-US" dirty="0" smtClean="0"/>
                  <a:t>ブロック下部が</a:t>
                </a:r>
                <a14:m>
                  <m:oMath xmlns:m="http://schemas.openxmlformats.org/officeDocument/2006/math">
                    <m:r>
                      <a:rPr lang="en-US" altLang="ja-JP" b="0" i="1" smtClean="0">
                        <a:latin typeface="Cambria Math" panose="02040503050406030204" pitchFamily="18" charset="0"/>
                      </a:rPr>
                      <m:t>𝑎</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Sub>
                  </m:oMath>
                </a14:m>
                <a:r>
                  <a:rPr lang="en-US" altLang="ja-JP" dirty="0" smtClean="0"/>
                  <a:t> </a:t>
                </a:r>
                <a:r>
                  <a:rPr lang="ja-JP" altLang="en-US" dirty="0" smtClean="0"/>
                  <a:t>倍</a:t>
                </a:r>
                <a:r>
                  <a:rPr lang="en-US" altLang="ja-JP" dirty="0"/>
                  <a:t/>
                </a:r>
                <a:br>
                  <a:rPr lang="en-US" altLang="ja-JP" dirty="0"/>
                </a:br>
                <a:r>
                  <a:rPr lang="ja-JP" altLang="en-US" dirty="0"/>
                  <a:t>ブロック下部が</a:t>
                </a:r>
                <a14:m>
                  <m:oMath xmlns:m="http://schemas.openxmlformats.org/officeDocument/2006/math">
                    <m:r>
                      <m:rPr>
                        <m:sty m:val="p"/>
                      </m:rPr>
                      <a:rPr lang="en-US" altLang="ja-JP" b="0" i="0" smtClean="0">
                        <a:latin typeface="Cambria Math" panose="02040503050406030204" pitchFamily="18" charset="0"/>
                      </a:rPr>
                      <m:t>b</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Sub>
                  </m:oMath>
                </a14:m>
                <a:r>
                  <a:rPr lang="en-US" altLang="ja-JP" dirty="0"/>
                  <a:t> </a:t>
                </a:r>
                <a:r>
                  <a:rPr lang="ja-JP" altLang="en-US" dirty="0"/>
                  <a:t>倍</a:t>
                </a:r>
                <a:endParaRPr lang="en-US" altLang="ja-JP" dirty="0" smtClean="0"/>
              </a:p>
              <a:p>
                <a:r>
                  <a:rPr lang="ja-JP" altLang="en-US" dirty="0" smtClean="0"/>
                  <a:t>せん</a:t>
                </a:r>
                <a:r>
                  <a:rPr lang="ja-JP" altLang="en-US" dirty="0"/>
                  <a:t>断</a:t>
                </a:r>
                <a:r>
                  <a:rPr lang="ja-JP" altLang="en-US" dirty="0" smtClean="0"/>
                  <a:t>変形</a:t>
                </a:r>
                <a:r>
                  <a:rPr lang="en-US" altLang="ja-JP" dirty="0" smtClean="0"/>
                  <a:t/>
                </a:r>
                <a:br>
                  <a:rPr lang="en-US" altLang="ja-JP" dirty="0" smtClean="0"/>
                </a:br>
                <a:r>
                  <a:rPr lang="ja-JP" altLang="en-US" dirty="0" smtClean="0"/>
                  <a:t>台形変形後に線の傾きが</a:t>
                </a:r>
                <a:r>
                  <a:rPr lang="en-US" altLang="ja-JP" dirty="0" smtClean="0"/>
                  <a:t/>
                </a:r>
                <a:br>
                  <a:rPr lang="en-US" altLang="ja-JP" dirty="0" smtClean="0"/>
                </a:br>
                <a:r>
                  <a:rPr lang="ja-JP" altLang="en-US" dirty="0" smtClean="0"/>
                  <a:t>等しくなるよう</a:t>
                </a:r>
                <a:r>
                  <a:rPr lang="ja-JP" altLang="en-US" dirty="0"/>
                  <a:t>な</a:t>
                </a:r>
                <a:r>
                  <a:rPr lang="ja-JP" altLang="en-US" dirty="0" smtClean="0"/>
                  <a:t>角度</a:t>
                </a:r>
                <a14:m>
                  <m:oMath xmlns:m="http://schemas.openxmlformats.org/officeDocument/2006/math">
                    <m:r>
                      <a:rPr lang="ja-JP" altLang="en-US" i="1" smtClean="0">
                        <a:latin typeface="Cambria Math" panose="02040503050406030204" pitchFamily="18" charset="0"/>
                      </a:rPr>
                      <m:t>𝜃</m:t>
                    </m:r>
                  </m:oMath>
                </a14:m>
                <a:r>
                  <a:rPr lang="ja-JP" altLang="en-US" dirty="0" smtClean="0"/>
                  <a:t> 傾ける</a:t>
                </a:r>
                <a:r>
                  <a:rPr lang="en-US" altLang="ja-JP" dirty="0" smtClean="0"/>
                  <a:t/>
                </a:r>
                <a:br>
                  <a:rPr lang="en-US" altLang="ja-JP" dirty="0" smtClean="0"/>
                </a:br>
                <a:r>
                  <a:rPr lang="ja-JP" altLang="en-US" dirty="0" smtClean="0"/>
                  <a:t>せん断変形</a:t>
                </a:r>
                <a:endParaRPr lang="en-US" altLang="ja-JP" dirty="0" smtClean="0"/>
              </a:p>
              <a:p>
                <a:endParaRPr lang="en-US" altLang="ja-JP" dirty="0"/>
              </a:p>
              <a:p>
                <a:pPr marL="0" indent="0">
                  <a:buNone/>
                </a:pPr>
                <a14:m>
                  <m:oMath xmlns:m="http://schemas.openxmlformats.org/officeDocument/2006/math">
                    <m:r>
                      <a:rPr lang="en-US" altLang="ja-JP" i="1">
                        <a:latin typeface="Cambria Math" panose="02040503050406030204" pitchFamily="18" charset="0"/>
                      </a:rPr>
                      <m:t>𝑎</m:t>
                    </m:r>
                    <m:r>
                      <a:rPr lang="en-US" altLang="ja-JP" b="0" i="1" smtClean="0">
                        <a:latin typeface="Cambria Math" panose="02040503050406030204" pitchFamily="18" charset="0"/>
                      </a:rPr>
                      <m:t>, </m:t>
                    </m:r>
                    <m:r>
                      <a:rPr lang="en-US" altLang="ja-JP" b="0" i="1" smtClean="0">
                        <a:latin typeface="Cambria Math" panose="02040503050406030204" pitchFamily="18" charset="0"/>
                      </a:rPr>
                      <m:t>𝑏</m:t>
                    </m:r>
                    <m:r>
                      <a:rPr lang="en-US" altLang="ja-JP" b="0" i="1" smtClean="0">
                        <a:latin typeface="Cambria Math" panose="02040503050406030204" pitchFamily="18" charset="0"/>
                      </a:rPr>
                      <m:t>, </m:t>
                    </m:r>
                    <m:r>
                      <a:rPr lang="ja-JP" altLang="en-US" b="0" i="1" smtClean="0">
                        <a:latin typeface="Cambria Math" panose="02040503050406030204" pitchFamily="18" charset="0"/>
                      </a:rPr>
                      <m:t>𝜃</m:t>
                    </m:r>
                  </m:oMath>
                </a14:m>
                <a:r>
                  <a:rPr lang="ja-JP" altLang="en-US" dirty="0" smtClean="0"/>
                  <a:t>が求まれば補正可能</a:t>
                </a:r>
                <a:endParaRPr lang="en-US" altLang="ja-JP" dirty="0" smtClean="0"/>
              </a:p>
              <a:p>
                <a:pPr marL="0" indent="0">
                  <a:buNone/>
                </a:pPr>
                <a:r>
                  <a:rPr lang="ja-JP" altLang="en-US" dirty="0" smtClean="0"/>
                  <a:t>正方形ブロックが変形するので</a:t>
                </a:r>
                <a:r>
                  <a:rPr lang="en-US" altLang="ja-JP" dirty="0" smtClean="0"/>
                  <a:t/>
                </a:r>
                <a:br>
                  <a:rPr lang="en-US" altLang="ja-JP" dirty="0" smtClean="0"/>
                </a:br>
                <a:r>
                  <a:rPr lang="ja-JP" altLang="en-US" dirty="0" smtClean="0"/>
                  <a:t>右ブロックは大きめにとる必要あり</a:t>
                </a:r>
              </a:p>
            </p:txBody>
          </p:sp>
        </mc:Choice>
        <mc:Fallback xmlns="">
          <p:sp>
            <p:nvSpPr>
              <p:cNvPr id="43" name="コンテンツ プレースホルダー 2"/>
              <p:cNvSpPr>
                <a:spLocks noGrp="1" noRot="1" noChangeAspect="1" noMove="1" noResize="1" noEditPoints="1" noAdjustHandles="1" noChangeArrowheads="1" noChangeShapeType="1" noTextEdit="1"/>
              </p:cNvSpPr>
              <p:nvPr>
                <p:ph idx="1"/>
              </p:nvPr>
            </p:nvSpPr>
            <p:spPr>
              <a:xfrm>
                <a:off x="4362608" y="1048854"/>
                <a:ext cx="5538053" cy="5564911"/>
              </a:xfrm>
              <a:blipFill rotWithShape="0">
                <a:blip r:embed="rId3"/>
                <a:stretch>
                  <a:fillRect l="-1432" t="-219" b="-1533"/>
                </a:stretch>
              </a:blipFill>
            </p:spPr>
            <p:txBody>
              <a:bodyPr/>
              <a:lstStyle/>
              <a:p>
                <a:r>
                  <a:rPr lang="ja-JP" altLang="en-US">
                    <a:noFill/>
                  </a:rPr>
                  <a:t> </a:t>
                </a:r>
              </a:p>
            </p:txBody>
          </p:sp>
        </mc:Fallback>
      </mc:AlternateContent>
      <p:sp>
        <p:nvSpPr>
          <p:cNvPr id="34" name="円弧 33"/>
          <p:cNvSpPr/>
          <p:nvPr/>
        </p:nvSpPr>
        <p:spPr>
          <a:xfrm rot="7850371">
            <a:off x="2324064" y="2358367"/>
            <a:ext cx="1622021" cy="1560510"/>
          </a:xfrm>
          <a:prstGeom prst="arc">
            <a:avLst>
              <a:gd name="adj1" fmla="val 16874524"/>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p:cNvSpPr txBox="1"/>
          <p:nvPr/>
        </p:nvSpPr>
        <p:spPr>
          <a:xfrm>
            <a:off x="460672" y="4295409"/>
            <a:ext cx="1856598" cy="369332"/>
          </a:xfrm>
          <a:prstGeom prst="rect">
            <a:avLst/>
          </a:prstGeom>
          <a:noFill/>
        </p:spPr>
        <p:txBody>
          <a:bodyPr wrap="none" rtlCol="0">
            <a:spAutoFit/>
          </a:bodyPr>
          <a:lstStyle/>
          <a:p>
            <a:r>
              <a:rPr lang="ja-JP" altLang="en-US" dirty="0" smtClean="0"/>
              <a:t>左画像中ブロック</a:t>
            </a:r>
            <a:endParaRPr kumimoji="1" lang="ja-JP" altLang="en-US" dirty="0"/>
          </a:p>
        </p:txBody>
      </p:sp>
      <p:grpSp>
        <p:nvGrpSpPr>
          <p:cNvPr id="11" name="グループ化 10"/>
          <p:cNvGrpSpPr/>
          <p:nvPr/>
        </p:nvGrpSpPr>
        <p:grpSpPr>
          <a:xfrm>
            <a:off x="461108" y="1585401"/>
            <a:ext cx="1744986" cy="2747385"/>
            <a:chOff x="474805" y="1140901"/>
            <a:chExt cx="1744986" cy="2747385"/>
          </a:xfrm>
        </p:grpSpPr>
        <p:grpSp>
          <p:nvGrpSpPr>
            <p:cNvPr id="7" name="グループ化 6"/>
            <p:cNvGrpSpPr/>
            <p:nvPr/>
          </p:nvGrpSpPr>
          <p:grpSpPr>
            <a:xfrm>
              <a:off x="474805" y="1629774"/>
              <a:ext cx="1744986" cy="1898906"/>
              <a:chOff x="474805" y="1629774"/>
              <a:chExt cx="1744986" cy="1898906"/>
            </a:xfrm>
          </p:grpSpPr>
          <p:grpSp>
            <p:nvGrpSpPr>
              <p:cNvPr id="50" name="グループ化 49"/>
              <p:cNvGrpSpPr/>
              <p:nvPr/>
            </p:nvGrpSpPr>
            <p:grpSpPr>
              <a:xfrm>
                <a:off x="599791" y="1694490"/>
                <a:ext cx="1620000" cy="1620000"/>
                <a:chOff x="4537058" y="2333110"/>
                <a:chExt cx="1620000" cy="1620000"/>
              </a:xfrm>
            </p:grpSpPr>
            <p:sp>
              <p:nvSpPr>
                <p:cNvPr id="6" name="正方形/長方形 5"/>
                <p:cNvSpPr>
                  <a:spLocks noChangeAspect="1"/>
                </p:cNvSpPr>
                <p:nvPr/>
              </p:nvSpPr>
              <p:spPr>
                <a:xfrm>
                  <a:off x="4537058" y="2333110"/>
                  <a:ext cx="1620000" cy="162000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p:cNvCxnSpPr/>
                <p:nvPr/>
              </p:nvCxnSpPr>
              <p:spPr>
                <a:xfrm flipH="1">
                  <a:off x="4652426" y="2333110"/>
                  <a:ext cx="461976" cy="162000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a:off x="5568535" y="2333110"/>
                  <a:ext cx="153855" cy="1620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 name="円弧 2"/>
              <p:cNvSpPr/>
              <p:nvPr/>
            </p:nvSpPr>
            <p:spPr>
              <a:xfrm rot="7850371">
                <a:off x="440275" y="1883210"/>
                <a:ext cx="1680000" cy="1610940"/>
              </a:xfrm>
              <a:prstGeom prst="arc">
                <a:avLst>
                  <a:gd name="adj1" fmla="val 16675104"/>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5" name="円弧 34"/>
              <p:cNvSpPr/>
              <p:nvPr/>
            </p:nvSpPr>
            <p:spPr>
              <a:xfrm rot="19374575">
                <a:off x="979687" y="1629774"/>
                <a:ext cx="736292" cy="584205"/>
              </a:xfrm>
              <a:prstGeom prst="arc">
                <a:avLst>
                  <a:gd name="adj1" fmla="val 16307402"/>
                  <a:gd name="adj2" fmla="val 21519968"/>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45" name="テキスト ボックス 44"/>
                <p:cNvSpPr txBox="1"/>
                <p:nvPr/>
              </p:nvSpPr>
              <p:spPr>
                <a:xfrm>
                  <a:off x="1033654" y="3426621"/>
                  <a:ext cx="56060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𝑎</m:t>
                            </m:r>
                          </m:e>
                          <m:sub>
                            <m:r>
                              <a:rPr kumimoji="1"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45" name="テキスト ボックス 44"/>
                <p:cNvSpPr txBox="1">
                  <a:spLocks noRot="1" noChangeAspect="1" noMove="1" noResize="1" noEditPoints="1" noAdjustHandles="1" noChangeArrowheads="1" noChangeShapeType="1" noTextEdit="1"/>
                </p:cNvSpPr>
                <p:nvPr/>
              </p:nvSpPr>
              <p:spPr>
                <a:xfrm>
                  <a:off x="1033654" y="3426621"/>
                  <a:ext cx="560602" cy="461665"/>
                </a:xfrm>
                <a:prstGeom prst="rect">
                  <a:avLst/>
                </a:prstGeom>
                <a:blipFill rotWithShape="0">
                  <a:blip r:embed="rId4"/>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p:cNvSpPr txBox="1"/>
                <p:nvPr/>
              </p:nvSpPr>
              <p:spPr>
                <a:xfrm>
                  <a:off x="1147593" y="1140901"/>
                  <a:ext cx="54604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46" name="テキスト ボックス 45"/>
                <p:cNvSpPr txBox="1">
                  <a:spLocks noRot="1" noChangeAspect="1" noMove="1" noResize="1" noEditPoints="1" noAdjustHandles="1" noChangeArrowheads="1" noChangeShapeType="1" noTextEdit="1"/>
                </p:cNvSpPr>
                <p:nvPr/>
              </p:nvSpPr>
              <p:spPr>
                <a:xfrm>
                  <a:off x="1147593" y="1140901"/>
                  <a:ext cx="546047" cy="461665"/>
                </a:xfrm>
                <a:prstGeom prst="rect">
                  <a:avLst/>
                </a:prstGeom>
                <a:blipFill rotWithShape="0">
                  <a:blip r:embed="rId5"/>
                  <a:stretch>
                    <a:fillRect b="-1316"/>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47" name="テキスト ボックス 46"/>
              <p:cNvSpPr txBox="1"/>
              <p:nvPr/>
            </p:nvSpPr>
            <p:spPr>
              <a:xfrm>
                <a:off x="3117354" y="1671956"/>
                <a:ext cx="55316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2</m:t>
                          </m:r>
                        </m:sub>
                      </m:sSub>
                    </m:oMath>
                  </m:oMathPara>
                </a14:m>
                <a:endParaRPr kumimoji="1" lang="ja-JP" altLang="en-US" sz="2400" dirty="0"/>
              </a:p>
            </p:txBody>
          </p:sp>
        </mc:Choice>
        <mc:Fallback xmlns="">
          <p:sp>
            <p:nvSpPr>
              <p:cNvPr id="47" name="テキスト ボックス 46"/>
              <p:cNvSpPr txBox="1">
                <a:spLocks noRot="1" noChangeAspect="1" noMove="1" noResize="1" noEditPoints="1" noAdjustHandles="1" noChangeArrowheads="1" noChangeShapeType="1" noTextEdit="1"/>
              </p:cNvSpPr>
              <p:nvPr/>
            </p:nvSpPr>
            <p:spPr>
              <a:xfrm>
                <a:off x="3117354" y="1671956"/>
                <a:ext cx="553164" cy="461665"/>
              </a:xfrm>
              <a:prstGeom prst="rect">
                <a:avLst/>
              </a:prstGeom>
              <a:blipFill rotWithShape="0">
                <a:blip r:embed="rId6"/>
                <a:stretch>
                  <a:fillRect b="-1316"/>
                </a:stretch>
              </a:blipFill>
            </p:spPr>
            <p:txBody>
              <a:bodyPr/>
              <a:lstStyle/>
              <a:p>
                <a:r>
                  <a:rPr lang="ja-JP" altLang="en-US">
                    <a:noFill/>
                  </a:rPr>
                  <a:t> </a:t>
                </a:r>
              </a:p>
            </p:txBody>
          </p:sp>
        </mc:Fallback>
      </mc:AlternateContent>
      <p:grpSp>
        <p:nvGrpSpPr>
          <p:cNvPr id="15" name="グループ化 14"/>
          <p:cNvGrpSpPr/>
          <p:nvPr/>
        </p:nvGrpSpPr>
        <p:grpSpPr>
          <a:xfrm>
            <a:off x="2635726" y="2079311"/>
            <a:ext cx="1620000" cy="2227622"/>
            <a:chOff x="2649423" y="1634811"/>
            <a:chExt cx="1620000" cy="2227622"/>
          </a:xfrm>
        </p:grpSpPr>
        <p:grpSp>
          <p:nvGrpSpPr>
            <p:cNvPr id="9" name="グループ化 8"/>
            <p:cNvGrpSpPr/>
            <p:nvPr/>
          </p:nvGrpSpPr>
          <p:grpSpPr>
            <a:xfrm>
              <a:off x="2649423" y="1634811"/>
              <a:ext cx="1620000" cy="1679679"/>
              <a:chOff x="2649423" y="1634811"/>
              <a:chExt cx="1620000" cy="1679679"/>
            </a:xfrm>
          </p:grpSpPr>
          <p:grpSp>
            <p:nvGrpSpPr>
              <p:cNvPr id="51" name="グループ化 50"/>
              <p:cNvGrpSpPr/>
              <p:nvPr/>
            </p:nvGrpSpPr>
            <p:grpSpPr>
              <a:xfrm>
                <a:off x="2649423" y="1694490"/>
                <a:ext cx="1620000" cy="1620000"/>
                <a:chOff x="4537058" y="2333110"/>
                <a:chExt cx="1620000" cy="1620000"/>
              </a:xfrm>
            </p:grpSpPr>
            <p:sp>
              <p:nvSpPr>
                <p:cNvPr id="52" name="正方形/長方形 51"/>
                <p:cNvSpPr>
                  <a:spLocks noChangeAspect="1"/>
                </p:cNvSpPr>
                <p:nvPr/>
              </p:nvSpPr>
              <p:spPr>
                <a:xfrm>
                  <a:off x="4537058" y="2333110"/>
                  <a:ext cx="1620000" cy="162000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直線コネクタ 52"/>
                <p:cNvCxnSpPr/>
                <p:nvPr/>
              </p:nvCxnSpPr>
              <p:spPr>
                <a:xfrm flipH="1">
                  <a:off x="4561559" y="2333110"/>
                  <a:ext cx="596809" cy="1594199"/>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52" idx="0"/>
                </p:cNvCxnSpPr>
                <p:nvPr/>
              </p:nvCxnSpPr>
              <p:spPr>
                <a:xfrm>
                  <a:off x="5347058" y="2333110"/>
                  <a:ext cx="155327" cy="1620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4" name="円弧 43"/>
              <p:cNvSpPr/>
              <p:nvPr/>
            </p:nvSpPr>
            <p:spPr>
              <a:xfrm rot="18056708">
                <a:off x="3241815" y="1613376"/>
                <a:ext cx="243418" cy="286288"/>
              </a:xfrm>
              <a:prstGeom prst="arc">
                <a:avLst>
                  <a:gd name="adj1" fmla="val 16820172"/>
                  <a:gd name="adj2" fmla="val 98302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48" name="テキスト ボックス 47"/>
                <p:cNvSpPr txBox="1"/>
                <p:nvPr/>
              </p:nvSpPr>
              <p:spPr>
                <a:xfrm>
                  <a:off x="2872824" y="3400768"/>
                  <a:ext cx="56772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𝑎</m:t>
                            </m:r>
                          </m:e>
                          <m:sub>
                            <m:r>
                              <a:rPr kumimoji="1" lang="en-US" altLang="ja-JP" sz="2400" b="0" i="1" smtClean="0">
                                <a:latin typeface="Cambria Math" panose="02040503050406030204" pitchFamily="18" charset="0"/>
                              </a:rPr>
                              <m:t>2</m:t>
                            </m:r>
                          </m:sub>
                        </m:sSub>
                      </m:oMath>
                    </m:oMathPara>
                  </a14:m>
                  <a:endParaRPr kumimoji="1" lang="ja-JP" altLang="en-US" sz="2400" dirty="0"/>
                </a:p>
              </p:txBody>
            </p:sp>
          </mc:Choice>
          <mc:Fallback xmlns="">
            <p:sp>
              <p:nvSpPr>
                <p:cNvPr id="48" name="テキスト ボックス 47"/>
                <p:cNvSpPr txBox="1">
                  <a:spLocks noRot="1" noChangeAspect="1" noMove="1" noResize="1" noEditPoints="1" noAdjustHandles="1" noChangeArrowheads="1" noChangeShapeType="1" noTextEdit="1"/>
                </p:cNvSpPr>
                <p:nvPr/>
              </p:nvSpPr>
              <p:spPr>
                <a:xfrm>
                  <a:off x="2872824" y="3400768"/>
                  <a:ext cx="567720" cy="461665"/>
                </a:xfrm>
                <a:prstGeom prst="rect">
                  <a:avLst/>
                </a:prstGeom>
                <a:blipFill rotWithShape="0">
                  <a:blip r:embed="rId7"/>
                  <a:stretch>
                    <a:fillRect/>
                  </a:stretch>
                </a:blipFill>
              </p:spPr>
              <p:txBody>
                <a:bodyPr/>
                <a:lstStyle/>
                <a:p>
                  <a:r>
                    <a:rPr lang="ja-JP" altLang="en-US">
                      <a:noFill/>
                    </a:rPr>
                    <a:t> </a:t>
                  </a:r>
                </a:p>
              </p:txBody>
            </p:sp>
          </mc:Fallback>
        </mc:AlternateContent>
      </p:grpSp>
      <p:sp>
        <p:nvSpPr>
          <p:cNvPr id="49" name="テキスト ボックス 48"/>
          <p:cNvSpPr txBox="1"/>
          <p:nvPr/>
        </p:nvSpPr>
        <p:spPr>
          <a:xfrm>
            <a:off x="2541428" y="4295409"/>
            <a:ext cx="1866217" cy="369332"/>
          </a:xfrm>
          <a:prstGeom prst="rect">
            <a:avLst/>
          </a:prstGeom>
          <a:noFill/>
        </p:spPr>
        <p:txBody>
          <a:bodyPr wrap="none" rtlCol="0">
            <a:spAutoFit/>
          </a:bodyPr>
          <a:lstStyle/>
          <a:p>
            <a:r>
              <a:rPr lang="ja-JP" altLang="en-US" dirty="0"/>
              <a:t>右</a:t>
            </a:r>
            <a:r>
              <a:rPr lang="ja-JP" altLang="en-US" dirty="0" smtClean="0"/>
              <a:t>画像中ブロック</a:t>
            </a:r>
            <a:endParaRPr kumimoji="1" lang="ja-JP" altLang="en-US" dirty="0"/>
          </a:p>
        </p:txBody>
      </p:sp>
    </p:spTree>
    <p:extLst>
      <p:ext uri="{BB962C8B-B14F-4D97-AF65-F5344CB8AC3E}">
        <p14:creationId xmlns:p14="http://schemas.microsoft.com/office/powerpoint/2010/main" val="5544206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r>
              <a:rPr lang="en-US" altLang="ja-JP" smtClean="0"/>
              <a:t>2016/7/8</a:t>
            </a:r>
            <a:endParaRPr lang="ja-JP" altLang="en-US" dirty="0"/>
          </a:p>
        </p:txBody>
      </p:sp>
      <p:sp>
        <p:nvSpPr>
          <p:cNvPr id="5" name="スライド番号プレースホルダー 4"/>
          <p:cNvSpPr>
            <a:spLocks noGrp="1"/>
          </p:cNvSpPr>
          <p:nvPr>
            <p:ph type="sldNum" sz="quarter" idx="12"/>
          </p:nvPr>
        </p:nvSpPr>
        <p:spPr/>
        <p:txBody>
          <a:bodyPr/>
          <a:lstStyle/>
          <a:p>
            <a:fld id="{D8F4E805-1781-46FB-877C-A4098C9829F0}" type="slidenum">
              <a:rPr lang="ja-JP" altLang="en-US" smtClean="0"/>
              <a:pPr/>
              <a:t>7</a:t>
            </a:fld>
            <a:endParaRPr lang="ja-JP" altLang="en-US"/>
          </a:p>
        </p:txBody>
      </p:sp>
      <p:grpSp>
        <p:nvGrpSpPr>
          <p:cNvPr id="42" name="グループ化 41"/>
          <p:cNvGrpSpPr/>
          <p:nvPr/>
        </p:nvGrpSpPr>
        <p:grpSpPr>
          <a:xfrm>
            <a:off x="-274836" y="1110259"/>
            <a:ext cx="5090445" cy="4938717"/>
            <a:chOff x="-724481" y="1081230"/>
            <a:chExt cx="5090445" cy="4938717"/>
          </a:xfrm>
        </p:grpSpPr>
        <p:sp>
          <p:nvSpPr>
            <p:cNvPr id="18" name="円/楕円 17"/>
            <p:cNvSpPr>
              <a:spLocks noChangeAspect="1"/>
            </p:cNvSpPr>
            <p:nvPr/>
          </p:nvSpPr>
          <p:spPr>
            <a:xfrm>
              <a:off x="-724481" y="2779947"/>
              <a:ext cx="3240000" cy="3240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tx1"/>
                  </a:solidFill>
                </a:rPr>
                <a:t>地球</a:t>
              </a:r>
              <a:endParaRPr kumimoji="1" lang="ja-JP" altLang="en-US" dirty="0">
                <a:solidFill>
                  <a:schemeClr val="tx1"/>
                </a:solidFill>
              </a:endParaRPr>
            </a:p>
          </p:txBody>
        </p:sp>
        <p:sp>
          <p:nvSpPr>
            <p:cNvPr id="23" name="円弧 22"/>
            <p:cNvSpPr/>
            <p:nvPr/>
          </p:nvSpPr>
          <p:spPr>
            <a:xfrm rot="16549132">
              <a:off x="1038260" y="1288882"/>
              <a:ext cx="3301416" cy="3353993"/>
            </a:xfrm>
            <a:prstGeom prst="arc">
              <a:avLst>
                <a:gd name="adj1" fmla="val 16200000"/>
                <a:gd name="adj2" fmla="val 2031443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円弧 23"/>
            <p:cNvSpPr/>
            <p:nvPr/>
          </p:nvSpPr>
          <p:spPr>
            <a:xfrm rot="16039717">
              <a:off x="772216" y="1054941"/>
              <a:ext cx="3301416" cy="3353993"/>
            </a:xfrm>
            <a:prstGeom prst="arc">
              <a:avLst>
                <a:gd name="adj1" fmla="val 16200000"/>
                <a:gd name="adj2" fmla="val 18471865"/>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32" name="グループ化 31"/>
            <p:cNvGrpSpPr/>
            <p:nvPr/>
          </p:nvGrpSpPr>
          <p:grpSpPr>
            <a:xfrm>
              <a:off x="949722" y="2098102"/>
              <a:ext cx="3353993" cy="3301416"/>
              <a:chOff x="949722" y="2098102"/>
              <a:chExt cx="3353993" cy="3301416"/>
            </a:xfrm>
          </p:grpSpPr>
          <p:sp>
            <p:nvSpPr>
              <p:cNvPr id="21" name="円弧 20"/>
              <p:cNvSpPr/>
              <p:nvPr/>
            </p:nvSpPr>
            <p:spPr>
              <a:xfrm rot="18466822">
                <a:off x="976011" y="2071813"/>
                <a:ext cx="3301416" cy="3353993"/>
              </a:xfrm>
              <a:prstGeom prst="arc">
                <a:avLst>
                  <a:gd name="adj1" fmla="val 16200000"/>
                  <a:gd name="adj2" fmla="val 2031443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矢印コネクタ 25"/>
              <p:cNvCxnSpPr/>
              <p:nvPr/>
            </p:nvCxnSpPr>
            <p:spPr>
              <a:xfrm flipH="1">
                <a:off x="1238462" y="2650619"/>
                <a:ext cx="126788" cy="1860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 name="直線矢印コネクタ 29"/>
            <p:cNvCxnSpPr/>
            <p:nvPr/>
          </p:nvCxnSpPr>
          <p:spPr>
            <a:xfrm flipH="1">
              <a:off x="729118" y="2622267"/>
              <a:ext cx="24067" cy="1898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H="1">
              <a:off x="1009181" y="2561186"/>
              <a:ext cx="47306" cy="2187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1898141" y="1508613"/>
              <a:ext cx="951660" cy="479088"/>
            </a:xfrm>
            <a:prstGeom prst="rect">
              <a:avLst/>
            </a:prstGeom>
            <a:noFill/>
          </p:spPr>
          <p:txBody>
            <a:bodyPr wrap="none" rtlCol="0">
              <a:spAutoFit/>
            </a:bodyPr>
            <a:lstStyle/>
            <a:p>
              <a:r>
                <a:rPr lang="ja-JP" altLang="en-US" dirty="0"/>
                <a:t>地磁気</a:t>
              </a:r>
              <a:endParaRPr kumimoji="1" lang="ja-JP" altLang="en-US" dirty="0"/>
            </a:p>
          </p:txBody>
        </p:sp>
        <p:cxnSp>
          <p:nvCxnSpPr>
            <p:cNvPr id="37" name="直線コネクタ 36"/>
            <p:cNvCxnSpPr/>
            <p:nvPr/>
          </p:nvCxnSpPr>
          <p:spPr>
            <a:xfrm flipH="1">
              <a:off x="1361687" y="2201529"/>
              <a:ext cx="575675" cy="420738"/>
            </a:xfrm>
            <a:prstGeom prst="line">
              <a:avLst/>
            </a:prstGeom>
            <a:ln w="1905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flipH="1">
              <a:off x="1048118" y="2085277"/>
              <a:ext cx="273283" cy="384889"/>
            </a:xfrm>
            <a:prstGeom prst="line">
              <a:avLst/>
            </a:prstGeom>
            <a:ln w="190500">
              <a:solidFill>
                <a:srgbClr val="00B050"/>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1654297" y="2452960"/>
              <a:ext cx="1090791" cy="479088"/>
            </a:xfrm>
            <a:prstGeom prst="rect">
              <a:avLst/>
            </a:prstGeom>
            <a:noFill/>
          </p:spPr>
          <p:txBody>
            <a:bodyPr wrap="none" rtlCol="0">
              <a:spAutoFit/>
            </a:bodyPr>
            <a:lstStyle/>
            <a:p>
              <a:r>
                <a:rPr lang="ja-JP" altLang="en-US" dirty="0"/>
                <a:t>オーロラ</a:t>
              </a:r>
              <a:endParaRPr kumimoji="1" lang="ja-JP" altLang="en-US" dirty="0"/>
            </a:p>
          </p:txBody>
        </p:sp>
      </p:grpSp>
      <p:grpSp>
        <p:nvGrpSpPr>
          <p:cNvPr id="44" name="グループ化 43"/>
          <p:cNvGrpSpPr/>
          <p:nvPr/>
        </p:nvGrpSpPr>
        <p:grpSpPr>
          <a:xfrm>
            <a:off x="4039062" y="1644726"/>
            <a:ext cx="4393738" cy="4185035"/>
            <a:chOff x="4039062" y="1644726"/>
            <a:chExt cx="4393738" cy="4185035"/>
          </a:xfrm>
        </p:grpSpPr>
        <p:grpSp>
          <p:nvGrpSpPr>
            <p:cNvPr id="6" name="グループ化 5"/>
            <p:cNvGrpSpPr/>
            <p:nvPr/>
          </p:nvGrpSpPr>
          <p:grpSpPr>
            <a:xfrm>
              <a:off x="4039062" y="1644726"/>
              <a:ext cx="4132522" cy="1890978"/>
              <a:chOff x="4476318" y="1499922"/>
              <a:chExt cx="3809025" cy="1457768"/>
            </a:xfrm>
          </p:grpSpPr>
          <p:sp>
            <p:nvSpPr>
              <p:cNvPr id="7" name="フリーフォーム 6"/>
              <p:cNvSpPr/>
              <p:nvPr/>
            </p:nvSpPr>
            <p:spPr>
              <a:xfrm>
                <a:off x="4639032" y="2249400"/>
                <a:ext cx="3646311" cy="237302"/>
              </a:xfrm>
              <a:custGeom>
                <a:avLst/>
                <a:gdLst>
                  <a:gd name="connsiteX0" fmla="*/ 0 w 3646311"/>
                  <a:gd name="connsiteY0" fmla="*/ 237302 h 237302"/>
                  <a:gd name="connsiteX1" fmla="*/ 733778 w 3646311"/>
                  <a:gd name="connsiteY1" fmla="*/ 11524 h 237302"/>
                  <a:gd name="connsiteX2" fmla="*/ 1456267 w 3646311"/>
                  <a:gd name="connsiteY2" fmla="*/ 169569 h 237302"/>
                  <a:gd name="connsiteX3" fmla="*/ 2156178 w 3646311"/>
                  <a:gd name="connsiteY3" fmla="*/ 235 h 237302"/>
                  <a:gd name="connsiteX4" fmla="*/ 3081867 w 3646311"/>
                  <a:gd name="connsiteY4" fmla="*/ 214724 h 237302"/>
                  <a:gd name="connsiteX5" fmla="*/ 3646311 w 3646311"/>
                  <a:gd name="connsiteY5" fmla="*/ 45391 h 237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6311" h="237302">
                    <a:moveTo>
                      <a:pt x="0" y="237302"/>
                    </a:moveTo>
                    <a:cubicBezTo>
                      <a:pt x="245533" y="130057"/>
                      <a:pt x="491067" y="22813"/>
                      <a:pt x="733778" y="11524"/>
                    </a:cubicBezTo>
                    <a:cubicBezTo>
                      <a:pt x="976489" y="235"/>
                      <a:pt x="1219200" y="171450"/>
                      <a:pt x="1456267" y="169569"/>
                    </a:cubicBezTo>
                    <a:cubicBezTo>
                      <a:pt x="1693334" y="167687"/>
                      <a:pt x="1885245" y="-7291"/>
                      <a:pt x="2156178" y="235"/>
                    </a:cubicBezTo>
                    <a:cubicBezTo>
                      <a:pt x="2427111" y="7761"/>
                      <a:pt x="2833512" y="207198"/>
                      <a:pt x="3081867" y="214724"/>
                    </a:cubicBezTo>
                    <a:cubicBezTo>
                      <a:pt x="3330222" y="222250"/>
                      <a:pt x="3554118" y="77376"/>
                      <a:pt x="3646311" y="45391"/>
                    </a:cubicBezTo>
                  </a:path>
                </a:pathLst>
              </a:custGeom>
              <a:noFill/>
              <a:ln w="9683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p:cNvCxnSpPr/>
              <p:nvPr/>
            </p:nvCxnSpPr>
            <p:spPr>
              <a:xfrm>
                <a:off x="4476318" y="2021864"/>
                <a:ext cx="389193" cy="9132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7291767" y="1850889"/>
                <a:ext cx="461271" cy="11068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4857629" y="1850889"/>
                <a:ext cx="389193" cy="9132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5384312" y="1805222"/>
                <a:ext cx="411438" cy="10256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6829778" y="1805222"/>
                <a:ext cx="427986" cy="10045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5793584" y="1917647"/>
                <a:ext cx="389193" cy="9132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7714964" y="1993067"/>
                <a:ext cx="389193" cy="9132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6037560" y="2194828"/>
                <a:ext cx="1012396" cy="308448"/>
              </a:xfrm>
              <a:prstGeom prst="rect">
                <a:avLst/>
              </a:prstGeom>
              <a:noFill/>
            </p:spPr>
            <p:txBody>
              <a:bodyPr wrap="none" rtlCol="0">
                <a:spAutoFit/>
              </a:bodyPr>
              <a:lstStyle/>
              <a:p>
                <a:r>
                  <a:rPr lang="ja-JP" altLang="en-US" sz="2000" dirty="0"/>
                  <a:t>オーロラ</a:t>
                </a:r>
                <a:endParaRPr kumimoji="1" lang="ja-JP" altLang="en-US" sz="2000" dirty="0"/>
              </a:p>
            </p:txBody>
          </p:sp>
          <p:sp>
            <p:nvSpPr>
              <p:cNvPr id="16" name="テキスト ボックス 15"/>
              <p:cNvSpPr txBox="1"/>
              <p:nvPr/>
            </p:nvSpPr>
            <p:spPr>
              <a:xfrm>
                <a:off x="4955719" y="1499922"/>
                <a:ext cx="879419" cy="308448"/>
              </a:xfrm>
              <a:prstGeom prst="rect">
                <a:avLst/>
              </a:prstGeom>
              <a:noFill/>
            </p:spPr>
            <p:txBody>
              <a:bodyPr wrap="none" rtlCol="0">
                <a:spAutoFit/>
              </a:bodyPr>
              <a:lstStyle/>
              <a:p>
                <a:r>
                  <a:rPr lang="ja-JP" altLang="en-US" sz="2000" dirty="0"/>
                  <a:t>地磁気</a:t>
                </a:r>
                <a:endParaRPr kumimoji="1" lang="ja-JP" altLang="en-US" sz="2000" dirty="0"/>
              </a:p>
            </p:txBody>
          </p:sp>
        </p:grpSp>
        <p:sp>
          <p:nvSpPr>
            <p:cNvPr id="43" name="平行四辺形 42"/>
            <p:cNvSpPr/>
            <p:nvPr/>
          </p:nvSpPr>
          <p:spPr>
            <a:xfrm>
              <a:off x="4215595" y="4795582"/>
              <a:ext cx="4217205" cy="1034179"/>
            </a:xfrm>
            <a:prstGeom prst="parallelogram">
              <a:avLst>
                <a:gd name="adj" fmla="val 6429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地上</a:t>
              </a:r>
              <a:endParaRPr kumimoji="1" lang="ja-JP" altLang="en-US" sz="2000" dirty="0">
                <a:solidFill>
                  <a:schemeClr val="tx1"/>
                </a:solidFill>
              </a:endParaRPr>
            </a:p>
          </p:txBody>
        </p:sp>
      </p:grpSp>
    </p:spTree>
    <p:extLst>
      <p:ext uri="{BB962C8B-B14F-4D97-AF65-F5344CB8AC3E}">
        <p14:creationId xmlns:p14="http://schemas.microsoft.com/office/powerpoint/2010/main" val="20738221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r>
              <a:rPr lang="en-US" altLang="ja-JP" smtClean="0"/>
              <a:t>2016/7/8</a:t>
            </a:r>
            <a:endParaRPr lang="ja-JP" altLang="en-US" dirty="0"/>
          </a:p>
        </p:txBody>
      </p:sp>
      <p:sp>
        <p:nvSpPr>
          <p:cNvPr id="5" name="スライド番号プレースホルダー 4"/>
          <p:cNvSpPr>
            <a:spLocks noGrp="1"/>
          </p:cNvSpPr>
          <p:nvPr>
            <p:ph type="sldNum" sz="quarter" idx="12"/>
          </p:nvPr>
        </p:nvSpPr>
        <p:spPr/>
        <p:txBody>
          <a:bodyPr/>
          <a:lstStyle/>
          <a:p>
            <a:fld id="{D8F4E805-1781-46FB-877C-A4098C9829F0}" type="slidenum">
              <a:rPr lang="ja-JP" altLang="en-US" smtClean="0"/>
              <a:pPr/>
              <a:t>8</a:t>
            </a:fld>
            <a:endParaRPr lang="ja-JP" altLang="en-US"/>
          </a:p>
        </p:txBody>
      </p:sp>
      <p:grpSp>
        <p:nvGrpSpPr>
          <p:cNvPr id="42" name="グループ化 41"/>
          <p:cNvGrpSpPr/>
          <p:nvPr/>
        </p:nvGrpSpPr>
        <p:grpSpPr>
          <a:xfrm>
            <a:off x="-140858" y="1066345"/>
            <a:ext cx="5090445" cy="4938717"/>
            <a:chOff x="-724481" y="1081230"/>
            <a:chExt cx="5090445" cy="4938717"/>
          </a:xfrm>
        </p:grpSpPr>
        <p:sp>
          <p:nvSpPr>
            <p:cNvPr id="18" name="円/楕円 17"/>
            <p:cNvSpPr>
              <a:spLocks noChangeAspect="1"/>
            </p:cNvSpPr>
            <p:nvPr/>
          </p:nvSpPr>
          <p:spPr>
            <a:xfrm>
              <a:off x="-724481" y="2779947"/>
              <a:ext cx="3240000" cy="3240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dirty="0" smtClean="0">
                  <a:solidFill>
                    <a:schemeClr val="tx1"/>
                  </a:solidFill>
                  <a:latin typeface="Arial" panose="020B0604020202020204" pitchFamily="34" charset="0"/>
                  <a:cs typeface="Arial" panose="020B0604020202020204" pitchFamily="34" charset="0"/>
                </a:rPr>
                <a:t>Earth</a:t>
              </a:r>
              <a:endParaRPr kumimoji="1" lang="ja-JP" altLang="en-US" dirty="0">
                <a:solidFill>
                  <a:schemeClr val="tx1"/>
                </a:solidFill>
                <a:latin typeface="Arial" panose="020B0604020202020204" pitchFamily="34" charset="0"/>
                <a:cs typeface="Arial" panose="020B0604020202020204" pitchFamily="34" charset="0"/>
              </a:endParaRPr>
            </a:p>
          </p:txBody>
        </p:sp>
        <p:sp>
          <p:nvSpPr>
            <p:cNvPr id="23" name="円弧 22"/>
            <p:cNvSpPr/>
            <p:nvPr/>
          </p:nvSpPr>
          <p:spPr>
            <a:xfrm rot="16549132">
              <a:off x="1038260" y="1288882"/>
              <a:ext cx="3301416" cy="3353993"/>
            </a:xfrm>
            <a:prstGeom prst="arc">
              <a:avLst>
                <a:gd name="adj1" fmla="val 16200000"/>
                <a:gd name="adj2" fmla="val 2031443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円弧 23"/>
            <p:cNvSpPr/>
            <p:nvPr/>
          </p:nvSpPr>
          <p:spPr>
            <a:xfrm rot="16039717">
              <a:off x="772216" y="1054941"/>
              <a:ext cx="3301416" cy="3353993"/>
            </a:xfrm>
            <a:prstGeom prst="arc">
              <a:avLst>
                <a:gd name="adj1" fmla="val 16200000"/>
                <a:gd name="adj2" fmla="val 18471865"/>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32" name="グループ化 31"/>
            <p:cNvGrpSpPr/>
            <p:nvPr/>
          </p:nvGrpSpPr>
          <p:grpSpPr>
            <a:xfrm>
              <a:off x="949722" y="2098102"/>
              <a:ext cx="3353993" cy="3301416"/>
              <a:chOff x="949722" y="2098102"/>
              <a:chExt cx="3353993" cy="3301416"/>
            </a:xfrm>
          </p:grpSpPr>
          <p:sp>
            <p:nvSpPr>
              <p:cNvPr id="21" name="円弧 20"/>
              <p:cNvSpPr/>
              <p:nvPr/>
            </p:nvSpPr>
            <p:spPr>
              <a:xfrm rot="18466822">
                <a:off x="976011" y="2071813"/>
                <a:ext cx="3301416" cy="3353993"/>
              </a:xfrm>
              <a:prstGeom prst="arc">
                <a:avLst>
                  <a:gd name="adj1" fmla="val 16200000"/>
                  <a:gd name="adj2" fmla="val 2031443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6" name="直線矢印コネクタ 25"/>
              <p:cNvCxnSpPr/>
              <p:nvPr/>
            </p:nvCxnSpPr>
            <p:spPr>
              <a:xfrm flipH="1">
                <a:off x="1238462" y="2650619"/>
                <a:ext cx="126788" cy="1860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 name="直線矢印コネクタ 29"/>
            <p:cNvCxnSpPr/>
            <p:nvPr/>
          </p:nvCxnSpPr>
          <p:spPr>
            <a:xfrm flipH="1">
              <a:off x="729118" y="2622267"/>
              <a:ext cx="24067" cy="1898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H="1">
              <a:off x="1009181" y="2561186"/>
              <a:ext cx="47306" cy="2187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1608545" y="1565527"/>
              <a:ext cx="1922321" cy="400110"/>
            </a:xfrm>
            <a:prstGeom prst="rect">
              <a:avLst/>
            </a:prstGeom>
            <a:noFill/>
          </p:spPr>
          <p:txBody>
            <a:bodyPr wrap="none" rtlCol="0">
              <a:spAutoFit/>
            </a:bodyPr>
            <a:lstStyle/>
            <a:p>
              <a:r>
                <a:rPr lang="en-US" altLang="ja-JP" sz="2000" dirty="0" smtClean="0">
                  <a:latin typeface="Arial" panose="020B0604020202020204" pitchFamily="34" charset="0"/>
                  <a:cs typeface="Arial" panose="020B0604020202020204" pitchFamily="34" charset="0"/>
                </a:rPr>
                <a:t>Geomagnetism</a:t>
              </a:r>
              <a:endParaRPr kumimoji="1" lang="ja-JP" altLang="en-US" sz="2000" dirty="0">
                <a:latin typeface="Arial" panose="020B0604020202020204" pitchFamily="34" charset="0"/>
                <a:cs typeface="Arial" panose="020B0604020202020204" pitchFamily="34" charset="0"/>
              </a:endParaRPr>
            </a:p>
          </p:txBody>
        </p:sp>
        <p:cxnSp>
          <p:nvCxnSpPr>
            <p:cNvPr id="37" name="直線コネクタ 36"/>
            <p:cNvCxnSpPr/>
            <p:nvPr/>
          </p:nvCxnSpPr>
          <p:spPr>
            <a:xfrm flipH="1">
              <a:off x="1361687" y="2201529"/>
              <a:ext cx="575675" cy="420738"/>
            </a:xfrm>
            <a:prstGeom prst="line">
              <a:avLst/>
            </a:prstGeom>
            <a:ln w="190500">
              <a:solidFill>
                <a:srgbClr val="00B050"/>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1654297" y="2452960"/>
              <a:ext cx="954107" cy="400110"/>
            </a:xfrm>
            <a:prstGeom prst="rect">
              <a:avLst/>
            </a:prstGeom>
            <a:noFill/>
          </p:spPr>
          <p:txBody>
            <a:bodyPr wrap="none" rtlCol="0">
              <a:spAutoFit/>
            </a:bodyPr>
            <a:lstStyle/>
            <a:p>
              <a:r>
                <a:rPr lang="en-US" altLang="ja-JP" sz="2000" dirty="0" smtClean="0">
                  <a:latin typeface="Arial" panose="020B0604020202020204" pitchFamily="34" charset="0"/>
                  <a:cs typeface="Arial" panose="020B0604020202020204" pitchFamily="34" charset="0"/>
                </a:rPr>
                <a:t>Aurora</a:t>
              </a:r>
              <a:endParaRPr kumimoji="1" lang="ja-JP" altLang="en-US" sz="2000" dirty="0">
                <a:latin typeface="Arial" panose="020B0604020202020204" pitchFamily="34" charset="0"/>
                <a:cs typeface="Arial" panose="020B0604020202020204" pitchFamily="34" charset="0"/>
              </a:endParaRPr>
            </a:p>
          </p:txBody>
        </p:sp>
      </p:grpSp>
      <p:grpSp>
        <p:nvGrpSpPr>
          <p:cNvPr id="44" name="グループ化 43"/>
          <p:cNvGrpSpPr/>
          <p:nvPr/>
        </p:nvGrpSpPr>
        <p:grpSpPr>
          <a:xfrm>
            <a:off x="4019439" y="1635947"/>
            <a:ext cx="4265904" cy="4195953"/>
            <a:chOff x="3905680" y="1644726"/>
            <a:chExt cx="4265904" cy="4195953"/>
          </a:xfrm>
        </p:grpSpPr>
        <p:grpSp>
          <p:nvGrpSpPr>
            <p:cNvPr id="6" name="グループ化 5"/>
            <p:cNvGrpSpPr/>
            <p:nvPr/>
          </p:nvGrpSpPr>
          <p:grpSpPr>
            <a:xfrm>
              <a:off x="4039062" y="1644726"/>
              <a:ext cx="4132522" cy="1890978"/>
              <a:chOff x="4476318" y="1499922"/>
              <a:chExt cx="3809025" cy="1457768"/>
            </a:xfrm>
          </p:grpSpPr>
          <p:sp>
            <p:nvSpPr>
              <p:cNvPr id="7" name="フリーフォーム 6"/>
              <p:cNvSpPr/>
              <p:nvPr/>
            </p:nvSpPr>
            <p:spPr>
              <a:xfrm>
                <a:off x="4639032" y="2249400"/>
                <a:ext cx="3646311" cy="237302"/>
              </a:xfrm>
              <a:custGeom>
                <a:avLst/>
                <a:gdLst>
                  <a:gd name="connsiteX0" fmla="*/ 0 w 3646311"/>
                  <a:gd name="connsiteY0" fmla="*/ 237302 h 237302"/>
                  <a:gd name="connsiteX1" fmla="*/ 733778 w 3646311"/>
                  <a:gd name="connsiteY1" fmla="*/ 11524 h 237302"/>
                  <a:gd name="connsiteX2" fmla="*/ 1456267 w 3646311"/>
                  <a:gd name="connsiteY2" fmla="*/ 169569 h 237302"/>
                  <a:gd name="connsiteX3" fmla="*/ 2156178 w 3646311"/>
                  <a:gd name="connsiteY3" fmla="*/ 235 h 237302"/>
                  <a:gd name="connsiteX4" fmla="*/ 3081867 w 3646311"/>
                  <a:gd name="connsiteY4" fmla="*/ 214724 h 237302"/>
                  <a:gd name="connsiteX5" fmla="*/ 3646311 w 3646311"/>
                  <a:gd name="connsiteY5" fmla="*/ 45391 h 237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6311" h="237302">
                    <a:moveTo>
                      <a:pt x="0" y="237302"/>
                    </a:moveTo>
                    <a:cubicBezTo>
                      <a:pt x="245533" y="130057"/>
                      <a:pt x="491067" y="22813"/>
                      <a:pt x="733778" y="11524"/>
                    </a:cubicBezTo>
                    <a:cubicBezTo>
                      <a:pt x="976489" y="235"/>
                      <a:pt x="1219200" y="171450"/>
                      <a:pt x="1456267" y="169569"/>
                    </a:cubicBezTo>
                    <a:cubicBezTo>
                      <a:pt x="1693334" y="167687"/>
                      <a:pt x="1885245" y="-7291"/>
                      <a:pt x="2156178" y="235"/>
                    </a:cubicBezTo>
                    <a:cubicBezTo>
                      <a:pt x="2427111" y="7761"/>
                      <a:pt x="2833512" y="207198"/>
                      <a:pt x="3081867" y="214724"/>
                    </a:cubicBezTo>
                    <a:cubicBezTo>
                      <a:pt x="3330222" y="222250"/>
                      <a:pt x="3554118" y="77376"/>
                      <a:pt x="3646311" y="45391"/>
                    </a:cubicBezTo>
                  </a:path>
                </a:pathLst>
              </a:custGeom>
              <a:noFill/>
              <a:ln w="9683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p:cNvCxnSpPr/>
              <p:nvPr/>
            </p:nvCxnSpPr>
            <p:spPr>
              <a:xfrm>
                <a:off x="4476318" y="2021864"/>
                <a:ext cx="389193" cy="9132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7291767" y="1850889"/>
                <a:ext cx="461271" cy="11068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4857629" y="1850889"/>
                <a:ext cx="389193" cy="9132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5384312" y="1805222"/>
                <a:ext cx="411438" cy="10256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6829778" y="1805222"/>
                <a:ext cx="427986" cy="10045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5793584" y="1917647"/>
                <a:ext cx="389193" cy="9132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7714964" y="1993067"/>
                <a:ext cx="389193" cy="9132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6037560" y="2194828"/>
                <a:ext cx="879419" cy="308448"/>
              </a:xfrm>
              <a:prstGeom prst="rect">
                <a:avLst/>
              </a:prstGeom>
              <a:noFill/>
            </p:spPr>
            <p:txBody>
              <a:bodyPr wrap="none" rtlCol="0">
                <a:spAutoFit/>
              </a:bodyPr>
              <a:lstStyle/>
              <a:p>
                <a:r>
                  <a:rPr lang="en-US" altLang="ja-JP" sz="2000" dirty="0" smtClean="0">
                    <a:latin typeface="Arial" panose="020B0604020202020204" pitchFamily="34" charset="0"/>
                    <a:cs typeface="Arial" panose="020B0604020202020204" pitchFamily="34" charset="0"/>
                  </a:rPr>
                  <a:t>Aurora</a:t>
                </a:r>
                <a:endParaRPr kumimoji="1" lang="ja-JP" altLang="en-US" sz="2000" dirty="0">
                  <a:latin typeface="Arial" panose="020B0604020202020204" pitchFamily="34" charset="0"/>
                  <a:cs typeface="Arial" panose="020B0604020202020204" pitchFamily="34" charset="0"/>
                </a:endParaRPr>
              </a:p>
            </p:txBody>
          </p:sp>
          <p:sp>
            <p:nvSpPr>
              <p:cNvPr id="16" name="テキスト ボックス 15"/>
              <p:cNvSpPr txBox="1"/>
              <p:nvPr/>
            </p:nvSpPr>
            <p:spPr>
              <a:xfrm>
                <a:off x="4955719" y="1499922"/>
                <a:ext cx="1771840" cy="308448"/>
              </a:xfrm>
              <a:prstGeom prst="rect">
                <a:avLst/>
              </a:prstGeom>
              <a:noFill/>
            </p:spPr>
            <p:txBody>
              <a:bodyPr wrap="none" rtlCol="0">
                <a:spAutoFit/>
              </a:bodyPr>
              <a:lstStyle/>
              <a:p>
                <a:r>
                  <a:rPr lang="en-US" altLang="ja-JP" sz="2000" dirty="0" smtClean="0">
                    <a:latin typeface="Arial" panose="020B0604020202020204" pitchFamily="34" charset="0"/>
                    <a:cs typeface="Arial" panose="020B0604020202020204" pitchFamily="34" charset="0"/>
                  </a:rPr>
                  <a:t>Geomagnetism</a:t>
                </a:r>
                <a:endParaRPr kumimoji="1" lang="ja-JP" altLang="en-US" sz="2000" dirty="0">
                  <a:latin typeface="Arial" panose="020B0604020202020204" pitchFamily="34" charset="0"/>
                  <a:cs typeface="Arial" panose="020B0604020202020204" pitchFamily="34" charset="0"/>
                </a:endParaRPr>
              </a:p>
            </p:txBody>
          </p:sp>
        </p:grpSp>
        <p:sp>
          <p:nvSpPr>
            <p:cNvPr id="43" name="平行四辺形 42"/>
            <p:cNvSpPr/>
            <p:nvPr/>
          </p:nvSpPr>
          <p:spPr>
            <a:xfrm>
              <a:off x="3905680" y="4806500"/>
              <a:ext cx="4217205" cy="1034179"/>
            </a:xfrm>
            <a:prstGeom prst="parallelogram">
              <a:avLst>
                <a:gd name="adj" fmla="val 64297"/>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solidFill>
                    <a:schemeClr val="tx1"/>
                  </a:solidFill>
                  <a:latin typeface="Arial" panose="020B0604020202020204" pitchFamily="34" charset="0"/>
                  <a:cs typeface="Arial" panose="020B0604020202020204" pitchFamily="34" charset="0"/>
                </a:rPr>
                <a:t>Ground</a:t>
              </a:r>
              <a:endParaRPr kumimoji="1" lang="ja-JP" altLang="en-US" sz="2000" dirty="0">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240955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2016/7/8</a:t>
            </a:r>
            <a:endParaRPr lang="ja-JP" altLang="en-US" dirty="0"/>
          </a:p>
        </p:txBody>
      </p:sp>
      <p:sp>
        <p:nvSpPr>
          <p:cNvPr id="5" name="スライド番号プレースホルダー 4"/>
          <p:cNvSpPr>
            <a:spLocks noGrp="1"/>
          </p:cNvSpPr>
          <p:nvPr>
            <p:ph type="sldNum" sz="quarter" idx="12"/>
          </p:nvPr>
        </p:nvSpPr>
        <p:spPr/>
        <p:txBody>
          <a:bodyPr/>
          <a:lstStyle/>
          <a:p>
            <a:fld id="{D8F4E805-1781-46FB-877C-A4098C9829F0}" type="slidenum">
              <a:rPr lang="ja-JP" altLang="en-US" smtClean="0"/>
              <a:pPr/>
              <a:t>9</a:t>
            </a:fld>
            <a:endParaRPr lang="ja-JP" altLang="en-US"/>
          </a:p>
        </p:txBody>
      </p:sp>
      <p:grpSp>
        <p:nvGrpSpPr>
          <p:cNvPr id="41" name="グループ化 40"/>
          <p:cNvGrpSpPr/>
          <p:nvPr/>
        </p:nvGrpSpPr>
        <p:grpSpPr>
          <a:xfrm>
            <a:off x="5640609" y="2863986"/>
            <a:ext cx="2756371" cy="2756371"/>
            <a:chOff x="2190975" y="2795265"/>
            <a:chExt cx="2756371" cy="2756371"/>
          </a:xfrm>
        </p:grpSpPr>
        <p:grpSp>
          <p:nvGrpSpPr>
            <p:cNvPr id="29" name="グループ化 28"/>
            <p:cNvGrpSpPr/>
            <p:nvPr/>
          </p:nvGrpSpPr>
          <p:grpSpPr>
            <a:xfrm>
              <a:off x="2190975" y="2795265"/>
              <a:ext cx="2756371" cy="2756371"/>
              <a:chOff x="2190975" y="2795265"/>
              <a:chExt cx="2756371" cy="2756371"/>
            </a:xfrm>
          </p:grpSpPr>
          <p:grpSp>
            <p:nvGrpSpPr>
              <p:cNvPr id="8" name="グループ化 7"/>
              <p:cNvGrpSpPr/>
              <p:nvPr/>
            </p:nvGrpSpPr>
            <p:grpSpPr>
              <a:xfrm>
                <a:off x="2190975" y="2795265"/>
                <a:ext cx="2756371" cy="2756371"/>
                <a:chOff x="1010086" y="2333110"/>
                <a:chExt cx="2756371" cy="2756371"/>
              </a:xfrm>
            </p:grpSpPr>
            <p:sp>
              <p:nvSpPr>
                <p:cNvPr id="10" name="正方形/長方形 9"/>
                <p:cNvSpPr>
                  <a:spLocks noChangeAspect="1"/>
                </p:cNvSpPr>
                <p:nvPr/>
              </p:nvSpPr>
              <p:spPr>
                <a:xfrm>
                  <a:off x="1010086" y="2333110"/>
                  <a:ext cx="2756371" cy="2756371"/>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10"/>
                <p:cNvSpPr/>
                <p:nvPr/>
              </p:nvSpPr>
              <p:spPr>
                <a:xfrm>
                  <a:off x="1314661" y="3758226"/>
                  <a:ext cx="2095500" cy="491241"/>
                </a:xfrm>
                <a:custGeom>
                  <a:avLst/>
                  <a:gdLst>
                    <a:gd name="connsiteX0" fmla="*/ 0 w 2754086"/>
                    <a:gd name="connsiteY0" fmla="*/ 215060 h 598379"/>
                    <a:gd name="connsiteX1" fmla="*/ 489857 w 2754086"/>
                    <a:gd name="connsiteY1" fmla="*/ 8231 h 598379"/>
                    <a:gd name="connsiteX2" fmla="*/ 1262743 w 2754086"/>
                    <a:gd name="connsiteY2" fmla="*/ 465431 h 598379"/>
                    <a:gd name="connsiteX3" fmla="*/ 2035629 w 2754086"/>
                    <a:gd name="connsiteY3" fmla="*/ 443660 h 598379"/>
                    <a:gd name="connsiteX4" fmla="*/ 2754086 w 2754086"/>
                    <a:gd name="connsiteY4" fmla="*/ 585174 h 598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086" h="598379">
                      <a:moveTo>
                        <a:pt x="0" y="215060"/>
                      </a:moveTo>
                      <a:cubicBezTo>
                        <a:pt x="139700" y="90781"/>
                        <a:pt x="279400" y="-33497"/>
                        <a:pt x="489857" y="8231"/>
                      </a:cubicBezTo>
                      <a:cubicBezTo>
                        <a:pt x="700314" y="49959"/>
                        <a:pt x="1005114" y="392860"/>
                        <a:pt x="1262743" y="465431"/>
                      </a:cubicBezTo>
                      <a:cubicBezTo>
                        <a:pt x="1520372" y="538002"/>
                        <a:pt x="1787072" y="423703"/>
                        <a:pt x="2035629" y="443660"/>
                      </a:cubicBezTo>
                      <a:cubicBezTo>
                        <a:pt x="2284186" y="463617"/>
                        <a:pt x="2728686" y="648674"/>
                        <a:pt x="2754086" y="585174"/>
                      </a:cubicBezTo>
                    </a:path>
                  </a:pathLst>
                </a:custGeom>
                <a:noFill/>
                <a:ln w="546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a:cxnSpLocks noChangeAspect="1"/>
                </p:cNvCxnSpPr>
                <p:nvPr/>
              </p:nvCxnSpPr>
              <p:spPr>
                <a:xfrm flipH="1">
                  <a:off x="1765513" y="3681501"/>
                  <a:ext cx="335976" cy="43780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6" name="直線矢印コネクタ 15"/>
              <p:cNvCxnSpPr>
                <a:cxnSpLocks noChangeAspect="1"/>
              </p:cNvCxnSpPr>
              <p:nvPr/>
            </p:nvCxnSpPr>
            <p:spPr>
              <a:xfrm flipH="1">
                <a:off x="3098802" y="4220381"/>
                <a:ext cx="245365" cy="51348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cxnSpLocks noChangeAspect="1"/>
              </p:cNvCxnSpPr>
              <p:nvPr/>
            </p:nvCxnSpPr>
            <p:spPr>
              <a:xfrm flipH="1">
                <a:off x="3375486" y="4305556"/>
                <a:ext cx="89124" cy="56846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cxnSpLocks noChangeAspect="1"/>
              </p:cNvCxnSpPr>
              <p:nvPr/>
            </p:nvCxnSpPr>
            <p:spPr>
              <a:xfrm>
                <a:off x="3620628" y="4346757"/>
                <a:ext cx="75072" cy="5272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cxnSpLocks noChangeAspect="1"/>
              </p:cNvCxnSpPr>
              <p:nvPr/>
            </p:nvCxnSpPr>
            <p:spPr>
              <a:xfrm flipH="1">
                <a:off x="2794002" y="4109238"/>
                <a:ext cx="415452" cy="38028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cxnSpLocks noChangeAspect="1"/>
              </p:cNvCxnSpPr>
              <p:nvPr/>
            </p:nvCxnSpPr>
            <p:spPr>
              <a:xfrm>
                <a:off x="3775303" y="4338833"/>
                <a:ext cx="209785" cy="48393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cxnSpLocks noChangeAspect="1"/>
              </p:cNvCxnSpPr>
              <p:nvPr/>
            </p:nvCxnSpPr>
            <p:spPr>
              <a:xfrm>
                <a:off x="3909060" y="4305556"/>
                <a:ext cx="431403" cy="59198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テキスト ボックス 29"/>
            <p:cNvSpPr txBox="1"/>
            <p:nvPr/>
          </p:nvSpPr>
          <p:spPr>
            <a:xfrm>
              <a:off x="2243851" y="4038980"/>
              <a:ext cx="827471" cy="307777"/>
            </a:xfrm>
            <a:prstGeom prst="rect">
              <a:avLst/>
            </a:prstGeom>
            <a:noFill/>
          </p:spPr>
          <p:txBody>
            <a:bodyPr wrap="none" rtlCol="0">
              <a:spAutoFit/>
            </a:bodyPr>
            <a:lstStyle/>
            <a:p>
              <a:r>
                <a:rPr lang="ja-JP" altLang="en-US" sz="1400" dirty="0"/>
                <a:t>オーロラ</a:t>
              </a:r>
              <a:endParaRPr kumimoji="1" lang="ja-JP" altLang="en-US" sz="1400" dirty="0"/>
            </a:p>
          </p:txBody>
        </p:sp>
        <p:sp>
          <p:nvSpPr>
            <p:cNvPr id="39" name="テキスト ボックス 38"/>
            <p:cNvSpPr txBox="1"/>
            <p:nvPr/>
          </p:nvSpPr>
          <p:spPr>
            <a:xfrm>
              <a:off x="3248632" y="3944759"/>
              <a:ext cx="723275" cy="307777"/>
            </a:xfrm>
            <a:prstGeom prst="rect">
              <a:avLst/>
            </a:prstGeom>
            <a:noFill/>
          </p:spPr>
          <p:txBody>
            <a:bodyPr wrap="none" rtlCol="0">
              <a:spAutoFit/>
            </a:bodyPr>
            <a:lstStyle/>
            <a:p>
              <a:r>
                <a:rPr lang="ja-JP" altLang="en-US" sz="1400" dirty="0"/>
                <a:t>地磁気</a:t>
              </a:r>
              <a:endParaRPr kumimoji="1" lang="ja-JP" altLang="en-US" sz="1400" dirty="0"/>
            </a:p>
          </p:txBody>
        </p:sp>
        <p:sp>
          <p:nvSpPr>
            <p:cNvPr id="40" name="テキスト ボックス 39"/>
            <p:cNvSpPr txBox="1"/>
            <p:nvPr/>
          </p:nvSpPr>
          <p:spPr>
            <a:xfrm>
              <a:off x="2271103" y="2858706"/>
              <a:ext cx="1186543" cy="307777"/>
            </a:xfrm>
            <a:prstGeom prst="rect">
              <a:avLst/>
            </a:prstGeom>
            <a:noFill/>
          </p:spPr>
          <p:txBody>
            <a:bodyPr wrap="none" rtlCol="0">
              <a:spAutoFit/>
            </a:bodyPr>
            <a:lstStyle/>
            <a:p>
              <a:r>
                <a:rPr lang="ja-JP" altLang="en-US" sz="1400" dirty="0" smtClean="0"/>
                <a:t>オーロラ画像</a:t>
              </a:r>
              <a:endParaRPr kumimoji="1" lang="ja-JP" altLang="en-US" sz="1600" dirty="0"/>
            </a:p>
          </p:txBody>
        </p:sp>
      </p:grpSp>
      <p:grpSp>
        <p:nvGrpSpPr>
          <p:cNvPr id="76" name="グループ化 75"/>
          <p:cNvGrpSpPr/>
          <p:nvPr/>
        </p:nvGrpSpPr>
        <p:grpSpPr>
          <a:xfrm>
            <a:off x="362119" y="1567245"/>
            <a:ext cx="4391741" cy="3466023"/>
            <a:chOff x="362119" y="1567245"/>
            <a:chExt cx="4391741" cy="3466023"/>
          </a:xfrm>
        </p:grpSpPr>
        <p:grpSp>
          <p:nvGrpSpPr>
            <p:cNvPr id="72" name="グループ化 71"/>
            <p:cNvGrpSpPr/>
            <p:nvPr/>
          </p:nvGrpSpPr>
          <p:grpSpPr>
            <a:xfrm>
              <a:off x="794094" y="1567245"/>
              <a:ext cx="3959766" cy="3131195"/>
              <a:chOff x="794094" y="1567245"/>
              <a:chExt cx="3959766" cy="3131195"/>
            </a:xfrm>
          </p:grpSpPr>
          <p:grpSp>
            <p:nvGrpSpPr>
              <p:cNvPr id="43" name="グループ化 42"/>
              <p:cNvGrpSpPr/>
              <p:nvPr/>
            </p:nvGrpSpPr>
            <p:grpSpPr>
              <a:xfrm>
                <a:off x="794094" y="1567245"/>
                <a:ext cx="3959766" cy="3131195"/>
                <a:chOff x="81656" y="1747561"/>
                <a:chExt cx="3959766" cy="3131195"/>
              </a:xfrm>
            </p:grpSpPr>
            <p:grpSp>
              <p:nvGrpSpPr>
                <p:cNvPr id="46" name="グループ化 45"/>
                <p:cNvGrpSpPr/>
                <p:nvPr/>
              </p:nvGrpSpPr>
              <p:grpSpPr>
                <a:xfrm>
                  <a:off x="372533" y="1747561"/>
                  <a:ext cx="3668889" cy="3082275"/>
                  <a:chOff x="197556" y="1070813"/>
                  <a:chExt cx="3668889" cy="3082275"/>
                </a:xfrm>
              </p:grpSpPr>
              <p:cxnSp>
                <p:nvCxnSpPr>
                  <p:cNvPr id="55" name="直線矢印コネクタ 54"/>
                  <p:cNvCxnSpPr/>
                  <p:nvPr/>
                </p:nvCxnSpPr>
                <p:spPr>
                  <a:xfrm flipV="1">
                    <a:off x="338667" y="3263074"/>
                    <a:ext cx="352777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a:off x="197556" y="2997199"/>
                    <a:ext cx="1331385" cy="115588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flipH="1" flipV="1">
                    <a:off x="491067" y="1070813"/>
                    <a:ext cx="0" cy="28217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9" name="平行四辺形 48"/>
                <p:cNvSpPr/>
                <p:nvPr/>
              </p:nvSpPr>
              <p:spPr>
                <a:xfrm rot="5400000">
                  <a:off x="-354548" y="3423542"/>
                  <a:ext cx="2097627" cy="812801"/>
                </a:xfrm>
                <a:prstGeom prst="parallelogram">
                  <a:avLst>
                    <a:gd name="adj" fmla="val 101556"/>
                  </a:avLst>
                </a:prstGeom>
                <a:solidFill>
                  <a:schemeClr val="accent1">
                    <a:lumMod val="20000"/>
                    <a:lumOff val="80000"/>
                    <a:alpha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0" name="グループ化 49"/>
                <p:cNvGrpSpPr/>
                <p:nvPr/>
              </p:nvGrpSpPr>
              <p:grpSpPr>
                <a:xfrm rot="3000000">
                  <a:off x="192038" y="4280236"/>
                  <a:ext cx="191655" cy="412419"/>
                  <a:chOff x="1699575" y="5774494"/>
                  <a:chExt cx="191655" cy="412419"/>
                </a:xfrm>
              </p:grpSpPr>
              <p:sp>
                <p:nvSpPr>
                  <p:cNvPr id="51" name="正方形/長方形 50"/>
                  <p:cNvSpPr/>
                  <p:nvPr/>
                </p:nvSpPr>
                <p:spPr>
                  <a:xfrm>
                    <a:off x="1699575" y="5881204"/>
                    <a:ext cx="191655" cy="30570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二等辺三角形 51"/>
                  <p:cNvSpPr/>
                  <p:nvPr/>
                </p:nvSpPr>
                <p:spPr>
                  <a:xfrm rot="10800000">
                    <a:off x="1699575" y="5774494"/>
                    <a:ext cx="191655" cy="213419"/>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58" name="フリーフォーム 57"/>
              <p:cNvSpPr/>
              <p:nvPr/>
            </p:nvSpPr>
            <p:spPr>
              <a:xfrm rot="1206428">
                <a:off x="2522306" y="2258989"/>
                <a:ext cx="2095500" cy="491241"/>
              </a:xfrm>
              <a:custGeom>
                <a:avLst/>
                <a:gdLst>
                  <a:gd name="connsiteX0" fmla="*/ 0 w 2754086"/>
                  <a:gd name="connsiteY0" fmla="*/ 215060 h 598379"/>
                  <a:gd name="connsiteX1" fmla="*/ 489857 w 2754086"/>
                  <a:gd name="connsiteY1" fmla="*/ 8231 h 598379"/>
                  <a:gd name="connsiteX2" fmla="*/ 1262743 w 2754086"/>
                  <a:gd name="connsiteY2" fmla="*/ 465431 h 598379"/>
                  <a:gd name="connsiteX3" fmla="*/ 2035629 w 2754086"/>
                  <a:gd name="connsiteY3" fmla="*/ 443660 h 598379"/>
                  <a:gd name="connsiteX4" fmla="*/ 2754086 w 2754086"/>
                  <a:gd name="connsiteY4" fmla="*/ 585174 h 598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086" h="598379">
                    <a:moveTo>
                      <a:pt x="0" y="215060"/>
                    </a:moveTo>
                    <a:cubicBezTo>
                      <a:pt x="139700" y="90781"/>
                      <a:pt x="279400" y="-33497"/>
                      <a:pt x="489857" y="8231"/>
                    </a:cubicBezTo>
                    <a:cubicBezTo>
                      <a:pt x="700314" y="49959"/>
                      <a:pt x="1005114" y="392860"/>
                      <a:pt x="1262743" y="465431"/>
                    </a:cubicBezTo>
                    <a:cubicBezTo>
                      <a:pt x="1520372" y="538002"/>
                      <a:pt x="1787072" y="423703"/>
                      <a:pt x="2035629" y="443660"/>
                    </a:cubicBezTo>
                    <a:cubicBezTo>
                      <a:pt x="2284186" y="463617"/>
                      <a:pt x="2728686" y="648674"/>
                      <a:pt x="2754086" y="585174"/>
                    </a:cubicBezTo>
                  </a:path>
                </a:pathLst>
              </a:custGeom>
              <a:noFill/>
              <a:ln w="546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矢印コネクタ 59"/>
              <p:cNvCxnSpPr/>
              <p:nvPr/>
            </p:nvCxnSpPr>
            <p:spPr>
              <a:xfrm flipH="1">
                <a:off x="2685298" y="1818316"/>
                <a:ext cx="829477" cy="71682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p:nvPr/>
            </p:nvCxnSpPr>
            <p:spPr>
              <a:xfrm flipH="1">
                <a:off x="2837698" y="1970716"/>
                <a:ext cx="829477" cy="71682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p:nvPr/>
            </p:nvCxnSpPr>
            <p:spPr>
              <a:xfrm flipH="1">
                <a:off x="2990098" y="2123116"/>
                <a:ext cx="829477" cy="71682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p:nvPr/>
            </p:nvCxnSpPr>
            <p:spPr>
              <a:xfrm flipH="1">
                <a:off x="3142498" y="2275516"/>
                <a:ext cx="829477" cy="71682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p:nvPr/>
            </p:nvCxnSpPr>
            <p:spPr>
              <a:xfrm flipH="1">
                <a:off x="3294898" y="2427916"/>
                <a:ext cx="829477" cy="71682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flipH="1">
                <a:off x="3447298" y="2580316"/>
                <a:ext cx="829477" cy="71682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flipH="1">
                <a:off x="3641794" y="2659100"/>
                <a:ext cx="829477" cy="71682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テキスト ボックス 69"/>
              <p:cNvSpPr txBox="1"/>
              <p:nvPr/>
            </p:nvSpPr>
            <p:spPr>
              <a:xfrm>
                <a:off x="1841560" y="1732996"/>
                <a:ext cx="1005403" cy="369332"/>
              </a:xfrm>
              <a:prstGeom prst="rect">
                <a:avLst/>
              </a:prstGeom>
              <a:noFill/>
            </p:spPr>
            <p:txBody>
              <a:bodyPr wrap="none" rtlCol="0">
                <a:spAutoFit/>
              </a:bodyPr>
              <a:lstStyle/>
              <a:p>
                <a:r>
                  <a:rPr lang="ja-JP" altLang="en-US" dirty="0"/>
                  <a:t>オーロラ</a:t>
                </a:r>
                <a:endParaRPr kumimoji="1" lang="ja-JP" altLang="en-US" dirty="0"/>
              </a:p>
            </p:txBody>
          </p:sp>
          <p:sp>
            <p:nvSpPr>
              <p:cNvPr id="71" name="テキスト ボックス 70"/>
              <p:cNvSpPr txBox="1"/>
              <p:nvPr/>
            </p:nvSpPr>
            <p:spPr>
              <a:xfrm>
                <a:off x="3634698" y="1768043"/>
                <a:ext cx="877163" cy="369332"/>
              </a:xfrm>
              <a:prstGeom prst="rect">
                <a:avLst/>
              </a:prstGeom>
              <a:noFill/>
            </p:spPr>
            <p:txBody>
              <a:bodyPr wrap="none" rtlCol="0">
                <a:spAutoFit/>
              </a:bodyPr>
              <a:lstStyle/>
              <a:p>
                <a:r>
                  <a:rPr lang="ja-JP" altLang="en-US" dirty="0"/>
                  <a:t>地磁気</a:t>
                </a:r>
                <a:endParaRPr kumimoji="1" lang="ja-JP" altLang="en-US" dirty="0"/>
              </a:p>
            </p:txBody>
          </p:sp>
        </p:grpSp>
        <p:sp>
          <p:nvSpPr>
            <p:cNvPr id="74" name="テキスト ボックス 73"/>
            <p:cNvSpPr txBox="1"/>
            <p:nvPr/>
          </p:nvSpPr>
          <p:spPr>
            <a:xfrm>
              <a:off x="1051648" y="4663936"/>
              <a:ext cx="1467068" cy="369332"/>
            </a:xfrm>
            <a:prstGeom prst="rect">
              <a:avLst/>
            </a:prstGeom>
            <a:noFill/>
          </p:spPr>
          <p:txBody>
            <a:bodyPr wrap="none" rtlCol="0">
              <a:spAutoFit/>
            </a:bodyPr>
            <a:lstStyle/>
            <a:p>
              <a:r>
                <a:rPr lang="ja-JP" altLang="en-US" dirty="0" smtClean="0"/>
                <a:t>オーロラ画像</a:t>
              </a:r>
              <a:endParaRPr kumimoji="1" lang="ja-JP" altLang="en-US" sz="2000" dirty="0"/>
            </a:p>
          </p:txBody>
        </p:sp>
        <p:sp>
          <p:nvSpPr>
            <p:cNvPr id="75" name="テキスト ボックス 74"/>
            <p:cNvSpPr txBox="1"/>
            <p:nvPr/>
          </p:nvSpPr>
          <p:spPr>
            <a:xfrm>
              <a:off x="362119" y="4472566"/>
              <a:ext cx="728084" cy="369332"/>
            </a:xfrm>
            <a:prstGeom prst="rect">
              <a:avLst/>
            </a:prstGeom>
            <a:noFill/>
          </p:spPr>
          <p:txBody>
            <a:bodyPr wrap="none" rtlCol="0">
              <a:spAutoFit/>
            </a:bodyPr>
            <a:lstStyle/>
            <a:p>
              <a:r>
                <a:rPr lang="ja-JP" altLang="en-US" dirty="0" smtClean="0"/>
                <a:t>カメラ</a:t>
              </a:r>
              <a:endParaRPr kumimoji="1" lang="ja-JP" altLang="en-US" sz="2000" dirty="0"/>
            </a:p>
          </p:txBody>
        </p:sp>
      </p:grpSp>
    </p:spTree>
    <p:extLst>
      <p:ext uri="{BB962C8B-B14F-4D97-AF65-F5344CB8AC3E}">
        <p14:creationId xmlns:p14="http://schemas.microsoft.com/office/powerpoint/2010/main" val="41623828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12762</TotalTime>
  <Words>436</Words>
  <Application>Microsoft Office PowerPoint</Application>
  <PresentationFormat>画面に合わせる (4:3)</PresentationFormat>
  <Paragraphs>216</Paragraphs>
  <Slides>22</Slides>
  <Notes>5</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22</vt:i4>
      </vt:variant>
    </vt:vector>
  </HeadingPairs>
  <TitlesOfParts>
    <vt:vector size="29" baseType="lpstr">
      <vt:lpstr>ＭＳ Ｐゴシック</vt:lpstr>
      <vt:lpstr>メイリオ</vt:lpstr>
      <vt:lpstr>Arial</vt:lpstr>
      <vt:lpstr>Calibri</vt:lpstr>
      <vt:lpstr>Cambria Math</vt:lpstr>
      <vt:lpstr>Wingdings</vt:lpstr>
      <vt:lpstr>Office テーマ</vt:lpstr>
      <vt:lpstr>PowerPoint プレゼンテーション</vt:lpstr>
      <vt:lpstr>地磁気情報を用いた対応点検出</vt:lpstr>
      <vt:lpstr>画像中における地磁気線</vt:lpstr>
      <vt:lpstr>下端部における対応点検出</vt:lpstr>
      <vt:lpstr>ブロックの射影変換</vt:lpstr>
      <vt:lpstr>ブロックの射影変換の補正方法</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KOMATSU</dc:creator>
  <cp:lastModifiedBy>Windows ユーザー</cp:lastModifiedBy>
  <cp:revision>328</cp:revision>
  <cp:lastPrinted>2016-07-07T23:14:42Z</cp:lastPrinted>
  <dcterms:created xsi:type="dcterms:W3CDTF">2015-03-03T01:44:04Z</dcterms:created>
  <dcterms:modified xsi:type="dcterms:W3CDTF">2016-10-30T09:57:35Z</dcterms:modified>
</cp:coreProperties>
</file>