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5040313" cy="3419475"/>
  <p:notesSz cx="6858000" cy="9144000"/>
  <p:defaultTextStyle>
    <a:defPPr>
      <a:defRPr lang="ja-JP"/>
    </a:defPPr>
    <a:lvl1pPr marL="0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1pPr>
    <a:lvl2pPr marL="255882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2pPr>
    <a:lvl3pPr marL="511767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3pPr>
    <a:lvl4pPr marL="767648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4pPr>
    <a:lvl5pPr marL="1023531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5pPr>
    <a:lvl6pPr marL="1279415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6pPr>
    <a:lvl7pPr marL="1535298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7pPr>
    <a:lvl8pPr marL="1791180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8pPr>
    <a:lvl9pPr marL="2047064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77" d="100"/>
          <a:sy n="177" d="100"/>
        </p:scale>
        <p:origin x="2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mauchi\Study\Analysis_Data\&#20104;&#20633;&#23455;&#39443;_3&#65288;2019.7.16-7.17&#65289;\&#20998;&#20809;&#21453;&#23556;&#29575;&#31639;&#20986;_1&#22238;&#30446;&#65288;&#20301;&#32622;&#25351;&#23450;&#12420;&#12426;&#30452;&#12375;&#65289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Fu_屋外!$I$1</c:f>
              <c:strCache>
                <c:ptCount val="1"/>
                <c:pt idx="0">
                  <c:v>NIR（900-1700nm） - 560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noFill/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exp"/>
            <c:forward val="8"/>
            <c:backward val="1"/>
            <c:dispRSqr val="1"/>
            <c:dispEq val="1"/>
            <c:trendlineLbl>
              <c:layout>
                <c:manualLayout>
                  <c:x val="-8.1931593849837378E-3"/>
                  <c:y val="-0.58538342827126688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ja-JP" sz="1800" baseline="0" dirty="0"/>
                      <a:t>y = 583.2e</a:t>
                    </a:r>
                    <a:r>
                      <a:rPr lang="en-US" altLang="ja-JP" sz="1800" baseline="30000" dirty="0"/>
                      <a:t>-0.327x</a:t>
                    </a:r>
                    <a:r>
                      <a:rPr lang="en-US" altLang="ja-JP" sz="1800" baseline="0" dirty="0"/>
                      <a:t/>
                    </a:r>
                    <a:br>
                      <a:rPr lang="en-US" altLang="ja-JP" sz="1800" baseline="0" dirty="0"/>
                    </a:br>
                    <a:r>
                      <a:rPr lang="en-US" altLang="ja-JP" sz="1800" baseline="0" dirty="0"/>
                      <a:t>R² = 0.9792</a:t>
                    </a:r>
                    <a:endParaRPr lang="en-US" altLang="ja-JP" sz="18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</c:trendlineLbl>
          </c:trendline>
          <c:xVal>
            <c:numRef>
              <c:f>Fu_屋外!$I$2:$I$16</c:f>
              <c:numCache>
                <c:formatCode>General</c:formatCode>
                <c:ptCount val="15"/>
                <c:pt idx="0">
                  <c:v>12.572160325276933</c:v>
                </c:pt>
                <c:pt idx="1">
                  <c:v>12.545908184159909</c:v>
                </c:pt>
                <c:pt idx="2">
                  <c:v>12.594021061798921</c:v>
                </c:pt>
                <c:pt idx="3">
                  <c:v>12.583753113003551</c:v>
                </c:pt>
                <c:pt idx="4">
                  <c:v>12.23835259008249</c:v>
                </c:pt>
                <c:pt idx="5">
                  <c:v>9.2887592891633197</c:v>
                </c:pt>
                <c:pt idx="6">
                  <c:v>9.3464496926727811</c:v>
                </c:pt>
                <c:pt idx="7">
                  <c:v>9.4020067362132913</c:v>
                </c:pt>
                <c:pt idx="8">
                  <c:v>9.4320378435709884</c:v>
                </c:pt>
                <c:pt idx="9">
                  <c:v>9.178871262159829</c:v>
                </c:pt>
                <c:pt idx="10">
                  <c:v>8.3912821259265211</c:v>
                </c:pt>
                <c:pt idx="11">
                  <c:v>8.4267178430471574</c:v>
                </c:pt>
                <c:pt idx="12">
                  <c:v>8.4658574108317737</c:v>
                </c:pt>
                <c:pt idx="13">
                  <c:v>8.5479629753120587</c:v>
                </c:pt>
                <c:pt idx="14">
                  <c:v>8.4422240271037374</c:v>
                </c:pt>
              </c:numCache>
            </c:numRef>
          </c:xVal>
          <c:yVal>
            <c:numRef>
              <c:f>Fu_屋外!$H$2:$H$16</c:f>
              <c:numCache>
                <c:formatCode>General</c:formatCode>
                <c:ptCount val="1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40</c:v>
                </c:pt>
                <c:pt idx="11">
                  <c:v>40</c:v>
                </c:pt>
                <c:pt idx="12">
                  <c:v>40</c:v>
                </c:pt>
                <c:pt idx="13">
                  <c:v>40</c:v>
                </c:pt>
                <c:pt idx="14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927-4D93-AF0C-0F14DE10C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6300976"/>
        <c:axId val="1866290160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Fu_屋外!$J$1</c15:sqref>
                        </c15:formulaRef>
                      </c:ext>
                    </c:extLst>
                    <c:strCache>
                      <c:ptCount val="1"/>
                      <c:pt idx="0">
                        <c:v>NIR（900-1700nm） - 671</c:v>
                      </c:pt>
                    </c:strCache>
                  </c:strRef>
                </c:tx>
                <c:spPr>
                  <a:ln w="28575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Fu_屋外!$J$2:$J$16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8.8342992568303416</c:v>
                      </c:pt>
                      <c:pt idx="1">
                        <c:v>8.8197073908198504</c:v>
                      </c:pt>
                      <c:pt idx="2">
                        <c:v>8.7469773768936534</c:v>
                      </c:pt>
                      <c:pt idx="3">
                        <c:v>8.7258701440396411</c:v>
                      </c:pt>
                      <c:pt idx="4">
                        <c:v>8.4331006651001523</c:v>
                      </c:pt>
                      <c:pt idx="5">
                        <c:v>7.1417529042079426</c:v>
                      </c:pt>
                      <c:pt idx="6">
                        <c:v>7.1613616660394346</c:v>
                      </c:pt>
                      <c:pt idx="7">
                        <c:v>7.1792362428767964</c:v>
                      </c:pt>
                      <c:pt idx="8">
                        <c:v>7.1711408214012531</c:v>
                      </c:pt>
                      <c:pt idx="9">
                        <c:v>6.9655480870605357</c:v>
                      </c:pt>
                      <c:pt idx="10">
                        <c:v>6.57873903597587</c:v>
                      </c:pt>
                      <c:pt idx="11">
                        <c:v>6.5542686510838788</c:v>
                      </c:pt>
                      <c:pt idx="12">
                        <c:v>6.5676343360886502</c:v>
                      </c:pt>
                      <c:pt idx="13">
                        <c:v>6.5845424878069716</c:v>
                      </c:pt>
                      <c:pt idx="14">
                        <c:v>6.4857855730699505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Fu_屋外!$H$2:$H$16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10</c:v>
                      </c:pt>
                      <c:pt idx="1">
                        <c:v>10</c:v>
                      </c:pt>
                      <c:pt idx="2">
                        <c:v>10</c:v>
                      </c:pt>
                      <c:pt idx="3">
                        <c:v>10</c:v>
                      </c:pt>
                      <c:pt idx="4">
                        <c:v>10</c:v>
                      </c:pt>
                      <c:pt idx="5">
                        <c:v>25</c:v>
                      </c:pt>
                      <c:pt idx="6">
                        <c:v>25</c:v>
                      </c:pt>
                      <c:pt idx="7">
                        <c:v>25</c:v>
                      </c:pt>
                      <c:pt idx="8">
                        <c:v>25</c:v>
                      </c:pt>
                      <c:pt idx="9">
                        <c:v>25</c:v>
                      </c:pt>
                      <c:pt idx="10">
                        <c:v>40</c:v>
                      </c:pt>
                      <c:pt idx="11">
                        <c:v>40</c:v>
                      </c:pt>
                      <c:pt idx="12">
                        <c:v>40</c:v>
                      </c:pt>
                      <c:pt idx="13">
                        <c:v>40</c:v>
                      </c:pt>
                      <c:pt idx="14">
                        <c:v>40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9927-4D93-AF0C-0F14DE10C97F}"/>
                  </c:ext>
                </c:extLst>
              </c15:ser>
            </c15:filteredScatterSeries>
          </c:ext>
        </c:extLst>
      </c:scatterChart>
      <c:valAx>
        <c:axId val="1866300976"/>
        <c:scaling>
          <c:orientation val="minMax"/>
          <c:max val="2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66290160"/>
        <c:crosses val="autoZero"/>
        <c:crossBetween val="midCat"/>
        <c:majorUnit val="2"/>
      </c:valAx>
      <c:valAx>
        <c:axId val="1866290160"/>
        <c:scaling>
          <c:orientation val="minMax"/>
          <c:max val="4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66300976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0.30257</cdr:x>
      <cdr:y>0.68991</cdr:y>
    </cdr:from>
    <cdr:to>
      <cdr:x>0.48862</cdr:x>
      <cdr:y>1</cdr:y>
    </cdr:to>
    <cdr:sp macro="" textlink="">
      <cdr:nvSpPr>
        <cdr:cNvPr id="2" name="テキスト ボックス 1"/>
        <cdr:cNvSpPr txBox="1"/>
      </cdr:nvSpPr>
      <cdr:spPr>
        <a:xfrm xmlns:a="http://schemas.openxmlformats.org/drawingml/2006/main">
          <a:off x="1487061" y="294886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ja-JP" alt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559623"/>
            <a:ext cx="4284266" cy="1190484"/>
          </a:xfrm>
        </p:spPr>
        <p:txBody>
          <a:bodyPr anchor="b"/>
          <a:lstStyle>
            <a:lvl1pPr algn="ctr">
              <a:defRPr sz="299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1796016"/>
            <a:ext cx="3780235" cy="825581"/>
          </a:xfrm>
        </p:spPr>
        <p:txBody>
          <a:bodyPr/>
          <a:lstStyle>
            <a:lvl1pPr marL="0" indent="0" algn="ctr">
              <a:buNone/>
              <a:defRPr sz="1197"/>
            </a:lvl1pPr>
            <a:lvl2pPr marL="227960" indent="0" algn="ctr">
              <a:buNone/>
              <a:defRPr sz="997"/>
            </a:lvl2pPr>
            <a:lvl3pPr marL="455920" indent="0" algn="ctr">
              <a:buNone/>
              <a:defRPr sz="897"/>
            </a:lvl3pPr>
            <a:lvl4pPr marL="683880" indent="0" algn="ctr">
              <a:buNone/>
              <a:defRPr sz="798"/>
            </a:lvl4pPr>
            <a:lvl5pPr marL="911840" indent="0" algn="ctr">
              <a:buNone/>
              <a:defRPr sz="798"/>
            </a:lvl5pPr>
            <a:lvl6pPr marL="1139800" indent="0" algn="ctr">
              <a:buNone/>
              <a:defRPr sz="798"/>
            </a:lvl6pPr>
            <a:lvl7pPr marL="1367760" indent="0" algn="ctr">
              <a:buNone/>
              <a:defRPr sz="798"/>
            </a:lvl7pPr>
            <a:lvl8pPr marL="1595719" indent="0" algn="ctr">
              <a:buNone/>
              <a:defRPr sz="798"/>
            </a:lvl8pPr>
            <a:lvl9pPr marL="1823679" indent="0" algn="ctr">
              <a:buNone/>
              <a:defRPr sz="79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46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16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182055"/>
            <a:ext cx="1086817" cy="289784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182055"/>
            <a:ext cx="3197449" cy="289784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57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0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852495"/>
            <a:ext cx="4347270" cy="1422406"/>
          </a:xfrm>
        </p:spPr>
        <p:txBody>
          <a:bodyPr anchor="b"/>
          <a:lstStyle>
            <a:lvl1pPr>
              <a:defRPr sz="299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2288358"/>
            <a:ext cx="4347270" cy="748010"/>
          </a:xfrm>
        </p:spPr>
        <p:txBody>
          <a:bodyPr/>
          <a:lstStyle>
            <a:lvl1pPr marL="0" indent="0">
              <a:buNone/>
              <a:defRPr sz="1197">
                <a:solidFill>
                  <a:schemeClr val="tx1"/>
                </a:solidFill>
              </a:defRPr>
            </a:lvl1pPr>
            <a:lvl2pPr marL="22796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2pPr>
            <a:lvl3pPr marL="455920" indent="0">
              <a:buNone/>
              <a:defRPr sz="897">
                <a:solidFill>
                  <a:schemeClr val="tx1">
                    <a:tint val="75000"/>
                  </a:schemeClr>
                </a:solidFill>
              </a:defRPr>
            </a:lvl3pPr>
            <a:lvl4pPr marL="68388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4pPr>
            <a:lvl5pPr marL="91184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5pPr>
            <a:lvl6pPr marL="113980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6pPr>
            <a:lvl7pPr marL="136776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7pPr>
            <a:lvl8pPr marL="159571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8pPr>
            <a:lvl9pPr marL="182367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80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910277"/>
            <a:ext cx="2142133" cy="21696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910277"/>
            <a:ext cx="2142133" cy="21696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7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82056"/>
            <a:ext cx="4347270" cy="66094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838246"/>
            <a:ext cx="2132288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249058"/>
            <a:ext cx="2132288" cy="183717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838246"/>
            <a:ext cx="2142790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249058"/>
            <a:ext cx="2142790" cy="183717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15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14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12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27965"/>
            <a:ext cx="1625632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492342"/>
            <a:ext cx="2551658" cy="2430044"/>
          </a:xfrm>
        </p:spPr>
        <p:txBody>
          <a:bodyPr/>
          <a:lstStyle>
            <a:lvl1pPr>
              <a:defRPr sz="1596"/>
            </a:lvl1pPr>
            <a:lvl2pPr>
              <a:defRPr sz="1396"/>
            </a:lvl2pPr>
            <a:lvl3pPr>
              <a:defRPr sz="1197"/>
            </a:lvl3pPr>
            <a:lvl4pPr>
              <a:defRPr sz="997"/>
            </a:lvl4pPr>
            <a:lvl5pPr>
              <a:defRPr sz="997"/>
            </a:lvl5pPr>
            <a:lvl6pPr>
              <a:defRPr sz="997"/>
            </a:lvl6pPr>
            <a:lvl7pPr>
              <a:defRPr sz="997"/>
            </a:lvl7pPr>
            <a:lvl8pPr>
              <a:defRPr sz="997"/>
            </a:lvl8pPr>
            <a:lvl9pPr>
              <a:defRPr sz="99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025843"/>
            <a:ext cx="1625632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83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27965"/>
            <a:ext cx="1625632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492342"/>
            <a:ext cx="2551658" cy="2430044"/>
          </a:xfrm>
        </p:spPr>
        <p:txBody>
          <a:bodyPr anchor="t"/>
          <a:lstStyle>
            <a:lvl1pPr marL="0" indent="0">
              <a:buNone/>
              <a:defRPr sz="1596"/>
            </a:lvl1pPr>
            <a:lvl2pPr marL="227960" indent="0">
              <a:buNone/>
              <a:defRPr sz="1396"/>
            </a:lvl2pPr>
            <a:lvl3pPr marL="455920" indent="0">
              <a:buNone/>
              <a:defRPr sz="1197"/>
            </a:lvl3pPr>
            <a:lvl4pPr marL="683880" indent="0">
              <a:buNone/>
              <a:defRPr sz="997"/>
            </a:lvl4pPr>
            <a:lvl5pPr marL="911840" indent="0">
              <a:buNone/>
              <a:defRPr sz="997"/>
            </a:lvl5pPr>
            <a:lvl6pPr marL="1139800" indent="0">
              <a:buNone/>
              <a:defRPr sz="997"/>
            </a:lvl6pPr>
            <a:lvl7pPr marL="1367760" indent="0">
              <a:buNone/>
              <a:defRPr sz="997"/>
            </a:lvl7pPr>
            <a:lvl8pPr marL="1595719" indent="0">
              <a:buNone/>
              <a:defRPr sz="997"/>
            </a:lvl8pPr>
            <a:lvl9pPr marL="1823679" indent="0">
              <a:buNone/>
              <a:defRPr sz="997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025843"/>
            <a:ext cx="1625632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75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182056"/>
            <a:ext cx="4347270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910277"/>
            <a:ext cx="4347270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3169348"/>
            <a:ext cx="1134070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3169348"/>
            <a:ext cx="1701106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3169348"/>
            <a:ext cx="1134070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94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5920" rtl="0" eaLnBrk="1" latinLnBrk="0" hangingPunct="1">
        <a:lnSpc>
          <a:spcPct val="90000"/>
        </a:lnSpc>
        <a:spcBef>
          <a:spcPct val="0"/>
        </a:spcBef>
        <a:buNone/>
        <a:defRPr kumimoji="1" sz="21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980" indent="-113980" algn="l" defTabSz="45592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kumimoji="1" sz="139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1197" kern="1200">
          <a:solidFill>
            <a:schemeClr val="tx1"/>
          </a:solidFill>
          <a:latin typeface="+mn-lt"/>
          <a:ea typeface="+mn-ea"/>
          <a:cs typeface="+mn-cs"/>
        </a:defRPr>
      </a:lvl2pPr>
      <a:lvl3pPr marL="56990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997" kern="1200">
          <a:solidFill>
            <a:schemeClr val="tx1"/>
          </a:solidFill>
          <a:latin typeface="+mn-lt"/>
          <a:ea typeface="+mn-ea"/>
          <a:cs typeface="+mn-cs"/>
        </a:defRPr>
      </a:lvl3pPr>
      <a:lvl4pPr marL="79786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102582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25378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48173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70969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93765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96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92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88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84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980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776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5719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3679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26744" y="-387993"/>
            <a:ext cx="4929457" cy="3731658"/>
            <a:chOff x="-10576" y="-300921"/>
            <a:chExt cx="4929457" cy="3731658"/>
          </a:xfrm>
        </p:grpSpPr>
        <p:graphicFrame>
          <p:nvGraphicFramePr>
            <p:cNvPr id="7" name="グラフ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19828235"/>
                </p:ext>
              </p:extLst>
            </p:nvPr>
          </p:nvGraphicFramePr>
          <p:xfrm>
            <a:off x="327978" y="87072"/>
            <a:ext cx="4590903" cy="30059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テキスト ボックス 3"/>
            <p:cNvSpPr txBox="1"/>
            <p:nvPr/>
          </p:nvSpPr>
          <p:spPr>
            <a:xfrm>
              <a:off x="1582117" y="3092183"/>
              <a:ext cx="2082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分光反射率の差 </a:t>
              </a:r>
              <a: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[%]</a:t>
              </a:r>
              <a:endPara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 rot="16200000">
              <a:off x="-472241" y="1420794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含水比 </a:t>
              </a:r>
              <a: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[%]</a:t>
              </a:r>
              <a:endPara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410068" y="-30092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800" dirty="0" smtClean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Fu</a:t>
              </a:r>
              <a:endParaRPr lang="ja-JP" altLang="en-US" sz="1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18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8</Words>
  <Application>Microsoft Office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20</cp:revision>
  <dcterms:created xsi:type="dcterms:W3CDTF">2019-02-20T21:17:08Z</dcterms:created>
  <dcterms:modified xsi:type="dcterms:W3CDTF">2020-01-25T08:50:40Z</dcterms:modified>
</cp:coreProperties>
</file>