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5040313" cy="3419475"/>
  <p:notesSz cx="6858000" cy="9144000"/>
  <p:defaultTextStyle>
    <a:defPPr>
      <a:defRPr lang="ja-JP"/>
    </a:defPPr>
    <a:lvl1pPr marL="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1pPr>
    <a:lvl2pPr marL="255882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2pPr>
    <a:lvl3pPr marL="511767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3pPr>
    <a:lvl4pPr marL="76764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4pPr>
    <a:lvl5pPr marL="1023531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5pPr>
    <a:lvl6pPr marL="1279415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6pPr>
    <a:lvl7pPr marL="153529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7pPr>
    <a:lvl8pPr marL="179118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8pPr>
    <a:lvl9pPr marL="2047064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mauchi\Study\Analysis_Data\&#20104;&#20633;&#23455;&#39443;_3&#65288;2019.7.16-7.17&#65289;\&#20998;&#20809;&#21453;&#23556;&#29575;&#31639;&#20986;_1&#22238;&#3044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Is_屋外!$H$1</c:f>
              <c:strCache>
                <c:ptCount val="1"/>
                <c:pt idx="0">
                  <c:v>NIR（900-1700nm） - 560 [%]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exp"/>
            <c:forward val="7"/>
            <c:backward val="1"/>
            <c:dispRSqr val="1"/>
            <c:dispEq val="1"/>
            <c:trendlineLbl>
              <c:layout>
                <c:manualLayout>
                  <c:x val="1.2770122484689414E-2"/>
                  <c:y val="-0.596315022348901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sz="1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y = 261.7e</a:t>
                    </a:r>
                    <a:r>
                      <a:rPr lang="en-US" altLang="ja-JP" sz="1800" baseline="3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-24.68x</a:t>
                    </a:r>
                    <a:r>
                      <a:rPr lang="en-US" altLang="ja-JP" sz="1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/>
                    </a:r>
                    <a:br>
                      <a:rPr lang="en-US" altLang="ja-JP" sz="1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</a:br>
                    <a:r>
                      <a:rPr lang="en-US" altLang="ja-JP" sz="1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R² = 0.9906</a:t>
                    </a:r>
                    <a:endParaRPr lang="en-US" altLang="ja-JP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Is_屋外!$H$2:$H$16</c:f>
              <c:numCache>
                <c:formatCode>General</c:formatCode>
                <c:ptCount val="15"/>
                <c:pt idx="0">
                  <c:v>13.043483141256445</c:v>
                </c:pt>
                <c:pt idx="1">
                  <c:v>13.078986789797742</c:v>
                </c:pt>
                <c:pt idx="2">
                  <c:v>13.130733081198793</c:v>
                </c:pt>
                <c:pt idx="3">
                  <c:v>13.109334613703744</c:v>
                </c:pt>
                <c:pt idx="4">
                  <c:v>13.091366942717803</c:v>
                </c:pt>
                <c:pt idx="5">
                  <c:v>9.8509041683513292</c:v>
                </c:pt>
                <c:pt idx="6">
                  <c:v>9.8267096211211715</c:v>
                </c:pt>
                <c:pt idx="7">
                  <c:v>9.8512537860075486</c:v>
                </c:pt>
                <c:pt idx="8">
                  <c:v>9.8090741224078304</c:v>
                </c:pt>
                <c:pt idx="9">
                  <c:v>9.8134779353155093</c:v>
                </c:pt>
                <c:pt idx="10">
                  <c:v>7.3770915801437855</c:v>
                </c:pt>
                <c:pt idx="11">
                  <c:v>7.3996871293034117</c:v>
                </c:pt>
                <c:pt idx="12">
                  <c:v>7.4660180836683274</c:v>
                </c:pt>
                <c:pt idx="13">
                  <c:v>7.4438725644534891</c:v>
                </c:pt>
                <c:pt idx="14">
                  <c:v>7.4507921690229839</c:v>
                </c:pt>
              </c:numCache>
            </c:numRef>
          </c:xVal>
          <c:yVal>
            <c:numRef>
              <c:f>Is_屋外!$G$2:$G$16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A9-4E8F-AB55-9820D0913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07119"/>
        <c:axId val="260207951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Is_屋外!$I$1</c15:sqref>
                        </c15:formulaRef>
                      </c:ext>
                    </c:extLst>
                    <c:strCache>
                      <c:ptCount val="1"/>
                      <c:pt idx="0">
                        <c:v>NIR（900-1700nm） - 671 [%]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Is_屋外!$I$2:$I$17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7.5121253198315001</c:v>
                      </c:pt>
                      <c:pt idx="1">
                        <c:v>7.5491616760880396</c:v>
                      </c:pt>
                      <c:pt idx="2">
                        <c:v>7.5221209686270996</c:v>
                      </c:pt>
                      <c:pt idx="3">
                        <c:v>7.5101101840838487</c:v>
                      </c:pt>
                      <c:pt idx="4">
                        <c:v>7.4358619159453712</c:v>
                      </c:pt>
                      <c:pt idx="5">
                        <c:v>7.0729080818588876</c:v>
                      </c:pt>
                      <c:pt idx="6">
                        <c:v>7.0879115959757071</c:v>
                      </c:pt>
                      <c:pt idx="7">
                        <c:v>7.0423499924923059</c:v>
                      </c:pt>
                      <c:pt idx="8">
                        <c:v>7.0579301170352382</c:v>
                      </c:pt>
                      <c:pt idx="9">
                        <c:v>7.056091265488754</c:v>
                      </c:pt>
                      <c:pt idx="10">
                        <c:v>5.729345682093447</c:v>
                      </c:pt>
                      <c:pt idx="11">
                        <c:v>5.7927861836429262</c:v>
                      </c:pt>
                      <c:pt idx="12">
                        <c:v>5.7903125825833346</c:v>
                      </c:pt>
                      <c:pt idx="13">
                        <c:v>5.8228717777490777</c:v>
                      </c:pt>
                      <c:pt idx="14">
                        <c:v>5.8043083738525647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Is_屋外!$G$2:$G$16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0CA9-4E8F-AB55-9820D0913E94}"/>
                  </c:ext>
                </c:extLst>
              </c15:ser>
            </c15:filteredScatterSeries>
          </c:ext>
        </c:extLst>
      </c:scatterChart>
      <c:valAx>
        <c:axId val="260207119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207951"/>
        <c:crosses val="autoZero"/>
        <c:crossBetween val="midCat"/>
        <c:majorUnit val="2"/>
      </c:valAx>
      <c:valAx>
        <c:axId val="260207951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207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59623"/>
            <a:ext cx="428426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796016"/>
            <a:ext cx="378023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6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82055"/>
            <a:ext cx="1086817" cy="289784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82055"/>
            <a:ext cx="3197449" cy="28978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52495"/>
            <a:ext cx="434727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288358"/>
            <a:ext cx="434727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/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2056"/>
            <a:ext cx="4347270" cy="6609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38246"/>
            <a:ext cx="2132288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249058"/>
            <a:ext cx="2132288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38246"/>
            <a:ext cx="2142790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249058"/>
            <a:ext cx="2142790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1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92342"/>
            <a:ext cx="2551658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92342"/>
            <a:ext cx="2551658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82056"/>
            <a:ext cx="434727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10277"/>
            <a:ext cx="434727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169348"/>
            <a:ext cx="1701106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kumimoji="1"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kumimoji="1"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2793" y="-289474"/>
            <a:ext cx="4910554" cy="3715428"/>
            <a:chOff x="62793" y="-289474"/>
            <a:chExt cx="4910554" cy="3715428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62793" y="-289474"/>
              <a:ext cx="3665864" cy="3715428"/>
              <a:chOff x="62793" y="-289474"/>
              <a:chExt cx="3665864" cy="3715428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646036" y="3087400"/>
                <a:ext cx="2082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分光反射率の差 </a:t>
                </a:r>
                <a:r>
                  <a:rPr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[%]</a:t>
                </a:r>
                <a:endPara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16200000">
                <a:off x="-398872" y="1374423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含水比 </a:t>
                </a:r>
                <a:r>
                  <a:rPr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[%]</a:t>
                </a:r>
                <a:endPara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2451746" y="-2894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800" dirty="0" smtClean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Is</a:t>
                </a:r>
                <a:endParaRPr lang="ja-JP" altLang="en-US" sz="1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graphicFrame>
          <p:nvGraphicFramePr>
            <p:cNvPr id="11" name="グラフ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7435163"/>
                </p:ext>
              </p:extLst>
            </p:nvPr>
          </p:nvGraphicFramePr>
          <p:xfrm>
            <a:off x="401347" y="0"/>
            <a:ext cx="4572000" cy="3087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31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8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19</cp:revision>
  <dcterms:created xsi:type="dcterms:W3CDTF">2019-02-20T21:17:08Z</dcterms:created>
  <dcterms:modified xsi:type="dcterms:W3CDTF">2020-01-25T08:51:03Z</dcterms:modified>
</cp:coreProperties>
</file>