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5040313" cy="3419475"/>
  <p:notesSz cx="6858000" cy="9144000"/>
  <p:defaultTextStyle>
    <a:defPPr>
      <a:defRPr lang="ja-JP"/>
    </a:defPPr>
    <a:lvl1pPr marL="0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1pPr>
    <a:lvl2pPr marL="255882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2pPr>
    <a:lvl3pPr marL="511767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3pPr>
    <a:lvl4pPr marL="767648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4pPr>
    <a:lvl5pPr marL="1023531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5pPr>
    <a:lvl6pPr marL="1279415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6pPr>
    <a:lvl7pPr marL="1535298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7pPr>
    <a:lvl8pPr marL="1791180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8pPr>
    <a:lvl9pPr marL="2047064" algn="l" defTabSz="511767" rtl="0" eaLnBrk="1" latinLnBrk="0" hangingPunct="1">
      <a:defRPr kumimoji="1" sz="10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20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mauchi\Study\Analysis_Data\&#20104;&#20633;&#23455;&#39443;_3&#65288;2019.7.16-7.17&#65289;\&#20998;&#20809;&#21453;&#23556;&#29575;&#31639;&#20986;_1&#22238;&#3044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Lo_屋外!$H$1</c:f>
              <c:strCache>
                <c:ptCount val="1"/>
                <c:pt idx="0">
                  <c:v>NIR（900-1700nm） - 560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exp"/>
            <c:forward val="2"/>
            <c:backward val="2"/>
            <c:dispRSqr val="1"/>
            <c:dispEq val="1"/>
            <c:trendlineLbl>
              <c:layout>
                <c:manualLayout>
                  <c:x val="2.9678477690288714E-3"/>
                  <c:y val="-0.5747837358867903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ja-JP" sz="160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y = 116.48e</a:t>
                    </a:r>
                    <a:r>
                      <a:rPr lang="en-US" altLang="ja-JP" sz="1600" baseline="30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-13.52x</a:t>
                    </a:r>
                    <a:r>
                      <a:rPr lang="en-US" altLang="ja-JP" sz="160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/>
                    </a:r>
                    <a:br>
                      <a:rPr lang="en-US" altLang="ja-JP" sz="160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</a:br>
                    <a:r>
                      <a:rPr lang="en-US" altLang="ja-JP" sz="160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R² = 0.9702</a:t>
                    </a:r>
                    <a:endParaRPr lang="en-US" altLang="ja-JP" sz="16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Lo_屋外!$H$2:$H$16</c:f>
              <c:numCache>
                <c:formatCode>General</c:formatCode>
                <c:ptCount val="15"/>
                <c:pt idx="0">
                  <c:v>18.34020918202398</c:v>
                </c:pt>
                <c:pt idx="1">
                  <c:v>18.344618645266479</c:v>
                </c:pt>
                <c:pt idx="2">
                  <c:v>18.344234743582749</c:v>
                </c:pt>
                <c:pt idx="3">
                  <c:v>18.310173285711997</c:v>
                </c:pt>
                <c:pt idx="4">
                  <c:v>18.323889479408557</c:v>
                </c:pt>
                <c:pt idx="5">
                  <c:v>10.455739914235656</c:v>
                </c:pt>
                <c:pt idx="6">
                  <c:v>10.442261384335501</c:v>
                </c:pt>
                <c:pt idx="7">
                  <c:v>10.421024235442482</c:v>
                </c:pt>
                <c:pt idx="8">
                  <c:v>10.355340587251193</c:v>
                </c:pt>
                <c:pt idx="9">
                  <c:v>10.370503370290916</c:v>
                </c:pt>
                <c:pt idx="10">
                  <c:v>8.7041574788409957</c:v>
                </c:pt>
                <c:pt idx="11">
                  <c:v>8.7098591995572523</c:v>
                </c:pt>
                <c:pt idx="12">
                  <c:v>8.7163022889722157</c:v>
                </c:pt>
                <c:pt idx="13">
                  <c:v>8.6855425192522695</c:v>
                </c:pt>
                <c:pt idx="14">
                  <c:v>8.7263927405238064</c:v>
                </c:pt>
              </c:numCache>
            </c:numRef>
          </c:xVal>
          <c:yVal>
            <c:numRef>
              <c:f>Lo_屋外!$G$2:$G$16</c:f>
              <c:numCache>
                <c:formatCode>General</c:formatCode>
                <c:ptCount val="1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D1-44A5-8581-A9949E524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652367"/>
        <c:axId val="267656943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Lo_屋外!$I$1</c15:sqref>
                        </c15:formulaRef>
                      </c:ext>
                    </c:extLst>
                    <c:strCache>
                      <c:ptCount val="1"/>
                      <c:pt idx="0">
                        <c:v>NIR（900-1700nm） - 671</c:v>
                      </c:pt>
                    </c:strCache>
                  </c:strRef>
                </c:tx>
                <c:spPr>
                  <a:ln w="28575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Lo_屋外!$I$2:$I$16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11.856987974254407</c:v>
                      </c:pt>
                      <c:pt idx="1">
                        <c:v>11.881656293296352</c:v>
                      </c:pt>
                      <c:pt idx="2">
                        <c:v>11.894152328920251</c:v>
                      </c:pt>
                      <c:pt idx="3">
                        <c:v>11.900423419023278</c:v>
                      </c:pt>
                      <c:pt idx="4">
                        <c:v>11.89670739083078</c:v>
                      </c:pt>
                      <c:pt idx="5">
                        <c:v>8.2795905802177607</c:v>
                      </c:pt>
                      <c:pt idx="6">
                        <c:v>8.2624095058433973</c:v>
                      </c:pt>
                      <c:pt idx="7">
                        <c:v>8.2467268531998137</c:v>
                      </c:pt>
                      <c:pt idx="8">
                        <c:v>8.2340092707303629</c:v>
                      </c:pt>
                      <c:pt idx="9">
                        <c:v>8.2233313620756441</c:v>
                      </c:pt>
                      <c:pt idx="10">
                        <c:v>7.1443865196695695</c:v>
                      </c:pt>
                      <c:pt idx="11">
                        <c:v>7.1647607671191684</c:v>
                      </c:pt>
                      <c:pt idx="12">
                        <c:v>7.1696035312394244</c:v>
                      </c:pt>
                      <c:pt idx="13">
                        <c:v>7.1703610363748265</c:v>
                      </c:pt>
                      <c:pt idx="14">
                        <c:v>7.1705231066503989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Lo_屋外!$G$2:$G$16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10</c:v>
                      </c:pt>
                      <c:pt idx="1">
                        <c:v>10</c:v>
                      </c:pt>
                      <c:pt idx="2">
                        <c:v>10</c:v>
                      </c:pt>
                      <c:pt idx="3">
                        <c:v>10</c:v>
                      </c:pt>
                      <c:pt idx="4">
                        <c:v>10</c:v>
                      </c:pt>
                      <c:pt idx="5">
                        <c:v>25</c:v>
                      </c:pt>
                      <c:pt idx="6">
                        <c:v>25</c:v>
                      </c:pt>
                      <c:pt idx="7">
                        <c:v>25</c:v>
                      </c:pt>
                      <c:pt idx="8">
                        <c:v>25</c:v>
                      </c:pt>
                      <c:pt idx="9">
                        <c:v>25</c:v>
                      </c:pt>
                      <c:pt idx="10">
                        <c:v>40</c:v>
                      </c:pt>
                      <c:pt idx="11">
                        <c:v>40</c:v>
                      </c:pt>
                      <c:pt idx="12">
                        <c:v>40</c:v>
                      </c:pt>
                      <c:pt idx="13">
                        <c:v>40</c:v>
                      </c:pt>
                      <c:pt idx="14">
                        <c:v>40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C3D1-44A5-8581-A9949E5245F4}"/>
                  </c:ext>
                </c:extLst>
              </c15:ser>
            </c15:filteredScatterSeries>
          </c:ext>
        </c:extLst>
      </c:scatterChart>
      <c:valAx>
        <c:axId val="267652367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7656943"/>
        <c:crosses val="autoZero"/>
        <c:crossBetween val="midCat"/>
        <c:majorUnit val="2"/>
      </c:valAx>
      <c:valAx>
        <c:axId val="267656943"/>
        <c:scaling>
          <c:orientation val="minMax"/>
          <c:max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76523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559623"/>
            <a:ext cx="4284266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796016"/>
            <a:ext cx="3780235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6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6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182055"/>
            <a:ext cx="1086817" cy="289784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182055"/>
            <a:ext cx="3197449" cy="289784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57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0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852495"/>
            <a:ext cx="4347270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2288358"/>
            <a:ext cx="4347270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/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80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910277"/>
            <a:ext cx="2142133" cy="21696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910277"/>
            <a:ext cx="2142133" cy="21696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7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82056"/>
            <a:ext cx="4347270" cy="6609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838246"/>
            <a:ext cx="2132288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249058"/>
            <a:ext cx="2132288" cy="183717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838246"/>
            <a:ext cx="2142790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249058"/>
            <a:ext cx="2142790" cy="183717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15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14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12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27965"/>
            <a:ext cx="1625632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492342"/>
            <a:ext cx="2551658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25843"/>
            <a:ext cx="1625632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83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27965"/>
            <a:ext cx="1625632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492342"/>
            <a:ext cx="2551658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025843"/>
            <a:ext cx="1625632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75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82056"/>
            <a:ext cx="4347270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910277"/>
            <a:ext cx="4347270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3169348"/>
            <a:ext cx="113407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B0A12-D66C-4E0F-B71C-8698E590C0F6}" type="datetimeFigureOut">
              <a:rPr kumimoji="1" lang="ja-JP" altLang="en-US" smtClean="0"/>
              <a:t>2020/1/25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3169348"/>
            <a:ext cx="1701106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3169348"/>
            <a:ext cx="113407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2108-37B9-4A21-A5FD-B82EC1A70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94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kumimoji="1"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kumimoji="1"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kumimoji="1"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353" y="-295694"/>
            <a:ext cx="4910554" cy="3752426"/>
            <a:chOff x="41353" y="-295694"/>
            <a:chExt cx="4910554" cy="3752426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41353" y="-295694"/>
              <a:ext cx="3665864" cy="3752426"/>
              <a:chOff x="41353" y="-295694"/>
              <a:chExt cx="3665864" cy="3752426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624596" y="3118178"/>
                <a:ext cx="20826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分光反射率の差 </a:t>
                </a:r>
                <a:r>
                  <a:rPr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[%]</a:t>
                </a:r>
                <a:endPara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 rot="16200000">
                <a:off x="-420312" y="1389812"/>
                <a:ext cx="1261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含水比 </a:t>
                </a:r>
                <a:r>
                  <a:rPr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[%]</a:t>
                </a:r>
                <a:endPara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2451746" y="-295694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800" dirty="0" smtClean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Lo</a:t>
                </a:r>
                <a:endParaRPr lang="ja-JP" altLang="en-US" sz="18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</p:grpSp>
        <p:graphicFrame>
          <p:nvGraphicFramePr>
            <p:cNvPr id="14" name="グラフ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43421703"/>
                </p:ext>
              </p:extLst>
            </p:nvPr>
          </p:nvGraphicFramePr>
          <p:xfrm>
            <a:off x="379907" y="0"/>
            <a:ext cx="4572000" cy="31181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8318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8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21</cp:revision>
  <dcterms:created xsi:type="dcterms:W3CDTF">2019-02-20T21:17:08Z</dcterms:created>
  <dcterms:modified xsi:type="dcterms:W3CDTF">2020-01-25T08:51:32Z</dcterms:modified>
</cp:coreProperties>
</file>