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208463" cy="3941763"/>
  <p:notesSz cx="6858000" cy="9144000"/>
  <p:defaultTextStyle>
    <a:defPPr>
      <a:defRPr lang="ja-JP"/>
    </a:defPPr>
    <a:lvl1pPr marL="0" algn="l" defTabSz="367132" rtl="0" eaLnBrk="1" latinLnBrk="0" hangingPunct="1">
      <a:defRPr kumimoji="1" sz="723" kern="1200">
        <a:solidFill>
          <a:schemeClr val="tx1"/>
        </a:solidFill>
        <a:latin typeface="+mn-lt"/>
        <a:ea typeface="+mn-ea"/>
        <a:cs typeface="+mn-cs"/>
      </a:defRPr>
    </a:lvl1pPr>
    <a:lvl2pPr marL="183566" algn="l" defTabSz="367132" rtl="0" eaLnBrk="1" latinLnBrk="0" hangingPunct="1">
      <a:defRPr kumimoji="1" sz="723" kern="1200">
        <a:solidFill>
          <a:schemeClr val="tx1"/>
        </a:solidFill>
        <a:latin typeface="+mn-lt"/>
        <a:ea typeface="+mn-ea"/>
        <a:cs typeface="+mn-cs"/>
      </a:defRPr>
    </a:lvl2pPr>
    <a:lvl3pPr marL="367132" algn="l" defTabSz="367132" rtl="0" eaLnBrk="1" latinLnBrk="0" hangingPunct="1">
      <a:defRPr kumimoji="1" sz="723" kern="1200">
        <a:solidFill>
          <a:schemeClr val="tx1"/>
        </a:solidFill>
        <a:latin typeface="+mn-lt"/>
        <a:ea typeface="+mn-ea"/>
        <a:cs typeface="+mn-cs"/>
      </a:defRPr>
    </a:lvl3pPr>
    <a:lvl4pPr marL="550697" algn="l" defTabSz="367132" rtl="0" eaLnBrk="1" latinLnBrk="0" hangingPunct="1">
      <a:defRPr kumimoji="1" sz="723" kern="1200">
        <a:solidFill>
          <a:schemeClr val="tx1"/>
        </a:solidFill>
        <a:latin typeface="+mn-lt"/>
        <a:ea typeface="+mn-ea"/>
        <a:cs typeface="+mn-cs"/>
      </a:defRPr>
    </a:lvl4pPr>
    <a:lvl5pPr marL="734263" algn="l" defTabSz="367132" rtl="0" eaLnBrk="1" latinLnBrk="0" hangingPunct="1">
      <a:defRPr kumimoji="1" sz="723" kern="1200">
        <a:solidFill>
          <a:schemeClr val="tx1"/>
        </a:solidFill>
        <a:latin typeface="+mn-lt"/>
        <a:ea typeface="+mn-ea"/>
        <a:cs typeface="+mn-cs"/>
      </a:defRPr>
    </a:lvl5pPr>
    <a:lvl6pPr marL="917829" algn="l" defTabSz="367132" rtl="0" eaLnBrk="1" latinLnBrk="0" hangingPunct="1">
      <a:defRPr kumimoji="1" sz="723" kern="1200">
        <a:solidFill>
          <a:schemeClr val="tx1"/>
        </a:solidFill>
        <a:latin typeface="+mn-lt"/>
        <a:ea typeface="+mn-ea"/>
        <a:cs typeface="+mn-cs"/>
      </a:defRPr>
    </a:lvl6pPr>
    <a:lvl7pPr marL="1101395" algn="l" defTabSz="367132" rtl="0" eaLnBrk="1" latinLnBrk="0" hangingPunct="1">
      <a:defRPr kumimoji="1" sz="723" kern="1200">
        <a:solidFill>
          <a:schemeClr val="tx1"/>
        </a:solidFill>
        <a:latin typeface="+mn-lt"/>
        <a:ea typeface="+mn-ea"/>
        <a:cs typeface="+mn-cs"/>
      </a:defRPr>
    </a:lvl7pPr>
    <a:lvl8pPr marL="1284961" algn="l" defTabSz="367132" rtl="0" eaLnBrk="1" latinLnBrk="0" hangingPunct="1">
      <a:defRPr kumimoji="1" sz="723" kern="1200">
        <a:solidFill>
          <a:schemeClr val="tx1"/>
        </a:solidFill>
        <a:latin typeface="+mn-lt"/>
        <a:ea typeface="+mn-ea"/>
        <a:cs typeface="+mn-cs"/>
      </a:defRPr>
    </a:lvl8pPr>
    <a:lvl9pPr marL="1468526" algn="l" defTabSz="367132" rtl="0" eaLnBrk="1" latinLnBrk="0" hangingPunct="1">
      <a:defRPr kumimoji="1" sz="7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196" d="100"/>
          <a:sy n="196" d="100"/>
        </p:scale>
        <p:origin x="142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092738407699034E-2"/>
          <c:y val="5.7060367454068242E-2"/>
          <c:w val="0.86979615048118986"/>
          <c:h val="0.80976013414989789"/>
        </c:manualLayout>
      </c:layout>
      <c:scatterChart>
        <c:scatterStyle val="lineMarker"/>
        <c:varyColors val="0"/>
        <c:ser>
          <c:idx val="2"/>
          <c:order val="2"/>
          <c:tx>
            <c:strRef>
              <c:f>Fu_屋外!$I$1</c:f>
              <c:strCache>
                <c:ptCount val="1"/>
                <c:pt idx="0">
                  <c:v>NIR（900-1700nm） - 560</c:v>
                </c:pt>
              </c:strCache>
            </c:strRef>
          </c:tx>
          <c:spPr>
            <a:ln w="25400" cap="rnd">
              <a:noFill/>
              <a:round/>
            </a:ln>
            <a:effectLst/>
          </c:spPr>
          <c:marker>
            <c:symbol val="circle"/>
            <c:size val="8"/>
            <c:spPr>
              <a:solidFill>
                <a:schemeClr val="tx1"/>
              </a:solidFill>
              <a:ln w="9525">
                <a:noFill/>
              </a:ln>
              <a:effectLst/>
            </c:spPr>
          </c:marker>
          <c:trendline>
            <c:spPr>
              <a:ln w="19050" cap="rnd">
                <a:solidFill>
                  <a:srgbClr val="FF0000"/>
                </a:solidFill>
                <a:prstDash val="solid"/>
              </a:ln>
              <a:effectLst/>
            </c:spPr>
            <c:trendlineType val="exp"/>
            <c:forward val="8"/>
            <c:backward val="2"/>
            <c:dispRSqr val="0"/>
            <c:dispEq val="0"/>
          </c:trendline>
          <c:xVal>
            <c:numRef>
              <c:f>Fu_屋外!$I$2:$I$16</c:f>
              <c:numCache>
                <c:formatCode>General</c:formatCode>
                <c:ptCount val="15"/>
                <c:pt idx="0">
                  <c:v>12.572160325276933</c:v>
                </c:pt>
                <c:pt idx="1">
                  <c:v>12.545908184159909</c:v>
                </c:pt>
                <c:pt idx="2">
                  <c:v>12.594021061798921</c:v>
                </c:pt>
                <c:pt idx="3">
                  <c:v>12.583753113003551</c:v>
                </c:pt>
                <c:pt idx="4">
                  <c:v>12.23835259008249</c:v>
                </c:pt>
                <c:pt idx="5">
                  <c:v>9.2887592891633197</c:v>
                </c:pt>
                <c:pt idx="6">
                  <c:v>9.3464496926727811</c:v>
                </c:pt>
                <c:pt idx="7">
                  <c:v>9.4020067362132913</c:v>
                </c:pt>
                <c:pt idx="8">
                  <c:v>9.4320378435709884</c:v>
                </c:pt>
                <c:pt idx="9">
                  <c:v>9.178871262159829</c:v>
                </c:pt>
                <c:pt idx="10">
                  <c:v>8.3912821259265211</c:v>
                </c:pt>
                <c:pt idx="11">
                  <c:v>8.4267178430471574</c:v>
                </c:pt>
                <c:pt idx="12">
                  <c:v>8.4658574108317737</c:v>
                </c:pt>
                <c:pt idx="13">
                  <c:v>8.5479629753120587</c:v>
                </c:pt>
                <c:pt idx="14">
                  <c:v>8.4422240271037374</c:v>
                </c:pt>
              </c:numCache>
            </c:numRef>
          </c:xVal>
          <c:yVal>
            <c:numRef>
              <c:f>Fu_屋外!$H$2:$H$16</c:f>
              <c:numCache>
                <c:formatCode>General</c:formatCode>
                <c:ptCount val="15"/>
                <c:pt idx="0">
                  <c:v>10</c:v>
                </c:pt>
                <c:pt idx="1">
                  <c:v>10</c:v>
                </c:pt>
                <c:pt idx="2">
                  <c:v>10</c:v>
                </c:pt>
                <c:pt idx="3">
                  <c:v>10</c:v>
                </c:pt>
                <c:pt idx="4">
                  <c:v>10</c:v>
                </c:pt>
                <c:pt idx="5">
                  <c:v>25</c:v>
                </c:pt>
                <c:pt idx="6">
                  <c:v>25</c:v>
                </c:pt>
                <c:pt idx="7">
                  <c:v>25</c:v>
                </c:pt>
                <c:pt idx="8">
                  <c:v>25</c:v>
                </c:pt>
                <c:pt idx="9">
                  <c:v>25</c:v>
                </c:pt>
                <c:pt idx="10">
                  <c:v>40</c:v>
                </c:pt>
                <c:pt idx="11">
                  <c:v>40</c:v>
                </c:pt>
                <c:pt idx="12">
                  <c:v>40</c:v>
                </c:pt>
                <c:pt idx="13">
                  <c:v>40</c:v>
                </c:pt>
                <c:pt idx="14">
                  <c:v>40</c:v>
                </c:pt>
              </c:numCache>
            </c:numRef>
          </c:yVal>
          <c:smooth val="0"/>
          <c:extLst>
            <c:ext xmlns:c16="http://schemas.microsoft.com/office/drawing/2014/chart" uri="{C3380CC4-5D6E-409C-BE32-E72D297353CC}">
              <c16:uniqueId val="{00000000-24EC-45CC-9283-9AFE7EFB77FE}"/>
            </c:ext>
          </c:extLst>
        </c:ser>
        <c:dLbls>
          <c:showLegendKey val="0"/>
          <c:showVal val="0"/>
          <c:showCatName val="0"/>
          <c:showSerName val="0"/>
          <c:showPercent val="0"/>
          <c:showBubbleSize val="0"/>
        </c:dLbls>
        <c:axId val="1830617647"/>
        <c:axId val="1830618063"/>
        <c:extLst>
          <c:ext xmlns:c15="http://schemas.microsoft.com/office/drawing/2012/chart" uri="{02D57815-91ED-43cb-92C2-25804820EDAC}">
            <c15:filteredScatterSeries>
              <c15:ser>
                <c:idx val="0"/>
                <c:order val="0"/>
                <c:tx>
                  <c:strRef>
                    <c:extLst>
                      <c:ext uri="{02D57815-91ED-43cb-92C2-25804820EDAC}">
                        <c15:formulaRef>
                          <c15:sqref>Fu_屋外!$C$21</c15:sqref>
                        </c15:formulaRef>
                      </c:ext>
                    </c:extLst>
                    <c:strCache>
                      <c:ptCount val="1"/>
                      <c:pt idx="0">
                        <c:v>560nm</c:v>
                      </c:pt>
                    </c:strCache>
                  </c:strRef>
                </c:tx>
                <c:spPr>
                  <a:ln w="28575"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Fu_屋外!$C$22:$C$36</c15:sqref>
                        </c15:formulaRef>
                      </c:ext>
                    </c:extLst>
                    <c:numCache>
                      <c:formatCode>General</c:formatCode>
                      <c:ptCount val="15"/>
                      <c:pt idx="0">
                        <c:v>12.61577583299367</c:v>
                      </c:pt>
                      <c:pt idx="1">
                        <c:v>12.621430605947969</c:v>
                      </c:pt>
                      <c:pt idx="2">
                        <c:v>12.562684690254011</c:v>
                      </c:pt>
                      <c:pt idx="3">
                        <c:v>12.526185633719081</c:v>
                      </c:pt>
                      <c:pt idx="4">
                        <c:v>12.477300109781469</c:v>
                      </c:pt>
                      <c:pt idx="5">
                        <c:v>7.7978264199921714</c:v>
                      </c:pt>
                      <c:pt idx="6">
                        <c:v>7.7444788834803688</c:v>
                      </c:pt>
                      <c:pt idx="7">
                        <c:v>7.6822808791197881</c:v>
                      </c:pt>
                      <c:pt idx="8">
                        <c:v>7.6253619267184503</c:v>
                      </c:pt>
                      <c:pt idx="9">
                        <c:v>7.6094829161354305</c:v>
                      </c:pt>
                      <c:pt idx="10">
                        <c:v>8.5581864648821178</c:v>
                      </c:pt>
                      <c:pt idx="11">
                        <c:v>8.5332541506220707</c:v>
                      </c:pt>
                      <c:pt idx="12">
                        <c:v>8.4955228934532467</c:v>
                      </c:pt>
                      <c:pt idx="13">
                        <c:v>8.4239633367726228</c:v>
                      </c:pt>
                      <c:pt idx="14">
                        <c:v>8.4129993723918624</c:v>
                      </c:pt>
                    </c:numCache>
                  </c:numRef>
                </c:xVal>
                <c:yVal>
                  <c:numRef>
                    <c:extLst>
                      <c:ext uri="{02D57815-91ED-43cb-92C2-25804820EDAC}">
                        <c15:formulaRef>
                          <c15:sqref>Fu_屋外!$H$2:$H$16</c15:sqref>
                        </c15:formulaRef>
                      </c:ext>
                    </c:extLst>
                    <c:numCache>
                      <c:formatCode>General</c:formatCode>
                      <c:ptCount val="15"/>
                      <c:pt idx="0">
                        <c:v>10</c:v>
                      </c:pt>
                      <c:pt idx="1">
                        <c:v>10</c:v>
                      </c:pt>
                      <c:pt idx="2">
                        <c:v>10</c:v>
                      </c:pt>
                      <c:pt idx="3">
                        <c:v>10</c:v>
                      </c:pt>
                      <c:pt idx="4">
                        <c:v>10</c:v>
                      </c:pt>
                      <c:pt idx="5">
                        <c:v>25</c:v>
                      </c:pt>
                      <c:pt idx="6">
                        <c:v>25</c:v>
                      </c:pt>
                      <c:pt idx="7">
                        <c:v>25</c:v>
                      </c:pt>
                      <c:pt idx="8">
                        <c:v>25</c:v>
                      </c:pt>
                      <c:pt idx="9">
                        <c:v>25</c:v>
                      </c:pt>
                      <c:pt idx="10">
                        <c:v>40</c:v>
                      </c:pt>
                      <c:pt idx="11">
                        <c:v>40</c:v>
                      </c:pt>
                      <c:pt idx="12">
                        <c:v>40</c:v>
                      </c:pt>
                      <c:pt idx="13">
                        <c:v>40</c:v>
                      </c:pt>
                      <c:pt idx="14">
                        <c:v>40</c:v>
                      </c:pt>
                    </c:numCache>
                  </c:numRef>
                </c:yVal>
                <c:smooth val="0"/>
                <c:extLst>
                  <c:ext xmlns:c16="http://schemas.microsoft.com/office/drawing/2014/chart" uri="{C3380CC4-5D6E-409C-BE32-E72D297353CC}">
                    <c16:uniqueId val="{00000001-24EC-45CC-9283-9AFE7EFB77FE}"/>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Fu_屋外!$F$21</c15:sqref>
                        </c15:formulaRef>
                      </c:ext>
                    </c:extLst>
                    <c:strCache>
                      <c:ptCount val="1"/>
                      <c:pt idx="0">
                        <c:v>900~1700nm</c:v>
                      </c:pt>
                    </c:strCache>
                  </c:strRef>
                </c:tx>
                <c:spPr>
                  <a:ln w="25400" cap="rnd">
                    <a:noFill/>
                    <a:round/>
                  </a:ln>
                  <a:effectLst/>
                </c:spPr>
                <c:marker>
                  <c:symbol val="circle"/>
                  <c:size val="5"/>
                  <c:spPr>
                    <a:solidFill>
                      <a:schemeClr val="accent2"/>
                    </a:solidFill>
                    <a:ln w="9525">
                      <a:solidFill>
                        <a:schemeClr val="accent2"/>
                      </a:solidFill>
                    </a:ln>
                    <a:effectLst/>
                  </c:spPr>
                </c:marker>
                <c:xVal>
                  <c:numRef>
                    <c:extLst xmlns:c15="http://schemas.microsoft.com/office/drawing/2012/chart">
                      <c:ext xmlns:c15="http://schemas.microsoft.com/office/drawing/2012/chart" uri="{02D57815-91ED-43cb-92C2-25804820EDAC}">
                        <c15:formulaRef>
                          <c15:sqref>Fu_屋外!$F$22:$F$36</c15:sqref>
                        </c15:formulaRef>
                      </c:ext>
                    </c:extLst>
                    <c:numCache>
                      <c:formatCode>General</c:formatCode>
                      <c:ptCount val="15"/>
                      <c:pt idx="0">
                        <c:v>25.187936158270603</c:v>
                      </c:pt>
                      <c:pt idx="1">
                        <c:v>25.16733879010788</c:v>
                      </c:pt>
                      <c:pt idx="2">
                        <c:v>25.156705752052932</c:v>
                      </c:pt>
                      <c:pt idx="3">
                        <c:v>25.109938746722634</c:v>
                      </c:pt>
                      <c:pt idx="4">
                        <c:v>24.715652699863959</c:v>
                      </c:pt>
                      <c:pt idx="5">
                        <c:v>17.086585709155493</c:v>
                      </c:pt>
                      <c:pt idx="6">
                        <c:v>17.09092857615315</c:v>
                      </c:pt>
                      <c:pt idx="7">
                        <c:v>17.084287615333078</c:v>
                      </c:pt>
                      <c:pt idx="8">
                        <c:v>17.05739977028944</c:v>
                      </c:pt>
                      <c:pt idx="9">
                        <c:v>16.788354178295258</c:v>
                      </c:pt>
                      <c:pt idx="10">
                        <c:v>16.949468590808639</c:v>
                      </c:pt>
                      <c:pt idx="11">
                        <c:v>16.959971993669228</c:v>
                      </c:pt>
                      <c:pt idx="12">
                        <c:v>16.961380304285019</c:v>
                      </c:pt>
                      <c:pt idx="13">
                        <c:v>16.97192631208468</c:v>
                      </c:pt>
                      <c:pt idx="14">
                        <c:v>16.8552233994956</c:v>
                      </c:pt>
                    </c:numCache>
                  </c:numRef>
                </c:xVal>
                <c:yVal>
                  <c:numRef>
                    <c:extLst xmlns:c15="http://schemas.microsoft.com/office/drawing/2012/chart">
                      <c:ext xmlns:c15="http://schemas.microsoft.com/office/drawing/2012/chart" uri="{02D57815-91ED-43cb-92C2-25804820EDAC}">
                        <c15:formulaRef>
                          <c15:sqref>Fu_屋外!$H$2:$H$16</c15:sqref>
                        </c15:formulaRef>
                      </c:ext>
                    </c:extLst>
                    <c:numCache>
                      <c:formatCode>General</c:formatCode>
                      <c:ptCount val="15"/>
                      <c:pt idx="0">
                        <c:v>10</c:v>
                      </c:pt>
                      <c:pt idx="1">
                        <c:v>10</c:v>
                      </c:pt>
                      <c:pt idx="2">
                        <c:v>10</c:v>
                      </c:pt>
                      <c:pt idx="3">
                        <c:v>10</c:v>
                      </c:pt>
                      <c:pt idx="4">
                        <c:v>10</c:v>
                      </c:pt>
                      <c:pt idx="5">
                        <c:v>25</c:v>
                      </c:pt>
                      <c:pt idx="6">
                        <c:v>25</c:v>
                      </c:pt>
                      <c:pt idx="7">
                        <c:v>25</c:v>
                      </c:pt>
                      <c:pt idx="8">
                        <c:v>25</c:v>
                      </c:pt>
                      <c:pt idx="9">
                        <c:v>25</c:v>
                      </c:pt>
                      <c:pt idx="10">
                        <c:v>40</c:v>
                      </c:pt>
                      <c:pt idx="11">
                        <c:v>40</c:v>
                      </c:pt>
                      <c:pt idx="12">
                        <c:v>40</c:v>
                      </c:pt>
                      <c:pt idx="13">
                        <c:v>40</c:v>
                      </c:pt>
                      <c:pt idx="14">
                        <c:v>40</c:v>
                      </c:pt>
                    </c:numCache>
                  </c:numRef>
                </c:yVal>
                <c:smooth val="0"/>
                <c:extLst xmlns:c15="http://schemas.microsoft.com/office/drawing/2012/chart">
                  <c:ext xmlns:c16="http://schemas.microsoft.com/office/drawing/2014/chart" uri="{C3380CC4-5D6E-409C-BE32-E72D297353CC}">
                    <c16:uniqueId val="{00000002-24EC-45CC-9283-9AFE7EFB77FE}"/>
                  </c:ext>
                </c:extLst>
              </c15:ser>
            </c15:filteredScatterSeries>
          </c:ext>
        </c:extLst>
      </c:scatterChart>
      <c:valAx>
        <c:axId val="1830617647"/>
        <c:scaling>
          <c:orientation val="minMax"/>
          <c:max val="20"/>
          <c:min val="0"/>
        </c:scaling>
        <c:delete val="0"/>
        <c:axPos val="b"/>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1830618063"/>
        <c:crosses val="autoZero"/>
        <c:crossBetween val="midCat"/>
        <c:majorUnit val="2"/>
      </c:valAx>
      <c:valAx>
        <c:axId val="1830618063"/>
        <c:scaling>
          <c:orientation val="minMax"/>
          <c:max val="45"/>
          <c:min val="0"/>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1830617647"/>
        <c:crosses val="autoZero"/>
        <c:crossBetween val="midCat"/>
        <c:majorUnit val="5"/>
      </c:valAx>
      <c:spPr>
        <a:noFill/>
        <a:ln>
          <a:noFill/>
        </a:ln>
        <a:effectLst/>
      </c:spPr>
    </c:plotArea>
    <c:plotVisOnly val="1"/>
    <c:dispBlanksAs val="gap"/>
    <c:showDLblsOverMax val="0"/>
  </c:chart>
  <c:spPr>
    <a:noFill/>
    <a:ln>
      <a:noFill/>
    </a:ln>
    <a:effectLst/>
  </c:spPr>
  <c:txPr>
    <a:bodyPr/>
    <a:lstStyle/>
    <a:p>
      <a:pPr>
        <a:defRPr sz="12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78966-91FB-4D8D-A7EB-1F6E8569DA31}" type="datetimeFigureOut">
              <a:rPr kumimoji="1" lang="ja-JP" altLang="en-US" smtClean="0"/>
              <a:t>2020/1/27</a:t>
            </a:fld>
            <a:endParaRPr kumimoji="1" lang="ja-JP" altLang="en-US"/>
          </a:p>
        </p:txBody>
      </p:sp>
      <p:sp>
        <p:nvSpPr>
          <p:cNvPr id="4" name="スライド イメージ プレースホルダー 3"/>
          <p:cNvSpPr>
            <a:spLocks noGrp="1" noRot="1" noChangeAspect="1"/>
          </p:cNvSpPr>
          <p:nvPr>
            <p:ph type="sldImg" idx="2"/>
          </p:nvPr>
        </p:nvSpPr>
        <p:spPr>
          <a:xfrm>
            <a:off x="1781175" y="1143000"/>
            <a:ext cx="329565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AF96E-1A7D-47FE-A045-75C454D54BD6}" type="slidenum">
              <a:rPr kumimoji="1" lang="ja-JP" altLang="en-US" smtClean="0"/>
              <a:t>‹#›</a:t>
            </a:fld>
            <a:endParaRPr kumimoji="1" lang="ja-JP" altLang="en-US"/>
          </a:p>
        </p:txBody>
      </p:sp>
    </p:spTree>
    <p:extLst>
      <p:ext uri="{BB962C8B-B14F-4D97-AF65-F5344CB8AC3E}">
        <p14:creationId xmlns:p14="http://schemas.microsoft.com/office/powerpoint/2010/main" val="1672401027"/>
      </p:ext>
    </p:extLst>
  </p:cSld>
  <p:clrMap bg1="lt1" tx1="dk1" bg2="lt2" tx2="dk2" accent1="accent1" accent2="accent2" accent3="accent3" accent4="accent4" accent5="accent5" accent6="accent6" hlink="hlink" folHlink="folHlink"/>
  <p:notesStyle>
    <a:lvl1pPr marL="0" algn="l" defTabSz="367132" rtl="0" eaLnBrk="1" latinLnBrk="0" hangingPunct="1">
      <a:defRPr kumimoji="1" sz="482" kern="1200">
        <a:solidFill>
          <a:schemeClr val="tx1"/>
        </a:solidFill>
        <a:latin typeface="+mn-lt"/>
        <a:ea typeface="+mn-ea"/>
        <a:cs typeface="+mn-cs"/>
      </a:defRPr>
    </a:lvl1pPr>
    <a:lvl2pPr marL="183566" algn="l" defTabSz="367132" rtl="0" eaLnBrk="1" latinLnBrk="0" hangingPunct="1">
      <a:defRPr kumimoji="1" sz="482" kern="1200">
        <a:solidFill>
          <a:schemeClr val="tx1"/>
        </a:solidFill>
        <a:latin typeface="+mn-lt"/>
        <a:ea typeface="+mn-ea"/>
        <a:cs typeface="+mn-cs"/>
      </a:defRPr>
    </a:lvl2pPr>
    <a:lvl3pPr marL="367132" algn="l" defTabSz="367132" rtl="0" eaLnBrk="1" latinLnBrk="0" hangingPunct="1">
      <a:defRPr kumimoji="1" sz="482" kern="1200">
        <a:solidFill>
          <a:schemeClr val="tx1"/>
        </a:solidFill>
        <a:latin typeface="+mn-lt"/>
        <a:ea typeface="+mn-ea"/>
        <a:cs typeface="+mn-cs"/>
      </a:defRPr>
    </a:lvl3pPr>
    <a:lvl4pPr marL="550697" algn="l" defTabSz="367132" rtl="0" eaLnBrk="1" latinLnBrk="0" hangingPunct="1">
      <a:defRPr kumimoji="1" sz="482" kern="1200">
        <a:solidFill>
          <a:schemeClr val="tx1"/>
        </a:solidFill>
        <a:latin typeface="+mn-lt"/>
        <a:ea typeface="+mn-ea"/>
        <a:cs typeface="+mn-cs"/>
      </a:defRPr>
    </a:lvl4pPr>
    <a:lvl5pPr marL="734263" algn="l" defTabSz="367132" rtl="0" eaLnBrk="1" latinLnBrk="0" hangingPunct="1">
      <a:defRPr kumimoji="1" sz="482" kern="1200">
        <a:solidFill>
          <a:schemeClr val="tx1"/>
        </a:solidFill>
        <a:latin typeface="+mn-lt"/>
        <a:ea typeface="+mn-ea"/>
        <a:cs typeface="+mn-cs"/>
      </a:defRPr>
    </a:lvl5pPr>
    <a:lvl6pPr marL="917829" algn="l" defTabSz="367132" rtl="0" eaLnBrk="1" latinLnBrk="0" hangingPunct="1">
      <a:defRPr kumimoji="1" sz="482" kern="1200">
        <a:solidFill>
          <a:schemeClr val="tx1"/>
        </a:solidFill>
        <a:latin typeface="+mn-lt"/>
        <a:ea typeface="+mn-ea"/>
        <a:cs typeface="+mn-cs"/>
      </a:defRPr>
    </a:lvl6pPr>
    <a:lvl7pPr marL="1101395" algn="l" defTabSz="367132" rtl="0" eaLnBrk="1" latinLnBrk="0" hangingPunct="1">
      <a:defRPr kumimoji="1" sz="482" kern="1200">
        <a:solidFill>
          <a:schemeClr val="tx1"/>
        </a:solidFill>
        <a:latin typeface="+mn-lt"/>
        <a:ea typeface="+mn-ea"/>
        <a:cs typeface="+mn-cs"/>
      </a:defRPr>
    </a:lvl7pPr>
    <a:lvl8pPr marL="1284961" algn="l" defTabSz="367132" rtl="0" eaLnBrk="1" latinLnBrk="0" hangingPunct="1">
      <a:defRPr kumimoji="1" sz="482" kern="1200">
        <a:solidFill>
          <a:schemeClr val="tx1"/>
        </a:solidFill>
        <a:latin typeface="+mn-lt"/>
        <a:ea typeface="+mn-ea"/>
        <a:cs typeface="+mn-cs"/>
      </a:defRPr>
    </a:lvl8pPr>
    <a:lvl9pPr marL="1468526" algn="l" defTabSz="367132" rtl="0" eaLnBrk="1" latinLnBrk="0" hangingPunct="1">
      <a:defRPr kumimoji="1" sz="4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719513" y="841375"/>
            <a:ext cx="2427287" cy="2273300"/>
          </a:xfrm>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Segoe UI" panose="020B0502040204020203" pitchFamily="34" charset="0"/>
                <a:ea typeface="メイリオ" panose="020B0604030504040204" pitchFamily="50" charset="-128"/>
                <a:cs typeface="Segoe UI" panose="020B0502040204020203" pitchFamily="34" charset="0"/>
              </a:rPr>
              <a:t># 2</a:t>
            </a:r>
            <a:r>
              <a:rPr lang="ja-JP" altLang="en-US" sz="1200" dirty="0" smtClean="0">
                <a:latin typeface="Segoe UI" panose="020B0502040204020203" pitchFamily="34" charset="0"/>
                <a:ea typeface="メイリオ" panose="020B0604030504040204" pitchFamily="50" charset="-128"/>
                <a:cs typeface="Segoe UI" panose="020B0502040204020203" pitchFamily="34" charset="0"/>
              </a:rPr>
              <a:t>行目の後</a:t>
            </a:r>
            <a:endParaRPr lang="en-US" altLang="ja-JP" sz="1200" dirty="0" smtClean="0">
              <a:latin typeface="Segoe UI" panose="020B0502040204020203" pitchFamily="34" charset="0"/>
              <a:ea typeface="メイリオ" panose="020B0604030504040204" pitchFamily="50" charset="-128"/>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Segoe UI" panose="020B0502040204020203" pitchFamily="34" charset="0"/>
              <a:ea typeface="メイリオ" panose="020B0604030504040204" pitchFamily="50" charset="-128"/>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Segoe UI" panose="020B0502040204020203" pitchFamily="34" charset="0"/>
                <a:ea typeface="メイリオ" panose="020B0604030504040204" pitchFamily="50" charset="-128"/>
                <a:cs typeface="Segoe UI" panose="020B0502040204020203" pitchFamily="34" charset="0"/>
              </a:rPr>
              <a:t>スペクトル画像から得られた真値に指数近似線をフィッティングさせた例</a:t>
            </a:r>
            <a:endParaRPr lang="en-US" altLang="ja-JP" sz="1200" dirty="0" smtClean="0">
              <a:latin typeface="Segoe UI" panose="020B0502040204020203" pitchFamily="34" charset="0"/>
              <a:ea typeface="メイリオ" panose="020B0604030504040204" pitchFamily="50" charset="-128"/>
              <a:cs typeface="Segoe UI" panose="020B0502040204020203" pitchFamily="34" charset="0"/>
            </a:endParaRPr>
          </a:p>
        </p:txBody>
      </p:sp>
      <p:sp>
        <p:nvSpPr>
          <p:cNvPr id="4" name="スライド番号プレースホルダー 3"/>
          <p:cNvSpPr>
            <a:spLocks noGrp="1"/>
          </p:cNvSpPr>
          <p:nvPr>
            <p:ph type="sldNum" sz="quarter" idx="10"/>
          </p:nvPr>
        </p:nvSpPr>
        <p:spPr/>
        <p:txBody>
          <a:bodyPr/>
          <a:lstStyle/>
          <a:p>
            <a:fld id="{02B0AA1A-2616-40CB-8BC9-9A457574AEAB}" type="slidenum">
              <a:rPr kumimoji="1" lang="ja-JP" altLang="en-US" smtClean="0"/>
              <a:t>1</a:t>
            </a:fld>
            <a:endParaRPr kumimoji="1" lang="ja-JP" altLang="en-US"/>
          </a:p>
        </p:txBody>
      </p:sp>
    </p:spTree>
    <p:extLst>
      <p:ext uri="{BB962C8B-B14F-4D97-AF65-F5344CB8AC3E}">
        <p14:creationId xmlns:p14="http://schemas.microsoft.com/office/powerpoint/2010/main" val="346830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15635" y="645099"/>
            <a:ext cx="3577194" cy="1372317"/>
          </a:xfrm>
        </p:spPr>
        <p:txBody>
          <a:bodyPr anchor="b"/>
          <a:lstStyle>
            <a:lvl1pPr algn="ctr">
              <a:defRPr sz="2761"/>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26058" y="2070338"/>
            <a:ext cx="3156347" cy="951680"/>
          </a:xfrm>
        </p:spPr>
        <p:txBody>
          <a:bodyPr/>
          <a:lstStyle>
            <a:lvl1pPr marL="0" indent="0" algn="ctr">
              <a:buNone/>
              <a:defRPr sz="1104"/>
            </a:lvl1pPr>
            <a:lvl2pPr marL="210403" indent="0" algn="ctr">
              <a:buNone/>
              <a:defRPr sz="920"/>
            </a:lvl2pPr>
            <a:lvl3pPr marL="420807" indent="0" algn="ctr">
              <a:buNone/>
              <a:defRPr sz="828"/>
            </a:lvl3pPr>
            <a:lvl4pPr marL="631210" indent="0" algn="ctr">
              <a:buNone/>
              <a:defRPr sz="736"/>
            </a:lvl4pPr>
            <a:lvl5pPr marL="841614" indent="0" algn="ctr">
              <a:buNone/>
              <a:defRPr sz="736"/>
            </a:lvl5pPr>
            <a:lvl6pPr marL="1052017" indent="0" algn="ctr">
              <a:buNone/>
              <a:defRPr sz="736"/>
            </a:lvl6pPr>
            <a:lvl7pPr marL="1262421" indent="0" algn="ctr">
              <a:buNone/>
              <a:defRPr sz="736"/>
            </a:lvl7pPr>
            <a:lvl8pPr marL="1472824" indent="0" algn="ctr">
              <a:buNone/>
              <a:defRPr sz="736"/>
            </a:lvl8pPr>
            <a:lvl9pPr marL="1683228" indent="0" algn="ctr">
              <a:buNone/>
              <a:defRPr sz="736"/>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2822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768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11681" y="209862"/>
            <a:ext cx="907450" cy="33404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89332" y="209862"/>
            <a:ext cx="2669744" cy="33404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277773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10284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87140" y="982704"/>
            <a:ext cx="3629799" cy="1639664"/>
          </a:xfrm>
        </p:spPr>
        <p:txBody>
          <a:bodyPr anchor="b"/>
          <a:lstStyle>
            <a:lvl1pPr>
              <a:defRPr sz="2761"/>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87140" y="2637880"/>
            <a:ext cx="3629799" cy="862260"/>
          </a:xfrm>
        </p:spPr>
        <p:txBody>
          <a:bodyPr/>
          <a:lstStyle>
            <a:lvl1pPr marL="0" indent="0">
              <a:buNone/>
              <a:defRPr sz="1104">
                <a:solidFill>
                  <a:schemeClr val="tx1"/>
                </a:solidFill>
              </a:defRPr>
            </a:lvl1pPr>
            <a:lvl2pPr marL="210403" indent="0">
              <a:buNone/>
              <a:defRPr sz="920">
                <a:solidFill>
                  <a:schemeClr val="tx1">
                    <a:tint val="75000"/>
                  </a:schemeClr>
                </a:solidFill>
              </a:defRPr>
            </a:lvl2pPr>
            <a:lvl3pPr marL="420807" indent="0">
              <a:buNone/>
              <a:defRPr sz="828">
                <a:solidFill>
                  <a:schemeClr val="tx1">
                    <a:tint val="75000"/>
                  </a:schemeClr>
                </a:solidFill>
              </a:defRPr>
            </a:lvl3pPr>
            <a:lvl4pPr marL="631210" indent="0">
              <a:buNone/>
              <a:defRPr sz="736">
                <a:solidFill>
                  <a:schemeClr val="tx1">
                    <a:tint val="75000"/>
                  </a:schemeClr>
                </a:solidFill>
              </a:defRPr>
            </a:lvl4pPr>
            <a:lvl5pPr marL="841614" indent="0">
              <a:buNone/>
              <a:defRPr sz="736">
                <a:solidFill>
                  <a:schemeClr val="tx1">
                    <a:tint val="75000"/>
                  </a:schemeClr>
                </a:solidFill>
              </a:defRPr>
            </a:lvl5pPr>
            <a:lvl6pPr marL="1052017" indent="0">
              <a:buNone/>
              <a:defRPr sz="736">
                <a:solidFill>
                  <a:schemeClr val="tx1">
                    <a:tint val="75000"/>
                  </a:schemeClr>
                </a:solidFill>
              </a:defRPr>
            </a:lvl6pPr>
            <a:lvl7pPr marL="1262421" indent="0">
              <a:buNone/>
              <a:defRPr sz="736">
                <a:solidFill>
                  <a:schemeClr val="tx1">
                    <a:tint val="75000"/>
                  </a:schemeClr>
                </a:solidFill>
              </a:defRPr>
            </a:lvl7pPr>
            <a:lvl8pPr marL="1472824" indent="0">
              <a:buNone/>
              <a:defRPr sz="736">
                <a:solidFill>
                  <a:schemeClr val="tx1">
                    <a:tint val="75000"/>
                  </a:schemeClr>
                </a:solidFill>
              </a:defRPr>
            </a:lvl8pPr>
            <a:lvl9pPr marL="1683228" indent="0">
              <a:buNone/>
              <a:defRPr sz="736">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05866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89332" y="1049312"/>
            <a:ext cx="1788597" cy="25010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2130534" y="1049312"/>
            <a:ext cx="1788597" cy="25010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237531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880" y="209863"/>
            <a:ext cx="3629799" cy="76189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89880" y="966280"/>
            <a:ext cx="1780377" cy="473559"/>
          </a:xfrm>
        </p:spPr>
        <p:txBody>
          <a:bodyPr anchor="b"/>
          <a:lstStyle>
            <a:lvl1pPr marL="0" indent="0">
              <a:buNone/>
              <a:defRPr sz="1104" b="1"/>
            </a:lvl1pPr>
            <a:lvl2pPr marL="210403" indent="0">
              <a:buNone/>
              <a:defRPr sz="920" b="1"/>
            </a:lvl2pPr>
            <a:lvl3pPr marL="420807" indent="0">
              <a:buNone/>
              <a:defRPr sz="828" b="1"/>
            </a:lvl3pPr>
            <a:lvl4pPr marL="631210" indent="0">
              <a:buNone/>
              <a:defRPr sz="736" b="1"/>
            </a:lvl4pPr>
            <a:lvl5pPr marL="841614" indent="0">
              <a:buNone/>
              <a:defRPr sz="736" b="1"/>
            </a:lvl5pPr>
            <a:lvl6pPr marL="1052017" indent="0">
              <a:buNone/>
              <a:defRPr sz="736" b="1"/>
            </a:lvl6pPr>
            <a:lvl7pPr marL="1262421" indent="0">
              <a:buNone/>
              <a:defRPr sz="736" b="1"/>
            </a:lvl7pPr>
            <a:lvl8pPr marL="1472824" indent="0">
              <a:buNone/>
              <a:defRPr sz="736" b="1"/>
            </a:lvl8pPr>
            <a:lvl9pPr marL="1683228" indent="0">
              <a:buNone/>
              <a:defRPr sz="736" b="1"/>
            </a:lvl9pPr>
          </a:lstStyle>
          <a:p>
            <a:pPr lvl="0"/>
            <a:r>
              <a:rPr lang="ja-JP" altLang="en-US" smtClean="0"/>
              <a:t>マスター テキストの書式設定</a:t>
            </a:r>
          </a:p>
        </p:txBody>
      </p:sp>
      <p:sp>
        <p:nvSpPr>
          <p:cNvPr id="4" name="Content Placeholder 3"/>
          <p:cNvSpPr>
            <a:spLocks noGrp="1"/>
          </p:cNvSpPr>
          <p:nvPr>
            <p:ph sz="half" idx="2"/>
          </p:nvPr>
        </p:nvSpPr>
        <p:spPr>
          <a:xfrm>
            <a:off x="289880" y="1439839"/>
            <a:ext cx="1780377" cy="2117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2130535" y="966280"/>
            <a:ext cx="1789145" cy="473559"/>
          </a:xfrm>
        </p:spPr>
        <p:txBody>
          <a:bodyPr anchor="b"/>
          <a:lstStyle>
            <a:lvl1pPr marL="0" indent="0">
              <a:buNone/>
              <a:defRPr sz="1104" b="1"/>
            </a:lvl1pPr>
            <a:lvl2pPr marL="210403" indent="0">
              <a:buNone/>
              <a:defRPr sz="920" b="1"/>
            </a:lvl2pPr>
            <a:lvl3pPr marL="420807" indent="0">
              <a:buNone/>
              <a:defRPr sz="828" b="1"/>
            </a:lvl3pPr>
            <a:lvl4pPr marL="631210" indent="0">
              <a:buNone/>
              <a:defRPr sz="736" b="1"/>
            </a:lvl4pPr>
            <a:lvl5pPr marL="841614" indent="0">
              <a:buNone/>
              <a:defRPr sz="736" b="1"/>
            </a:lvl5pPr>
            <a:lvl6pPr marL="1052017" indent="0">
              <a:buNone/>
              <a:defRPr sz="736" b="1"/>
            </a:lvl6pPr>
            <a:lvl7pPr marL="1262421" indent="0">
              <a:buNone/>
              <a:defRPr sz="736" b="1"/>
            </a:lvl7pPr>
            <a:lvl8pPr marL="1472824" indent="0">
              <a:buNone/>
              <a:defRPr sz="736" b="1"/>
            </a:lvl8pPr>
            <a:lvl9pPr marL="1683228" indent="0">
              <a:buNone/>
              <a:defRPr sz="736" b="1"/>
            </a:lvl9pPr>
          </a:lstStyle>
          <a:p>
            <a:pPr lvl="0"/>
            <a:r>
              <a:rPr lang="ja-JP" altLang="en-US" smtClean="0"/>
              <a:t>マスター テキストの書式設定</a:t>
            </a:r>
          </a:p>
        </p:txBody>
      </p:sp>
      <p:sp>
        <p:nvSpPr>
          <p:cNvPr id="6" name="Content Placeholder 5"/>
          <p:cNvSpPr>
            <a:spLocks noGrp="1"/>
          </p:cNvSpPr>
          <p:nvPr>
            <p:ph sz="quarter" idx="4"/>
          </p:nvPr>
        </p:nvSpPr>
        <p:spPr>
          <a:xfrm>
            <a:off x="2130535" y="1439839"/>
            <a:ext cx="1789145" cy="211778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68821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421819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444936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89880" y="262784"/>
            <a:ext cx="1357339" cy="919745"/>
          </a:xfrm>
        </p:spPr>
        <p:txBody>
          <a:bodyPr anchor="b"/>
          <a:lstStyle>
            <a:lvl1pPr>
              <a:defRPr sz="1473"/>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89145" y="567542"/>
            <a:ext cx="2130534" cy="2801207"/>
          </a:xfrm>
        </p:spPr>
        <p:txBody>
          <a:bodyPr/>
          <a:lstStyle>
            <a:lvl1pPr>
              <a:defRPr sz="1473"/>
            </a:lvl1pPr>
            <a:lvl2pPr>
              <a:defRPr sz="1289"/>
            </a:lvl2pPr>
            <a:lvl3pPr>
              <a:defRPr sz="1104"/>
            </a:lvl3pPr>
            <a:lvl4pPr>
              <a:defRPr sz="920"/>
            </a:lvl4pPr>
            <a:lvl5pPr>
              <a:defRPr sz="920"/>
            </a:lvl5pPr>
            <a:lvl6pPr>
              <a:defRPr sz="920"/>
            </a:lvl6pPr>
            <a:lvl7pPr>
              <a:defRPr sz="920"/>
            </a:lvl7pPr>
            <a:lvl8pPr>
              <a:defRPr sz="920"/>
            </a:lvl8pPr>
            <a:lvl9pPr>
              <a:defRPr sz="92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89880" y="1182529"/>
            <a:ext cx="1357339" cy="2190781"/>
          </a:xfrm>
        </p:spPr>
        <p:txBody>
          <a:bodyPr/>
          <a:lstStyle>
            <a:lvl1pPr marL="0" indent="0">
              <a:buNone/>
              <a:defRPr sz="736"/>
            </a:lvl1pPr>
            <a:lvl2pPr marL="210403" indent="0">
              <a:buNone/>
              <a:defRPr sz="644"/>
            </a:lvl2pPr>
            <a:lvl3pPr marL="420807" indent="0">
              <a:buNone/>
              <a:defRPr sz="552"/>
            </a:lvl3pPr>
            <a:lvl4pPr marL="631210" indent="0">
              <a:buNone/>
              <a:defRPr sz="460"/>
            </a:lvl4pPr>
            <a:lvl5pPr marL="841614" indent="0">
              <a:buNone/>
              <a:defRPr sz="460"/>
            </a:lvl5pPr>
            <a:lvl6pPr marL="1052017" indent="0">
              <a:buNone/>
              <a:defRPr sz="460"/>
            </a:lvl6pPr>
            <a:lvl7pPr marL="1262421" indent="0">
              <a:buNone/>
              <a:defRPr sz="460"/>
            </a:lvl7pPr>
            <a:lvl8pPr marL="1472824" indent="0">
              <a:buNone/>
              <a:defRPr sz="460"/>
            </a:lvl8pPr>
            <a:lvl9pPr marL="1683228" indent="0">
              <a:buNone/>
              <a:defRPr sz="46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53151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89880" y="262784"/>
            <a:ext cx="1357339" cy="919745"/>
          </a:xfrm>
        </p:spPr>
        <p:txBody>
          <a:bodyPr anchor="b"/>
          <a:lstStyle>
            <a:lvl1pPr>
              <a:defRPr sz="1473"/>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789145" y="567542"/>
            <a:ext cx="2130534" cy="2801207"/>
          </a:xfrm>
        </p:spPr>
        <p:txBody>
          <a:bodyPr anchor="t"/>
          <a:lstStyle>
            <a:lvl1pPr marL="0" indent="0">
              <a:buNone/>
              <a:defRPr sz="1473"/>
            </a:lvl1pPr>
            <a:lvl2pPr marL="210403" indent="0">
              <a:buNone/>
              <a:defRPr sz="1289"/>
            </a:lvl2pPr>
            <a:lvl3pPr marL="420807" indent="0">
              <a:buNone/>
              <a:defRPr sz="1104"/>
            </a:lvl3pPr>
            <a:lvl4pPr marL="631210" indent="0">
              <a:buNone/>
              <a:defRPr sz="920"/>
            </a:lvl4pPr>
            <a:lvl5pPr marL="841614" indent="0">
              <a:buNone/>
              <a:defRPr sz="920"/>
            </a:lvl5pPr>
            <a:lvl6pPr marL="1052017" indent="0">
              <a:buNone/>
              <a:defRPr sz="920"/>
            </a:lvl6pPr>
            <a:lvl7pPr marL="1262421" indent="0">
              <a:buNone/>
              <a:defRPr sz="920"/>
            </a:lvl7pPr>
            <a:lvl8pPr marL="1472824" indent="0">
              <a:buNone/>
              <a:defRPr sz="920"/>
            </a:lvl8pPr>
            <a:lvl9pPr marL="1683228" indent="0">
              <a:buNone/>
              <a:defRPr sz="920"/>
            </a:lvl9pPr>
          </a:lstStyle>
          <a:p>
            <a:r>
              <a:rPr lang="ja-JP" altLang="en-US" smtClean="0"/>
              <a:t>図を追加</a:t>
            </a:r>
            <a:endParaRPr lang="en-US" dirty="0"/>
          </a:p>
        </p:txBody>
      </p:sp>
      <p:sp>
        <p:nvSpPr>
          <p:cNvPr id="4" name="Text Placeholder 3"/>
          <p:cNvSpPr>
            <a:spLocks noGrp="1"/>
          </p:cNvSpPr>
          <p:nvPr>
            <p:ph type="body" sz="half" idx="2"/>
          </p:nvPr>
        </p:nvSpPr>
        <p:spPr>
          <a:xfrm>
            <a:off x="289880" y="1182529"/>
            <a:ext cx="1357339" cy="2190781"/>
          </a:xfrm>
        </p:spPr>
        <p:txBody>
          <a:bodyPr/>
          <a:lstStyle>
            <a:lvl1pPr marL="0" indent="0">
              <a:buNone/>
              <a:defRPr sz="736"/>
            </a:lvl1pPr>
            <a:lvl2pPr marL="210403" indent="0">
              <a:buNone/>
              <a:defRPr sz="644"/>
            </a:lvl2pPr>
            <a:lvl3pPr marL="420807" indent="0">
              <a:buNone/>
              <a:defRPr sz="552"/>
            </a:lvl3pPr>
            <a:lvl4pPr marL="631210" indent="0">
              <a:buNone/>
              <a:defRPr sz="460"/>
            </a:lvl4pPr>
            <a:lvl5pPr marL="841614" indent="0">
              <a:buNone/>
              <a:defRPr sz="460"/>
            </a:lvl5pPr>
            <a:lvl6pPr marL="1052017" indent="0">
              <a:buNone/>
              <a:defRPr sz="460"/>
            </a:lvl6pPr>
            <a:lvl7pPr marL="1262421" indent="0">
              <a:buNone/>
              <a:defRPr sz="460"/>
            </a:lvl7pPr>
            <a:lvl8pPr marL="1472824" indent="0">
              <a:buNone/>
              <a:defRPr sz="460"/>
            </a:lvl8pPr>
            <a:lvl9pPr marL="1683228" indent="0">
              <a:buNone/>
              <a:defRPr sz="46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ECA88B9-D8B2-423C-B7AE-C9C93CB742DE}" type="datetimeFigureOut">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242355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9332" y="209863"/>
            <a:ext cx="3629799" cy="76189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89332" y="1049312"/>
            <a:ext cx="3629799" cy="250101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89332" y="3653431"/>
            <a:ext cx="946904" cy="209862"/>
          </a:xfrm>
          <a:prstGeom prst="rect">
            <a:avLst/>
          </a:prstGeom>
        </p:spPr>
        <p:txBody>
          <a:bodyPr vert="horz" lIns="91440" tIns="45720" rIns="91440" bIns="45720" rtlCol="0" anchor="ctr"/>
          <a:lstStyle>
            <a:lvl1pPr algn="l">
              <a:defRPr sz="552">
                <a:solidFill>
                  <a:schemeClr val="tx1">
                    <a:tint val="75000"/>
                  </a:schemeClr>
                </a:solidFill>
              </a:defRPr>
            </a:lvl1pPr>
          </a:lstStyle>
          <a:p>
            <a:fld id="{AECA88B9-D8B2-423C-B7AE-C9C93CB742DE}" type="datetimeFigureOut">
              <a:rPr kumimoji="1" lang="ja-JP" altLang="en-US" smtClean="0"/>
              <a:t>2020/1/27</a:t>
            </a:fld>
            <a:endParaRPr kumimoji="1" lang="ja-JP" altLang="en-US"/>
          </a:p>
        </p:txBody>
      </p:sp>
      <p:sp>
        <p:nvSpPr>
          <p:cNvPr id="5" name="Footer Placeholder 4"/>
          <p:cNvSpPr>
            <a:spLocks noGrp="1"/>
          </p:cNvSpPr>
          <p:nvPr>
            <p:ph type="ftr" sz="quarter" idx="3"/>
          </p:nvPr>
        </p:nvSpPr>
        <p:spPr>
          <a:xfrm>
            <a:off x="1394054" y="3653431"/>
            <a:ext cx="1420356" cy="209862"/>
          </a:xfrm>
          <a:prstGeom prst="rect">
            <a:avLst/>
          </a:prstGeom>
        </p:spPr>
        <p:txBody>
          <a:bodyPr vert="horz" lIns="91440" tIns="45720" rIns="91440" bIns="45720" rtlCol="0" anchor="ctr"/>
          <a:lstStyle>
            <a:lvl1pPr algn="ctr">
              <a:defRPr sz="55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972227" y="3653431"/>
            <a:ext cx="946904" cy="209862"/>
          </a:xfrm>
          <a:prstGeom prst="rect">
            <a:avLst/>
          </a:prstGeom>
        </p:spPr>
        <p:txBody>
          <a:bodyPr vert="horz" lIns="91440" tIns="45720" rIns="91440" bIns="45720" rtlCol="0" anchor="ctr"/>
          <a:lstStyle>
            <a:lvl1pPr algn="r">
              <a:defRPr sz="552">
                <a:solidFill>
                  <a:schemeClr val="tx1">
                    <a:tint val="75000"/>
                  </a:schemeClr>
                </a:solidFill>
              </a:defRPr>
            </a:lvl1pPr>
          </a:lstStyle>
          <a:p>
            <a:fld id="{B2C69CAC-4691-4458-8EAA-E188F3D0A0B3}" type="slidenum">
              <a:rPr kumimoji="1" lang="ja-JP" altLang="en-US" smtClean="0"/>
              <a:t>‹#›</a:t>
            </a:fld>
            <a:endParaRPr kumimoji="1" lang="ja-JP" altLang="en-US"/>
          </a:p>
        </p:txBody>
      </p:sp>
    </p:spTree>
    <p:extLst>
      <p:ext uri="{BB962C8B-B14F-4D97-AF65-F5344CB8AC3E}">
        <p14:creationId xmlns:p14="http://schemas.microsoft.com/office/powerpoint/2010/main" val="3789238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20807" rtl="0" eaLnBrk="1" latinLnBrk="0" hangingPunct="1">
        <a:lnSpc>
          <a:spcPct val="90000"/>
        </a:lnSpc>
        <a:spcBef>
          <a:spcPct val="0"/>
        </a:spcBef>
        <a:buNone/>
        <a:defRPr kumimoji="1" sz="2025" kern="1200">
          <a:solidFill>
            <a:schemeClr val="tx1"/>
          </a:solidFill>
          <a:latin typeface="+mj-lt"/>
          <a:ea typeface="+mj-ea"/>
          <a:cs typeface="+mj-cs"/>
        </a:defRPr>
      </a:lvl1pPr>
    </p:titleStyle>
    <p:bodyStyle>
      <a:lvl1pPr marL="105202" indent="-105202" algn="l" defTabSz="420807" rtl="0" eaLnBrk="1" latinLnBrk="0" hangingPunct="1">
        <a:lnSpc>
          <a:spcPct val="90000"/>
        </a:lnSpc>
        <a:spcBef>
          <a:spcPts val="460"/>
        </a:spcBef>
        <a:buFont typeface="Arial" panose="020B0604020202020204" pitchFamily="34" charset="0"/>
        <a:buChar char="•"/>
        <a:defRPr kumimoji="1" sz="1289" kern="1200">
          <a:solidFill>
            <a:schemeClr val="tx1"/>
          </a:solidFill>
          <a:latin typeface="+mn-lt"/>
          <a:ea typeface="+mn-ea"/>
          <a:cs typeface="+mn-cs"/>
        </a:defRPr>
      </a:lvl1pPr>
      <a:lvl2pPr marL="315605" indent="-105202" algn="l" defTabSz="420807" rtl="0" eaLnBrk="1" latinLnBrk="0" hangingPunct="1">
        <a:lnSpc>
          <a:spcPct val="90000"/>
        </a:lnSpc>
        <a:spcBef>
          <a:spcPts val="230"/>
        </a:spcBef>
        <a:buFont typeface="Arial" panose="020B0604020202020204" pitchFamily="34" charset="0"/>
        <a:buChar char="•"/>
        <a:defRPr kumimoji="1" sz="1104" kern="1200">
          <a:solidFill>
            <a:schemeClr val="tx1"/>
          </a:solidFill>
          <a:latin typeface="+mn-lt"/>
          <a:ea typeface="+mn-ea"/>
          <a:cs typeface="+mn-cs"/>
        </a:defRPr>
      </a:lvl2pPr>
      <a:lvl3pPr marL="526009" indent="-105202" algn="l" defTabSz="420807" rtl="0" eaLnBrk="1" latinLnBrk="0" hangingPunct="1">
        <a:lnSpc>
          <a:spcPct val="90000"/>
        </a:lnSpc>
        <a:spcBef>
          <a:spcPts val="230"/>
        </a:spcBef>
        <a:buFont typeface="Arial" panose="020B0604020202020204" pitchFamily="34" charset="0"/>
        <a:buChar char="•"/>
        <a:defRPr kumimoji="1" sz="920" kern="1200">
          <a:solidFill>
            <a:schemeClr val="tx1"/>
          </a:solidFill>
          <a:latin typeface="+mn-lt"/>
          <a:ea typeface="+mn-ea"/>
          <a:cs typeface="+mn-cs"/>
        </a:defRPr>
      </a:lvl3pPr>
      <a:lvl4pPr marL="736412"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4pPr>
      <a:lvl5pPr marL="946815"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5pPr>
      <a:lvl6pPr marL="1157219"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6pPr>
      <a:lvl7pPr marL="1367622"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7pPr>
      <a:lvl8pPr marL="1578026"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8pPr>
      <a:lvl9pPr marL="1788429" indent="-105202" algn="l" defTabSz="420807" rtl="0" eaLnBrk="1" latinLnBrk="0" hangingPunct="1">
        <a:lnSpc>
          <a:spcPct val="90000"/>
        </a:lnSpc>
        <a:spcBef>
          <a:spcPts val="230"/>
        </a:spcBef>
        <a:buFont typeface="Arial" panose="020B0604020202020204" pitchFamily="34" charset="0"/>
        <a:buChar char="•"/>
        <a:defRPr kumimoji="1" sz="828" kern="1200">
          <a:solidFill>
            <a:schemeClr val="tx1"/>
          </a:solidFill>
          <a:latin typeface="+mn-lt"/>
          <a:ea typeface="+mn-ea"/>
          <a:cs typeface="+mn-cs"/>
        </a:defRPr>
      </a:lvl9pPr>
    </p:bodyStyle>
    <p:otherStyle>
      <a:defPPr>
        <a:defRPr lang="en-US"/>
      </a:defPPr>
      <a:lvl1pPr marL="0" algn="l" defTabSz="420807" rtl="0" eaLnBrk="1" latinLnBrk="0" hangingPunct="1">
        <a:defRPr kumimoji="1" sz="828" kern="1200">
          <a:solidFill>
            <a:schemeClr val="tx1"/>
          </a:solidFill>
          <a:latin typeface="+mn-lt"/>
          <a:ea typeface="+mn-ea"/>
          <a:cs typeface="+mn-cs"/>
        </a:defRPr>
      </a:lvl1pPr>
      <a:lvl2pPr marL="210403" algn="l" defTabSz="420807" rtl="0" eaLnBrk="1" latinLnBrk="0" hangingPunct="1">
        <a:defRPr kumimoji="1" sz="828" kern="1200">
          <a:solidFill>
            <a:schemeClr val="tx1"/>
          </a:solidFill>
          <a:latin typeface="+mn-lt"/>
          <a:ea typeface="+mn-ea"/>
          <a:cs typeface="+mn-cs"/>
        </a:defRPr>
      </a:lvl2pPr>
      <a:lvl3pPr marL="420807" algn="l" defTabSz="420807" rtl="0" eaLnBrk="1" latinLnBrk="0" hangingPunct="1">
        <a:defRPr kumimoji="1" sz="828" kern="1200">
          <a:solidFill>
            <a:schemeClr val="tx1"/>
          </a:solidFill>
          <a:latin typeface="+mn-lt"/>
          <a:ea typeface="+mn-ea"/>
          <a:cs typeface="+mn-cs"/>
        </a:defRPr>
      </a:lvl3pPr>
      <a:lvl4pPr marL="631210" algn="l" defTabSz="420807" rtl="0" eaLnBrk="1" latinLnBrk="0" hangingPunct="1">
        <a:defRPr kumimoji="1" sz="828" kern="1200">
          <a:solidFill>
            <a:schemeClr val="tx1"/>
          </a:solidFill>
          <a:latin typeface="+mn-lt"/>
          <a:ea typeface="+mn-ea"/>
          <a:cs typeface="+mn-cs"/>
        </a:defRPr>
      </a:lvl4pPr>
      <a:lvl5pPr marL="841614" algn="l" defTabSz="420807" rtl="0" eaLnBrk="1" latinLnBrk="0" hangingPunct="1">
        <a:defRPr kumimoji="1" sz="828" kern="1200">
          <a:solidFill>
            <a:schemeClr val="tx1"/>
          </a:solidFill>
          <a:latin typeface="+mn-lt"/>
          <a:ea typeface="+mn-ea"/>
          <a:cs typeface="+mn-cs"/>
        </a:defRPr>
      </a:lvl5pPr>
      <a:lvl6pPr marL="1052017" algn="l" defTabSz="420807" rtl="0" eaLnBrk="1" latinLnBrk="0" hangingPunct="1">
        <a:defRPr kumimoji="1" sz="828" kern="1200">
          <a:solidFill>
            <a:schemeClr val="tx1"/>
          </a:solidFill>
          <a:latin typeface="+mn-lt"/>
          <a:ea typeface="+mn-ea"/>
          <a:cs typeface="+mn-cs"/>
        </a:defRPr>
      </a:lvl6pPr>
      <a:lvl7pPr marL="1262421" algn="l" defTabSz="420807" rtl="0" eaLnBrk="1" latinLnBrk="0" hangingPunct="1">
        <a:defRPr kumimoji="1" sz="828" kern="1200">
          <a:solidFill>
            <a:schemeClr val="tx1"/>
          </a:solidFill>
          <a:latin typeface="+mn-lt"/>
          <a:ea typeface="+mn-ea"/>
          <a:cs typeface="+mn-cs"/>
        </a:defRPr>
      </a:lvl7pPr>
      <a:lvl8pPr marL="1472824" algn="l" defTabSz="420807" rtl="0" eaLnBrk="1" latinLnBrk="0" hangingPunct="1">
        <a:defRPr kumimoji="1" sz="828" kern="1200">
          <a:solidFill>
            <a:schemeClr val="tx1"/>
          </a:solidFill>
          <a:latin typeface="+mn-lt"/>
          <a:ea typeface="+mn-ea"/>
          <a:cs typeface="+mn-cs"/>
        </a:defRPr>
      </a:lvl8pPr>
      <a:lvl9pPr marL="1683228" algn="l" defTabSz="420807" rtl="0" eaLnBrk="1" latinLnBrk="0" hangingPunct="1">
        <a:defRPr kumimoji="1" sz="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a:off x="-860" y="0"/>
            <a:ext cx="4209323" cy="4036238"/>
            <a:chOff x="2461676" y="1790768"/>
            <a:chExt cx="4209323" cy="4036238"/>
          </a:xfrm>
        </p:grpSpPr>
        <mc:AlternateContent xmlns:mc="http://schemas.openxmlformats.org/markup-compatibility/2006" xmlns:a14="http://schemas.microsoft.com/office/drawing/2010/main">
          <mc:Choice Requires="a14">
            <p:graphicFrame>
              <p:nvGraphicFramePr>
                <p:cNvPr id="23" name="グラフ 22"/>
                <p:cNvGraphicFramePr>
                  <a:graphicFrameLocks/>
                </p:cNvGraphicFramePr>
                <p:nvPr>
                  <p:extLst>
                    <p:ext uri="{D42A27DB-BD31-4B8C-83A1-F6EECF244321}">
                      <p14:modId xmlns:p14="http://schemas.microsoft.com/office/powerpoint/2010/main" val="1383745301"/>
                    </p:ext>
                  </p:extLst>
                </p:nvPr>
              </p:nvGraphicFramePr>
              <p:xfrm>
                <a:off x="2777329" y="1790768"/>
                <a:ext cx="3893670" cy="2818969"/>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23" name="グラフ 22"/>
                <p:cNvGraphicFramePr>
                  <a:graphicFrameLocks/>
                </p:cNvGraphicFramePr>
                <p:nvPr>
                  <p:extLst>
                    <p:ext uri="{D42A27DB-BD31-4B8C-83A1-F6EECF244321}">
                      <p14:modId xmlns:p14="http://schemas.microsoft.com/office/powerpoint/2010/main" val="1383745301"/>
                    </p:ext>
                  </p:extLst>
                </p:nvPr>
              </p:nvGraphicFramePr>
              <p:xfrm>
                <a:off x="2777329" y="1790768"/>
                <a:ext cx="3893670" cy="2818969"/>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sp>
          <p:nvSpPr>
            <p:cNvPr id="20" name="楕円 19"/>
            <p:cNvSpPr>
              <a:spLocks noChangeAspect="1"/>
            </p:cNvSpPr>
            <p:nvPr/>
          </p:nvSpPr>
          <p:spPr>
            <a:xfrm>
              <a:off x="3043546" y="5279474"/>
              <a:ext cx="126000" cy="126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p:cNvSpPr/>
            <p:nvPr/>
          </p:nvSpPr>
          <p:spPr>
            <a:xfrm>
              <a:off x="3333892" y="5148808"/>
              <a:ext cx="3262432"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各含水比に対する分光反射率の差</a:t>
              </a:r>
            </a:p>
          </p:txBody>
        </p:sp>
        <p:sp>
          <p:nvSpPr>
            <p:cNvPr id="27" name="正方形/長方形 26"/>
            <p:cNvSpPr/>
            <p:nvPr/>
          </p:nvSpPr>
          <p:spPr>
            <a:xfrm>
              <a:off x="3333891" y="5488452"/>
              <a:ext cx="121058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指数近似線</a:t>
              </a:r>
            </a:p>
          </p:txBody>
        </p:sp>
        <p:cxnSp>
          <p:nvCxnSpPr>
            <p:cNvPr id="29" name="直線コネクタ 28"/>
            <p:cNvCxnSpPr/>
            <p:nvPr/>
          </p:nvCxnSpPr>
          <p:spPr>
            <a:xfrm>
              <a:off x="2879202" y="5634486"/>
              <a:ext cx="454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正方形/長方形 29"/>
                <p:cNvSpPr/>
                <p:nvPr/>
              </p:nvSpPr>
              <p:spPr>
                <a:xfrm>
                  <a:off x="3670594" y="4610828"/>
                  <a:ext cx="2110001"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分光反射率の差</a:t>
                  </a:r>
                  <a14:m>
                    <m:oMath xmlns:m="http://schemas.openxmlformats.org/officeDocument/2006/math">
                      <m:r>
                        <a:rPr lang="en-US" altLang="ja-JP" sz="1600" i="1" dirty="0">
                          <a:latin typeface="Cambria Math" panose="02040503050406030204" pitchFamily="18" charset="0"/>
                          <a:ea typeface="メイリオ" panose="020B0604030504040204" pitchFamily="50" charset="-128"/>
                        </a:rPr>
                        <m:t>𝑑</m:t>
                      </m:r>
                    </m:oMath>
                  </a14:m>
                  <a:r>
                    <a:rPr lang="ja-JP" altLang="en-US" sz="1600" dirty="0">
                      <a:latin typeface="メイリオ" panose="020B0604030504040204" pitchFamily="50" charset="-128"/>
                      <a:ea typeface="メイリオ" panose="020B0604030504040204" pitchFamily="50" charset="-128"/>
                    </a:rPr>
                    <a:t> </a:t>
                  </a:r>
                  <a:r>
                    <a:rPr lang="en-US" altLang="ja-JP" sz="1600" dirty="0">
                      <a:latin typeface="Segoe UI" panose="020B0502040204020203" pitchFamily="34" charset="0"/>
                      <a:ea typeface="メイリオ" panose="020B0604030504040204" pitchFamily="50" charset="-128"/>
                      <a:cs typeface="Segoe UI" panose="020B0502040204020203" pitchFamily="34" charset="0"/>
                    </a:rPr>
                    <a:t>[%]</a:t>
                  </a:r>
                  <a:endParaRPr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670594" y="4610828"/>
                  <a:ext cx="2110001" cy="338554"/>
                </a:xfrm>
                <a:prstGeom prst="rect">
                  <a:avLst/>
                </a:prstGeom>
                <a:blipFill>
                  <a:blip r:embed="rId5"/>
                  <a:stretch>
                    <a:fillRect l="-1445" t="-12727" r="-578" b="-25455"/>
                  </a:stretch>
                </a:blipFill>
              </p:spPr>
              <p:txBody>
                <a:bodyPr/>
                <a:lstStyle/>
                <a:p>
                  <a:r>
                    <a:rPr lang="ja-JP" altLang="en-US">
                      <a:noFill/>
                    </a:rPr>
                    <a:t> </a:t>
                  </a:r>
                </a:p>
              </p:txBody>
            </p:sp>
          </mc:Fallback>
        </mc:AlternateContent>
        <p:sp>
          <p:nvSpPr>
            <p:cNvPr id="31" name="正方形/長方形 30"/>
            <p:cNvSpPr/>
            <p:nvPr/>
          </p:nvSpPr>
          <p:spPr>
            <a:xfrm rot="16200000">
              <a:off x="2048902" y="2789592"/>
              <a:ext cx="1164101"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含水比 </a:t>
              </a:r>
              <a:r>
                <a:rPr lang="en-US" altLang="ja-JP" sz="1600" dirty="0">
                  <a:latin typeface="Segoe UI" panose="020B0502040204020203" pitchFamily="34" charset="0"/>
                  <a:ea typeface="メイリオ" panose="020B0604030504040204" pitchFamily="50" charset="-128"/>
                  <a:cs typeface="Segoe UI" panose="020B0502040204020203" pitchFamily="34" charset="0"/>
                </a:rPr>
                <a:t>[%]</a:t>
              </a:r>
              <a:endParaRPr lang="ja-JP" altLang="en-US" sz="1600" dirty="0">
                <a:latin typeface="Segoe UI" panose="020B0502040204020203" pitchFamily="34" charset="0"/>
                <a:ea typeface="メイリオ" panose="020B0604030504040204" pitchFamily="50" charset="-128"/>
                <a:cs typeface="Segoe UI" panose="020B0502040204020203" pitchFamily="34" charset="0"/>
              </a:endParaRPr>
            </a:p>
          </p:txBody>
        </p:sp>
      </p:grpSp>
    </p:spTree>
    <p:extLst>
      <p:ext uri="{BB962C8B-B14F-4D97-AF65-F5344CB8AC3E}">
        <p14:creationId xmlns:p14="http://schemas.microsoft.com/office/powerpoint/2010/main" val="1570585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37</Words>
  <Application>Microsoft Office PowerPoint</Application>
  <PresentationFormat>ユーザー設定</PresentationFormat>
  <Paragraphs>8</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メイリオ</vt:lpstr>
      <vt:lpstr>游ゴシック</vt:lpstr>
      <vt:lpstr>游ゴシック Light</vt:lpstr>
      <vt:lpstr>Arial</vt:lpstr>
      <vt:lpstr>Calibri</vt:lpstr>
      <vt:lpstr>Calibri Light</vt:lpstr>
      <vt:lpstr>Cambria Math</vt:lpstr>
      <vt:lpstr>Segoe UI</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15</cp:revision>
  <dcterms:created xsi:type="dcterms:W3CDTF">2020-01-03T06:30:01Z</dcterms:created>
  <dcterms:modified xsi:type="dcterms:W3CDTF">2020-01-27T07:37:34Z</dcterms:modified>
</cp:coreProperties>
</file>