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8970963" cy="5370513"/>
  <p:notesSz cx="6858000" cy="9144000"/>
  <p:defaultTextStyle>
    <a:defPPr>
      <a:defRPr lang="ja-JP"/>
    </a:defPPr>
    <a:lvl1pPr marL="0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1pPr>
    <a:lvl2pPr marL="344180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2pPr>
    <a:lvl3pPr marL="688360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3pPr>
    <a:lvl4pPr marL="1032540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4pPr>
    <a:lvl5pPr marL="1376721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5pPr>
    <a:lvl6pPr marL="1720901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6pPr>
    <a:lvl7pPr marL="2065081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7pPr>
    <a:lvl8pPr marL="2409261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8pPr>
    <a:lvl9pPr marL="2753441" algn="l" defTabSz="688360" rtl="0" eaLnBrk="1" latinLnBrk="0" hangingPunct="1">
      <a:defRPr kumimoji="1" sz="13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A434-4E1F-4B19-B29A-EF95874795D6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1143000"/>
            <a:ext cx="5156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D16D4-0DB7-4FFC-BFB3-DE4945CF62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3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1pPr>
    <a:lvl2pPr marL="344180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2pPr>
    <a:lvl3pPr marL="688360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3pPr>
    <a:lvl4pPr marL="1032540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4pPr>
    <a:lvl5pPr marL="1376721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5pPr>
    <a:lvl6pPr marL="1720901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6pPr>
    <a:lvl7pPr marL="2065081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7pPr>
    <a:lvl8pPr marL="2409261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8pPr>
    <a:lvl9pPr marL="2753441" algn="l" defTabSz="688360" rtl="0" eaLnBrk="1" latinLnBrk="0" hangingPunct="1">
      <a:defRPr kumimoji="1" sz="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033713" y="841375"/>
            <a:ext cx="37988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ハイパースペクトル画像と基本的には同じ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本研究では，水の吸光しない波長帯として</a:t>
            </a:r>
            <a:r>
              <a:rPr kumimoji="1" lang="en-US" altLang="ja-JP" dirty="0" smtClean="0"/>
              <a:t>570nm, </a:t>
            </a:r>
            <a:r>
              <a:rPr kumimoji="1" lang="ja-JP" altLang="en-US" dirty="0" smtClean="0"/>
              <a:t>水の吸光波長帯として</a:t>
            </a:r>
            <a:r>
              <a:rPr kumimoji="1" lang="en-US" altLang="ja-JP" dirty="0" smtClean="0"/>
              <a:t>900nm~1700n</a:t>
            </a:r>
            <a:r>
              <a:rPr kumimoji="1" lang="ja-JP" altLang="en-US" dirty="0" smtClean="0"/>
              <a:t>を使用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6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371" y="878925"/>
            <a:ext cx="6728222" cy="1869734"/>
          </a:xfrm>
        </p:spPr>
        <p:txBody>
          <a:bodyPr anchor="b"/>
          <a:lstStyle>
            <a:lvl1pPr algn="ctr">
              <a:defRPr sz="441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371" y="2820763"/>
            <a:ext cx="6728222" cy="1296630"/>
          </a:xfrm>
        </p:spPr>
        <p:txBody>
          <a:bodyPr/>
          <a:lstStyle>
            <a:lvl1pPr marL="0" indent="0" algn="ctr">
              <a:buNone/>
              <a:defRPr sz="1766"/>
            </a:lvl1pPr>
            <a:lvl2pPr marL="336408" indent="0" algn="ctr">
              <a:buNone/>
              <a:defRPr sz="1472"/>
            </a:lvl2pPr>
            <a:lvl3pPr marL="672816" indent="0" algn="ctr">
              <a:buNone/>
              <a:defRPr sz="1324"/>
            </a:lvl3pPr>
            <a:lvl4pPr marL="1009223" indent="0" algn="ctr">
              <a:buNone/>
              <a:defRPr sz="1177"/>
            </a:lvl4pPr>
            <a:lvl5pPr marL="1345631" indent="0" algn="ctr">
              <a:buNone/>
              <a:defRPr sz="1177"/>
            </a:lvl5pPr>
            <a:lvl6pPr marL="1682039" indent="0" algn="ctr">
              <a:buNone/>
              <a:defRPr sz="1177"/>
            </a:lvl6pPr>
            <a:lvl7pPr marL="2018447" indent="0" algn="ctr">
              <a:buNone/>
              <a:defRPr sz="1177"/>
            </a:lvl7pPr>
            <a:lvl8pPr marL="2354854" indent="0" algn="ctr">
              <a:buNone/>
              <a:defRPr sz="1177"/>
            </a:lvl8pPr>
            <a:lvl9pPr marL="2691262" indent="0" algn="ctr">
              <a:buNone/>
              <a:defRPr sz="117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5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45" y="285930"/>
            <a:ext cx="1934364" cy="45512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754" y="285930"/>
            <a:ext cx="5690955" cy="45512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53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81" y="1338899"/>
            <a:ext cx="7737456" cy="2233984"/>
          </a:xfrm>
        </p:spPr>
        <p:txBody>
          <a:bodyPr anchor="b"/>
          <a:lstStyle>
            <a:lvl1pPr>
              <a:defRPr sz="441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81" y="3594018"/>
            <a:ext cx="7737456" cy="1174799"/>
          </a:xfrm>
        </p:spPr>
        <p:txBody>
          <a:bodyPr/>
          <a:lstStyle>
            <a:lvl1pPr marL="0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1pPr>
            <a:lvl2pPr marL="336408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2pPr>
            <a:lvl3pPr marL="672816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009223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4pPr>
            <a:lvl5pPr marL="1345631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5pPr>
            <a:lvl6pPr marL="1682039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6pPr>
            <a:lvl7pPr marL="2018447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7pPr>
            <a:lvl8pPr marL="235485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8pPr>
            <a:lvl9pPr marL="2691262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18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754" y="1429651"/>
            <a:ext cx="3812659" cy="34075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550" y="1429651"/>
            <a:ext cx="3812659" cy="34075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7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285930"/>
            <a:ext cx="7737456" cy="103805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923" y="1316522"/>
            <a:ext cx="3795137" cy="645207"/>
          </a:xfrm>
        </p:spPr>
        <p:txBody>
          <a:bodyPr anchor="b"/>
          <a:lstStyle>
            <a:lvl1pPr marL="0" indent="0">
              <a:buNone/>
              <a:defRPr sz="1766" b="1"/>
            </a:lvl1pPr>
            <a:lvl2pPr marL="336408" indent="0">
              <a:buNone/>
              <a:defRPr sz="1472" b="1"/>
            </a:lvl2pPr>
            <a:lvl3pPr marL="672816" indent="0">
              <a:buNone/>
              <a:defRPr sz="1324" b="1"/>
            </a:lvl3pPr>
            <a:lvl4pPr marL="1009223" indent="0">
              <a:buNone/>
              <a:defRPr sz="1177" b="1"/>
            </a:lvl4pPr>
            <a:lvl5pPr marL="1345631" indent="0">
              <a:buNone/>
              <a:defRPr sz="1177" b="1"/>
            </a:lvl5pPr>
            <a:lvl6pPr marL="1682039" indent="0">
              <a:buNone/>
              <a:defRPr sz="1177" b="1"/>
            </a:lvl6pPr>
            <a:lvl7pPr marL="2018447" indent="0">
              <a:buNone/>
              <a:defRPr sz="1177" b="1"/>
            </a:lvl7pPr>
            <a:lvl8pPr marL="2354854" indent="0">
              <a:buNone/>
              <a:defRPr sz="1177" b="1"/>
            </a:lvl8pPr>
            <a:lvl9pPr marL="2691262" indent="0">
              <a:buNone/>
              <a:defRPr sz="11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23" y="1961729"/>
            <a:ext cx="3795137" cy="2885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550" y="1316522"/>
            <a:ext cx="3813828" cy="645207"/>
          </a:xfrm>
        </p:spPr>
        <p:txBody>
          <a:bodyPr anchor="b"/>
          <a:lstStyle>
            <a:lvl1pPr marL="0" indent="0">
              <a:buNone/>
              <a:defRPr sz="1766" b="1"/>
            </a:lvl1pPr>
            <a:lvl2pPr marL="336408" indent="0">
              <a:buNone/>
              <a:defRPr sz="1472" b="1"/>
            </a:lvl2pPr>
            <a:lvl3pPr marL="672816" indent="0">
              <a:buNone/>
              <a:defRPr sz="1324" b="1"/>
            </a:lvl3pPr>
            <a:lvl4pPr marL="1009223" indent="0">
              <a:buNone/>
              <a:defRPr sz="1177" b="1"/>
            </a:lvl4pPr>
            <a:lvl5pPr marL="1345631" indent="0">
              <a:buNone/>
              <a:defRPr sz="1177" b="1"/>
            </a:lvl5pPr>
            <a:lvl6pPr marL="1682039" indent="0">
              <a:buNone/>
              <a:defRPr sz="1177" b="1"/>
            </a:lvl6pPr>
            <a:lvl7pPr marL="2018447" indent="0">
              <a:buNone/>
              <a:defRPr sz="1177" b="1"/>
            </a:lvl7pPr>
            <a:lvl8pPr marL="2354854" indent="0">
              <a:buNone/>
              <a:defRPr sz="1177" b="1"/>
            </a:lvl8pPr>
            <a:lvl9pPr marL="2691262" indent="0">
              <a:buNone/>
              <a:defRPr sz="11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550" y="1961729"/>
            <a:ext cx="3813828" cy="28854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0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58034"/>
            <a:ext cx="2893369" cy="1253120"/>
          </a:xfrm>
        </p:spPr>
        <p:txBody>
          <a:bodyPr anchor="b"/>
          <a:lstStyle>
            <a:lvl1pPr>
              <a:defRPr sz="235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828" y="773255"/>
            <a:ext cx="4541550" cy="3816545"/>
          </a:xfrm>
        </p:spPr>
        <p:txBody>
          <a:bodyPr/>
          <a:lstStyle>
            <a:lvl1pPr>
              <a:defRPr sz="2355"/>
            </a:lvl1pPr>
            <a:lvl2pPr>
              <a:defRPr sz="2060"/>
            </a:lvl2pPr>
            <a:lvl3pPr>
              <a:defRPr sz="1766"/>
            </a:lvl3pPr>
            <a:lvl4pPr>
              <a:defRPr sz="1472"/>
            </a:lvl4pPr>
            <a:lvl5pPr>
              <a:defRPr sz="1472"/>
            </a:lvl5pPr>
            <a:lvl6pPr>
              <a:defRPr sz="1472"/>
            </a:lvl6pPr>
            <a:lvl7pPr>
              <a:defRPr sz="1472"/>
            </a:lvl7pPr>
            <a:lvl8pPr>
              <a:defRPr sz="1472"/>
            </a:lvl8pPr>
            <a:lvl9pPr>
              <a:defRPr sz="1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611154"/>
            <a:ext cx="2893369" cy="2984862"/>
          </a:xfrm>
        </p:spPr>
        <p:txBody>
          <a:bodyPr/>
          <a:lstStyle>
            <a:lvl1pPr marL="0" indent="0">
              <a:buNone/>
              <a:defRPr sz="1177"/>
            </a:lvl1pPr>
            <a:lvl2pPr marL="336408" indent="0">
              <a:buNone/>
              <a:defRPr sz="1030"/>
            </a:lvl2pPr>
            <a:lvl3pPr marL="672816" indent="0">
              <a:buNone/>
              <a:defRPr sz="883"/>
            </a:lvl3pPr>
            <a:lvl4pPr marL="1009223" indent="0">
              <a:buNone/>
              <a:defRPr sz="736"/>
            </a:lvl4pPr>
            <a:lvl5pPr marL="1345631" indent="0">
              <a:buNone/>
              <a:defRPr sz="736"/>
            </a:lvl5pPr>
            <a:lvl6pPr marL="1682039" indent="0">
              <a:buNone/>
              <a:defRPr sz="736"/>
            </a:lvl6pPr>
            <a:lvl7pPr marL="2018447" indent="0">
              <a:buNone/>
              <a:defRPr sz="736"/>
            </a:lvl7pPr>
            <a:lvl8pPr marL="2354854" indent="0">
              <a:buNone/>
              <a:defRPr sz="736"/>
            </a:lvl8pPr>
            <a:lvl9pPr marL="2691262" indent="0">
              <a:buNone/>
              <a:defRPr sz="7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" y="358034"/>
            <a:ext cx="2893369" cy="1253120"/>
          </a:xfrm>
        </p:spPr>
        <p:txBody>
          <a:bodyPr anchor="b"/>
          <a:lstStyle>
            <a:lvl1pPr>
              <a:defRPr sz="235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13828" y="773255"/>
            <a:ext cx="4541550" cy="3816545"/>
          </a:xfrm>
        </p:spPr>
        <p:txBody>
          <a:bodyPr anchor="t"/>
          <a:lstStyle>
            <a:lvl1pPr marL="0" indent="0">
              <a:buNone/>
              <a:defRPr sz="2355"/>
            </a:lvl1pPr>
            <a:lvl2pPr marL="336408" indent="0">
              <a:buNone/>
              <a:defRPr sz="2060"/>
            </a:lvl2pPr>
            <a:lvl3pPr marL="672816" indent="0">
              <a:buNone/>
              <a:defRPr sz="1766"/>
            </a:lvl3pPr>
            <a:lvl4pPr marL="1009223" indent="0">
              <a:buNone/>
              <a:defRPr sz="1472"/>
            </a:lvl4pPr>
            <a:lvl5pPr marL="1345631" indent="0">
              <a:buNone/>
              <a:defRPr sz="1472"/>
            </a:lvl5pPr>
            <a:lvl6pPr marL="1682039" indent="0">
              <a:buNone/>
              <a:defRPr sz="1472"/>
            </a:lvl6pPr>
            <a:lvl7pPr marL="2018447" indent="0">
              <a:buNone/>
              <a:defRPr sz="1472"/>
            </a:lvl7pPr>
            <a:lvl8pPr marL="2354854" indent="0">
              <a:buNone/>
              <a:defRPr sz="1472"/>
            </a:lvl8pPr>
            <a:lvl9pPr marL="2691262" indent="0">
              <a:buNone/>
              <a:defRPr sz="147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922" y="1611154"/>
            <a:ext cx="2893369" cy="2984862"/>
          </a:xfrm>
        </p:spPr>
        <p:txBody>
          <a:bodyPr/>
          <a:lstStyle>
            <a:lvl1pPr marL="0" indent="0">
              <a:buNone/>
              <a:defRPr sz="1177"/>
            </a:lvl1pPr>
            <a:lvl2pPr marL="336408" indent="0">
              <a:buNone/>
              <a:defRPr sz="1030"/>
            </a:lvl2pPr>
            <a:lvl3pPr marL="672816" indent="0">
              <a:buNone/>
              <a:defRPr sz="883"/>
            </a:lvl3pPr>
            <a:lvl4pPr marL="1009223" indent="0">
              <a:buNone/>
              <a:defRPr sz="736"/>
            </a:lvl4pPr>
            <a:lvl5pPr marL="1345631" indent="0">
              <a:buNone/>
              <a:defRPr sz="736"/>
            </a:lvl5pPr>
            <a:lvl6pPr marL="1682039" indent="0">
              <a:buNone/>
              <a:defRPr sz="736"/>
            </a:lvl6pPr>
            <a:lvl7pPr marL="2018447" indent="0">
              <a:buNone/>
              <a:defRPr sz="736"/>
            </a:lvl7pPr>
            <a:lvl8pPr marL="2354854" indent="0">
              <a:buNone/>
              <a:defRPr sz="736"/>
            </a:lvl8pPr>
            <a:lvl9pPr marL="2691262" indent="0">
              <a:buNone/>
              <a:defRPr sz="7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754" y="285930"/>
            <a:ext cx="7737456" cy="1038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54" y="1429651"/>
            <a:ext cx="7737456" cy="340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754" y="4977670"/>
            <a:ext cx="2018467" cy="28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5808-FAE6-46A3-A754-DF7BE7776C80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632" y="4977670"/>
            <a:ext cx="3027700" cy="28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5742" y="4977670"/>
            <a:ext cx="2018467" cy="28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5686-FA75-4A4E-ACCD-206BA0C80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5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816" rtl="0" eaLnBrk="1" latinLnBrk="0" hangingPunct="1">
        <a:lnSpc>
          <a:spcPct val="90000"/>
        </a:lnSpc>
        <a:spcBef>
          <a:spcPct val="0"/>
        </a:spcBef>
        <a:buNone/>
        <a:defRPr kumimoji="1" sz="32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04" indent="-168204" algn="l" defTabSz="672816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kumimoji="1"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612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766" kern="1200">
          <a:solidFill>
            <a:schemeClr val="tx1"/>
          </a:solidFill>
          <a:latin typeface="+mn-lt"/>
          <a:ea typeface="+mn-ea"/>
          <a:cs typeface="+mn-cs"/>
        </a:defRPr>
      </a:lvl2pPr>
      <a:lvl3pPr marL="841019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472" kern="1200">
          <a:solidFill>
            <a:schemeClr val="tx1"/>
          </a:solidFill>
          <a:latin typeface="+mn-lt"/>
          <a:ea typeface="+mn-ea"/>
          <a:cs typeface="+mn-cs"/>
        </a:defRPr>
      </a:lvl3pPr>
      <a:lvl4pPr marL="1177427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513835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850243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186650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523058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859466" indent="-168204" algn="l" defTabSz="672816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6408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2816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09223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5631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2039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18447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4854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1262" algn="l" defTabSz="672816" rtl="0" eaLnBrk="1" latinLnBrk="0" hangingPunct="1">
        <a:defRPr kumimoji="1"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0403" y="148738"/>
            <a:ext cx="8889031" cy="5370628"/>
            <a:chOff x="2050105" y="1416738"/>
            <a:chExt cx="8889031" cy="5370628"/>
          </a:xfrm>
        </p:grpSpPr>
        <p:grpSp>
          <p:nvGrpSpPr>
            <p:cNvPr id="41" name="グループ化 40"/>
            <p:cNvGrpSpPr/>
            <p:nvPr/>
          </p:nvGrpSpPr>
          <p:grpSpPr>
            <a:xfrm rot="10288254">
              <a:off x="2672427" y="1416738"/>
              <a:ext cx="2915388" cy="3191449"/>
              <a:chOff x="1751042" y="2331237"/>
              <a:chExt cx="2915388" cy="3191449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3919" y="2331237"/>
                <a:ext cx="2702511" cy="2160000"/>
              </a:xfrm>
              <a:prstGeom prst="rect">
                <a:avLst/>
              </a:prstGeom>
              <a:scene3d>
                <a:camera prst="isometricOffAxis2Top"/>
                <a:lightRig rig="threePt" dir="t"/>
              </a:scene3d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1739" y="2513392"/>
                <a:ext cx="2691230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6964" y="2674742"/>
                <a:ext cx="2705658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271" y="2835342"/>
                <a:ext cx="2700000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463" y="2990965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4520" y="3169334"/>
                <a:ext cx="2699373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1042" y="3362686"/>
                <a:ext cx="2700000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cxnSp>
          <p:nvCxnSpPr>
            <p:cNvPr id="15" name="直線矢印コネクタ 14"/>
            <p:cNvCxnSpPr/>
            <p:nvPr/>
          </p:nvCxnSpPr>
          <p:spPr>
            <a:xfrm>
              <a:off x="2399532" y="2798524"/>
              <a:ext cx="0" cy="11684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/>
          </p:nvSpPr>
          <p:spPr>
            <a:xfrm>
              <a:off x="5775078" y="2800199"/>
              <a:ext cx="3658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X</a:t>
              </a:r>
              <a:endPara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47936" y="1894380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Y</a:t>
              </a:r>
              <a:endPara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050105" y="3238034"/>
              <a:ext cx="360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Z</a:t>
              </a:r>
              <a:endPara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2403427" y="2800199"/>
              <a:ext cx="3638434" cy="14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V="1">
              <a:off x="2403427" y="2091950"/>
              <a:ext cx="791346" cy="720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7931353" y="2326251"/>
              <a:ext cx="276386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X</a:t>
              </a:r>
              <a:r>
                <a:rPr lang="ja-JP" altLang="en-US" sz="2400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，</a:t>
              </a:r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Y </a:t>
              </a:r>
              <a:r>
                <a:rPr lang="ja-JP" altLang="en-US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</a:t>
              </a:r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空間方向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endParaRPr lang="en-US" altLang="ja-JP" sz="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  Z </a:t>
              </a:r>
              <a:r>
                <a:rPr lang="ja-JP" altLang="en-US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  </a:t>
              </a:r>
              <a:r>
                <a:rPr lang="ja-JP" altLang="en-US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 </a:t>
              </a:r>
              <a:r>
                <a:rPr lang="ja-JP" altLang="en-US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波長方向</a:t>
              </a:r>
              <a:endParaRPr lang="en-US" altLang="ja-JP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432857" y="4876369"/>
              <a:ext cx="45062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水の吸光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する波長帯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と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水の吸光しない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波長帯を利用</a:t>
              </a:r>
              <a:endParaRPr lang="ja-JP" altLang="en-US" sz="2400" dirty="0"/>
            </a:p>
          </p:txBody>
        </p:sp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73660">
              <a:off x="2828958" y="4627366"/>
              <a:ext cx="2702511" cy="216000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73660">
              <a:off x="2839323" y="4001635"/>
              <a:ext cx="2698747" cy="2160000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isometricOffAxis2Top"/>
              <a:lightRig rig="threePt" dir="t"/>
            </a:scene3d>
          </p:spPr>
        </p:pic>
        <p:sp>
          <p:nvSpPr>
            <p:cNvPr id="54" name="正方形/長方形 53"/>
            <p:cNvSpPr/>
            <p:nvPr/>
          </p:nvSpPr>
          <p:spPr>
            <a:xfrm>
              <a:off x="2730139" y="3968425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マルチスペクトル画像</a:t>
              </a:r>
            </a:p>
          </p:txBody>
        </p:sp>
        <p:sp>
          <p:nvSpPr>
            <p:cNvPr id="58" name="二等辺三角形 57"/>
            <p:cNvSpPr/>
            <p:nvPr/>
          </p:nvSpPr>
          <p:spPr>
            <a:xfrm rot="10800000">
              <a:off x="3923865" y="4420783"/>
              <a:ext cx="597558" cy="10910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9" name="右中かっこ 28"/>
            <p:cNvSpPr/>
            <p:nvPr/>
          </p:nvSpPr>
          <p:spPr>
            <a:xfrm>
              <a:off x="6154124" y="1860583"/>
              <a:ext cx="278733" cy="191727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541329" y="2614858"/>
              <a:ext cx="1343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4~9</a:t>
              </a:r>
              <a:r>
                <a:rPr lang="ja-JP" altLang="en-US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endPara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8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50</Words>
  <Application>Microsoft Office PowerPoint</Application>
  <PresentationFormat>ユーザー設定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2019-12-17T07:53:40Z</dcterms:created>
  <dcterms:modified xsi:type="dcterms:W3CDTF">2019-12-17T07:55:10Z</dcterms:modified>
</cp:coreProperties>
</file>