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492625" cy="2894013"/>
  <p:notesSz cx="6858000" cy="9144000"/>
  <p:defaultTextStyle>
    <a:defPPr>
      <a:defRPr lang="ja-JP"/>
    </a:defPPr>
    <a:lvl1pPr marL="0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6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11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8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'含水比とコーン指数の関係（移動平均）'!$T$29:$T$38</c:f>
              <c:numCache>
                <c:formatCode>General</c:formatCode>
                <c:ptCount val="10"/>
                <c:pt idx="0">
                  <c:v>32.968797817063347</c:v>
                </c:pt>
                <c:pt idx="1">
                  <c:v>34.888792055811706</c:v>
                </c:pt>
                <c:pt idx="2">
                  <c:v>35.224052838293957</c:v>
                </c:pt>
                <c:pt idx="3">
                  <c:v>37.958255988497591</c:v>
                </c:pt>
                <c:pt idx="4">
                  <c:v>38.751410808332331</c:v>
                </c:pt>
                <c:pt idx="5">
                  <c:v>39.398791121157565</c:v>
                </c:pt>
                <c:pt idx="6">
                  <c:v>42.544920583850725</c:v>
                </c:pt>
                <c:pt idx="7">
                  <c:v>45.323684163970988</c:v>
                </c:pt>
                <c:pt idx="8">
                  <c:v>46.170416873862216</c:v>
                </c:pt>
                <c:pt idx="9">
                  <c:v>49.017652780437615</c:v>
                </c:pt>
              </c:numCache>
            </c:numRef>
          </c:xVal>
          <c:yVal>
            <c:numRef>
              <c:f>'含水比とコーン指数の関係（移動平均）'!$U$29:$U$38</c:f>
              <c:numCache>
                <c:formatCode>General</c:formatCode>
                <c:ptCount val="10"/>
                <c:pt idx="0">
                  <c:v>582.06000000000006</c:v>
                </c:pt>
                <c:pt idx="1">
                  <c:v>533.11</c:v>
                </c:pt>
                <c:pt idx="2">
                  <c:v>684.94400000000007</c:v>
                </c:pt>
                <c:pt idx="3">
                  <c:v>571.97333333333336</c:v>
                </c:pt>
                <c:pt idx="4">
                  <c:v>461.02</c:v>
                </c:pt>
                <c:pt idx="5">
                  <c:v>477.93</c:v>
                </c:pt>
                <c:pt idx="6">
                  <c:v>185.12</c:v>
                </c:pt>
                <c:pt idx="7">
                  <c:v>64.08</c:v>
                </c:pt>
                <c:pt idx="8">
                  <c:v>72.089999999999989</c:v>
                </c:pt>
                <c:pt idx="9">
                  <c:v>71.2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4D-4CBB-813C-7948FE8D6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149663"/>
        <c:axId val="705149247"/>
      </c:scatterChart>
      <c:valAx>
        <c:axId val="705149663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247"/>
        <c:crosses val="autoZero"/>
        <c:crossBetween val="midCat"/>
        <c:majorUnit val="10"/>
      </c:valAx>
      <c:valAx>
        <c:axId val="7051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05149663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40BA-E8B7-414B-9237-16D9D89D3505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35050" y="1143000"/>
            <a:ext cx="4787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E747-5AF4-4BC6-A0C6-630D0F328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6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1pPr>
    <a:lvl2pPr marL="175016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2pPr>
    <a:lvl3pPr marL="350032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3pPr>
    <a:lvl4pPr marL="525048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4pPr>
    <a:lvl5pPr marL="700065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5pPr>
    <a:lvl6pPr marL="875081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6pPr>
    <a:lvl7pPr marL="1050097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7pPr>
    <a:lvl8pPr marL="1225113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8pPr>
    <a:lvl9pPr marL="1400129" algn="l" defTabSz="350032" rtl="0" eaLnBrk="1" latinLnBrk="0" hangingPunct="1">
      <a:defRPr kumimoji="1" sz="4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168650" y="841375"/>
            <a:ext cx="3529013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AA1A-2616-40CB-8BC9-9A457574AE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947" y="473627"/>
            <a:ext cx="3818731" cy="1007545"/>
          </a:xfrm>
        </p:spPr>
        <p:txBody>
          <a:bodyPr anchor="b"/>
          <a:lstStyle>
            <a:lvl1pPr algn="ctr">
              <a:defRPr sz="25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578" y="1520027"/>
            <a:ext cx="3369469" cy="698716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938" indent="0" algn="ctr">
              <a:buNone/>
              <a:defRPr sz="844"/>
            </a:lvl2pPr>
            <a:lvl3pPr marL="385877" indent="0" algn="ctr">
              <a:buNone/>
              <a:defRPr sz="760"/>
            </a:lvl3pPr>
            <a:lvl4pPr marL="578815" indent="0" algn="ctr">
              <a:buNone/>
              <a:defRPr sz="675"/>
            </a:lvl4pPr>
            <a:lvl5pPr marL="771754" indent="0" algn="ctr">
              <a:buNone/>
              <a:defRPr sz="675"/>
            </a:lvl5pPr>
            <a:lvl6pPr marL="964692" indent="0" algn="ctr">
              <a:buNone/>
              <a:defRPr sz="675"/>
            </a:lvl6pPr>
            <a:lvl7pPr marL="1157630" indent="0" algn="ctr">
              <a:buNone/>
              <a:defRPr sz="675"/>
            </a:lvl7pPr>
            <a:lvl8pPr marL="1350569" indent="0" algn="ctr">
              <a:buNone/>
              <a:defRPr sz="675"/>
            </a:lvl8pPr>
            <a:lvl9pPr marL="1543507" indent="0" algn="ctr">
              <a:buNone/>
              <a:defRPr sz="67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17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9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035" y="154080"/>
            <a:ext cx="968722" cy="245254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868" y="154080"/>
            <a:ext cx="2850009" cy="245254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1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28" y="721494"/>
            <a:ext cx="3874889" cy="1203829"/>
          </a:xfrm>
        </p:spPr>
        <p:txBody>
          <a:bodyPr anchor="b"/>
          <a:lstStyle>
            <a:lvl1pPr>
              <a:defRPr sz="253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28" y="1936712"/>
            <a:ext cx="3874889" cy="633065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/>
                </a:solidFill>
              </a:defRPr>
            </a:lvl1pPr>
            <a:lvl2pPr marL="1929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877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81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75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69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5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507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7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868" y="770397"/>
            <a:ext cx="1909366" cy="18362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4391" y="770397"/>
            <a:ext cx="1909366" cy="18362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54080"/>
            <a:ext cx="3874889" cy="55937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53" y="709435"/>
            <a:ext cx="1900591" cy="34768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938" indent="0">
              <a:buNone/>
              <a:defRPr sz="844" b="1"/>
            </a:lvl2pPr>
            <a:lvl3pPr marL="385877" indent="0">
              <a:buNone/>
              <a:defRPr sz="760" b="1"/>
            </a:lvl3pPr>
            <a:lvl4pPr marL="578815" indent="0">
              <a:buNone/>
              <a:defRPr sz="675" b="1"/>
            </a:lvl4pPr>
            <a:lvl5pPr marL="771754" indent="0">
              <a:buNone/>
              <a:defRPr sz="675" b="1"/>
            </a:lvl5pPr>
            <a:lvl6pPr marL="964692" indent="0">
              <a:buNone/>
              <a:defRPr sz="675" b="1"/>
            </a:lvl6pPr>
            <a:lvl7pPr marL="1157630" indent="0">
              <a:buNone/>
              <a:defRPr sz="675" b="1"/>
            </a:lvl7pPr>
            <a:lvl8pPr marL="1350569" indent="0">
              <a:buNone/>
              <a:defRPr sz="675" b="1"/>
            </a:lvl8pPr>
            <a:lvl9pPr marL="1543507" indent="0">
              <a:buNone/>
              <a:defRPr sz="67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453" y="1057119"/>
            <a:ext cx="1900591" cy="15548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4392" y="709435"/>
            <a:ext cx="1909951" cy="347683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938" indent="0">
              <a:buNone/>
              <a:defRPr sz="844" b="1"/>
            </a:lvl2pPr>
            <a:lvl3pPr marL="385877" indent="0">
              <a:buNone/>
              <a:defRPr sz="760" b="1"/>
            </a:lvl3pPr>
            <a:lvl4pPr marL="578815" indent="0">
              <a:buNone/>
              <a:defRPr sz="675" b="1"/>
            </a:lvl4pPr>
            <a:lvl5pPr marL="771754" indent="0">
              <a:buNone/>
              <a:defRPr sz="675" b="1"/>
            </a:lvl5pPr>
            <a:lvl6pPr marL="964692" indent="0">
              <a:buNone/>
              <a:defRPr sz="675" b="1"/>
            </a:lvl6pPr>
            <a:lvl7pPr marL="1157630" indent="0">
              <a:buNone/>
              <a:defRPr sz="675" b="1"/>
            </a:lvl7pPr>
            <a:lvl8pPr marL="1350569" indent="0">
              <a:buNone/>
              <a:defRPr sz="675" b="1"/>
            </a:lvl8pPr>
            <a:lvl9pPr marL="1543507" indent="0">
              <a:buNone/>
              <a:defRPr sz="67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4392" y="1057119"/>
            <a:ext cx="1909951" cy="15548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8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4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92934"/>
            <a:ext cx="1448988" cy="67527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51" y="416685"/>
            <a:ext cx="2274391" cy="2056625"/>
          </a:xfrm>
        </p:spPr>
        <p:txBody>
          <a:bodyPr/>
          <a:lstStyle>
            <a:lvl1pPr>
              <a:defRPr sz="1350"/>
            </a:lvl1pPr>
            <a:lvl2pPr>
              <a:defRPr sz="1182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868204"/>
            <a:ext cx="1448988" cy="1608455"/>
          </a:xfrm>
        </p:spPr>
        <p:txBody>
          <a:bodyPr/>
          <a:lstStyle>
            <a:lvl1pPr marL="0" indent="0">
              <a:buNone/>
              <a:defRPr sz="675"/>
            </a:lvl1pPr>
            <a:lvl2pPr marL="192938" indent="0">
              <a:buNone/>
              <a:defRPr sz="591"/>
            </a:lvl2pPr>
            <a:lvl3pPr marL="385877" indent="0">
              <a:buNone/>
              <a:defRPr sz="506"/>
            </a:lvl3pPr>
            <a:lvl4pPr marL="578815" indent="0">
              <a:buNone/>
              <a:defRPr sz="422"/>
            </a:lvl4pPr>
            <a:lvl5pPr marL="771754" indent="0">
              <a:buNone/>
              <a:defRPr sz="422"/>
            </a:lvl5pPr>
            <a:lvl6pPr marL="964692" indent="0">
              <a:buNone/>
              <a:defRPr sz="422"/>
            </a:lvl6pPr>
            <a:lvl7pPr marL="1157630" indent="0">
              <a:buNone/>
              <a:defRPr sz="422"/>
            </a:lvl7pPr>
            <a:lvl8pPr marL="1350569" indent="0">
              <a:buNone/>
              <a:defRPr sz="422"/>
            </a:lvl8pPr>
            <a:lvl9pPr marL="1543507" indent="0">
              <a:buNone/>
              <a:defRPr sz="42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53" y="192934"/>
            <a:ext cx="1448988" cy="67527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9951" y="416685"/>
            <a:ext cx="2274391" cy="2056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938" indent="0">
              <a:buNone/>
              <a:defRPr sz="1182"/>
            </a:lvl2pPr>
            <a:lvl3pPr marL="385877" indent="0">
              <a:buNone/>
              <a:defRPr sz="1013"/>
            </a:lvl3pPr>
            <a:lvl4pPr marL="578815" indent="0">
              <a:buNone/>
              <a:defRPr sz="844"/>
            </a:lvl4pPr>
            <a:lvl5pPr marL="771754" indent="0">
              <a:buNone/>
              <a:defRPr sz="844"/>
            </a:lvl5pPr>
            <a:lvl6pPr marL="964692" indent="0">
              <a:buNone/>
              <a:defRPr sz="844"/>
            </a:lvl6pPr>
            <a:lvl7pPr marL="1157630" indent="0">
              <a:buNone/>
              <a:defRPr sz="844"/>
            </a:lvl7pPr>
            <a:lvl8pPr marL="1350569" indent="0">
              <a:buNone/>
              <a:defRPr sz="844"/>
            </a:lvl8pPr>
            <a:lvl9pPr marL="1543507" indent="0">
              <a:buNone/>
              <a:defRPr sz="84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453" y="868204"/>
            <a:ext cx="1448988" cy="1608455"/>
          </a:xfrm>
        </p:spPr>
        <p:txBody>
          <a:bodyPr/>
          <a:lstStyle>
            <a:lvl1pPr marL="0" indent="0">
              <a:buNone/>
              <a:defRPr sz="675"/>
            </a:lvl1pPr>
            <a:lvl2pPr marL="192938" indent="0">
              <a:buNone/>
              <a:defRPr sz="591"/>
            </a:lvl2pPr>
            <a:lvl3pPr marL="385877" indent="0">
              <a:buNone/>
              <a:defRPr sz="506"/>
            </a:lvl3pPr>
            <a:lvl4pPr marL="578815" indent="0">
              <a:buNone/>
              <a:defRPr sz="422"/>
            </a:lvl4pPr>
            <a:lvl5pPr marL="771754" indent="0">
              <a:buNone/>
              <a:defRPr sz="422"/>
            </a:lvl5pPr>
            <a:lvl6pPr marL="964692" indent="0">
              <a:buNone/>
              <a:defRPr sz="422"/>
            </a:lvl6pPr>
            <a:lvl7pPr marL="1157630" indent="0">
              <a:buNone/>
              <a:defRPr sz="422"/>
            </a:lvl7pPr>
            <a:lvl8pPr marL="1350569" indent="0">
              <a:buNone/>
              <a:defRPr sz="422"/>
            </a:lvl8pPr>
            <a:lvl9pPr marL="1543507" indent="0">
              <a:buNone/>
              <a:defRPr sz="42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83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8" y="154080"/>
            <a:ext cx="3874889" cy="559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868" y="770397"/>
            <a:ext cx="3874889" cy="183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868" y="2682322"/>
            <a:ext cx="1010841" cy="154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C7BA-5BB8-4FDE-82BA-66446CF6407D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8182" y="2682322"/>
            <a:ext cx="1516261" cy="154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2916" y="2682322"/>
            <a:ext cx="1010841" cy="154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F4BE-ACDB-4E62-8A78-0F6FF43F7F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2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5877" rtl="0" eaLnBrk="1" latinLnBrk="0" hangingPunct="1">
        <a:lnSpc>
          <a:spcPct val="90000"/>
        </a:lnSpc>
        <a:spcBef>
          <a:spcPct val="0"/>
        </a:spcBef>
        <a:buNone/>
        <a:defRPr kumimoji="1" sz="1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69" indent="-96469" algn="l" defTabSz="385877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kumimoji="1" sz="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9408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284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223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161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100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038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976" indent="-96469" algn="l" defTabSz="38587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38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877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815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754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692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30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69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507" algn="l" defTabSz="385877" rtl="0" eaLnBrk="1" latinLnBrk="0" hangingPunct="1">
        <a:defRPr kumimoji="1"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34058" y="1805"/>
            <a:ext cx="4423166" cy="2895339"/>
            <a:chOff x="5400832" y="910081"/>
            <a:chExt cx="4445488" cy="2939758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7389803"/>
                    </p:ext>
                  </p:extLst>
                </p:nvPr>
              </p:nvGraphicFramePr>
              <p:xfrm>
                <a:off x="5678464" y="910081"/>
                <a:ext cx="4167856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Choice>
          <mc:Fallback>
            <p:graphicFrame>
              <p:nvGraphicFramePr>
                <p:cNvPr id="20" name="グラフ 1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7389803"/>
                    </p:ext>
                  </p:extLst>
                </p:nvPr>
              </p:nvGraphicFramePr>
              <p:xfrm>
                <a:off x="5678464" y="910081"/>
                <a:ext cx="4167856" cy="244304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正方形/長方形 13"/>
                <p:cNvSpPr/>
                <p:nvPr/>
              </p:nvSpPr>
              <p:spPr>
                <a:xfrm rot="16200000">
                  <a:off x="4747978" y="1845711"/>
                  <a:ext cx="1583975" cy="2782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199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コーン指数 </a:t>
                  </a:r>
                  <a:r>
                    <a:rPr lang="en-US" altLang="ja-JP" sz="1199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[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199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kN</m:t>
                      </m:r>
                      <m:r>
                        <a:rPr lang="en-US" altLang="ja-JP" sz="1199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Segoe UI" panose="020B0502040204020203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ja-JP" sz="1199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199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en-US" altLang="ja-JP" sz="1199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ja-JP" sz="1199" dirty="0"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]</a:t>
                  </a:r>
                  <a:endParaRPr lang="ja-JP" altLang="en-US" sz="1199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47978" y="1845711"/>
                  <a:ext cx="1583975" cy="278268"/>
                </a:xfrm>
                <a:prstGeom prst="rect">
                  <a:avLst/>
                </a:prstGeom>
                <a:blipFill>
                  <a:blip r:embed="rId4"/>
                  <a:stretch>
                    <a:fillRect l="-8889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正方形/長方形 14"/>
            <p:cNvSpPr/>
            <p:nvPr/>
          </p:nvSpPr>
          <p:spPr>
            <a:xfrm>
              <a:off x="7340590" y="3291721"/>
              <a:ext cx="921868" cy="281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99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 </a:t>
              </a:r>
              <a:r>
                <a:rPr lang="en-US" altLang="ja-JP" sz="1199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[%]</a:t>
              </a:r>
              <a:endParaRPr lang="ja-JP" altLang="en-US" sz="1199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914991" y="3568720"/>
              <a:ext cx="1732247" cy="281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199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含水比別のコーン指数</a:t>
              </a:r>
              <a:endParaRPr lang="ja-JP" altLang="en-US" sz="1199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" name="ひし形 1"/>
          <p:cNvSpPr/>
          <p:nvPr/>
        </p:nvSpPr>
        <p:spPr>
          <a:xfrm>
            <a:off x="1402601" y="2689495"/>
            <a:ext cx="107276" cy="10727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719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15</Words>
  <Application>Microsoft Office PowerPoint</Application>
  <PresentationFormat>ユーザー設定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15</cp:revision>
  <dcterms:created xsi:type="dcterms:W3CDTF">2019-12-24T07:57:02Z</dcterms:created>
  <dcterms:modified xsi:type="dcterms:W3CDTF">2020-01-19T02:36:07Z</dcterms:modified>
</cp:coreProperties>
</file>