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492625" cy="2800350"/>
  <p:notesSz cx="6858000" cy="9144000"/>
  <p:defaultTextStyle>
    <a:defPPr>
      <a:defRPr lang="ja-JP"/>
    </a:defPPr>
    <a:lvl1pPr marL="0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208" d="100"/>
          <a:sy n="208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'含水比とコーン指数の関係（移動平均）'!$T$29:$T$38</c:f>
              <c:numCache>
                <c:formatCode>General</c:formatCode>
                <c:ptCount val="10"/>
                <c:pt idx="0">
                  <c:v>32.968797817063347</c:v>
                </c:pt>
                <c:pt idx="1">
                  <c:v>34.888792055811706</c:v>
                </c:pt>
                <c:pt idx="2">
                  <c:v>35.224052838293957</c:v>
                </c:pt>
                <c:pt idx="3">
                  <c:v>37.958255988497591</c:v>
                </c:pt>
                <c:pt idx="4">
                  <c:v>38.751410808332331</c:v>
                </c:pt>
                <c:pt idx="5">
                  <c:v>39.398791121157565</c:v>
                </c:pt>
                <c:pt idx="6">
                  <c:v>42.544920583850725</c:v>
                </c:pt>
                <c:pt idx="7">
                  <c:v>45.323684163970988</c:v>
                </c:pt>
                <c:pt idx="8">
                  <c:v>46.170416873862216</c:v>
                </c:pt>
                <c:pt idx="9">
                  <c:v>49.017652780437615</c:v>
                </c:pt>
              </c:numCache>
            </c:numRef>
          </c:xVal>
          <c:yVal>
            <c:numRef>
              <c:f>'含水比とコーン指数の関係（移動平均）'!$U$29:$U$38</c:f>
              <c:numCache>
                <c:formatCode>General</c:formatCode>
                <c:ptCount val="10"/>
                <c:pt idx="0">
                  <c:v>582.06000000000006</c:v>
                </c:pt>
                <c:pt idx="1">
                  <c:v>533.11</c:v>
                </c:pt>
                <c:pt idx="2">
                  <c:v>684.94400000000007</c:v>
                </c:pt>
                <c:pt idx="3">
                  <c:v>571.97333333333336</c:v>
                </c:pt>
                <c:pt idx="4">
                  <c:v>461.02</c:v>
                </c:pt>
                <c:pt idx="5">
                  <c:v>477.93</c:v>
                </c:pt>
                <c:pt idx="6">
                  <c:v>185.12</c:v>
                </c:pt>
                <c:pt idx="7">
                  <c:v>64.08</c:v>
                </c:pt>
                <c:pt idx="8">
                  <c:v>72.089999999999989</c:v>
                </c:pt>
                <c:pt idx="9">
                  <c:v>71.2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4D-4CBB-813C-7948FE8D6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149663"/>
        <c:axId val="705149247"/>
      </c:scatterChart>
      <c:valAx>
        <c:axId val="705149663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247"/>
        <c:crosses val="autoZero"/>
        <c:crossBetween val="midCat"/>
        <c:majorUnit val="10"/>
      </c:valAx>
      <c:valAx>
        <c:axId val="7051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0.75826</cdr:x>
      <cdr:y>0.76548</cdr:y>
    </cdr:from>
    <cdr:to>
      <cdr:x>0.78018</cdr:x>
      <cdr:y>0.80232</cdr:y>
    </cdr:to>
    <cdr:sp macro="" textlink="">
      <cdr:nvSpPr>
        <cdr:cNvPr id="2" name="楕円 1"/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3113338" y="1870109"/>
          <a:ext cx="90001" cy="9000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ja-JP"/>
          </a:defPPr>
          <a:lvl1pPr marL="0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193396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386791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580187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773582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966978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1160374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1353769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1547165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kumimoji="1" lang="ja-JP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B40BA-E8B7-414B-9237-16D9D89D3505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1143000"/>
            <a:ext cx="4949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E747-5AF4-4BC6-A0C6-630D0F328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6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109913" y="841375"/>
            <a:ext cx="36464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578" y="458298"/>
            <a:ext cx="3369469" cy="974937"/>
          </a:xfrm>
        </p:spPr>
        <p:txBody>
          <a:bodyPr anchor="b"/>
          <a:lstStyle>
            <a:lvl1pPr algn="ctr">
              <a:defRPr sz="221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78" y="1470832"/>
            <a:ext cx="3369469" cy="676103"/>
          </a:xfrm>
        </p:spPr>
        <p:txBody>
          <a:bodyPr/>
          <a:lstStyle>
            <a:lvl1pPr marL="0" indent="0" algn="ctr">
              <a:buNone/>
              <a:defRPr sz="884"/>
            </a:lvl1pPr>
            <a:lvl2pPr marL="168478" indent="0" algn="ctr">
              <a:buNone/>
              <a:defRPr sz="737"/>
            </a:lvl2pPr>
            <a:lvl3pPr marL="336956" indent="0" algn="ctr">
              <a:buNone/>
              <a:defRPr sz="663"/>
            </a:lvl3pPr>
            <a:lvl4pPr marL="505435" indent="0" algn="ctr">
              <a:buNone/>
              <a:defRPr sz="590"/>
            </a:lvl4pPr>
            <a:lvl5pPr marL="673913" indent="0" algn="ctr">
              <a:buNone/>
              <a:defRPr sz="590"/>
            </a:lvl5pPr>
            <a:lvl6pPr marL="842391" indent="0" algn="ctr">
              <a:buNone/>
              <a:defRPr sz="590"/>
            </a:lvl6pPr>
            <a:lvl7pPr marL="1010869" indent="0" algn="ctr">
              <a:buNone/>
              <a:defRPr sz="590"/>
            </a:lvl7pPr>
            <a:lvl8pPr marL="1179347" indent="0" algn="ctr">
              <a:buNone/>
              <a:defRPr sz="590"/>
            </a:lvl8pPr>
            <a:lvl9pPr marL="1347826" indent="0" algn="ctr">
              <a:buNone/>
              <a:defRPr sz="59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9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035" y="149093"/>
            <a:ext cx="968722" cy="23731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868" y="149093"/>
            <a:ext cx="2850009" cy="23731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65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90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8" y="698143"/>
            <a:ext cx="3874889" cy="1164868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528" y="1874031"/>
            <a:ext cx="3874889" cy="612576"/>
          </a:xfrm>
        </p:spPr>
        <p:txBody>
          <a:bodyPr/>
          <a:lstStyle>
            <a:lvl1pPr marL="0" indent="0">
              <a:buNone/>
              <a:defRPr sz="884">
                <a:solidFill>
                  <a:schemeClr val="tx1">
                    <a:tint val="75000"/>
                  </a:schemeClr>
                </a:solidFill>
              </a:defRPr>
            </a:lvl1pPr>
            <a:lvl2pPr marL="168478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2pPr>
            <a:lvl3pPr marL="336956" indent="0">
              <a:buNone/>
              <a:defRPr sz="663">
                <a:solidFill>
                  <a:schemeClr val="tx1">
                    <a:tint val="75000"/>
                  </a:schemeClr>
                </a:solidFill>
              </a:defRPr>
            </a:lvl3pPr>
            <a:lvl4pPr marL="50543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4pPr>
            <a:lvl5pPr marL="673913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5pPr>
            <a:lvl6pPr marL="842391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6pPr>
            <a:lvl7pPr marL="1010869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7pPr>
            <a:lvl8pPr marL="1179347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8pPr>
            <a:lvl9pPr marL="1347826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3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868" y="745464"/>
            <a:ext cx="1909366" cy="17767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4391" y="745464"/>
            <a:ext cx="1909366" cy="17767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149093"/>
            <a:ext cx="3874889" cy="54127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53" y="686475"/>
            <a:ext cx="1900591" cy="336431"/>
          </a:xfrm>
        </p:spPr>
        <p:txBody>
          <a:bodyPr anchor="b"/>
          <a:lstStyle>
            <a:lvl1pPr marL="0" indent="0">
              <a:buNone/>
              <a:defRPr sz="884" b="1"/>
            </a:lvl1pPr>
            <a:lvl2pPr marL="168478" indent="0">
              <a:buNone/>
              <a:defRPr sz="737" b="1"/>
            </a:lvl2pPr>
            <a:lvl3pPr marL="336956" indent="0">
              <a:buNone/>
              <a:defRPr sz="663" b="1"/>
            </a:lvl3pPr>
            <a:lvl4pPr marL="505435" indent="0">
              <a:buNone/>
              <a:defRPr sz="590" b="1"/>
            </a:lvl4pPr>
            <a:lvl5pPr marL="673913" indent="0">
              <a:buNone/>
              <a:defRPr sz="590" b="1"/>
            </a:lvl5pPr>
            <a:lvl6pPr marL="842391" indent="0">
              <a:buNone/>
              <a:defRPr sz="590" b="1"/>
            </a:lvl6pPr>
            <a:lvl7pPr marL="1010869" indent="0">
              <a:buNone/>
              <a:defRPr sz="590" b="1"/>
            </a:lvl7pPr>
            <a:lvl8pPr marL="1179347" indent="0">
              <a:buNone/>
              <a:defRPr sz="590" b="1"/>
            </a:lvl8pPr>
            <a:lvl9pPr marL="1347826" indent="0">
              <a:buNone/>
              <a:defRPr sz="59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453" y="1022906"/>
            <a:ext cx="1900591" cy="1504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4391" y="686475"/>
            <a:ext cx="1909951" cy="336431"/>
          </a:xfrm>
        </p:spPr>
        <p:txBody>
          <a:bodyPr anchor="b"/>
          <a:lstStyle>
            <a:lvl1pPr marL="0" indent="0">
              <a:buNone/>
              <a:defRPr sz="884" b="1"/>
            </a:lvl1pPr>
            <a:lvl2pPr marL="168478" indent="0">
              <a:buNone/>
              <a:defRPr sz="737" b="1"/>
            </a:lvl2pPr>
            <a:lvl3pPr marL="336956" indent="0">
              <a:buNone/>
              <a:defRPr sz="663" b="1"/>
            </a:lvl3pPr>
            <a:lvl4pPr marL="505435" indent="0">
              <a:buNone/>
              <a:defRPr sz="590" b="1"/>
            </a:lvl4pPr>
            <a:lvl5pPr marL="673913" indent="0">
              <a:buNone/>
              <a:defRPr sz="590" b="1"/>
            </a:lvl5pPr>
            <a:lvl6pPr marL="842391" indent="0">
              <a:buNone/>
              <a:defRPr sz="590" b="1"/>
            </a:lvl6pPr>
            <a:lvl7pPr marL="1010869" indent="0">
              <a:buNone/>
              <a:defRPr sz="590" b="1"/>
            </a:lvl7pPr>
            <a:lvl8pPr marL="1179347" indent="0">
              <a:buNone/>
              <a:defRPr sz="590" b="1"/>
            </a:lvl8pPr>
            <a:lvl9pPr marL="1347826" indent="0">
              <a:buNone/>
              <a:defRPr sz="59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4391" y="1022906"/>
            <a:ext cx="1909951" cy="1504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06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7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4" y="186690"/>
            <a:ext cx="1448988" cy="653415"/>
          </a:xfrm>
        </p:spPr>
        <p:txBody>
          <a:bodyPr anchor="b"/>
          <a:lstStyle>
            <a:lvl1pPr>
              <a:defRPr sz="11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951" y="403199"/>
            <a:ext cx="2274391" cy="1990064"/>
          </a:xfrm>
        </p:spPr>
        <p:txBody>
          <a:bodyPr/>
          <a:lstStyle>
            <a:lvl1pPr>
              <a:defRPr sz="1179"/>
            </a:lvl1pPr>
            <a:lvl2pPr>
              <a:defRPr sz="1032"/>
            </a:lvl2pPr>
            <a:lvl3pPr>
              <a:defRPr sz="884"/>
            </a:lvl3pPr>
            <a:lvl4pPr>
              <a:defRPr sz="737"/>
            </a:lvl4pPr>
            <a:lvl5pPr>
              <a:defRPr sz="737"/>
            </a:lvl5pPr>
            <a:lvl6pPr>
              <a:defRPr sz="737"/>
            </a:lvl6pPr>
            <a:lvl7pPr>
              <a:defRPr sz="737"/>
            </a:lvl7pPr>
            <a:lvl8pPr>
              <a:defRPr sz="737"/>
            </a:lvl8pPr>
            <a:lvl9pPr>
              <a:defRPr sz="73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4" y="840105"/>
            <a:ext cx="1448988" cy="1556398"/>
          </a:xfrm>
        </p:spPr>
        <p:txBody>
          <a:bodyPr/>
          <a:lstStyle>
            <a:lvl1pPr marL="0" indent="0">
              <a:buNone/>
              <a:defRPr sz="590"/>
            </a:lvl1pPr>
            <a:lvl2pPr marL="168478" indent="0">
              <a:buNone/>
              <a:defRPr sz="516"/>
            </a:lvl2pPr>
            <a:lvl3pPr marL="336956" indent="0">
              <a:buNone/>
              <a:defRPr sz="442"/>
            </a:lvl3pPr>
            <a:lvl4pPr marL="505435" indent="0">
              <a:buNone/>
              <a:defRPr sz="369"/>
            </a:lvl4pPr>
            <a:lvl5pPr marL="673913" indent="0">
              <a:buNone/>
              <a:defRPr sz="369"/>
            </a:lvl5pPr>
            <a:lvl6pPr marL="842391" indent="0">
              <a:buNone/>
              <a:defRPr sz="369"/>
            </a:lvl6pPr>
            <a:lvl7pPr marL="1010869" indent="0">
              <a:buNone/>
              <a:defRPr sz="369"/>
            </a:lvl7pPr>
            <a:lvl8pPr marL="1179347" indent="0">
              <a:buNone/>
              <a:defRPr sz="369"/>
            </a:lvl8pPr>
            <a:lvl9pPr marL="1347826" indent="0">
              <a:buNone/>
              <a:defRPr sz="36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4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4" y="186690"/>
            <a:ext cx="1448988" cy="653415"/>
          </a:xfrm>
        </p:spPr>
        <p:txBody>
          <a:bodyPr anchor="b"/>
          <a:lstStyle>
            <a:lvl1pPr>
              <a:defRPr sz="11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9951" y="403199"/>
            <a:ext cx="2274391" cy="1990064"/>
          </a:xfrm>
        </p:spPr>
        <p:txBody>
          <a:bodyPr anchor="t"/>
          <a:lstStyle>
            <a:lvl1pPr marL="0" indent="0">
              <a:buNone/>
              <a:defRPr sz="1179"/>
            </a:lvl1pPr>
            <a:lvl2pPr marL="168478" indent="0">
              <a:buNone/>
              <a:defRPr sz="1032"/>
            </a:lvl2pPr>
            <a:lvl3pPr marL="336956" indent="0">
              <a:buNone/>
              <a:defRPr sz="884"/>
            </a:lvl3pPr>
            <a:lvl4pPr marL="505435" indent="0">
              <a:buNone/>
              <a:defRPr sz="737"/>
            </a:lvl4pPr>
            <a:lvl5pPr marL="673913" indent="0">
              <a:buNone/>
              <a:defRPr sz="737"/>
            </a:lvl5pPr>
            <a:lvl6pPr marL="842391" indent="0">
              <a:buNone/>
              <a:defRPr sz="737"/>
            </a:lvl6pPr>
            <a:lvl7pPr marL="1010869" indent="0">
              <a:buNone/>
              <a:defRPr sz="737"/>
            </a:lvl7pPr>
            <a:lvl8pPr marL="1179347" indent="0">
              <a:buNone/>
              <a:defRPr sz="737"/>
            </a:lvl8pPr>
            <a:lvl9pPr marL="1347826" indent="0">
              <a:buNone/>
              <a:defRPr sz="73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4" y="840105"/>
            <a:ext cx="1448988" cy="1556398"/>
          </a:xfrm>
        </p:spPr>
        <p:txBody>
          <a:bodyPr/>
          <a:lstStyle>
            <a:lvl1pPr marL="0" indent="0">
              <a:buNone/>
              <a:defRPr sz="590"/>
            </a:lvl1pPr>
            <a:lvl2pPr marL="168478" indent="0">
              <a:buNone/>
              <a:defRPr sz="516"/>
            </a:lvl2pPr>
            <a:lvl3pPr marL="336956" indent="0">
              <a:buNone/>
              <a:defRPr sz="442"/>
            </a:lvl3pPr>
            <a:lvl4pPr marL="505435" indent="0">
              <a:buNone/>
              <a:defRPr sz="369"/>
            </a:lvl4pPr>
            <a:lvl5pPr marL="673913" indent="0">
              <a:buNone/>
              <a:defRPr sz="369"/>
            </a:lvl5pPr>
            <a:lvl6pPr marL="842391" indent="0">
              <a:buNone/>
              <a:defRPr sz="369"/>
            </a:lvl6pPr>
            <a:lvl7pPr marL="1010869" indent="0">
              <a:buNone/>
              <a:defRPr sz="369"/>
            </a:lvl7pPr>
            <a:lvl8pPr marL="1179347" indent="0">
              <a:buNone/>
              <a:defRPr sz="369"/>
            </a:lvl8pPr>
            <a:lvl9pPr marL="1347826" indent="0">
              <a:buNone/>
              <a:defRPr sz="36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0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8" y="149093"/>
            <a:ext cx="3874889" cy="54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68" y="745464"/>
            <a:ext cx="3874889" cy="177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868" y="2595510"/>
            <a:ext cx="1010841" cy="149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8182" y="2595510"/>
            <a:ext cx="1516261" cy="149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2916" y="2595510"/>
            <a:ext cx="1010841" cy="149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3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6956" rtl="0" eaLnBrk="1" latinLnBrk="0" hangingPunct="1">
        <a:lnSpc>
          <a:spcPct val="90000"/>
        </a:lnSpc>
        <a:spcBef>
          <a:spcPct val="0"/>
        </a:spcBef>
        <a:buNone/>
        <a:defRPr kumimoji="1" sz="16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239" indent="-84239" algn="l" defTabSz="336956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032" kern="1200">
          <a:solidFill>
            <a:schemeClr val="tx1"/>
          </a:solidFill>
          <a:latin typeface="+mn-lt"/>
          <a:ea typeface="+mn-ea"/>
          <a:cs typeface="+mn-cs"/>
        </a:defRPr>
      </a:lvl1pPr>
      <a:lvl2pPr marL="252717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884" kern="1200">
          <a:solidFill>
            <a:schemeClr val="tx1"/>
          </a:solidFill>
          <a:latin typeface="+mn-lt"/>
          <a:ea typeface="+mn-ea"/>
          <a:cs typeface="+mn-cs"/>
        </a:defRPr>
      </a:lvl2pPr>
      <a:lvl3pPr marL="421196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737" kern="1200">
          <a:solidFill>
            <a:schemeClr val="tx1"/>
          </a:solidFill>
          <a:latin typeface="+mn-lt"/>
          <a:ea typeface="+mn-ea"/>
          <a:cs typeface="+mn-cs"/>
        </a:defRPr>
      </a:lvl3pPr>
      <a:lvl4pPr marL="589674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758152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926630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95108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263587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432065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1pPr>
      <a:lvl2pPr marL="168478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2pPr>
      <a:lvl3pPr marL="336956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3pPr>
      <a:lvl4pPr marL="505435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673913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842391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10869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179347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347826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63" y="85139"/>
            <a:ext cx="4475632" cy="2720194"/>
            <a:chOff x="5370687" y="910081"/>
            <a:chExt cx="4475632" cy="272019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グラフ 1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45924020"/>
                    </p:ext>
                  </p:extLst>
                </p:nvPr>
              </p:nvGraphicFramePr>
              <p:xfrm>
                <a:off x="5740424" y="910081"/>
                <a:ext cx="4105895" cy="24430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graphicFrame>
              <p:nvGraphicFramePr>
                <p:cNvPr id="20" name="グラフ 1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09571073"/>
                    </p:ext>
                  </p:extLst>
                </p:nvPr>
              </p:nvGraphicFramePr>
              <p:xfrm>
                <a:off x="5740424" y="910081"/>
                <a:ext cx="4105895" cy="24430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正方形/長方形 13"/>
                <p:cNvSpPr/>
                <p:nvPr/>
              </p:nvSpPr>
              <p:spPr>
                <a:xfrm rot="16200000">
                  <a:off x="4529655" y="1815569"/>
                  <a:ext cx="20206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コーン指数 </a:t>
                  </a:r>
                  <a:r>
                    <a:rPr lang="en-US" altLang="ja-JP" sz="16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m:t>kN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m</m:t>
                          </m:r>
                        </m:e>
                        <m:sup>
                          <m:r>
                            <a:rPr lang="en-US" altLang="ja-JP" sz="160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ja-JP" sz="16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]</a:t>
                  </a:r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正方形/長方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29655" y="1815569"/>
                  <a:ext cx="2020618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2500" t="-604" r="-23214" b="-18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/>
            <p:cNvSpPr/>
            <p:nvPr/>
          </p:nvSpPr>
          <p:spPr>
            <a:xfrm>
              <a:off x="7340589" y="3291721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8898763" y="2825192"/>
              <a:ext cx="0" cy="169963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8849836" y="2817897"/>
              <a:ext cx="0" cy="177258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>
              <a:off x="6196919" y="2817897"/>
              <a:ext cx="2652917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>
              <a:off x="6196918" y="2839378"/>
              <a:ext cx="270184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9031117" y="2204489"/>
              <a:ext cx="8066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誤差</a:t>
              </a:r>
              <a:r>
                <a:rPr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altLang="ja-JP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altLang="ja-JP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" name="直線矢印コネクタ 9"/>
          <p:cNvCxnSpPr>
            <a:stCxn id="32" idx="1"/>
          </p:cNvCxnSpPr>
          <p:nvPr/>
        </p:nvCxnSpPr>
        <p:spPr>
          <a:xfrm flipH="1">
            <a:off x="3200400" y="1548824"/>
            <a:ext cx="460093" cy="451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9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13</Words>
  <Application>Microsoft Office PowerPoint</Application>
  <PresentationFormat>ユーザー設定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9</cp:revision>
  <dcterms:created xsi:type="dcterms:W3CDTF">2019-12-24T07:57:02Z</dcterms:created>
  <dcterms:modified xsi:type="dcterms:W3CDTF">2020-01-14T05:54:14Z</dcterms:modified>
</cp:coreProperties>
</file>