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4492625" cy="3232150"/>
  <p:notesSz cx="6858000" cy="9144000"/>
  <p:defaultTextStyle>
    <a:defPPr>
      <a:defRPr lang="ja-JP"/>
    </a:defPPr>
    <a:lvl1pPr marL="0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1pPr>
    <a:lvl2pPr marL="175016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2pPr>
    <a:lvl3pPr marL="350032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3pPr>
    <a:lvl4pPr marL="525048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4pPr>
    <a:lvl5pPr marL="700065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5pPr>
    <a:lvl6pPr marL="875081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6pPr>
    <a:lvl7pPr marL="1050097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7pPr>
    <a:lvl8pPr marL="1225113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8pPr>
    <a:lvl9pPr marL="1400129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4" autoAdjust="0"/>
    <p:restoredTop sz="94660"/>
  </p:normalViewPr>
  <p:slideViewPr>
    <p:cSldViewPr snapToGrid="0">
      <p:cViewPr>
        <p:scale>
          <a:sx n="150" d="100"/>
          <a:sy n="150" d="100"/>
        </p:scale>
        <p:origin x="288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'含水比とコーン指数の関係（移動平均）'!$T$29:$T$38</c:f>
              <c:numCache>
                <c:formatCode>General</c:formatCode>
                <c:ptCount val="10"/>
                <c:pt idx="0">
                  <c:v>32.968797817063347</c:v>
                </c:pt>
                <c:pt idx="1">
                  <c:v>34.888792055811706</c:v>
                </c:pt>
                <c:pt idx="2">
                  <c:v>35.224052838293957</c:v>
                </c:pt>
                <c:pt idx="3">
                  <c:v>37.958255988497591</c:v>
                </c:pt>
                <c:pt idx="4">
                  <c:v>38.751410808332331</c:v>
                </c:pt>
                <c:pt idx="5">
                  <c:v>39.398791121157565</c:v>
                </c:pt>
                <c:pt idx="6">
                  <c:v>42.544920583850725</c:v>
                </c:pt>
                <c:pt idx="7">
                  <c:v>45.323684163970988</c:v>
                </c:pt>
                <c:pt idx="8">
                  <c:v>46.170416873862216</c:v>
                </c:pt>
                <c:pt idx="9">
                  <c:v>49.017652780437615</c:v>
                </c:pt>
              </c:numCache>
            </c:numRef>
          </c:xVal>
          <c:yVal>
            <c:numRef>
              <c:f>'含水比とコーン指数の関係（移動平均）'!$U$29:$U$38</c:f>
              <c:numCache>
                <c:formatCode>General</c:formatCode>
                <c:ptCount val="10"/>
                <c:pt idx="0">
                  <c:v>582.06000000000006</c:v>
                </c:pt>
                <c:pt idx="1">
                  <c:v>533.11</c:v>
                </c:pt>
                <c:pt idx="2">
                  <c:v>684.94400000000007</c:v>
                </c:pt>
                <c:pt idx="3">
                  <c:v>571.97333333333336</c:v>
                </c:pt>
                <c:pt idx="4">
                  <c:v>461.02</c:v>
                </c:pt>
                <c:pt idx="5">
                  <c:v>477.93</c:v>
                </c:pt>
                <c:pt idx="6">
                  <c:v>185.12</c:v>
                </c:pt>
                <c:pt idx="7">
                  <c:v>64.08</c:v>
                </c:pt>
                <c:pt idx="8">
                  <c:v>72.089999999999989</c:v>
                </c:pt>
                <c:pt idx="9">
                  <c:v>71.2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F4D-4CBB-813C-7948FE8D6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5149663"/>
        <c:axId val="705149247"/>
      </c:scatterChart>
      <c:valAx>
        <c:axId val="7051496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05149247"/>
        <c:crosses val="autoZero"/>
        <c:crossBetween val="midCat"/>
      </c:valAx>
      <c:valAx>
        <c:axId val="705149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051496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0.68393</cdr:x>
      <cdr:y>0.60351</cdr:y>
    </cdr:from>
    <cdr:to>
      <cdr:x>0.70585</cdr:x>
      <cdr:y>0.64035</cdr:y>
    </cdr:to>
    <cdr:sp macro="" textlink="">
      <cdr:nvSpPr>
        <cdr:cNvPr id="2" name="楕円 1"/>
        <cdr:cNvSpPr>
          <a:spLocks xmlns:a="http://schemas.openxmlformats.org/drawingml/2006/main" noChangeAspect="1"/>
        </cdr:cNvSpPr>
      </cdr:nvSpPr>
      <cdr:spPr>
        <a:xfrm xmlns:a="http://schemas.openxmlformats.org/drawingml/2006/main">
          <a:off x="2808162" y="1474404"/>
          <a:ext cx="90000" cy="90000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ja-JP"/>
          </a:defPPr>
          <a:lvl1pPr marL="0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193396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386791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580187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773582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966978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1160374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1353769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1547165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kumimoji="1" lang="ja-JP" alt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B40BA-E8B7-414B-9237-16D9D89D3505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84288" y="1143000"/>
            <a:ext cx="4289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6E747-5AF4-4BC6-A0C6-630D0F3283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46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1pPr>
    <a:lvl2pPr marL="175016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2pPr>
    <a:lvl3pPr marL="350032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3pPr>
    <a:lvl4pPr marL="525048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4pPr>
    <a:lvl5pPr marL="700065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5pPr>
    <a:lvl6pPr marL="875081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6pPr>
    <a:lvl7pPr marL="1050097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7pPr>
    <a:lvl8pPr marL="1225113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8pPr>
    <a:lvl9pPr marL="1400129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352800" y="841375"/>
            <a:ext cx="3160713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0AA1A-2616-40CB-8BC9-9A457574AE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24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947" y="528966"/>
            <a:ext cx="3818731" cy="1125267"/>
          </a:xfrm>
        </p:spPr>
        <p:txBody>
          <a:bodyPr anchor="b"/>
          <a:lstStyle>
            <a:lvl1pPr algn="ctr">
              <a:defRPr sz="282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578" y="1697627"/>
            <a:ext cx="3369469" cy="780354"/>
          </a:xfrm>
        </p:spPr>
        <p:txBody>
          <a:bodyPr/>
          <a:lstStyle>
            <a:lvl1pPr marL="0" indent="0" algn="ctr">
              <a:buNone/>
              <a:defRPr sz="1131"/>
            </a:lvl1pPr>
            <a:lvl2pPr marL="215478" indent="0" algn="ctr">
              <a:buNone/>
              <a:defRPr sz="943"/>
            </a:lvl2pPr>
            <a:lvl3pPr marL="430957" indent="0" algn="ctr">
              <a:buNone/>
              <a:defRPr sz="848"/>
            </a:lvl3pPr>
            <a:lvl4pPr marL="646435" indent="0" algn="ctr">
              <a:buNone/>
              <a:defRPr sz="754"/>
            </a:lvl4pPr>
            <a:lvl5pPr marL="861913" indent="0" algn="ctr">
              <a:buNone/>
              <a:defRPr sz="754"/>
            </a:lvl5pPr>
            <a:lvl6pPr marL="1077392" indent="0" algn="ctr">
              <a:buNone/>
              <a:defRPr sz="754"/>
            </a:lvl6pPr>
            <a:lvl7pPr marL="1292870" indent="0" algn="ctr">
              <a:buNone/>
              <a:defRPr sz="754"/>
            </a:lvl7pPr>
            <a:lvl8pPr marL="1508349" indent="0" algn="ctr">
              <a:buNone/>
              <a:defRPr sz="754"/>
            </a:lvl8pPr>
            <a:lvl9pPr marL="1723827" indent="0" algn="ctr">
              <a:buNone/>
              <a:defRPr sz="75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83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17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15035" y="172082"/>
            <a:ext cx="968722" cy="27390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8868" y="172082"/>
            <a:ext cx="2850009" cy="273909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5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06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28" y="805794"/>
            <a:ext cx="3874889" cy="1344484"/>
          </a:xfrm>
        </p:spPr>
        <p:txBody>
          <a:bodyPr anchor="b"/>
          <a:lstStyle>
            <a:lvl1pPr>
              <a:defRPr sz="282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528" y="2162997"/>
            <a:ext cx="3874889" cy="707033"/>
          </a:xfrm>
        </p:spPr>
        <p:txBody>
          <a:bodyPr/>
          <a:lstStyle>
            <a:lvl1pPr marL="0" indent="0">
              <a:buNone/>
              <a:defRPr sz="1131">
                <a:solidFill>
                  <a:schemeClr val="tx1"/>
                </a:solidFill>
              </a:defRPr>
            </a:lvl1pPr>
            <a:lvl2pPr marL="215478" indent="0">
              <a:buNone/>
              <a:defRPr sz="943">
                <a:solidFill>
                  <a:schemeClr val="tx1">
                    <a:tint val="75000"/>
                  </a:schemeClr>
                </a:solidFill>
              </a:defRPr>
            </a:lvl2pPr>
            <a:lvl3pPr marL="430957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3pPr>
            <a:lvl4pPr marL="646435" indent="0">
              <a:buNone/>
              <a:defRPr sz="754">
                <a:solidFill>
                  <a:schemeClr val="tx1">
                    <a:tint val="75000"/>
                  </a:schemeClr>
                </a:solidFill>
              </a:defRPr>
            </a:lvl4pPr>
            <a:lvl5pPr marL="861913" indent="0">
              <a:buNone/>
              <a:defRPr sz="754">
                <a:solidFill>
                  <a:schemeClr val="tx1">
                    <a:tint val="75000"/>
                  </a:schemeClr>
                </a:solidFill>
              </a:defRPr>
            </a:lvl5pPr>
            <a:lvl6pPr marL="1077392" indent="0">
              <a:buNone/>
              <a:defRPr sz="754">
                <a:solidFill>
                  <a:schemeClr val="tx1">
                    <a:tint val="75000"/>
                  </a:schemeClr>
                </a:solidFill>
              </a:defRPr>
            </a:lvl6pPr>
            <a:lvl7pPr marL="1292870" indent="0">
              <a:buNone/>
              <a:defRPr sz="754">
                <a:solidFill>
                  <a:schemeClr val="tx1">
                    <a:tint val="75000"/>
                  </a:schemeClr>
                </a:solidFill>
              </a:defRPr>
            </a:lvl7pPr>
            <a:lvl8pPr marL="1508349" indent="0">
              <a:buNone/>
              <a:defRPr sz="754">
                <a:solidFill>
                  <a:schemeClr val="tx1">
                    <a:tint val="75000"/>
                  </a:schemeClr>
                </a:solidFill>
              </a:defRPr>
            </a:lvl8pPr>
            <a:lvl9pPr marL="1723827" indent="0">
              <a:buNone/>
              <a:defRPr sz="7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49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8868" y="860411"/>
            <a:ext cx="1909366" cy="205076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4391" y="860411"/>
            <a:ext cx="1909366" cy="205076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66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53" y="172083"/>
            <a:ext cx="3874889" cy="62473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53" y="792326"/>
            <a:ext cx="1900591" cy="388307"/>
          </a:xfrm>
        </p:spPr>
        <p:txBody>
          <a:bodyPr anchor="b"/>
          <a:lstStyle>
            <a:lvl1pPr marL="0" indent="0">
              <a:buNone/>
              <a:defRPr sz="1131" b="1"/>
            </a:lvl1pPr>
            <a:lvl2pPr marL="215478" indent="0">
              <a:buNone/>
              <a:defRPr sz="943" b="1"/>
            </a:lvl2pPr>
            <a:lvl3pPr marL="430957" indent="0">
              <a:buNone/>
              <a:defRPr sz="848" b="1"/>
            </a:lvl3pPr>
            <a:lvl4pPr marL="646435" indent="0">
              <a:buNone/>
              <a:defRPr sz="754" b="1"/>
            </a:lvl4pPr>
            <a:lvl5pPr marL="861913" indent="0">
              <a:buNone/>
              <a:defRPr sz="754" b="1"/>
            </a:lvl5pPr>
            <a:lvl6pPr marL="1077392" indent="0">
              <a:buNone/>
              <a:defRPr sz="754" b="1"/>
            </a:lvl6pPr>
            <a:lvl7pPr marL="1292870" indent="0">
              <a:buNone/>
              <a:defRPr sz="754" b="1"/>
            </a:lvl7pPr>
            <a:lvl8pPr marL="1508349" indent="0">
              <a:buNone/>
              <a:defRPr sz="754" b="1"/>
            </a:lvl8pPr>
            <a:lvl9pPr marL="1723827" indent="0">
              <a:buNone/>
              <a:defRPr sz="75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453" y="1180632"/>
            <a:ext cx="1900591" cy="173653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74392" y="792326"/>
            <a:ext cx="1909951" cy="388307"/>
          </a:xfrm>
        </p:spPr>
        <p:txBody>
          <a:bodyPr anchor="b"/>
          <a:lstStyle>
            <a:lvl1pPr marL="0" indent="0">
              <a:buNone/>
              <a:defRPr sz="1131" b="1"/>
            </a:lvl1pPr>
            <a:lvl2pPr marL="215478" indent="0">
              <a:buNone/>
              <a:defRPr sz="943" b="1"/>
            </a:lvl2pPr>
            <a:lvl3pPr marL="430957" indent="0">
              <a:buNone/>
              <a:defRPr sz="848" b="1"/>
            </a:lvl3pPr>
            <a:lvl4pPr marL="646435" indent="0">
              <a:buNone/>
              <a:defRPr sz="754" b="1"/>
            </a:lvl4pPr>
            <a:lvl5pPr marL="861913" indent="0">
              <a:buNone/>
              <a:defRPr sz="754" b="1"/>
            </a:lvl5pPr>
            <a:lvl6pPr marL="1077392" indent="0">
              <a:buNone/>
              <a:defRPr sz="754" b="1"/>
            </a:lvl6pPr>
            <a:lvl7pPr marL="1292870" indent="0">
              <a:buNone/>
              <a:defRPr sz="754" b="1"/>
            </a:lvl7pPr>
            <a:lvl8pPr marL="1508349" indent="0">
              <a:buNone/>
              <a:defRPr sz="754" b="1"/>
            </a:lvl8pPr>
            <a:lvl9pPr marL="1723827" indent="0">
              <a:buNone/>
              <a:defRPr sz="75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74392" y="1180632"/>
            <a:ext cx="1909951" cy="173653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58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82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47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53" y="215477"/>
            <a:ext cx="1448988" cy="754168"/>
          </a:xfrm>
        </p:spPr>
        <p:txBody>
          <a:bodyPr anchor="b"/>
          <a:lstStyle>
            <a:lvl1pPr>
              <a:defRPr sz="150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951" y="465371"/>
            <a:ext cx="2274391" cy="2296921"/>
          </a:xfrm>
        </p:spPr>
        <p:txBody>
          <a:bodyPr/>
          <a:lstStyle>
            <a:lvl1pPr>
              <a:defRPr sz="1508"/>
            </a:lvl1pPr>
            <a:lvl2pPr>
              <a:defRPr sz="1320"/>
            </a:lvl2pPr>
            <a:lvl3pPr>
              <a:defRPr sz="1131"/>
            </a:lvl3pPr>
            <a:lvl4pPr>
              <a:defRPr sz="943"/>
            </a:lvl4pPr>
            <a:lvl5pPr>
              <a:defRPr sz="943"/>
            </a:lvl5pPr>
            <a:lvl6pPr>
              <a:defRPr sz="943"/>
            </a:lvl6pPr>
            <a:lvl7pPr>
              <a:defRPr sz="943"/>
            </a:lvl7pPr>
            <a:lvl8pPr>
              <a:defRPr sz="943"/>
            </a:lvl8pPr>
            <a:lvl9pPr>
              <a:defRPr sz="94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453" y="969645"/>
            <a:ext cx="1448988" cy="1796387"/>
          </a:xfrm>
        </p:spPr>
        <p:txBody>
          <a:bodyPr/>
          <a:lstStyle>
            <a:lvl1pPr marL="0" indent="0">
              <a:buNone/>
              <a:defRPr sz="754"/>
            </a:lvl1pPr>
            <a:lvl2pPr marL="215478" indent="0">
              <a:buNone/>
              <a:defRPr sz="660"/>
            </a:lvl2pPr>
            <a:lvl3pPr marL="430957" indent="0">
              <a:buNone/>
              <a:defRPr sz="566"/>
            </a:lvl3pPr>
            <a:lvl4pPr marL="646435" indent="0">
              <a:buNone/>
              <a:defRPr sz="471"/>
            </a:lvl4pPr>
            <a:lvl5pPr marL="861913" indent="0">
              <a:buNone/>
              <a:defRPr sz="471"/>
            </a:lvl5pPr>
            <a:lvl6pPr marL="1077392" indent="0">
              <a:buNone/>
              <a:defRPr sz="471"/>
            </a:lvl6pPr>
            <a:lvl7pPr marL="1292870" indent="0">
              <a:buNone/>
              <a:defRPr sz="471"/>
            </a:lvl7pPr>
            <a:lvl8pPr marL="1508349" indent="0">
              <a:buNone/>
              <a:defRPr sz="471"/>
            </a:lvl8pPr>
            <a:lvl9pPr marL="1723827" indent="0">
              <a:buNone/>
              <a:defRPr sz="47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99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53" y="215477"/>
            <a:ext cx="1448988" cy="754168"/>
          </a:xfrm>
        </p:spPr>
        <p:txBody>
          <a:bodyPr anchor="b"/>
          <a:lstStyle>
            <a:lvl1pPr>
              <a:defRPr sz="150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09951" y="465371"/>
            <a:ext cx="2274391" cy="2296921"/>
          </a:xfrm>
        </p:spPr>
        <p:txBody>
          <a:bodyPr anchor="t"/>
          <a:lstStyle>
            <a:lvl1pPr marL="0" indent="0">
              <a:buNone/>
              <a:defRPr sz="1508"/>
            </a:lvl1pPr>
            <a:lvl2pPr marL="215478" indent="0">
              <a:buNone/>
              <a:defRPr sz="1320"/>
            </a:lvl2pPr>
            <a:lvl3pPr marL="430957" indent="0">
              <a:buNone/>
              <a:defRPr sz="1131"/>
            </a:lvl3pPr>
            <a:lvl4pPr marL="646435" indent="0">
              <a:buNone/>
              <a:defRPr sz="943"/>
            </a:lvl4pPr>
            <a:lvl5pPr marL="861913" indent="0">
              <a:buNone/>
              <a:defRPr sz="943"/>
            </a:lvl5pPr>
            <a:lvl6pPr marL="1077392" indent="0">
              <a:buNone/>
              <a:defRPr sz="943"/>
            </a:lvl6pPr>
            <a:lvl7pPr marL="1292870" indent="0">
              <a:buNone/>
              <a:defRPr sz="943"/>
            </a:lvl7pPr>
            <a:lvl8pPr marL="1508349" indent="0">
              <a:buNone/>
              <a:defRPr sz="943"/>
            </a:lvl8pPr>
            <a:lvl9pPr marL="1723827" indent="0">
              <a:buNone/>
              <a:defRPr sz="943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453" y="969645"/>
            <a:ext cx="1448988" cy="1796387"/>
          </a:xfrm>
        </p:spPr>
        <p:txBody>
          <a:bodyPr/>
          <a:lstStyle>
            <a:lvl1pPr marL="0" indent="0">
              <a:buNone/>
              <a:defRPr sz="754"/>
            </a:lvl1pPr>
            <a:lvl2pPr marL="215478" indent="0">
              <a:buNone/>
              <a:defRPr sz="660"/>
            </a:lvl2pPr>
            <a:lvl3pPr marL="430957" indent="0">
              <a:buNone/>
              <a:defRPr sz="566"/>
            </a:lvl3pPr>
            <a:lvl4pPr marL="646435" indent="0">
              <a:buNone/>
              <a:defRPr sz="471"/>
            </a:lvl4pPr>
            <a:lvl5pPr marL="861913" indent="0">
              <a:buNone/>
              <a:defRPr sz="471"/>
            </a:lvl5pPr>
            <a:lvl6pPr marL="1077392" indent="0">
              <a:buNone/>
              <a:defRPr sz="471"/>
            </a:lvl6pPr>
            <a:lvl7pPr marL="1292870" indent="0">
              <a:buNone/>
              <a:defRPr sz="471"/>
            </a:lvl7pPr>
            <a:lvl8pPr marL="1508349" indent="0">
              <a:buNone/>
              <a:defRPr sz="471"/>
            </a:lvl8pPr>
            <a:lvl9pPr marL="1723827" indent="0">
              <a:buNone/>
              <a:defRPr sz="47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51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868" y="172083"/>
            <a:ext cx="3874889" cy="624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868" y="860411"/>
            <a:ext cx="3874889" cy="2050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8868" y="2995725"/>
            <a:ext cx="1010841" cy="172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8182" y="2995725"/>
            <a:ext cx="1516261" cy="172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72916" y="2995725"/>
            <a:ext cx="1010841" cy="172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49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0957" rtl="0" eaLnBrk="1" latinLnBrk="0" hangingPunct="1">
        <a:lnSpc>
          <a:spcPct val="90000"/>
        </a:lnSpc>
        <a:spcBef>
          <a:spcPct val="0"/>
        </a:spcBef>
        <a:buNone/>
        <a:defRPr kumimoji="1" sz="20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739" indent="-107739" algn="l" defTabSz="430957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23218" indent="-107739" algn="l" defTabSz="43095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1131" kern="1200">
          <a:solidFill>
            <a:schemeClr val="tx1"/>
          </a:solidFill>
          <a:latin typeface="+mn-lt"/>
          <a:ea typeface="+mn-ea"/>
          <a:cs typeface="+mn-cs"/>
        </a:defRPr>
      </a:lvl2pPr>
      <a:lvl3pPr marL="538696" indent="-107739" algn="l" defTabSz="43095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943" kern="1200">
          <a:solidFill>
            <a:schemeClr val="tx1"/>
          </a:solidFill>
          <a:latin typeface="+mn-lt"/>
          <a:ea typeface="+mn-ea"/>
          <a:cs typeface="+mn-cs"/>
        </a:defRPr>
      </a:lvl3pPr>
      <a:lvl4pPr marL="754174" indent="-107739" algn="l" defTabSz="43095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4pPr>
      <a:lvl5pPr marL="969653" indent="-107739" algn="l" defTabSz="43095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5pPr>
      <a:lvl6pPr marL="1185131" indent="-107739" algn="l" defTabSz="43095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6pPr>
      <a:lvl7pPr marL="1400609" indent="-107739" algn="l" defTabSz="43095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7pPr>
      <a:lvl8pPr marL="1616088" indent="-107739" algn="l" defTabSz="43095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8pPr>
      <a:lvl9pPr marL="1831566" indent="-107739" algn="l" defTabSz="43095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0957" rtl="0" eaLnBrk="1" latinLnBrk="0" hangingPunct="1"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1pPr>
      <a:lvl2pPr marL="215478" algn="l" defTabSz="430957" rtl="0" eaLnBrk="1" latinLnBrk="0" hangingPunct="1"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2pPr>
      <a:lvl3pPr marL="430957" algn="l" defTabSz="430957" rtl="0" eaLnBrk="1" latinLnBrk="0" hangingPunct="1"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3pPr>
      <a:lvl4pPr marL="646435" algn="l" defTabSz="430957" rtl="0" eaLnBrk="1" latinLnBrk="0" hangingPunct="1"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4pPr>
      <a:lvl5pPr marL="861913" algn="l" defTabSz="430957" rtl="0" eaLnBrk="1" latinLnBrk="0" hangingPunct="1"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5pPr>
      <a:lvl6pPr marL="1077392" algn="l" defTabSz="430957" rtl="0" eaLnBrk="1" latinLnBrk="0" hangingPunct="1"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6pPr>
      <a:lvl7pPr marL="1292870" algn="l" defTabSz="430957" rtl="0" eaLnBrk="1" latinLnBrk="0" hangingPunct="1"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7pPr>
      <a:lvl8pPr marL="1508349" algn="l" defTabSz="430957" rtl="0" eaLnBrk="1" latinLnBrk="0" hangingPunct="1"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8pPr>
      <a:lvl9pPr marL="1723827" algn="l" defTabSz="430957" rtl="0" eaLnBrk="1" latinLnBrk="0" hangingPunct="1"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/>
          <p:cNvSpPr/>
          <p:nvPr/>
        </p:nvSpPr>
        <p:spPr>
          <a:xfrm>
            <a:off x="4940819" y="1820444"/>
            <a:ext cx="1088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Segoe UI" panose="020B0502040204020203" pitchFamily="34" charset="0"/>
              </a:rPr>
              <a:t>実測値</a:t>
            </a:r>
            <a:r>
              <a:rPr lang="en-US" altLang="ja-JP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ja-JP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38.75</a:t>
            </a:r>
            <a:endParaRPr lang="en-US" altLang="ja-JP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4940819" y="1485775"/>
            <a:ext cx="1088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Segoe UI" panose="020B0502040204020203" pitchFamily="34" charset="0"/>
              </a:rPr>
              <a:t>推定値</a:t>
            </a:r>
            <a:r>
              <a: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rPr>
              <a:t>42.03</a:t>
            </a:r>
            <a:endParaRPr lang="en-US" altLang="ja-JP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25400" y="2468"/>
            <a:ext cx="4444857" cy="3230911"/>
            <a:chOff x="30839" y="85139"/>
            <a:chExt cx="4444857" cy="3230911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0" name="グラフ 19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80714666"/>
                    </p:ext>
                  </p:extLst>
                </p:nvPr>
              </p:nvGraphicFramePr>
              <p:xfrm>
                <a:off x="307840" y="85139"/>
                <a:ext cx="4167856" cy="244304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Choice>
          <mc:Fallback>
            <p:graphicFrame>
              <p:nvGraphicFramePr>
                <p:cNvPr id="20" name="グラフ 19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80714666"/>
                    </p:ext>
                  </p:extLst>
                </p:nvPr>
              </p:nvGraphicFramePr>
              <p:xfrm>
                <a:off x="307840" y="85139"/>
                <a:ext cx="4167856" cy="244304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正方形/長方形 13"/>
                <p:cNvSpPr/>
                <p:nvPr/>
              </p:nvSpPr>
              <p:spPr>
                <a:xfrm rot="16200000">
                  <a:off x="-610682" y="1168163"/>
                  <a:ext cx="156004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ja-JP" altLang="en-US" sz="1200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コーン指数 </a:t>
                  </a:r>
                  <a:r>
                    <a:rPr lang="en-US" altLang="ja-JP" sz="1200" dirty="0">
                      <a:latin typeface="Segoe UI" panose="020B0502040204020203" pitchFamily="34" charset="0"/>
                      <a:ea typeface="メイリオ" panose="020B0604030504040204" pitchFamily="50" charset="-128"/>
                      <a:cs typeface="Segoe UI" panose="020B0502040204020203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Segoe UI" panose="020B0502040204020203" pitchFamily="34" charset="0"/>
                        </a:rPr>
                        <m:t>kN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Segoe UI" panose="020B0502040204020203" pitchFamily="34" charset="0"/>
                        </a:rPr>
                        <m:t>/</m:t>
                      </m:r>
                      <m:sSup>
                        <m:sSup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120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Segoe UI" panose="020B0502040204020203" pitchFamily="34" charset="0"/>
                            </a:rPr>
                            <m:t>m</m:t>
                          </m:r>
                        </m:e>
                        <m:sup>
                          <m:r>
                            <a:rPr lang="en-US" altLang="ja-JP" sz="120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ja-JP" sz="1200" dirty="0">
                      <a:latin typeface="Segoe UI" panose="020B0502040204020203" pitchFamily="34" charset="0"/>
                      <a:ea typeface="メイリオ" panose="020B0604030504040204" pitchFamily="50" charset="-128"/>
                      <a:cs typeface="Segoe UI" panose="020B0502040204020203" pitchFamily="34" charset="0"/>
                    </a:rPr>
                    <a:t>]</a:t>
                  </a:r>
                  <a:endParaRPr lang="ja-JP" altLang="en-US" sz="12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14" name="正方形/長方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10682" y="1168163"/>
                  <a:ext cx="156004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522" r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正方形/長方形 14"/>
            <p:cNvSpPr/>
            <p:nvPr/>
          </p:nvSpPr>
          <p:spPr>
            <a:xfrm>
              <a:off x="2119046" y="2466779"/>
              <a:ext cx="9188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含水比 </a:t>
              </a:r>
              <a:r>
                <a:rPr lang="en-US" altLang="ja-JP" sz="12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[%]</a:t>
              </a:r>
              <a:endParaRPr lang="ja-JP" altLang="en-US" sz="12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cxnSp>
          <p:nvCxnSpPr>
            <p:cNvPr id="7" name="直線コネクタ 6"/>
            <p:cNvCxnSpPr/>
            <p:nvPr/>
          </p:nvCxnSpPr>
          <p:spPr>
            <a:xfrm>
              <a:off x="3197939" y="1604544"/>
              <a:ext cx="0" cy="565669"/>
            </a:xfrm>
            <a:prstGeom prst="line">
              <a:avLst/>
            </a:prstGeom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025187" y="1056162"/>
              <a:ext cx="0" cy="1114051"/>
            </a:xfrm>
            <a:prstGeom prst="line">
              <a:avLst/>
            </a:prstGeom>
            <a:ln w="1905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H="1">
              <a:off x="756445" y="1065855"/>
              <a:ext cx="2268742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 flipH="1">
              <a:off x="819944" y="1604861"/>
              <a:ext cx="2410486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正方形/長方形 21"/>
            <p:cNvSpPr/>
            <p:nvPr/>
          </p:nvSpPr>
          <p:spPr>
            <a:xfrm>
              <a:off x="766678" y="836105"/>
              <a:ext cx="9717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/>
              <a:r>
                <a:rPr lang="ja-JP" altLang="en-US" sz="12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実測値</a:t>
              </a:r>
              <a:r>
                <a:rPr lang="en-US" altLang="ja-JP" sz="12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461</a:t>
              </a: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756445" y="1379535"/>
              <a:ext cx="9717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推定値</a:t>
              </a:r>
              <a:r>
                <a:rPr lang="en-US" altLang="ja-JP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: 233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366420" y="1131375"/>
              <a:ext cx="8178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誤差</a:t>
              </a:r>
              <a:r>
                <a:rPr lang="en-US" altLang="ja-JP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: 228</a:t>
              </a:r>
            </a:p>
          </p:txBody>
        </p:sp>
        <p:cxnSp>
          <p:nvCxnSpPr>
            <p:cNvPr id="19" name="直線矢印コネクタ 18"/>
            <p:cNvCxnSpPr/>
            <p:nvPr/>
          </p:nvCxnSpPr>
          <p:spPr>
            <a:xfrm>
              <a:off x="2637446" y="1065855"/>
              <a:ext cx="0" cy="5386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H="1">
              <a:off x="917133" y="2920055"/>
              <a:ext cx="288000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H="1">
              <a:off x="917133" y="3156564"/>
              <a:ext cx="28800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1205133" y="2804080"/>
              <a:ext cx="28007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コーン指数と含水比の実測値の組合せ</a:t>
              </a:r>
              <a:endParaRPr lang="ja-JP" altLang="en-US" sz="12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205133" y="3039051"/>
              <a:ext cx="28007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コーン指数と含水比の推定値の組合せ</a:t>
              </a:r>
              <a:endParaRPr lang="ja-JP" altLang="en-US" sz="12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正方形/長方形 4"/>
                <p:cNvSpPr/>
                <p:nvPr/>
              </p:nvSpPr>
              <p:spPr>
                <a:xfrm>
                  <a:off x="1543886" y="835787"/>
                  <a:ext cx="67999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Segoe UI" panose="020B0502040204020203" pitchFamily="34" charset="0"/>
                          </a:rPr>
                          <m:t>kN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Segoe UI" panose="020B0502040204020203" pitchFamily="34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120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altLang="ja-JP" sz="120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5" name="正方形/長方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886" y="835787"/>
                  <a:ext cx="67999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正方形/長方形 25"/>
                <p:cNvSpPr/>
                <p:nvPr/>
              </p:nvSpPr>
              <p:spPr>
                <a:xfrm>
                  <a:off x="1543478" y="1365286"/>
                  <a:ext cx="67999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Segoe UI" panose="020B0502040204020203" pitchFamily="34" charset="0"/>
                          </a:rPr>
                          <m:t>kN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Segoe UI" panose="020B0502040204020203" pitchFamily="34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120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altLang="ja-JP" sz="120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26" name="正方形/長方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478" y="1365286"/>
                  <a:ext cx="67999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正方形/長方形 62"/>
                <p:cNvSpPr/>
                <p:nvPr/>
              </p:nvSpPr>
              <p:spPr>
                <a:xfrm>
                  <a:off x="1986096" y="1109301"/>
                  <a:ext cx="67999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Segoe UI" panose="020B0502040204020203" pitchFamily="34" charset="0"/>
                          </a:rPr>
                          <m:t>kN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Segoe UI" panose="020B0502040204020203" pitchFamily="34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120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altLang="ja-JP" sz="120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63" name="正方形/長方形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6096" y="1109301"/>
                  <a:ext cx="679994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9719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53</Words>
  <Application>Microsoft Office PowerPoint</Application>
  <PresentationFormat>ユーザー設定</PresentationFormat>
  <Paragraphs>13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メイリオ</vt:lpstr>
      <vt:lpstr>游ゴシック</vt:lpstr>
      <vt:lpstr>游ゴシック Light</vt:lpstr>
      <vt:lpstr>Arial</vt:lpstr>
      <vt:lpstr>Calibri</vt:lpstr>
      <vt:lpstr>Calibri Light</vt:lpstr>
      <vt:lpstr>Cambria Math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12</cp:revision>
  <dcterms:created xsi:type="dcterms:W3CDTF">2019-12-24T07:57:02Z</dcterms:created>
  <dcterms:modified xsi:type="dcterms:W3CDTF">2020-01-15T02:29:12Z</dcterms:modified>
</cp:coreProperties>
</file>