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4492625" cy="3232150"/>
  <p:notesSz cx="6858000" cy="9144000"/>
  <p:defaultTextStyle>
    <a:defPPr>
      <a:defRPr lang="ja-JP"/>
    </a:defPPr>
    <a:lvl1pPr marL="0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>
        <p:scale>
          <a:sx n="125" d="100"/>
          <a:sy n="125" d="100"/>
        </p:scale>
        <p:origin x="3240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'含水比とコーン指数の関係（移動平均）'!$T$29:$T$38</c:f>
              <c:numCache>
                <c:formatCode>General</c:formatCode>
                <c:ptCount val="10"/>
                <c:pt idx="0">
                  <c:v>32.968797817063347</c:v>
                </c:pt>
                <c:pt idx="1">
                  <c:v>34.888792055811706</c:v>
                </c:pt>
                <c:pt idx="2">
                  <c:v>35.224052838293957</c:v>
                </c:pt>
                <c:pt idx="3">
                  <c:v>37.958255988497591</c:v>
                </c:pt>
                <c:pt idx="4">
                  <c:v>38.751410808332331</c:v>
                </c:pt>
                <c:pt idx="5">
                  <c:v>39.398791121157565</c:v>
                </c:pt>
                <c:pt idx="6">
                  <c:v>42.544920583850725</c:v>
                </c:pt>
                <c:pt idx="7">
                  <c:v>45.323684163970988</c:v>
                </c:pt>
                <c:pt idx="8">
                  <c:v>46.170416873862216</c:v>
                </c:pt>
                <c:pt idx="9">
                  <c:v>49.017652780437615</c:v>
                </c:pt>
              </c:numCache>
            </c:numRef>
          </c:xVal>
          <c:yVal>
            <c:numRef>
              <c:f>'含水比とコーン指数の関係（移動平均）'!$U$29:$U$38</c:f>
              <c:numCache>
                <c:formatCode>General</c:formatCode>
                <c:ptCount val="10"/>
                <c:pt idx="0">
                  <c:v>582.06000000000006</c:v>
                </c:pt>
                <c:pt idx="1">
                  <c:v>533.11</c:v>
                </c:pt>
                <c:pt idx="2">
                  <c:v>684.94400000000007</c:v>
                </c:pt>
                <c:pt idx="3">
                  <c:v>571.97333333333336</c:v>
                </c:pt>
                <c:pt idx="4">
                  <c:v>461.02</c:v>
                </c:pt>
                <c:pt idx="5">
                  <c:v>477.93</c:v>
                </c:pt>
                <c:pt idx="6">
                  <c:v>185.12</c:v>
                </c:pt>
                <c:pt idx="7">
                  <c:v>64.08</c:v>
                </c:pt>
                <c:pt idx="8">
                  <c:v>72.089999999999989</c:v>
                </c:pt>
                <c:pt idx="9">
                  <c:v>71.2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4D-4CBB-813C-7948FE8D6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149663"/>
        <c:axId val="705149247"/>
      </c:scatterChart>
      <c:valAx>
        <c:axId val="705149663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247"/>
        <c:crosses val="autoZero"/>
        <c:crossBetween val="midCat"/>
        <c:majorUnit val="10"/>
      </c:valAx>
      <c:valAx>
        <c:axId val="7051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0.77218</cdr:x>
      <cdr:y>0.76343</cdr:y>
    </cdr:from>
    <cdr:to>
      <cdr:x>0.7941</cdr:x>
      <cdr:y>0.80027</cdr:y>
    </cdr:to>
    <cdr:sp macro="" textlink="">
      <cdr:nvSpPr>
        <cdr:cNvPr id="2" name="楕円 1"/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3170483" y="1865089"/>
          <a:ext cx="90001" cy="9000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ja-JP"/>
          </a:defPPr>
          <a:lvl1pPr marL="0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193396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386791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580187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773582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966978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1160374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1353769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1547165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kumimoji="1" lang="ja-JP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40BA-E8B7-414B-9237-16D9D89D3505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84288" y="1143000"/>
            <a:ext cx="4289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E747-5AF4-4BC6-A0C6-630D0F328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6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52800" y="841375"/>
            <a:ext cx="316071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47" y="528966"/>
            <a:ext cx="3818731" cy="1125267"/>
          </a:xfrm>
        </p:spPr>
        <p:txBody>
          <a:bodyPr anchor="b"/>
          <a:lstStyle>
            <a:lvl1pPr algn="ctr">
              <a:defRPr sz="28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78" y="1697627"/>
            <a:ext cx="3369469" cy="780354"/>
          </a:xfrm>
        </p:spPr>
        <p:txBody>
          <a:bodyPr/>
          <a:lstStyle>
            <a:lvl1pPr marL="0" indent="0" algn="ctr">
              <a:buNone/>
              <a:defRPr sz="1131"/>
            </a:lvl1pPr>
            <a:lvl2pPr marL="215478" indent="0" algn="ctr">
              <a:buNone/>
              <a:defRPr sz="943"/>
            </a:lvl2pPr>
            <a:lvl3pPr marL="430957" indent="0" algn="ctr">
              <a:buNone/>
              <a:defRPr sz="848"/>
            </a:lvl3pPr>
            <a:lvl4pPr marL="646435" indent="0" algn="ctr">
              <a:buNone/>
              <a:defRPr sz="754"/>
            </a:lvl4pPr>
            <a:lvl5pPr marL="861913" indent="0" algn="ctr">
              <a:buNone/>
              <a:defRPr sz="754"/>
            </a:lvl5pPr>
            <a:lvl6pPr marL="1077392" indent="0" algn="ctr">
              <a:buNone/>
              <a:defRPr sz="754"/>
            </a:lvl6pPr>
            <a:lvl7pPr marL="1292870" indent="0" algn="ctr">
              <a:buNone/>
              <a:defRPr sz="754"/>
            </a:lvl7pPr>
            <a:lvl8pPr marL="1508349" indent="0" algn="ctr">
              <a:buNone/>
              <a:defRPr sz="754"/>
            </a:lvl8pPr>
            <a:lvl9pPr marL="1723827" indent="0" algn="ctr">
              <a:buNone/>
              <a:defRPr sz="75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34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035" y="172082"/>
            <a:ext cx="968722" cy="27390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868" y="172082"/>
            <a:ext cx="2850009" cy="27390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2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8" y="805794"/>
            <a:ext cx="3874889" cy="1344484"/>
          </a:xfrm>
        </p:spPr>
        <p:txBody>
          <a:bodyPr anchor="b"/>
          <a:lstStyle>
            <a:lvl1pPr>
              <a:defRPr sz="28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528" y="2162997"/>
            <a:ext cx="3874889" cy="707033"/>
          </a:xfrm>
        </p:spPr>
        <p:txBody>
          <a:bodyPr/>
          <a:lstStyle>
            <a:lvl1pPr marL="0" indent="0">
              <a:buNone/>
              <a:defRPr sz="1131">
                <a:solidFill>
                  <a:schemeClr val="tx1"/>
                </a:solidFill>
              </a:defRPr>
            </a:lvl1pPr>
            <a:lvl2pPr marL="215478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2pPr>
            <a:lvl3pPr marL="430957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3pPr>
            <a:lvl4pPr marL="646435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4pPr>
            <a:lvl5pPr marL="861913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5pPr>
            <a:lvl6pPr marL="1077392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6pPr>
            <a:lvl7pPr marL="1292870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7pPr>
            <a:lvl8pPr marL="1508349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8pPr>
            <a:lvl9pPr marL="1723827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868" y="860411"/>
            <a:ext cx="1909366" cy="20507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4391" y="860411"/>
            <a:ext cx="1909366" cy="20507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72083"/>
            <a:ext cx="3874889" cy="6247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53" y="792326"/>
            <a:ext cx="1900591" cy="388307"/>
          </a:xfrm>
        </p:spPr>
        <p:txBody>
          <a:bodyPr anchor="b"/>
          <a:lstStyle>
            <a:lvl1pPr marL="0" indent="0">
              <a:buNone/>
              <a:defRPr sz="1131" b="1"/>
            </a:lvl1pPr>
            <a:lvl2pPr marL="215478" indent="0">
              <a:buNone/>
              <a:defRPr sz="943" b="1"/>
            </a:lvl2pPr>
            <a:lvl3pPr marL="430957" indent="0">
              <a:buNone/>
              <a:defRPr sz="848" b="1"/>
            </a:lvl3pPr>
            <a:lvl4pPr marL="646435" indent="0">
              <a:buNone/>
              <a:defRPr sz="754" b="1"/>
            </a:lvl4pPr>
            <a:lvl5pPr marL="861913" indent="0">
              <a:buNone/>
              <a:defRPr sz="754" b="1"/>
            </a:lvl5pPr>
            <a:lvl6pPr marL="1077392" indent="0">
              <a:buNone/>
              <a:defRPr sz="754" b="1"/>
            </a:lvl6pPr>
            <a:lvl7pPr marL="1292870" indent="0">
              <a:buNone/>
              <a:defRPr sz="754" b="1"/>
            </a:lvl7pPr>
            <a:lvl8pPr marL="1508349" indent="0">
              <a:buNone/>
              <a:defRPr sz="754" b="1"/>
            </a:lvl8pPr>
            <a:lvl9pPr marL="1723827" indent="0">
              <a:buNone/>
              <a:defRPr sz="7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53" y="1180632"/>
            <a:ext cx="1900591" cy="17365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4392" y="792326"/>
            <a:ext cx="1909951" cy="388307"/>
          </a:xfrm>
        </p:spPr>
        <p:txBody>
          <a:bodyPr anchor="b"/>
          <a:lstStyle>
            <a:lvl1pPr marL="0" indent="0">
              <a:buNone/>
              <a:defRPr sz="1131" b="1"/>
            </a:lvl1pPr>
            <a:lvl2pPr marL="215478" indent="0">
              <a:buNone/>
              <a:defRPr sz="943" b="1"/>
            </a:lvl2pPr>
            <a:lvl3pPr marL="430957" indent="0">
              <a:buNone/>
              <a:defRPr sz="848" b="1"/>
            </a:lvl3pPr>
            <a:lvl4pPr marL="646435" indent="0">
              <a:buNone/>
              <a:defRPr sz="754" b="1"/>
            </a:lvl4pPr>
            <a:lvl5pPr marL="861913" indent="0">
              <a:buNone/>
              <a:defRPr sz="754" b="1"/>
            </a:lvl5pPr>
            <a:lvl6pPr marL="1077392" indent="0">
              <a:buNone/>
              <a:defRPr sz="754" b="1"/>
            </a:lvl6pPr>
            <a:lvl7pPr marL="1292870" indent="0">
              <a:buNone/>
              <a:defRPr sz="754" b="1"/>
            </a:lvl7pPr>
            <a:lvl8pPr marL="1508349" indent="0">
              <a:buNone/>
              <a:defRPr sz="754" b="1"/>
            </a:lvl8pPr>
            <a:lvl9pPr marL="1723827" indent="0">
              <a:buNone/>
              <a:defRPr sz="7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4392" y="1180632"/>
            <a:ext cx="1909951" cy="17365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9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6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33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215477"/>
            <a:ext cx="1448988" cy="754168"/>
          </a:xfrm>
        </p:spPr>
        <p:txBody>
          <a:bodyPr anchor="b"/>
          <a:lstStyle>
            <a:lvl1pPr>
              <a:defRPr sz="15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951" y="465371"/>
            <a:ext cx="2274391" cy="2296921"/>
          </a:xfrm>
        </p:spPr>
        <p:txBody>
          <a:bodyPr/>
          <a:lstStyle>
            <a:lvl1pPr>
              <a:defRPr sz="1508"/>
            </a:lvl1pPr>
            <a:lvl2pPr>
              <a:defRPr sz="1320"/>
            </a:lvl2pPr>
            <a:lvl3pPr>
              <a:defRPr sz="113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969645"/>
            <a:ext cx="1448988" cy="1796387"/>
          </a:xfrm>
        </p:spPr>
        <p:txBody>
          <a:bodyPr/>
          <a:lstStyle>
            <a:lvl1pPr marL="0" indent="0">
              <a:buNone/>
              <a:defRPr sz="754"/>
            </a:lvl1pPr>
            <a:lvl2pPr marL="215478" indent="0">
              <a:buNone/>
              <a:defRPr sz="660"/>
            </a:lvl2pPr>
            <a:lvl3pPr marL="430957" indent="0">
              <a:buNone/>
              <a:defRPr sz="566"/>
            </a:lvl3pPr>
            <a:lvl4pPr marL="646435" indent="0">
              <a:buNone/>
              <a:defRPr sz="471"/>
            </a:lvl4pPr>
            <a:lvl5pPr marL="861913" indent="0">
              <a:buNone/>
              <a:defRPr sz="471"/>
            </a:lvl5pPr>
            <a:lvl6pPr marL="1077392" indent="0">
              <a:buNone/>
              <a:defRPr sz="471"/>
            </a:lvl6pPr>
            <a:lvl7pPr marL="1292870" indent="0">
              <a:buNone/>
              <a:defRPr sz="471"/>
            </a:lvl7pPr>
            <a:lvl8pPr marL="1508349" indent="0">
              <a:buNone/>
              <a:defRPr sz="471"/>
            </a:lvl8pPr>
            <a:lvl9pPr marL="1723827" indent="0">
              <a:buNone/>
              <a:defRPr sz="47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215477"/>
            <a:ext cx="1448988" cy="754168"/>
          </a:xfrm>
        </p:spPr>
        <p:txBody>
          <a:bodyPr anchor="b"/>
          <a:lstStyle>
            <a:lvl1pPr>
              <a:defRPr sz="15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9951" y="465371"/>
            <a:ext cx="2274391" cy="2296921"/>
          </a:xfrm>
        </p:spPr>
        <p:txBody>
          <a:bodyPr anchor="t"/>
          <a:lstStyle>
            <a:lvl1pPr marL="0" indent="0">
              <a:buNone/>
              <a:defRPr sz="1508"/>
            </a:lvl1pPr>
            <a:lvl2pPr marL="215478" indent="0">
              <a:buNone/>
              <a:defRPr sz="1320"/>
            </a:lvl2pPr>
            <a:lvl3pPr marL="430957" indent="0">
              <a:buNone/>
              <a:defRPr sz="1131"/>
            </a:lvl3pPr>
            <a:lvl4pPr marL="646435" indent="0">
              <a:buNone/>
              <a:defRPr sz="943"/>
            </a:lvl4pPr>
            <a:lvl5pPr marL="861913" indent="0">
              <a:buNone/>
              <a:defRPr sz="943"/>
            </a:lvl5pPr>
            <a:lvl6pPr marL="1077392" indent="0">
              <a:buNone/>
              <a:defRPr sz="943"/>
            </a:lvl6pPr>
            <a:lvl7pPr marL="1292870" indent="0">
              <a:buNone/>
              <a:defRPr sz="943"/>
            </a:lvl7pPr>
            <a:lvl8pPr marL="1508349" indent="0">
              <a:buNone/>
              <a:defRPr sz="943"/>
            </a:lvl8pPr>
            <a:lvl9pPr marL="1723827" indent="0">
              <a:buNone/>
              <a:defRPr sz="94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969645"/>
            <a:ext cx="1448988" cy="1796387"/>
          </a:xfrm>
        </p:spPr>
        <p:txBody>
          <a:bodyPr/>
          <a:lstStyle>
            <a:lvl1pPr marL="0" indent="0">
              <a:buNone/>
              <a:defRPr sz="754"/>
            </a:lvl1pPr>
            <a:lvl2pPr marL="215478" indent="0">
              <a:buNone/>
              <a:defRPr sz="660"/>
            </a:lvl2pPr>
            <a:lvl3pPr marL="430957" indent="0">
              <a:buNone/>
              <a:defRPr sz="566"/>
            </a:lvl3pPr>
            <a:lvl4pPr marL="646435" indent="0">
              <a:buNone/>
              <a:defRPr sz="471"/>
            </a:lvl4pPr>
            <a:lvl5pPr marL="861913" indent="0">
              <a:buNone/>
              <a:defRPr sz="471"/>
            </a:lvl5pPr>
            <a:lvl6pPr marL="1077392" indent="0">
              <a:buNone/>
              <a:defRPr sz="471"/>
            </a:lvl6pPr>
            <a:lvl7pPr marL="1292870" indent="0">
              <a:buNone/>
              <a:defRPr sz="471"/>
            </a:lvl7pPr>
            <a:lvl8pPr marL="1508349" indent="0">
              <a:buNone/>
              <a:defRPr sz="471"/>
            </a:lvl8pPr>
            <a:lvl9pPr marL="1723827" indent="0">
              <a:buNone/>
              <a:defRPr sz="47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8" y="172083"/>
            <a:ext cx="3874889" cy="62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68" y="860411"/>
            <a:ext cx="3874889" cy="205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868" y="2995725"/>
            <a:ext cx="101084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8182" y="2995725"/>
            <a:ext cx="151626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2916" y="2995725"/>
            <a:ext cx="101084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5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0957" rtl="0" eaLnBrk="1" latinLnBrk="0" hangingPunct="1">
        <a:lnSpc>
          <a:spcPct val="90000"/>
        </a:lnSpc>
        <a:spcBef>
          <a:spcPct val="0"/>
        </a:spcBef>
        <a:buNone/>
        <a:defRPr kumimoji="1" sz="2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739" indent="-107739" algn="l" defTabSz="430957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8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1" kern="1200">
          <a:solidFill>
            <a:schemeClr val="tx1"/>
          </a:solidFill>
          <a:latin typeface="+mn-lt"/>
          <a:ea typeface="+mn-ea"/>
          <a:cs typeface="+mn-cs"/>
        </a:defRPr>
      </a:lvl2pPr>
      <a:lvl3pPr marL="538696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3" kern="1200">
          <a:solidFill>
            <a:schemeClr val="tx1"/>
          </a:solidFill>
          <a:latin typeface="+mn-lt"/>
          <a:ea typeface="+mn-ea"/>
          <a:cs typeface="+mn-cs"/>
        </a:defRPr>
      </a:lvl3pPr>
      <a:lvl4pPr marL="754174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4pPr>
      <a:lvl5pPr marL="969653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5pPr>
      <a:lvl6pPr marL="1185131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6pPr>
      <a:lvl7pPr marL="1400609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7pPr>
      <a:lvl8pPr marL="1616088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8pPr>
      <a:lvl9pPr marL="1831566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1pPr>
      <a:lvl2pPr marL="215478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2pPr>
      <a:lvl3pPr marL="430957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3pPr>
      <a:lvl4pPr marL="646435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4pPr>
      <a:lvl5pPr marL="861913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5pPr>
      <a:lvl6pPr marL="1077392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6pPr>
      <a:lvl7pPr marL="1292870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7pPr>
      <a:lvl8pPr marL="1508349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8pPr>
      <a:lvl9pPr marL="1723827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0840" y="0"/>
            <a:ext cx="4444857" cy="3238451"/>
            <a:chOff x="30839" y="85139"/>
            <a:chExt cx="4444857" cy="3238451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30839" y="85139"/>
              <a:ext cx="4444857" cy="2658639"/>
              <a:chOff x="5401463" y="910081"/>
              <a:chExt cx="4444857" cy="2658639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0" name="グラフ 1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63544892"/>
                      </p:ext>
                    </p:extLst>
                  </p:nvPr>
                </p:nvGraphicFramePr>
                <p:xfrm>
                  <a:off x="5678464" y="910081"/>
                  <a:ext cx="4167856" cy="244304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>
              <p:graphicFrame>
                <p:nvGraphicFramePr>
                  <p:cNvPr id="20" name="グラフ 1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63544892"/>
                      </p:ext>
                    </p:extLst>
                  </p:nvPr>
                </p:nvGraphicFramePr>
                <p:xfrm>
                  <a:off x="5678464" y="910081"/>
                  <a:ext cx="4167856" cy="244304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 rot="16200000">
                    <a:off x="4759942" y="1846346"/>
                    <a:ext cx="156004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コーン指数 </a:t>
                    </a:r>
                    <a:r>
                      <a:rPr lang="en-US" altLang="ja-JP" sz="1200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rPr>
                      <a:t>[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ja-JP" sz="1200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rPr>
                      <a:t>]</a:t>
                    </a:r>
                    <a:endParaRPr lang="ja-JP" altLang="en-US" sz="12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759942" y="1846346"/>
                    <a:ext cx="156004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20000" b="-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正方形/長方形 14"/>
              <p:cNvSpPr/>
              <p:nvPr/>
            </p:nvSpPr>
            <p:spPr>
              <a:xfrm>
                <a:off x="7340589" y="3291721"/>
                <a:ext cx="9188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含水比 </a:t>
                </a:r>
                <a:r>
                  <a:rPr lang="en-US" altLang="ja-JP" sz="12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[%]</a:t>
                </a:r>
                <a:endPara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>
                <a:off x="8955907" y="2825192"/>
                <a:ext cx="0" cy="16996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8792684" y="2839378"/>
                <a:ext cx="0" cy="155777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flipH="1">
                <a:off x="6132624" y="2846469"/>
                <a:ext cx="266006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flipH="1">
                <a:off x="6132624" y="2822711"/>
                <a:ext cx="282328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正方形/長方形 31"/>
              <p:cNvSpPr/>
              <p:nvPr/>
            </p:nvSpPr>
            <p:spPr>
              <a:xfrm>
                <a:off x="7218695" y="2037730"/>
                <a:ext cx="6511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Segoe UI" panose="020B0502040204020203" pitchFamily="34" charset="0"/>
                  </a:rPr>
                  <a:t>誤差</a:t>
                </a:r>
                <a:r>
                  <a:rPr lang="en-US" altLang="ja-JP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US" altLang="ja-JP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endPara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6135740" y="2839378"/>
                <a:ext cx="8883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Segoe UI" panose="020B0502040204020203" pitchFamily="34" charset="0"/>
                  </a:rPr>
                  <a:t>実測値</a:t>
                </a:r>
                <a:r>
                  <a:rPr lang="en-US" altLang="ja-JP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64</a:t>
                </a:r>
                <a:endPara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>
            <a:xfrm>
              <a:off x="2631025" y="1489787"/>
              <a:ext cx="569376" cy="510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761999" y="1744528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推定値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: 71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456865" y="2014436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865" y="2014436"/>
                  <a:ext cx="67999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2313382" y="1209242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82" y="1209242"/>
                  <a:ext cx="679994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1456866" y="1740982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866" y="1740982"/>
                  <a:ext cx="679994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コネクタ 21"/>
            <p:cNvCxnSpPr/>
            <p:nvPr/>
          </p:nvCxnSpPr>
          <p:spPr>
            <a:xfrm flipH="1">
              <a:off x="911695" y="2927595"/>
              <a:ext cx="288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911695" y="3164104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/>
          </p:nvSpPr>
          <p:spPr>
            <a:xfrm>
              <a:off x="1199695" y="2811620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コーン指数と含水比の実測値の組合せ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99695" y="3046591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コーン指数と含水比の推定値の組合せ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1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47</Words>
  <Application>Microsoft Office PowerPoint</Application>
  <PresentationFormat>ユーザー設定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13</cp:revision>
  <dcterms:created xsi:type="dcterms:W3CDTF">2019-12-24T07:57:02Z</dcterms:created>
  <dcterms:modified xsi:type="dcterms:W3CDTF">2020-01-15T02:38:12Z</dcterms:modified>
</cp:coreProperties>
</file>