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216650" cy="3714750"/>
  <p:notesSz cx="6858000" cy="9144000"/>
  <p:defaultTextStyle>
    <a:defPPr>
      <a:defRPr lang="ja-JP"/>
    </a:defPPr>
    <a:lvl1pPr marL="0" algn="l" defTabSz="567477" rtl="0" eaLnBrk="1" latinLnBrk="0" hangingPunct="1">
      <a:defRPr kumimoji="1" sz="1117" kern="1200">
        <a:solidFill>
          <a:schemeClr val="tx1"/>
        </a:solidFill>
        <a:latin typeface="+mn-lt"/>
        <a:ea typeface="+mn-ea"/>
        <a:cs typeface="+mn-cs"/>
      </a:defRPr>
    </a:lvl1pPr>
    <a:lvl2pPr marL="283738" algn="l" defTabSz="567477" rtl="0" eaLnBrk="1" latinLnBrk="0" hangingPunct="1">
      <a:defRPr kumimoji="1" sz="1117" kern="1200">
        <a:solidFill>
          <a:schemeClr val="tx1"/>
        </a:solidFill>
        <a:latin typeface="+mn-lt"/>
        <a:ea typeface="+mn-ea"/>
        <a:cs typeface="+mn-cs"/>
      </a:defRPr>
    </a:lvl2pPr>
    <a:lvl3pPr marL="567477" algn="l" defTabSz="567477" rtl="0" eaLnBrk="1" latinLnBrk="0" hangingPunct="1">
      <a:defRPr kumimoji="1" sz="1117" kern="1200">
        <a:solidFill>
          <a:schemeClr val="tx1"/>
        </a:solidFill>
        <a:latin typeface="+mn-lt"/>
        <a:ea typeface="+mn-ea"/>
        <a:cs typeface="+mn-cs"/>
      </a:defRPr>
    </a:lvl3pPr>
    <a:lvl4pPr marL="851215" algn="l" defTabSz="567477" rtl="0" eaLnBrk="1" latinLnBrk="0" hangingPunct="1">
      <a:defRPr kumimoji="1" sz="1117" kern="1200">
        <a:solidFill>
          <a:schemeClr val="tx1"/>
        </a:solidFill>
        <a:latin typeface="+mn-lt"/>
        <a:ea typeface="+mn-ea"/>
        <a:cs typeface="+mn-cs"/>
      </a:defRPr>
    </a:lvl4pPr>
    <a:lvl5pPr marL="1134953" algn="l" defTabSz="567477" rtl="0" eaLnBrk="1" latinLnBrk="0" hangingPunct="1">
      <a:defRPr kumimoji="1" sz="1117" kern="1200">
        <a:solidFill>
          <a:schemeClr val="tx1"/>
        </a:solidFill>
        <a:latin typeface="+mn-lt"/>
        <a:ea typeface="+mn-ea"/>
        <a:cs typeface="+mn-cs"/>
      </a:defRPr>
    </a:lvl5pPr>
    <a:lvl6pPr marL="1418692" algn="l" defTabSz="567477" rtl="0" eaLnBrk="1" latinLnBrk="0" hangingPunct="1">
      <a:defRPr kumimoji="1" sz="1117" kern="1200">
        <a:solidFill>
          <a:schemeClr val="tx1"/>
        </a:solidFill>
        <a:latin typeface="+mn-lt"/>
        <a:ea typeface="+mn-ea"/>
        <a:cs typeface="+mn-cs"/>
      </a:defRPr>
    </a:lvl6pPr>
    <a:lvl7pPr marL="1702430" algn="l" defTabSz="567477" rtl="0" eaLnBrk="1" latinLnBrk="0" hangingPunct="1">
      <a:defRPr kumimoji="1" sz="1117" kern="1200">
        <a:solidFill>
          <a:schemeClr val="tx1"/>
        </a:solidFill>
        <a:latin typeface="+mn-lt"/>
        <a:ea typeface="+mn-ea"/>
        <a:cs typeface="+mn-cs"/>
      </a:defRPr>
    </a:lvl7pPr>
    <a:lvl8pPr marL="1986168" algn="l" defTabSz="567477" rtl="0" eaLnBrk="1" latinLnBrk="0" hangingPunct="1">
      <a:defRPr kumimoji="1" sz="1117" kern="1200">
        <a:solidFill>
          <a:schemeClr val="tx1"/>
        </a:solidFill>
        <a:latin typeface="+mn-lt"/>
        <a:ea typeface="+mn-ea"/>
        <a:cs typeface="+mn-cs"/>
      </a:defRPr>
    </a:lvl8pPr>
    <a:lvl9pPr marL="2269907" algn="l" defTabSz="567477" rtl="0" eaLnBrk="1" latinLnBrk="0" hangingPunct="1">
      <a:defRPr kumimoji="1" sz="1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85F9C-83D9-42F1-B35C-BAA5191585B4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47725" y="1143000"/>
            <a:ext cx="5162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89A8F-54D3-4AD2-8B60-6017A263F2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46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67477" rtl="0" eaLnBrk="1" latinLnBrk="0" hangingPunct="1">
      <a:defRPr kumimoji="1" sz="745" kern="1200">
        <a:solidFill>
          <a:schemeClr val="tx1"/>
        </a:solidFill>
        <a:latin typeface="+mn-lt"/>
        <a:ea typeface="+mn-ea"/>
        <a:cs typeface="+mn-cs"/>
      </a:defRPr>
    </a:lvl1pPr>
    <a:lvl2pPr marL="283738" algn="l" defTabSz="567477" rtl="0" eaLnBrk="1" latinLnBrk="0" hangingPunct="1">
      <a:defRPr kumimoji="1" sz="745" kern="1200">
        <a:solidFill>
          <a:schemeClr val="tx1"/>
        </a:solidFill>
        <a:latin typeface="+mn-lt"/>
        <a:ea typeface="+mn-ea"/>
        <a:cs typeface="+mn-cs"/>
      </a:defRPr>
    </a:lvl2pPr>
    <a:lvl3pPr marL="567477" algn="l" defTabSz="567477" rtl="0" eaLnBrk="1" latinLnBrk="0" hangingPunct="1">
      <a:defRPr kumimoji="1" sz="745" kern="1200">
        <a:solidFill>
          <a:schemeClr val="tx1"/>
        </a:solidFill>
        <a:latin typeface="+mn-lt"/>
        <a:ea typeface="+mn-ea"/>
        <a:cs typeface="+mn-cs"/>
      </a:defRPr>
    </a:lvl3pPr>
    <a:lvl4pPr marL="851215" algn="l" defTabSz="567477" rtl="0" eaLnBrk="1" latinLnBrk="0" hangingPunct="1">
      <a:defRPr kumimoji="1" sz="745" kern="1200">
        <a:solidFill>
          <a:schemeClr val="tx1"/>
        </a:solidFill>
        <a:latin typeface="+mn-lt"/>
        <a:ea typeface="+mn-ea"/>
        <a:cs typeface="+mn-cs"/>
      </a:defRPr>
    </a:lvl4pPr>
    <a:lvl5pPr marL="1134953" algn="l" defTabSz="567477" rtl="0" eaLnBrk="1" latinLnBrk="0" hangingPunct="1">
      <a:defRPr kumimoji="1" sz="745" kern="1200">
        <a:solidFill>
          <a:schemeClr val="tx1"/>
        </a:solidFill>
        <a:latin typeface="+mn-lt"/>
        <a:ea typeface="+mn-ea"/>
        <a:cs typeface="+mn-cs"/>
      </a:defRPr>
    </a:lvl5pPr>
    <a:lvl6pPr marL="1418692" algn="l" defTabSz="567477" rtl="0" eaLnBrk="1" latinLnBrk="0" hangingPunct="1">
      <a:defRPr kumimoji="1" sz="745" kern="1200">
        <a:solidFill>
          <a:schemeClr val="tx1"/>
        </a:solidFill>
        <a:latin typeface="+mn-lt"/>
        <a:ea typeface="+mn-ea"/>
        <a:cs typeface="+mn-cs"/>
      </a:defRPr>
    </a:lvl6pPr>
    <a:lvl7pPr marL="1702430" algn="l" defTabSz="567477" rtl="0" eaLnBrk="1" latinLnBrk="0" hangingPunct="1">
      <a:defRPr kumimoji="1" sz="745" kern="1200">
        <a:solidFill>
          <a:schemeClr val="tx1"/>
        </a:solidFill>
        <a:latin typeface="+mn-lt"/>
        <a:ea typeface="+mn-ea"/>
        <a:cs typeface="+mn-cs"/>
      </a:defRPr>
    </a:lvl7pPr>
    <a:lvl8pPr marL="1986168" algn="l" defTabSz="567477" rtl="0" eaLnBrk="1" latinLnBrk="0" hangingPunct="1">
      <a:defRPr kumimoji="1" sz="745" kern="1200">
        <a:solidFill>
          <a:schemeClr val="tx1"/>
        </a:solidFill>
        <a:latin typeface="+mn-lt"/>
        <a:ea typeface="+mn-ea"/>
        <a:cs typeface="+mn-cs"/>
      </a:defRPr>
    </a:lvl8pPr>
    <a:lvl9pPr marL="2269907" algn="l" defTabSz="567477" rtl="0" eaLnBrk="1" latinLnBrk="0" hangingPunct="1">
      <a:defRPr kumimoji="1" sz="7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032125" y="841375"/>
            <a:ext cx="3802063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# 2</a:t>
            </a:r>
            <a:r>
              <a:rPr kumimoji="1" lang="ja-JP" altLang="en-US" dirty="0" smtClean="0"/>
              <a:t>行目の後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同じ土の種類で，含水比のみ異なるサンプルの分光反射率スペクトルを比較した例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2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081" y="607947"/>
            <a:ext cx="4662488" cy="1293283"/>
          </a:xfrm>
        </p:spPr>
        <p:txBody>
          <a:bodyPr anchor="b"/>
          <a:lstStyle>
            <a:lvl1pPr algn="ctr">
              <a:defRPr sz="305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081" y="1951104"/>
            <a:ext cx="4662488" cy="896871"/>
          </a:xfrm>
        </p:spPr>
        <p:txBody>
          <a:bodyPr/>
          <a:lstStyle>
            <a:lvl1pPr marL="0" indent="0" algn="ctr">
              <a:buNone/>
              <a:defRPr sz="1224"/>
            </a:lvl1pPr>
            <a:lvl2pPr marL="233126" indent="0" algn="ctr">
              <a:buNone/>
              <a:defRPr sz="1020"/>
            </a:lvl2pPr>
            <a:lvl3pPr marL="466253" indent="0" algn="ctr">
              <a:buNone/>
              <a:defRPr sz="918"/>
            </a:lvl3pPr>
            <a:lvl4pPr marL="699379" indent="0" algn="ctr">
              <a:buNone/>
              <a:defRPr sz="816"/>
            </a:lvl4pPr>
            <a:lvl5pPr marL="932505" indent="0" algn="ctr">
              <a:buNone/>
              <a:defRPr sz="816"/>
            </a:lvl5pPr>
            <a:lvl6pPr marL="1165631" indent="0" algn="ctr">
              <a:buNone/>
              <a:defRPr sz="816"/>
            </a:lvl6pPr>
            <a:lvl7pPr marL="1398758" indent="0" algn="ctr">
              <a:buNone/>
              <a:defRPr sz="816"/>
            </a:lvl7pPr>
            <a:lvl8pPr marL="1631884" indent="0" algn="ctr">
              <a:buNone/>
              <a:defRPr sz="816"/>
            </a:lvl8pPr>
            <a:lvl9pPr marL="1865010" indent="0" algn="ctr">
              <a:buNone/>
              <a:defRPr sz="816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6EE3-BAF0-40FC-8F0B-108A3145C894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0A94-4EEB-49AE-A371-4FFDFBCF8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17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6EE3-BAF0-40FC-8F0B-108A3145C894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0A94-4EEB-49AE-A371-4FFDFBCF8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08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8790" y="197776"/>
            <a:ext cx="1340465" cy="31480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395" y="197776"/>
            <a:ext cx="3943687" cy="314807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6EE3-BAF0-40FC-8F0B-108A3145C894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0A94-4EEB-49AE-A371-4FFDFBCF8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11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6EE3-BAF0-40FC-8F0B-108A3145C894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0A94-4EEB-49AE-A371-4FFDFBCF8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14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57" y="926108"/>
            <a:ext cx="5361861" cy="1545233"/>
          </a:xfrm>
        </p:spPr>
        <p:txBody>
          <a:bodyPr anchor="b"/>
          <a:lstStyle>
            <a:lvl1pPr>
              <a:defRPr sz="305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157" y="2485960"/>
            <a:ext cx="5361861" cy="812601"/>
          </a:xfrm>
        </p:spPr>
        <p:txBody>
          <a:bodyPr/>
          <a:lstStyle>
            <a:lvl1pPr marL="0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1pPr>
            <a:lvl2pPr marL="233126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2pPr>
            <a:lvl3pPr marL="466253" indent="0">
              <a:buNone/>
              <a:defRPr sz="918">
                <a:solidFill>
                  <a:schemeClr val="tx1">
                    <a:tint val="75000"/>
                  </a:schemeClr>
                </a:solidFill>
              </a:defRPr>
            </a:lvl3pPr>
            <a:lvl4pPr marL="699379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4pPr>
            <a:lvl5pPr marL="932505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5pPr>
            <a:lvl6pPr marL="1165631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6pPr>
            <a:lvl7pPr marL="1398758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7pPr>
            <a:lvl8pPr marL="1631884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8pPr>
            <a:lvl9pPr marL="1865010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6EE3-BAF0-40FC-8F0B-108A3145C894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0A94-4EEB-49AE-A371-4FFDFBCF8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04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395" y="988880"/>
            <a:ext cx="2642076" cy="23569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179" y="988880"/>
            <a:ext cx="2642076" cy="23569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6EE3-BAF0-40FC-8F0B-108A3145C894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0A94-4EEB-49AE-A371-4FFDFBCF8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0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04" y="197776"/>
            <a:ext cx="5361861" cy="71801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205" y="910630"/>
            <a:ext cx="2629934" cy="446286"/>
          </a:xfrm>
        </p:spPr>
        <p:txBody>
          <a:bodyPr anchor="b"/>
          <a:lstStyle>
            <a:lvl1pPr marL="0" indent="0">
              <a:buNone/>
              <a:defRPr sz="1224" b="1"/>
            </a:lvl1pPr>
            <a:lvl2pPr marL="233126" indent="0">
              <a:buNone/>
              <a:defRPr sz="1020" b="1"/>
            </a:lvl2pPr>
            <a:lvl3pPr marL="466253" indent="0">
              <a:buNone/>
              <a:defRPr sz="918" b="1"/>
            </a:lvl3pPr>
            <a:lvl4pPr marL="699379" indent="0">
              <a:buNone/>
              <a:defRPr sz="816" b="1"/>
            </a:lvl4pPr>
            <a:lvl5pPr marL="932505" indent="0">
              <a:buNone/>
              <a:defRPr sz="816" b="1"/>
            </a:lvl5pPr>
            <a:lvl6pPr marL="1165631" indent="0">
              <a:buNone/>
              <a:defRPr sz="816" b="1"/>
            </a:lvl6pPr>
            <a:lvl7pPr marL="1398758" indent="0">
              <a:buNone/>
              <a:defRPr sz="816" b="1"/>
            </a:lvl7pPr>
            <a:lvl8pPr marL="1631884" indent="0">
              <a:buNone/>
              <a:defRPr sz="816" b="1"/>
            </a:lvl8pPr>
            <a:lvl9pPr marL="1865010" indent="0">
              <a:buNone/>
              <a:defRPr sz="81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05" y="1356915"/>
            <a:ext cx="2629934" cy="19958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7179" y="910630"/>
            <a:ext cx="2642886" cy="446286"/>
          </a:xfrm>
        </p:spPr>
        <p:txBody>
          <a:bodyPr anchor="b"/>
          <a:lstStyle>
            <a:lvl1pPr marL="0" indent="0">
              <a:buNone/>
              <a:defRPr sz="1224" b="1"/>
            </a:lvl1pPr>
            <a:lvl2pPr marL="233126" indent="0">
              <a:buNone/>
              <a:defRPr sz="1020" b="1"/>
            </a:lvl2pPr>
            <a:lvl3pPr marL="466253" indent="0">
              <a:buNone/>
              <a:defRPr sz="918" b="1"/>
            </a:lvl3pPr>
            <a:lvl4pPr marL="699379" indent="0">
              <a:buNone/>
              <a:defRPr sz="816" b="1"/>
            </a:lvl4pPr>
            <a:lvl5pPr marL="932505" indent="0">
              <a:buNone/>
              <a:defRPr sz="816" b="1"/>
            </a:lvl5pPr>
            <a:lvl6pPr marL="1165631" indent="0">
              <a:buNone/>
              <a:defRPr sz="816" b="1"/>
            </a:lvl6pPr>
            <a:lvl7pPr marL="1398758" indent="0">
              <a:buNone/>
              <a:defRPr sz="816" b="1"/>
            </a:lvl7pPr>
            <a:lvl8pPr marL="1631884" indent="0">
              <a:buNone/>
              <a:defRPr sz="816" b="1"/>
            </a:lvl8pPr>
            <a:lvl9pPr marL="1865010" indent="0">
              <a:buNone/>
              <a:defRPr sz="81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7179" y="1356915"/>
            <a:ext cx="2642886" cy="19958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6EE3-BAF0-40FC-8F0B-108A3145C894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0A94-4EEB-49AE-A371-4FFDFBCF8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4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6EE3-BAF0-40FC-8F0B-108A3145C894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0A94-4EEB-49AE-A371-4FFDFBCF8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02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6EE3-BAF0-40FC-8F0B-108A3145C894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0A94-4EEB-49AE-A371-4FFDFBCF8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22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05" y="247650"/>
            <a:ext cx="2005031" cy="866775"/>
          </a:xfrm>
        </p:spPr>
        <p:txBody>
          <a:bodyPr anchor="b"/>
          <a:lstStyle>
            <a:lvl1pPr>
              <a:defRPr sz="163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886" y="534856"/>
            <a:ext cx="3147179" cy="2639880"/>
          </a:xfrm>
        </p:spPr>
        <p:txBody>
          <a:bodyPr/>
          <a:lstStyle>
            <a:lvl1pPr>
              <a:defRPr sz="1632"/>
            </a:lvl1pPr>
            <a:lvl2pPr>
              <a:defRPr sz="1428"/>
            </a:lvl2pPr>
            <a:lvl3pPr>
              <a:defRPr sz="1224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205" y="1114425"/>
            <a:ext cx="2005031" cy="2064610"/>
          </a:xfrm>
        </p:spPr>
        <p:txBody>
          <a:bodyPr/>
          <a:lstStyle>
            <a:lvl1pPr marL="0" indent="0">
              <a:buNone/>
              <a:defRPr sz="816"/>
            </a:lvl1pPr>
            <a:lvl2pPr marL="233126" indent="0">
              <a:buNone/>
              <a:defRPr sz="714"/>
            </a:lvl2pPr>
            <a:lvl3pPr marL="466253" indent="0">
              <a:buNone/>
              <a:defRPr sz="612"/>
            </a:lvl3pPr>
            <a:lvl4pPr marL="699379" indent="0">
              <a:buNone/>
              <a:defRPr sz="510"/>
            </a:lvl4pPr>
            <a:lvl5pPr marL="932505" indent="0">
              <a:buNone/>
              <a:defRPr sz="510"/>
            </a:lvl5pPr>
            <a:lvl6pPr marL="1165631" indent="0">
              <a:buNone/>
              <a:defRPr sz="510"/>
            </a:lvl6pPr>
            <a:lvl7pPr marL="1398758" indent="0">
              <a:buNone/>
              <a:defRPr sz="510"/>
            </a:lvl7pPr>
            <a:lvl8pPr marL="1631884" indent="0">
              <a:buNone/>
              <a:defRPr sz="510"/>
            </a:lvl8pPr>
            <a:lvl9pPr marL="1865010" indent="0">
              <a:buNone/>
              <a:defRPr sz="51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6EE3-BAF0-40FC-8F0B-108A3145C894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0A94-4EEB-49AE-A371-4FFDFBCF8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65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05" y="247650"/>
            <a:ext cx="2005031" cy="866775"/>
          </a:xfrm>
        </p:spPr>
        <p:txBody>
          <a:bodyPr anchor="b"/>
          <a:lstStyle>
            <a:lvl1pPr>
              <a:defRPr sz="163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2886" y="534856"/>
            <a:ext cx="3147179" cy="2639880"/>
          </a:xfrm>
        </p:spPr>
        <p:txBody>
          <a:bodyPr anchor="t"/>
          <a:lstStyle>
            <a:lvl1pPr marL="0" indent="0">
              <a:buNone/>
              <a:defRPr sz="1632"/>
            </a:lvl1pPr>
            <a:lvl2pPr marL="233126" indent="0">
              <a:buNone/>
              <a:defRPr sz="1428"/>
            </a:lvl2pPr>
            <a:lvl3pPr marL="466253" indent="0">
              <a:buNone/>
              <a:defRPr sz="1224"/>
            </a:lvl3pPr>
            <a:lvl4pPr marL="699379" indent="0">
              <a:buNone/>
              <a:defRPr sz="1020"/>
            </a:lvl4pPr>
            <a:lvl5pPr marL="932505" indent="0">
              <a:buNone/>
              <a:defRPr sz="1020"/>
            </a:lvl5pPr>
            <a:lvl6pPr marL="1165631" indent="0">
              <a:buNone/>
              <a:defRPr sz="1020"/>
            </a:lvl6pPr>
            <a:lvl7pPr marL="1398758" indent="0">
              <a:buNone/>
              <a:defRPr sz="1020"/>
            </a:lvl7pPr>
            <a:lvl8pPr marL="1631884" indent="0">
              <a:buNone/>
              <a:defRPr sz="1020"/>
            </a:lvl8pPr>
            <a:lvl9pPr marL="1865010" indent="0">
              <a:buNone/>
              <a:defRPr sz="102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205" y="1114425"/>
            <a:ext cx="2005031" cy="2064610"/>
          </a:xfrm>
        </p:spPr>
        <p:txBody>
          <a:bodyPr/>
          <a:lstStyle>
            <a:lvl1pPr marL="0" indent="0">
              <a:buNone/>
              <a:defRPr sz="816"/>
            </a:lvl1pPr>
            <a:lvl2pPr marL="233126" indent="0">
              <a:buNone/>
              <a:defRPr sz="714"/>
            </a:lvl2pPr>
            <a:lvl3pPr marL="466253" indent="0">
              <a:buNone/>
              <a:defRPr sz="612"/>
            </a:lvl3pPr>
            <a:lvl4pPr marL="699379" indent="0">
              <a:buNone/>
              <a:defRPr sz="510"/>
            </a:lvl4pPr>
            <a:lvl5pPr marL="932505" indent="0">
              <a:buNone/>
              <a:defRPr sz="510"/>
            </a:lvl5pPr>
            <a:lvl6pPr marL="1165631" indent="0">
              <a:buNone/>
              <a:defRPr sz="510"/>
            </a:lvl6pPr>
            <a:lvl7pPr marL="1398758" indent="0">
              <a:buNone/>
              <a:defRPr sz="510"/>
            </a:lvl7pPr>
            <a:lvl8pPr marL="1631884" indent="0">
              <a:buNone/>
              <a:defRPr sz="510"/>
            </a:lvl8pPr>
            <a:lvl9pPr marL="1865010" indent="0">
              <a:buNone/>
              <a:defRPr sz="51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6EE3-BAF0-40FC-8F0B-108A3145C894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0A94-4EEB-49AE-A371-4FFDFBCF8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3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395" y="197776"/>
            <a:ext cx="5361861" cy="718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395" y="988880"/>
            <a:ext cx="5361861" cy="235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7395" y="3443023"/>
            <a:ext cx="1398746" cy="197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66EE3-BAF0-40FC-8F0B-108A3145C894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266" y="3443023"/>
            <a:ext cx="2098119" cy="197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0509" y="3443023"/>
            <a:ext cx="1398746" cy="197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0A94-4EEB-49AE-A371-4FFDFBCF8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11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66253" rtl="0" eaLnBrk="1" latinLnBrk="0" hangingPunct="1">
        <a:lnSpc>
          <a:spcPct val="90000"/>
        </a:lnSpc>
        <a:spcBef>
          <a:spcPct val="0"/>
        </a:spcBef>
        <a:buNone/>
        <a:defRPr kumimoji="1" sz="22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563" indent="-116563" algn="l" defTabSz="466253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kumimoji="1"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49689" indent="-116563" algn="l" defTabSz="466253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kumimoji="1"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582816" indent="-116563" algn="l" defTabSz="466253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kumimoji="1"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815942" indent="-116563" algn="l" defTabSz="466253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4pPr>
      <a:lvl5pPr marL="1049068" indent="-116563" algn="l" defTabSz="466253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5pPr>
      <a:lvl6pPr marL="1282195" indent="-116563" algn="l" defTabSz="466253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6pPr>
      <a:lvl7pPr marL="1515321" indent="-116563" algn="l" defTabSz="466253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7pPr>
      <a:lvl8pPr marL="1748447" indent="-116563" algn="l" defTabSz="466253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8pPr>
      <a:lvl9pPr marL="1981573" indent="-116563" algn="l" defTabSz="466253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6253" rtl="0" eaLnBrk="1" latinLnBrk="0" hangingPunct="1"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1pPr>
      <a:lvl2pPr marL="233126" algn="l" defTabSz="466253" rtl="0" eaLnBrk="1" latinLnBrk="0" hangingPunct="1"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2pPr>
      <a:lvl3pPr marL="466253" algn="l" defTabSz="466253" rtl="0" eaLnBrk="1" latinLnBrk="0" hangingPunct="1"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3pPr>
      <a:lvl4pPr marL="699379" algn="l" defTabSz="466253" rtl="0" eaLnBrk="1" latinLnBrk="0" hangingPunct="1"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4pPr>
      <a:lvl5pPr marL="932505" algn="l" defTabSz="466253" rtl="0" eaLnBrk="1" latinLnBrk="0" hangingPunct="1"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5pPr>
      <a:lvl6pPr marL="1165631" algn="l" defTabSz="466253" rtl="0" eaLnBrk="1" latinLnBrk="0" hangingPunct="1"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6pPr>
      <a:lvl7pPr marL="1398758" algn="l" defTabSz="466253" rtl="0" eaLnBrk="1" latinLnBrk="0" hangingPunct="1"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7pPr>
      <a:lvl8pPr marL="1631884" algn="l" defTabSz="466253" rtl="0" eaLnBrk="1" latinLnBrk="0" hangingPunct="1"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8pPr>
      <a:lvl9pPr marL="1865010" algn="l" defTabSz="466253" rtl="0" eaLnBrk="1" latinLnBrk="0" hangingPunct="1"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/>
          <p:cNvSpPr txBox="1"/>
          <p:nvPr/>
        </p:nvSpPr>
        <p:spPr>
          <a:xfrm>
            <a:off x="4679431" y="4380288"/>
            <a:ext cx="184731" cy="264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二等辺三角形 67"/>
          <p:cNvSpPr/>
          <p:nvPr/>
        </p:nvSpPr>
        <p:spPr>
          <a:xfrm rot="10800000">
            <a:off x="7107753" y="4124804"/>
            <a:ext cx="597558" cy="1091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132" y="94537"/>
            <a:ext cx="6190684" cy="3683951"/>
            <a:chOff x="350069" y="1319520"/>
            <a:chExt cx="6190684" cy="3683951"/>
          </a:xfrm>
        </p:grpSpPr>
        <p:sp>
          <p:nvSpPr>
            <p:cNvPr id="70" name="正方形/長方形 69"/>
            <p:cNvSpPr/>
            <p:nvPr/>
          </p:nvSpPr>
          <p:spPr>
            <a:xfrm>
              <a:off x="2779060" y="1886102"/>
              <a:ext cx="177598" cy="27854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782262" y="1879465"/>
              <a:ext cx="2676699" cy="27854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8" name="直線矢印コネクタ 37"/>
            <p:cNvCxnSpPr/>
            <p:nvPr/>
          </p:nvCxnSpPr>
          <p:spPr>
            <a:xfrm>
              <a:off x="706551" y="4670196"/>
              <a:ext cx="583420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V="1">
              <a:off x="706551" y="1922418"/>
              <a:ext cx="0" cy="27477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フリーフォーム 39"/>
            <p:cNvSpPr/>
            <p:nvPr/>
          </p:nvSpPr>
          <p:spPr>
            <a:xfrm>
              <a:off x="706551" y="1922418"/>
              <a:ext cx="5752408" cy="1097280"/>
            </a:xfrm>
            <a:custGeom>
              <a:avLst/>
              <a:gdLst>
                <a:gd name="connsiteX0" fmla="*/ 0 w 5752408"/>
                <a:gd name="connsiteY0" fmla="*/ 1097280 h 1097280"/>
                <a:gd name="connsiteX1" fmla="*/ 2161309 w 5752408"/>
                <a:gd name="connsiteY1" fmla="*/ 382386 h 1097280"/>
                <a:gd name="connsiteX2" fmla="*/ 5752408 w 5752408"/>
                <a:gd name="connsiteY2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2408" h="1097280">
                  <a:moveTo>
                    <a:pt x="0" y="1097280"/>
                  </a:moveTo>
                  <a:cubicBezTo>
                    <a:pt x="601287" y="831273"/>
                    <a:pt x="1202574" y="565266"/>
                    <a:pt x="2161309" y="382386"/>
                  </a:cubicBezTo>
                  <a:cubicBezTo>
                    <a:pt x="3120044" y="199506"/>
                    <a:pt x="5145579" y="60960"/>
                    <a:pt x="575240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1" name="フリーフォーム 40"/>
            <p:cNvSpPr/>
            <p:nvPr/>
          </p:nvSpPr>
          <p:spPr>
            <a:xfrm>
              <a:off x="706551" y="2548370"/>
              <a:ext cx="5752408" cy="690307"/>
            </a:xfrm>
            <a:custGeom>
              <a:avLst/>
              <a:gdLst>
                <a:gd name="connsiteX0" fmla="*/ 0 w 5744095"/>
                <a:gd name="connsiteY0" fmla="*/ 690307 h 690307"/>
                <a:gd name="connsiteX1" fmla="*/ 3133899 w 5744095"/>
                <a:gd name="connsiteY1" fmla="*/ 350 h 690307"/>
                <a:gd name="connsiteX2" fmla="*/ 4779819 w 5744095"/>
                <a:gd name="connsiteY2" fmla="*/ 590554 h 690307"/>
                <a:gd name="connsiteX3" fmla="*/ 5744095 w 5744095"/>
                <a:gd name="connsiteY3" fmla="*/ 158292 h 69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4095" h="690307">
                  <a:moveTo>
                    <a:pt x="0" y="690307"/>
                  </a:moveTo>
                  <a:cubicBezTo>
                    <a:pt x="1168631" y="353641"/>
                    <a:pt x="2337263" y="16975"/>
                    <a:pt x="3133899" y="350"/>
                  </a:cubicBezTo>
                  <a:cubicBezTo>
                    <a:pt x="3930535" y="-16275"/>
                    <a:pt x="4344786" y="564230"/>
                    <a:pt x="4779819" y="590554"/>
                  </a:cubicBezTo>
                  <a:cubicBezTo>
                    <a:pt x="5214852" y="616878"/>
                    <a:pt x="5479473" y="387585"/>
                    <a:pt x="5744095" y="15829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" name="フリーフォーム 41"/>
            <p:cNvSpPr/>
            <p:nvPr/>
          </p:nvSpPr>
          <p:spPr>
            <a:xfrm>
              <a:off x="706552" y="3389331"/>
              <a:ext cx="5752408" cy="1190575"/>
            </a:xfrm>
            <a:custGeom>
              <a:avLst/>
              <a:gdLst>
                <a:gd name="connsiteX0" fmla="*/ 0 w 5785659"/>
                <a:gd name="connsiteY0" fmla="*/ 300951 h 1190575"/>
                <a:gd name="connsiteX1" fmla="*/ 2161309 w 5785659"/>
                <a:gd name="connsiteY1" fmla="*/ 51569 h 1190575"/>
                <a:gd name="connsiteX2" fmla="*/ 4688379 w 5785659"/>
                <a:gd name="connsiteY2" fmla="*/ 1190413 h 1190575"/>
                <a:gd name="connsiteX3" fmla="*/ 5785659 w 5785659"/>
                <a:gd name="connsiteY3" fmla="*/ 143009 h 1190575"/>
                <a:gd name="connsiteX4" fmla="*/ 5785659 w 5785659"/>
                <a:gd name="connsiteY4" fmla="*/ 143009 h 11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5659" h="1190575">
                  <a:moveTo>
                    <a:pt x="0" y="300951"/>
                  </a:moveTo>
                  <a:cubicBezTo>
                    <a:pt x="689956" y="102138"/>
                    <a:pt x="1379913" y="-96675"/>
                    <a:pt x="2161309" y="51569"/>
                  </a:cubicBezTo>
                  <a:cubicBezTo>
                    <a:pt x="2942705" y="199813"/>
                    <a:pt x="4084321" y="1175173"/>
                    <a:pt x="4688379" y="1190413"/>
                  </a:cubicBezTo>
                  <a:cubicBezTo>
                    <a:pt x="5292437" y="1205653"/>
                    <a:pt x="5785659" y="143009"/>
                    <a:pt x="5785659" y="143009"/>
                  </a:cubicBezTo>
                  <a:lnTo>
                    <a:pt x="5785659" y="143009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 rot="16200000">
              <a:off x="-267889" y="2740706"/>
              <a:ext cx="15744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分光反射率 </a:t>
              </a:r>
              <a:r>
                <a:rPr lang="en-US" altLang="ja-JP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[%]</a:t>
              </a:r>
              <a:endParaRPr lang="ja-JP" altLang="en-US" sz="16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108131" y="1319520"/>
              <a:ext cx="20313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水が吸光する</a:t>
              </a:r>
              <a: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/>
              </a:r>
              <a:b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波長帯（近赤外線）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2927467" y="4664917"/>
              <a:ext cx="10823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波長 </a:t>
              </a:r>
              <a:r>
                <a:rPr lang="en-US" altLang="ja-JP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[nm]</a:t>
              </a:r>
              <a:endParaRPr lang="ja-JP" altLang="en-US" sz="16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cxnSp>
          <p:nvCxnSpPr>
            <p:cNvPr id="48" name="直線コネクタ 47"/>
            <p:cNvCxnSpPr>
              <a:stCxn id="40" idx="1"/>
            </p:cNvCxnSpPr>
            <p:nvPr/>
          </p:nvCxnSpPr>
          <p:spPr>
            <a:xfrm flipV="1">
              <a:off x="2867860" y="2288178"/>
              <a:ext cx="67354" cy="16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40" idx="1"/>
            </p:cNvCxnSpPr>
            <p:nvPr/>
          </p:nvCxnSpPr>
          <p:spPr>
            <a:xfrm>
              <a:off x="2867860" y="2304804"/>
              <a:ext cx="287620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2859547" y="2680988"/>
              <a:ext cx="287620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2859547" y="3439207"/>
              <a:ext cx="287620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下矢印 51"/>
            <p:cNvSpPr/>
            <p:nvPr/>
          </p:nvSpPr>
          <p:spPr>
            <a:xfrm rot="10800000">
              <a:off x="5338592" y="1998739"/>
              <a:ext cx="224443" cy="30561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3" name="下矢印 52"/>
            <p:cNvSpPr/>
            <p:nvPr/>
          </p:nvSpPr>
          <p:spPr>
            <a:xfrm>
              <a:off x="5338592" y="2662325"/>
              <a:ext cx="224443" cy="47094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4" name="下矢印 53"/>
            <p:cNvSpPr/>
            <p:nvPr/>
          </p:nvSpPr>
          <p:spPr>
            <a:xfrm>
              <a:off x="5338592" y="3438290"/>
              <a:ext cx="224443" cy="114161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正方形/長方形 54"/>
                <p:cNvSpPr/>
                <p:nvPr/>
              </p:nvSpPr>
              <p:spPr>
                <a:xfrm>
                  <a:off x="5494927" y="1960059"/>
                  <a:ext cx="4822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8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sz="18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16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55" name="正方形/長方形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4927" y="1960059"/>
                  <a:ext cx="4822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正方形/長方形 55"/>
                <p:cNvSpPr/>
                <p:nvPr/>
              </p:nvSpPr>
              <p:spPr>
                <a:xfrm>
                  <a:off x="5491968" y="2658240"/>
                  <a:ext cx="487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8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sz="18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16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56" name="正方形/長方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968" y="2658240"/>
                  <a:ext cx="48756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正方形/長方形 56"/>
                <p:cNvSpPr/>
                <p:nvPr/>
              </p:nvSpPr>
              <p:spPr>
                <a:xfrm>
                  <a:off x="5500281" y="3769578"/>
                  <a:ext cx="487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8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sz="18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16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57" name="正方形/長方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281" y="3769578"/>
                  <a:ext cx="48756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正方形/長方形 57"/>
            <p:cNvSpPr/>
            <p:nvPr/>
          </p:nvSpPr>
          <p:spPr>
            <a:xfrm>
              <a:off x="1571305" y="3482242"/>
              <a:ext cx="11063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含水比</a:t>
              </a:r>
              <a:r>
                <a:rPr lang="en-US" altLang="ja-JP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:</a:t>
              </a:r>
              <a:r>
                <a:rPr lang="ja-JP" altLang="en-US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</a:t>
              </a:r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大</a:t>
              </a: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1569488" y="2006733"/>
              <a:ext cx="11063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含水比</a:t>
              </a:r>
              <a:r>
                <a:rPr lang="en-US" altLang="ja-JP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:</a:t>
              </a:r>
              <a:r>
                <a:rPr lang="ja-JP" altLang="en-US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</a:t>
              </a:r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小</a:t>
              </a: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569488" y="2994218"/>
              <a:ext cx="11063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含水比</a:t>
              </a:r>
              <a:r>
                <a:rPr lang="en-US" altLang="ja-JP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:</a:t>
              </a:r>
              <a:r>
                <a:rPr lang="ja-JP" altLang="en-US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</a:t>
              </a:r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中</a:t>
              </a: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2077902" y="1330298"/>
              <a:ext cx="162095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水が吸光しない</a:t>
              </a:r>
              <a: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/>
              </a:r>
              <a:b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波長帯</a:t>
              </a:r>
              <a:endParaRPr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4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48</Words>
  <Application>Microsoft Office PowerPoint</Application>
  <PresentationFormat>ユーザー設定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Calibri</vt:lpstr>
      <vt:lpstr>Calibri Light</vt:lpstr>
      <vt:lpstr>Cambria Math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3</cp:revision>
  <dcterms:created xsi:type="dcterms:W3CDTF">2019-12-24T07:12:47Z</dcterms:created>
  <dcterms:modified xsi:type="dcterms:W3CDTF">2019-12-27T01:15:43Z</dcterms:modified>
</cp:coreProperties>
</file>