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0914"/>
    <a:srgbClr val="B22600"/>
    <a:srgbClr val="1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1803" autoAdjust="0"/>
  </p:normalViewPr>
  <p:slideViewPr>
    <p:cSldViewPr snapToGrid="0">
      <p:cViewPr varScale="1">
        <p:scale>
          <a:sx n="68" d="100"/>
          <a:sy n="68" d="100"/>
        </p:scale>
        <p:origin x="60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Users (millions)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Sheet1!$A$26:$A$39</c:f>
              <c:numCache>
                <c:formatCode>General</c:formatCode>
                <c:ptCount val="14"/>
                <c:pt idx="0">
                  <c:v>2011</c:v>
                </c:pt>
                <c:pt idx="1">
                  <c:v>2012</c:v>
                </c:pt>
                <c:pt idx="2">
                  <c:v>2013</c:v>
                </c:pt>
                <c:pt idx="3">
                  <c:v>2014</c:v>
                </c:pt>
                <c:pt idx="4">
                  <c:v>2015</c:v>
                </c:pt>
                <c:pt idx="5">
                  <c:v>2016</c:v>
                </c:pt>
                <c:pt idx="6">
                  <c:v>2017</c:v>
                </c:pt>
                <c:pt idx="7">
                  <c:v>2018</c:v>
                </c:pt>
                <c:pt idx="8">
                  <c:v>2019</c:v>
                </c:pt>
                <c:pt idx="9">
                  <c:v>2020</c:v>
                </c:pt>
                <c:pt idx="10">
                  <c:v>2021</c:v>
                </c:pt>
                <c:pt idx="11">
                  <c:v>2022</c:v>
                </c:pt>
                <c:pt idx="12">
                  <c:v>2023</c:v>
                </c:pt>
                <c:pt idx="13">
                  <c:v>2024</c:v>
                </c:pt>
              </c:numCache>
            </c:numRef>
          </c:cat>
          <c:val>
            <c:numRef>
              <c:f>Sheet1!$B$26:$B$39</c:f>
              <c:numCache>
                <c:formatCode>General</c:formatCode>
                <c:ptCount val="14"/>
                <c:pt idx="0">
                  <c:v>21.5</c:v>
                </c:pt>
                <c:pt idx="1">
                  <c:v>30.36</c:v>
                </c:pt>
                <c:pt idx="2">
                  <c:v>41.43</c:v>
                </c:pt>
                <c:pt idx="3">
                  <c:v>54.48</c:v>
                </c:pt>
                <c:pt idx="4">
                  <c:v>70.84</c:v>
                </c:pt>
                <c:pt idx="5">
                  <c:v>89.09</c:v>
                </c:pt>
                <c:pt idx="6">
                  <c:v>110.64</c:v>
                </c:pt>
                <c:pt idx="7">
                  <c:v>139.26</c:v>
                </c:pt>
                <c:pt idx="8">
                  <c:v>167.09</c:v>
                </c:pt>
                <c:pt idx="9">
                  <c:v>203.66</c:v>
                </c:pt>
                <c:pt idx="10">
                  <c:v>221.84</c:v>
                </c:pt>
                <c:pt idx="11">
                  <c:v>230.75</c:v>
                </c:pt>
                <c:pt idx="12">
                  <c:v>260</c:v>
                </c:pt>
                <c:pt idx="13">
                  <c:v>301.60000000000002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7-40B3-8AD5-7F38ADE3596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100082160"/>
        <c:axId val="1100082640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Sheet1!$C$25</c15:sqref>
                        </c15:formulaRef>
                      </c:ext>
                    </c:extLst>
                    <c:strCache>
                      <c:ptCount val="1"/>
                      <c:pt idx="0">
                        <c:v>Growth Percentage</c:v>
                      </c:pt>
                    </c:strCache>
                  </c:strRef>
                </c:tx>
                <c:spPr>
                  <a:solidFill>
                    <a:schemeClr val="dk1">
                      <a:tint val="55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numRef>
                    <c:extLst>
                      <c:ext uri="{02D57815-91ED-43cb-92C2-25804820EDAC}">
                        <c15:formulaRef>
                          <c15:sqref>Sheet1!$A$26:$A$39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2011</c:v>
                      </c:pt>
                      <c:pt idx="1">
                        <c:v>2012</c:v>
                      </c:pt>
                      <c:pt idx="2">
                        <c:v>2013</c:v>
                      </c:pt>
                      <c:pt idx="3">
                        <c:v>2014</c:v>
                      </c:pt>
                      <c:pt idx="4">
                        <c:v>2015</c:v>
                      </c:pt>
                      <c:pt idx="5">
                        <c:v>2016</c:v>
                      </c:pt>
                      <c:pt idx="6">
                        <c:v>2017</c:v>
                      </c:pt>
                      <c:pt idx="7">
                        <c:v>2018</c:v>
                      </c:pt>
                      <c:pt idx="8">
                        <c:v>2019</c:v>
                      </c:pt>
                      <c:pt idx="9">
                        <c:v>2020</c:v>
                      </c:pt>
                      <c:pt idx="10">
                        <c:v>2021</c:v>
                      </c:pt>
                      <c:pt idx="11">
                        <c:v>2022</c:v>
                      </c:pt>
                      <c:pt idx="12">
                        <c:v>2023</c:v>
                      </c:pt>
                      <c:pt idx="13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Sheet1!$C$26:$C$39</c15:sqref>
                        </c15:formulaRef>
                      </c:ext>
                    </c:extLst>
                    <c:numCache>
                      <c:formatCode>General</c:formatCode>
                      <c:ptCount val="14"/>
                      <c:pt idx="0">
                        <c:v>41.20930232558139</c:v>
                      </c:pt>
                      <c:pt idx="1">
                        <c:v>36.462450592885375</c:v>
                      </c:pt>
                      <c:pt idx="2">
                        <c:v>31.498913830557562</c:v>
                      </c:pt>
                      <c:pt idx="3">
                        <c:v>30.029368575624094</c:v>
                      </c:pt>
                      <c:pt idx="4">
                        <c:v>25.762281197063803</c:v>
                      </c:pt>
                      <c:pt idx="5">
                        <c:v>24.189022336962619</c:v>
                      </c:pt>
                      <c:pt idx="6">
                        <c:v>25.867678958785241</c:v>
                      </c:pt>
                      <c:pt idx="7">
                        <c:v>19.984202211690373</c:v>
                      </c:pt>
                      <c:pt idx="8">
                        <c:v>21.886408522353218</c:v>
                      </c:pt>
                      <c:pt idx="9">
                        <c:v>8.926642443287836</c:v>
                      </c:pt>
                      <c:pt idx="10">
                        <c:v>4.0164082221420827</c:v>
                      </c:pt>
                      <c:pt idx="11">
                        <c:v>12.676056338028168</c:v>
                      </c:pt>
                      <c:pt idx="12">
                        <c:v>16.000000000000007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1BF7-40B3-8AD5-7F38ADE35967}"/>
                  </c:ext>
                </c:extLst>
              </c15:ser>
            </c15:filteredBarSeries>
          </c:ext>
        </c:extLst>
      </c:barChart>
      <c:catAx>
        <c:axId val="1100082160"/>
        <c:scaling>
          <c:orientation val="minMax"/>
        </c:scaling>
        <c:delete val="0"/>
        <c:axPos val="l"/>
        <c:minorGridlines>
          <c:spPr>
            <a:ln w="9525" cap="flat" cmpd="sng" algn="ctr">
              <a:noFill/>
              <a:prstDash val="sysDot"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82640"/>
        <c:crosses val="autoZero"/>
        <c:auto val="1"/>
        <c:lblAlgn val="ctr"/>
        <c:lblOffset val="100"/>
        <c:noMultiLvlLbl val="0"/>
      </c:catAx>
      <c:valAx>
        <c:axId val="11000826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>
                    <a:solidFill>
                      <a:schemeClr val="bg1"/>
                    </a:solidFill>
                  </a:rPr>
                  <a:t>Subscriber</a:t>
                </a:r>
                <a:r>
                  <a:rPr lang="en-US" baseline="0">
                    <a:solidFill>
                      <a:schemeClr val="bg1"/>
                    </a:solidFill>
                  </a:rPr>
                  <a:t> Growth (mm)</a:t>
                </a:r>
                <a:endParaRPr lang="en-US">
                  <a:solidFill>
                    <a:schemeClr val="bg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0082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55C10-31AB-4364-B77B-348751D4B16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0C923D-1459-41D8-9B0E-EE09ABE60E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4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4366-1D82-D678-6122-F98B57EB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2EA39-152B-D104-834A-5BF02A404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136E0B-B7CD-A47B-FE69-70D99EA75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13F48-57EB-EF36-72C4-E3E89B145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490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052BF-9076-DCA3-7B9A-B32D16E27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56672-4FDA-7FFD-A60E-B5BFDC45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D401D-A8DE-DA24-E79A-34D5EC17D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878E-6431-EA51-375E-533BD064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0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6E8EA-F111-F778-EF4D-2313E92AC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822C2E-7FCF-077F-356D-2BA006ADC6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95271-7E59-17A4-BC05-962DACAAE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2EC54-CF02-6AD2-635F-B6BB02AAF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90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4ECC0-9DC8-A26F-0624-FCE52F939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6B71D-4D36-4826-649E-1E3ECEF91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F744C-EEB2-A6D0-0AAA-E57C1D55E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22C4-A44A-1503-62B1-361CBD47D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7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6F9F-5F78-6C59-8745-57C221D0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2BC36E-6DF6-16EC-77BC-710CD712B7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53FF0B-E097-C64F-4399-406B40267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0276E-87DA-2C7B-B5D6-9B8B3851FC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39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46511-679B-69AD-5A11-2E5FE108E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916C3-7936-9DB2-0D4D-C811BB736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00A520-8007-5BDA-7A1C-C20B27A2A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22DF6-59DD-AB4D-631D-A45F3D0B1E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486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9433E-4EF0-F40D-8A3D-74850CDEA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1D478-A844-6B68-6E4E-4E0A7C379D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BC84F1-04FC-2D51-F570-FBD2A577D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FF60C-F43B-3F04-52B4-2296911DF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0C923D-1459-41D8-9B0E-EE09ABE60E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462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06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77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7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6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5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64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8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87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FE1FFCB-F485-4173-A245-2F89EC0009D8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24B50BC-A928-44B7-9C3B-8057EFC04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243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9.png"/><Relationship Id="rId18" Type="http://schemas.microsoft.com/office/2007/relationships/hdphoto" Target="../media/hdphoto6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3.wdp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10" Type="http://schemas.microsoft.com/office/2007/relationships/hdphoto" Target="../media/hdphoto2.wdp"/><Relationship Id="rId4" Type="http://schemas.openxmlformats.org/officeDocument/2006/relationships/image" Target="../media/image3.svg"/><Relationship Id="rId9" Type="http://schemas.openxmlformats.org/officeDocument/2006/relationships/image" Target="../media/image7.png"/><Relationship Id="rId14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1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FC7B14-2D69-38EB-2928-265471CF2B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 anchorCtr="0">
            <a:normAutofit/>
          </a:bodyPr>
          <a:lstStyle/>
          <a:p>
            <a:pPr algn="l"/>
            <a:r>
              <a:rPr lang="en-U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Case Study: An Analysis of Content Popularity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CCF49-A477-CD9D-C4B8-3F41872F1C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Simran Karamchandani</a:t>
            </a:r>
          </a:p>
          <a:p>
            <a:pPr algn="l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22APR2025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Netflix | Brand Assets | Logos">
            <a:extLst>
              <a:ext uri="{FF2B5EF4-FFF2-40B4-BE49-F238E27FC236}">
                <a16:creationId xmlns:a16="http://schemas.microsoft.com/office/drawing/2014/main" id="{7A1B6B18-EC10-AD1E-439C-103E2684E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7" r="23084" b="-2"/>
          <a:stretch/>
        </p:blipFill>
        <p:spPr bwMode="auto"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1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D69C8-FE42-2AF9-E4BF-AA09CFC1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Streaming Upward – Netflix Has Gained Millions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01FAF-2D52-7DDC-9BF3-19021AA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A125B6C-34BE-BB54-1322-3807B7D510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1100359"/>
              </p:ext>
            </p:extLst>
          </p:nvPr>
        </p:nvGraphicFramePr>
        <p:xfrm>
          <a:off x="2171954" y="1554163"/>
          <a:ext cx="7848091" cy="5167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081E3-CC70-79B4-7C60-AED9D7F94ADD}"/>
              </a:ext>
            </a:extLst>
          </p:cNvPr>
          <p:cNvCxnSpPr>
            <a:cxnSpLocks/>
          </p:cNvCxnSpPr>
          <p:nvPr/>
        </p:nvCxnSpPr>
        <p:spPr>
          <a:xfrm flipH="1">
            <a:off x="3680460" y="5707697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5DB701F-D029-9426-499F-A2AB4E82A1ED}"/>
              </a:ext>
            </a:extLst>
          </p:cNvPr>
          <p:cNvSpPr/>
          <p:nvPr/>
        </p:nvSpPr>
        <p:spPr>
          <a:xfrm>
            <a:off x="4305300" y="5174297"/>
            <a:ext cx="2301240" cy="731520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(36%) Increase in Subscribers in 2012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BB85CB-EA58-19A4-49FF-7CAEF315396B}"/>
              </a:ext>
            </a:extLst>
          </p:cNvPr>
          <p:cNvSpPr txBox="1"/>
          <p:nvPr/>
        </p:nvSpPr>
        <p:spPr>
          <a:xfrm>
            <a:off x="4305300" y="1138922"/>
            <a:ext cx="366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Subscriber Growth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collected by Business of Apps</a:t>
            </a:r>
          </a:p>
        </p:txBody>
      </p:sp>
    </p:spTree>
    <p:extLst>
      <p:ext uri="{BB962C8B-B14F-4D97-AF65-F5344CB8AC3E}">
        <p14:creationId xmlns:p14="http://schemas.microsoft.com/office/powerpoint/2010/main" val="222235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DF80A-FE96-4F01-F9B7-B930CAF7B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891A-CC1E-08FF-2D32-A4B051BF6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174640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Perspective – Netflix Has Rapidly Evolved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D5A07-7DAF-7793-96BE-925A5A491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64F60D4A-C204-521F-70D9-94C7F858DC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8120" y="2918460"/>
            <a:ext cx="914400" cy="914400"/>
          </a:xfrm>
          <a:prstGeom prst="rect">
            <a:avLst/>
          </a:prstGeom>
        </p:spPr>
      </p:pic>
      <p:pic>
        <p:nvPicPr>
          <p:cNvPr id="21" name="Graphic 20" descr="Earth Globe - Asia with solid fill">
            <a:extLst>
              <a:ext uri="{FF2B5EF4-FFF2-40B4-BE49-F238E27FC236}">
                <a16:creationId xmlns:a16="http://schemas.microsoft.com/office/drawing/2014/main" id="{CDCF6835-FFCC-6982-9D1C-9004DFC6CF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91436" y="3839087"/>
            <a:ext cx="803912" cy="8039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8A81B08-D034-675C-386E-2E3941F672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9848" r="90909">
                        <a14:foregroundMark x1="53030" y1="84063" x2="53030" y2="84063"/>
                        <a14:foregroundMark x1="90909" y1="45625" x2="90909" y2="4562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93470" y="2979535"/>
            <a:ext cx="914401" cy="73891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E4B9643A-8625-310E-23EC-C086B64E37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3863" b="94635" l="6681" r="93737">
                        <a14:foregroundMark x1="6681" y1="59013" x2="6681" y2="59013"/>
                        <a14:foregroundMark x1="59499" y1="49142" x2="59499" y2="49142"/>
                        <a14:foregroundMark x1="55115" y1="4077" x2="55115" y2="4077"/>
                        <a14:foregroundMark x1="93737" y1="46996" x2="93737" y2="46996"/>
                        <a14:foregroundMark x1="57829" y1="94635" x2="57829" y2="9463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0570" y="3911156"/>
            <a:ext cx="678180" cy="65977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2D65A58-1A83-B505-D82A-1EB65CABBF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325" b="89809" l="4435" r="95787">
                        <a14:foregroundMark x1="17073" y1="18790" x2="17073" y2="18790"/>
                        <a14:foregroundMark x1="22616" y1="39809" x2="22616" y2="39809"/>
                        <a14:foregroundMark x1="38359" y1="47452" x2="38359" y2="47452"/>
                        <a14:foregroundMark x1="47894" y1="50318" x2="47894" y2="50318"/>
                        <a14:foregroundMark x1="59424" y1="21338" x2="59424" y2="21338"/>
                        <a14:foregroundMark x1="78714" y1="21975" x2="78714" y2="21975"/>
                        <a14:foregroundMark x1="80488" y1="51911" x2="80488" y2="51911"/>
                        <a14:foregroundMark x1="67627" y1="46497" x2="67627" y2="46497"/>
                        <a14:foregroundMark x1="65188" y1="58599" x2="65188" y2="58599"/>
                        <a14:foregroundMark x1="36585" y1="64968" x2="36585" y2="64968"/>
                        <a14:foregroundMark x1="22838" y1="67197" x2="22838" y2="67197"/>
                        <a14:foregroundMark x1="14856" y1="80573" x2="14856" y2="80573"/>
                        <a14:foregroundMark x1="4656" y1="78344" x2="4656" y2="78344"/>
                        <a14:foregroundMark x1="29712" y1="7643" x2="29712" y2="7643"/>
                        <a14:foregroundMark x1="42350" y1="20064" x2="42350" y2="20064"/>
                        <a14:foregroundMark x1="81153" y1="64968" x2="81153" y2="64968"/>
                        <a14:foregroundMark x1="95787" y1="59236" x2="95787" y2="59236"/>
                        <a14:foregroundMark x1="50554" y1="88854" x2="50554" y2="888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34232" y="3963627"/>
            <a:ext cx="803913" cy="55970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2045795-7332-ADE7-6EBB-3DDFD1BDFC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3219" b="89700" l="5074" r="92600">
                        <a14:foregroundMark x1="37632" y1="6438" x2="37632" y2="6438"/>
                        <a14:foregroundMark x1="49260" y1="13734" x2="49260" y2="13734"/>
                        <a14:foregroundMark x1="50740" y1="3219" x2="50740" y2="3219"/>
                        <a14:foregroundMark x1="52854" y1="20815" x2="52854" y2="20815"/>
                        <a14:foregroundMark x1="50317" y1="27468" x2="50317" y2="27468"/>
                        <a14:foregroundMark x1="50317" y1="34979" x2="50317" y2="34979"/>
                        <a14:foregroundMark x1="5285" y1="41845" x2="5285" y2="41845"/>
                        <a14:foregroundMark x1="16913" y1="69528" x2="16913" y2="69528"/>
                        <a14:foregroundMark x1="29810" y1="69528" x2="29810" y2="69528"/>
                        <a14:foregroundMark x1="92600" y1="50000" x2="92600" y2="50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43507" y="2994468"/>
            <a:ext cx="773835" cy="7623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BA6FDF6-EC03-C7A8-0C0B-8776FCA5F2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7494" b="90439" l="9830" r="93384">
                        <a14:foregroundMark x1="50662" y1="63307" x2="50662" y2="63307"/>
                        <a14:foregroundMark x1="67297" y1="7494" x2="67297" y2="7494"/>
                        <a14:foregroundMark x1="76749" y1="52972" x2="76749" y2="52972"/>
                        <a14:foregroundMark x1="93384" y1="64341" x2="93384" y2="64341"/>
                        <a14:foregroundMark x1="82609" y1="65375" x2="82609" y2="65375"/>
                        <a14:foregroundMark x1="80718" y1="63307" x2="80718" y2="63307"/>
                        <a14:foregroundMark x1="66541" y1="90439" x2="66541" y2="90439"/>
                        <a14:foregroundMark x1="33648" y1="79328" x2="33648" y2="79328"/>
                        <a14:foregroundMark x1="20794" y1="85013" x2="20794" y2="8501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73233" y="3049498"/>
            <a:ext cx="914401" cy="66894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53E04CB-2A7D-237C-96B1-F53733D44C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5793" b="89329" l="7479" r="91967">
                        <a14:foregroundMark x1="8033" y1="52439" x2="8033" y2="52439"/>
                        <a14:foregroundMark x1="46814" y1="5793" x2="46814" y2="5793"/>
                        <a14:foregroundMark x1="91967" y1="51524" x2="91967" y2="515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02913" y="3911156"/>
            <a:ext cx="931229" cy="846103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B4BE67-04F3-8A13-D716-E4EE4F516792}"/>
              </a:ext>
            </a:extLst>
          </p:cNvPr>
          <p:cNvCxnSpPr>
            <a:cxnSpLocks/>
          </p:cNvCxnSpPr>
          <p:nvPr/>
        </p:nvCxnSpPr>
        <p:spPr>
          <a:xfrm>
            <a:off x="1089660" y="3779520"/>
            <a:ext cx="10767060" cy="533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B445CBF-AB6C-F944-7897-64677DBC42DA}"/>
              </a:ext>
            </a:extLst>
          </p:cNvPr>
          <p:cNvSpPr txBox="1"/>
          <p:nvPr/>
        </p:nvSpPr>
        <p:spPr>
          <a:xfrm>
            <a:off x="548640" y="4642999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2007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84FC2A-A461-644A-B0C1-540A03CA9D68}"/>
              </a:ext>
            </a:extLst>
          </p:cNvPr>
          <p:cNvSpPr txBox="1"/>
          <p:nvPr/>
        </p:nvSpPr>
        <p:spPr>
          <a:xfrm>
            <a:off x="2289404" y="2608395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F9F76E-1675-C6C1-C3E3-D7729197DFCE}"/>
              </a:ext>
            </a:extLst>
          </p:cNvPr>
          <p:cNvSpPr txBox="1"/>
          <p:nvPr/>
        </p:nvSpPr>
        <p:spPr>
          <a:xfrm>
            <a:off x="4152372" y="4642999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2012-2013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7A7923-B5DB-FEEE-3A7E-DB899C58A2A3}"/>
              </a:ext>
            </a:extLst>
          </p:cNvPr>
          <p:cNvSpPr txBox="1"/>
          <p:nvPr/>
        </p:nvSpPr>
        <p:spPr>
          <a:xfrm>
            <a:off x="6109650" y="2610683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2014-2016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A284719-071C-F4CF-A61B-9B90DFB8FAC7}"/>
              </a:ext>
            </a:extLst>
          </p:cNvPr>
          <p:cNvSpPr txBox="1"/>
          <p:nvPr/>
        </p:nvSpPr>
        <p:spPr>
          <a:xfrm>
            <a:off x="7895168" y="4642998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255C25C-AA93-BB8F-57A7-C33A357CE94F}"/>
              </a:ext>
            </a:extLst>
          </p:cNvPr>
          <p:cNvSpPr txBox="1"/>
          <p:nvPr/>
        </p:nvSpPr>
        <p:spPr>
          <a:xfrm>
            <a:off x="9489413" y="2608395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87EAA9-42D8-9F4C-59AA-D41E01C8FDC6}"/>
              </a:ext>
            </a:extLst>
          </p:cNvPr>
          <p:cNvSpPr txBox="1"/>
          <p:nvPr/>
        </p:nvSpPr>
        <p:spPr>
          <a:xfrm>
            <a:off x="11027507" y="4642998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8500209-F621-3EBA-4002-4CCCD9F8604A}"/>
              </a:ext>
            </a:extLst>
          </p:cNvPr>
          <p:cNvSpPr txBox="1"/>
          <p:nvPr/>
        </p:nvSpPr>
        <p:spPr>
          <a:xfrm>
            <a:off x="548640" y="4940716"/>
            <a:ext cx="108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DVD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AC0473F-BC99-9A6B-18FC-989A548D0A28}"/>
              </a:ext>
            </a:extLst>
          </p:cNvPr>
          <p:cNvSpPr txBox="1"/>
          <p:nvPr/>
        </p:nvSpPr>
        <p:spPr>
          <a:xfrm>
            <a:off x="2289404" y="2097584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Online Streaming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EE4303-16C8-5F4E-1936-AFE2BE3829D2}"/>
              </a:ext>
            </a:extLst>
          </p:cNvPr>
          <p:cNvSpPr txBox="1"/>
          <p:nvPr/>
        </p:nvSpPr>
        <p:spPr>
          <a:xfrm>
            <a:off x="4152372" y="4950775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36CC98-9D5B-BB99-7989-3227BB54C365}"/>
              </a:ext>
            </a:extLst>
          </p:cNvPr>
          <p:cNvSpPr txBox="1"/>
          <p:nvPr/>
        </p:nvSpPr>
        <p:spPr>
          <a:xfrm>
            <a:off x="6096000" y="2097584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Offline Streaming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727D3AB-8636-62A0-5AAA-9365C8DA4A51}"/>
              </a:ext>
            </a:extLst>
          </p:cNvPr>
          <p:cNvSpPr txBox="1"/>
          <p:nvPr/>
        </p:nvSpPr>
        <p:spPr>
          <a:xfrm>
            <a:off x="7909353" y="4950775"/>
            <a:ext cx="1082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05ADF5C-D4E3-439F-5C6E-C1A8C19B686C}"/>
              </a:ext>
            </a:extLst>
          </p:cNvPr>
          <p:cNvSpPr txBox="1"/>
          <p:nvPr/>
        </p:nvSpPr>
        <p:spPr>
          <a:xfrm>
            <a:off x="9025890" y="2061538"/>
            <a:ext cx="191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Price Hikes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Advertisement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9DCA24-2B7B-C08D-EFE5-5F46ABED1AC3}"/>
              </a:ext>
            </a:extLst>
          </p:cNvPr>
          <p:cNvSpPr txBox="1"/>
          <p:nvPr/>
        </p:nvSpPr>
        <p:spPr>
          <a:xfrm>
            <a:off x="10612217" y="4952948"/>
            <a:ext cx="1912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 Sharing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Restrictions</a:t>
            </a:r>
          </a:p>
        </p:txBody>
      </p:sp>
      <p:pic>
        <p:nvPicPr>
          <p:cNvPr id="62" name="Graphic 61" descr="User with solid fill">
            <a:extLst>
              <a:ext uri="{FF2B5EF4-FFF2-40B4-BE49-F238E27FC236}">
                <a16:creationId xmlns:a16="http://schemas.microsoft.com/office/drawing/2014/main" id="{54083342-BF44-5D41-F5F5-894CDFF2F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00965" y="3736218"/>
            <a:ext cx="914400" cy="914400"/>
          </a:xfrm>
          <a:prstGeom prst="rect">
            <a:avLst/>
          </a:prstGeom>
        </p:spPr>
      </p:pic>
      <p:pic>
        <p:nvPicPr>
          <p:cNvPr id="63" name="Graphic 62" descr="User with solid fill">
            <a:extLst>
              <a:ext uri="{FF2B5EF4-FFF2-40B4-BE49-F238E27FC236}">
                <a16:creationId xmlns:a16="http://schemas.microsoft.com/office/drawing/2014/main" id="{4B4FF478-4820-2DF7-80BD-3A99EFC92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192" y="2926771"/>
            <a:ext cx="914400" cy="914400"/>
          </a:xfrm>
          <a:prstGeom prst="rect">
            <a:avLst/>
          </a:prstGeom>
        </p:spPr>
      </p:pic>
      <p:pic>
        <p:nvPicPr>
          <p:cNvPr id="64" name="Graphic 63" descr="User with solid fill">
            <a:extLst>
              <a:ext uri="{FF2B5EF4-FFF2-40B4-BE49-F238E27FC236}">
                <a16:creationId xmlns:a16="http://schemas.microsoft.com/office/drawing/2014/main" id="{45BA625E-98DE-39E5-BD6C-6376BD2BD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7122" y="3779520"/>
            <a:ext cx="914400" cy="914400"/>
          </a:xfrm>
          <a:prstGeom prst="rect">
            <a:avLst/>
          </a:prstGeom>
        </p:spPr>
      </p:pic>
      <p:pic>
        <p:nvPicPr>
          <p:cNvPr id="65" name="Graphic 64" descr="User with solid fill">
            <a:extLst>
              <a:ext uri="{FF2B5EF4-FFF2-40B4-BE49-F238E27FC236}">
                <a16:creationId xmlns:a16="http://schemas.microsoft.com/office/drawing/2014/main" id="{7CA826D7-0581-0FC2-A16F-6F4F6E3D0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78988" y="2926771"/>
            <a:ext cx="914400" cy="914400"/>
          </a:xfrm>
          <a:prstGeom prst="rect">
            <a:avLst/>
          </a:prstGeom>
        </p:spPr>
      </p:pic>
      <p:pic>
        <p:nvPicPr>
          <p:cNvPr id="66" name="Graphic 65" descr="User with solid fill">
            <a:extLst>
              <a:ext uri="{FF2B5EF4-FFF2-40B4-BE49-F238E27FC236}">
                <a16:creationId xmlns:a16="http://schemas.microsoft.com/office/drawing/2014/main" id="{D172BAB4-9E2E-91E6-BE4D-A95C123DF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18204" y="377952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748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3.7037E-7 L 0.16992 0.117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90" y="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07407E-6 L 0.15951 -0.117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48148E-6 L 0.15885 0.124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43" y="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07407E-6 L 0.14831 -0.12338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09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48148E-6 L 0.13372 0.1233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4.07407E-6 L 0.12357 -0.1233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CA0976-7574-07A5-C103-1AC59FEFA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2AAEE-893B-EEAE-F5EB-78F45798F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140" y="961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Preparation to Understand the Netflix Profile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B0D0-0B78-C0EC-BDD7-73001F86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57469F9-417C-F263-0C7C-FCF2C12A5924}"/>
              </a:ext>
            </a:extLst>
          </p:cNvPr>
          <p:cNvGrpSpPr/>
          <p:nvPr/>
        </p:nvGrpSpPr>
        <p:grpSpPr>
          <a:xfrm>
            <a:off x="247650" y="1173480"/>
            <a:ext cx="11696700" cy="5182870"/>
            <a:chOff x="247650" y="1173480"/>
            <a:chExt cx="11696700" cy="51828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39A6A4-6A4A-4043-9AB2-5390BB5E5DA5}"/>
                </a:ext>
              </a:extLst>
            </p:cNvPr>
            <p:cNvSpPr/>
            <p:nvPr/>
          </p:nvSpPr>
          <p:spPr>
            <a:xfrm>
              <a:off x="247650" y="1173480"/>
              <a:ext cx="11696700" cy="51828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A9F3F25-1C26-7BD1-831A-34FC8A703753}"/>
                </a:ext>
              </a:extLst>
            </p:cNvPr>
            <p:cNvSpPr/>
            <p:nvPr/>
          </p:nvSpPr>
          <p:spPr>
            <a:xfrm>
              <a:off x="502920" y="1379220"/>
              <a:ext cx="11186160" cy="100584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accent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8,807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records across 2008-2021 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E84D300-B253-8215-7573-27D1A7FFD122}"/>
                </a:ext>
              </a:extLst>
            </p:cNvPr>
            <p:cNvSpPr/>
            <p:nvPr/>
          </p:nvSpPr>
          <p:spPr>
            <a:xfrm>
              <a:off x="502920" y="2567940"/>
              <a:ext cx="11186160" cy="100584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Cleaning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Missing Values: Null Threshold &amp; Imputations Applied 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 duplicate records identified 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5486B12-0394-EE13-05FA-9628483AC559}"/>
                </a:ext>
              </a:extLst>
            </p:cNvPr>
            <p:cNvSpPr/>
            <p:nvPr/>
          </p:nvSpPr>
          <p:spPr>
            <a:xfrm>
              <a:off x="502920" y="3764914"/>
              <a:ext cx="11186160" cy="2414905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Exploratory Data Analysis &amp; Feature Engineering</a:t>
              </a:r>
            </a:p>
            <a:p>
              <a:r>
                <a:rPr lang="en-US" b="1" i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     </a:t>
              </a:r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12 features originally tracked											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										</a:t>
              </a:r>
              <a:endParaRPr 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32F8F1A-92D7-7F8C-967C-F2511A49D3C1}"/>
              </a:ext>
            </a:extLst>
          </p:cNvPr>
          <p:cNvSpPr/>
          <p:nvPr/>
        </p:nvSpPr>
        <p:spPr>
          <a:xfrm>
            <a:off x="739140" y="4556760"/>
            <a:ext cx="4434840" cy="1417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Show_ID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Date_Added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Movie/TV Show			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Release_Year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						Rating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Director					Duration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						Genre: 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Listed_In</a:t>
            </a:r>
            <a:endParaRPr lang="en-US" sz="1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					Description</a:t>
            </a:r>
          </a:p>
          <a:p>
            <a:pPr algn="ctr"/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DDC157-4A4A-C212-49FC-B2E5A2F03B86}"/>
              </a:ext>
            </a:extLst>
          </p:cNvPr>
          <p:cNvCxnSpPr>
            <a:cxnSpLocks/>
          </p:cNvCxnSpPr>
          <p:nvPr/>
        </p:nvCxnSpPr>
        <p:spPr>
          <a:xfrm>
            <a:off x="5280660" y="5265420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6A7E00-50C4-FE4E-4AA5-B5A8E44B8AC4}"/>
              </a:ext>
            </a:extLst>
          </p:cNvPr>
          <p:cNvSpPr txBox="1"/>
          <p:nvPr/>
        </p:nvSpPr>
        <p:spPr>
          <a:xfrm>
            <a:off x="5610225" y="5019455"/>
            <a:ext cx="3611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 –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additional variables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A160DE-D32C-7AC4-FCDB-034D4981A9F7}"/>
              </a:ext>
            </a:extLst>
          </p:cNvPr>
          <p:cNvCxnSpPr>
            <a:cxnSpLocks/>
          </p:cNvCxnSpPr>
          <p:nvPr/>
        </p:nvCxnSpPr>
        <p:spPr>
          <a:xfrm>
            <a:off x="9033510" y="529553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2FB748-43A9-5582-7773-B3E05551A169}"/>
              </a:ext>
            </a:extLst>
          </p:cNvPr>
          <p:cNvSpPr txBox="1"/>
          <p:nvPr/>
        </p:nvSpPr>
        <p:spPr>
          <a:xfrm>
            <a:off x="9302115" y="5080754"/>
            <a:ext cx="2023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19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1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916FA-C830-1275-1467-1A2C57CDF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31440-187D-CDC7-0720-F9482880D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Amid the 2020 Pandemic Chaos Netflix Produced Entertaining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DAC6-1D54-331D-1C08-9835737F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BDE87CB-F355-C80D-ED0F-78EB63927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9" y="1561148"/>
            <a:ext cx="6791325" cy="447675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97311D3-D2AA-8529-8CAA-1D9A0D13A43B}"/>
              </a:ext>
            </a:extLst>
          </p:cNvPr>
          <p:cNvGrpSpPr/>
          <p:nvPr/>
        </p:nvGrpSpPr>
        <p:grpSpPr>
          <a:xfrm>
            <a:off x="7121843" y="1738154"/>
            <a:ext cx="4833937" cy="1859280"/>
            <a:chOff x="7121843" y="1738154"/>
            <a:chExt cx="4833937" cy="185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5DC6BF-3D7A-8437-8F6C-407C8C69F51A}"/>
                </a:ext>
              </a:extLst>
            </p:cNvPr>
            <p:cNvSpPr/>
            <p:nvPr/>
          </p:nvSpPr>
          <p:spPr>
            <a:xfrm>
              <a:off x="7121843" y="1738154"/>
              <a:ext cx="4833937" cy="1859280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 5 Popular Movie Genres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369797-52D9-8B5B-D652-5D7627E6626C}"/>
                </a:ext>
              </a:extLst>
            </p:cNvPr>
            <p:cNvSpPr/>
            <p:nvPr/>
          </p:nvSpPr>
          <p:spPr>
            <a:xfrm>
              <a:off x="7195661" y="2081531"/>
              <a:ext cx="4686300" cy="142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International –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23.8% of viewers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Dramas –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21.0% of viewers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Comedies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– 14.5% of viewers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Documentaries –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7.5% of viewers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Action &amp; Adventure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– 7.4% of viewers</a:t>
              </a:r>
            </a:p>
            <a:p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24A327-F2C6-94C9-BDC5-57AB5DF4DE10}"/>
              </a:ext>
            </a:extLst>
          </p:cNvPr>
          <p:cNvGrpSpPr/>
          <p:nvPr/>
        </p:nvGrpSpPr>
        <p:grpSpPr>
          <a:xfrm>
            <a:off x="7121843" y="3713798"/>
            <a:ext cx="4833937" cy="1859280"/>
            <a:chOff x="7121843" y="3713798"/>
            <a:chExt cx="4833937" cy="185928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723158-35EF-C996-F670-C2C3D1349C5A}"/>
                </a:ext>
              </a:extLst>
            </p:cNvPr>
            <p:cNvSpPr/>
            <p:nvPr/>
          </p:nvSpPr>
          <p:spPr>
            <a:xfrm>
              <a:off x="7121843" y="3713798"/>
              <a:ext cx="4833937" cy="1859280"/>
            </a:xfrm>
            <a:prstGeom prst="rect">
              <a:avLst/>
            </a:prstGeom>
            <a:solidFill>
              <a:schemeClr val="accent6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 5 Popular TV Genres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8D67148-C26C-DEAB-D622-0E9B4B80109E}"/>
                </a:ext>
              </a:extLst>
            </p:cNvPr>
            <p:cNvSpPr/>
            <p:nvPr/>
          </p:nvSpPr>
          <p:spPr>
            <a:xfrm>
              <a:off x="7195661" y="4057175"/>
              <a:ext cx="4686300" cy="142208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International – 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26.7% of viewers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Dramas –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15.1% of viewers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Comedies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– 11.5% of viewers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Crime TV Shows –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9.3% of viewers 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Kids TV</a:t>
              </a:r>
              <a:r>
                <a:rPr lang="en-US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– 8.9% of viewers</a:t>
              </a:r>
            </a:p>
            <a:p>
              <a:endPara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26F65C-A13C-23F2-9537-63758D108171}"/>
              </a:ext>
            </a:extLst>
          </p:cNvPr>
          <p:cNvCxnSpPr/>
          <p:nvPr/>
        </p:nvCxnSpPr>
        <p:spPr>
          <a:xfrm flipV="1">
            <a:off x="5433060" y="2395538"/>
            <a:ext cx="815340" cy="358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B6E88B-CCDE-0844-C029-F20CEF98399F}"/>
              </a:ext>
            </a:extLst>
          </p:cNvPr>
          <p:cNvSpPr/>
          <p:nvPr/>
        </p:nvSpPr>
        <p:spPr>
          <a:xfrm>
            <a:off x="2824997" y="2808924"/>
            <a:ext cx="2608063" cy="99059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viewed content from 2020 as the pandemic encouraged streaming platforms</a:t>
            </a:r>
          </a:p>
        </p:txBody>
      </p:sp>
    </p:spTree>
    <p:extLst>
      <p:ext uri="{BB962C8B-B14F-4D97-AF65-F5344CB8AC3E}">
        <p14:creationId xmlns:p14="http://schemas.microsoft.com/office/powerpoint/2010/main" val="2521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A0D7AC-A28A-D7C4-3854-E9F2DA03C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97929-F092-9FCE-C917-B12B2280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During this Time, Global Viewers were Mostly Interested in Positive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48180A-9072-794C-CA7B-9E9ADCB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635C1DB4-C811-1CAF-718D-7D71BA7CF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583" y="1897380"/>
            <a:ext cx="7571667" cy="38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E15CBD0-FAFD-ACDE-FD3A-8F098C72011B}"/>
              </a:ext>
            </a:extLst>
          </p:cNvPr>
          <p:cNvSpPr/>
          <p:nvPr/>
        </p:nvSpPr>
        <p:spPr>
          <a:xfrm>
            <a:off x="838200" y="1482525"/>
            <a:ext cx="2918460" cy="4664710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508C1-AFA2-466D-2F57-FEF85D84C19B}"/>
              </a:ext>
            </a:extLst>
          </p:cNvPr>
          <p:cNvSpPr/>
          <p:nvPr/>
        </p:nvSpPr>
        <p:spPr>
          <a:xfrm>
            <a:off x="971550" y="1635402"/>
            <a:ext cx="2651760" cy="998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Positive: 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 heartwarming, uplifting)</a:t>
            </a:r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Mexico, United Kingdom, United States, India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8651F4-AEC3-9C8D-EB32-6129766D86D7}"/>
              </a:ext>
            </a:extLst>
          </p:cNvPr>
          <p:cNvSpPr/>
          <p:nvPr/>
        </p:nvSpPr>
        <p:spPr>
          <a:xfrm>
            <a:off x="971550" y="3315770"/>
            <a:ext cx="2651760" cy="998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Neutral: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Japan, South Korea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D06C6-8FEF-3C07-C94A-AA0FE743DDE6}"/>
              </a:ext>
            </a:extLst>
          </p:cNvPr>
          <p:cNvSpPr/>
          <p:nvPr/>
        </p:nvSpPr>
        <p:spPr>
          <a:xfrm>
            <a:off x="971550" y="4927638"/>
            <a:ext cx="2651760" cy="9982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Negative:</a:t>
            </a:r>
          </a:p>
          <a:p>
            <a:pPr algn="ctr"/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(e.g. angry, pessimistic)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France, Spain, Canada, Germany</a:t>
            </a:r>
          </a:p>
          <a:p>
            <a:pPr algn="ctr"/>
            <a:endParaRPr lang="en-US" sz="1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440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62B89-7319-0494-8BDA-E78D8D3E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16D0-97D9-D1DB-7D01-20FC80C5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Viewers’ Interests Extended to Diverse Directors’ Signature Styles and Ensemble Casts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D6FE4-6A1D-830E-53FF-6B33A570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1AEC8FA-4BAB-E6C1-2FDB-622B07E69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56" y="1462088"/>
            <a:ext cx="5090229" cy="3955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2389A392-BB76-1DC4-2FDF-22CD353E0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885" y="1481376"/>
            <a:ext cx="5867400" cy="391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80DB6F-282D-01D8-F893-B7D0E8AE8205}"/>
              </a:ext>
            </a:extLst>
          </p:cNvPr>
          <p:cNvSpPr/>
          <p:nvPr/>
        </p:nvSpPr>
        <p:spPr>
          <a:xfrm>
            <a:off x="1211581" y="5669280"/>
            <a:ext cx="4739640" cy="687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Diverse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of directors, indicating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 viewing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2C133-AC26-5C61-5B5E-CB4277C3D3B8}"/>
              </a:ext>
            </a:extLst>
          </p:cNvPr>
          <p:cNvSpPr/>
          <p:nvPr/>
        </p:nvSpPr>
        <p:spPr>
          <a:xfrm>
            <a:off x="6705600" y="5669280"/>
            <a:ext cx="5113020" cy="687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content viewed has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smaller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cast members, indicating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storylines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14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31413F-2E28-EF73-D17C-CE36237F6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5308-EF76-E77A-8B93-9BAAC5B5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Audiences are Drawn to Netflix’s Movie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5DA05-508D-05ED-9919-7E08350D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646A8A-DFA4-B2F9-71BD-7166C6780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99" y="1936388"/>
            <a:ext cx="6469380" cy="31197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6EB4A-62F0-8D39-38E5-EBD3CFAD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1568123"/>
            <a:ext cx="4843639" cy="37217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32BBA6A-E50D-80E8-F161-ED6D7F5BD72F}"/>
              </a:ext>
            </a:extLst>
          </p:cNvPr>
          <p:cNvSpPr/>
          <p:nvPr/>
        </p:nvSpPr>
        <p:spPr>
          <a:xfrm>
            <a:off x="967741" y="5395911"/>
            <a:ext cx="10939638" cy="6870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overpowers in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movie content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especially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movies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comedies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competing platforms. </a:t>
            </a:r>
          </a:p>
        </p:txBody>
      </p:sp>
    </p:spTree>
    <p:extLst>
      <p:ext uri="{BB962C8B-B14F-4D97-AF65-F5344CB8AC3E}">
        <p14:creationId xmlns:p14="http://schemas.microsoft.com/office/powerpoint/2010/main" val="1519751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0D2175-F6EF-C541-72E7-B8C11604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856E-64DB-1611-8C59-E5B7E3931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5091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 &amp; Future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D8D59-F0B4-D16E-02F5-B742E537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B50BC-A928-44B7-9C3B-8057EFC042BE}" type="slidenum">
              <a:rPr lang="en-US" smtClean="0">
                <a:solidFill>
                  <a:schemeClr val="bg1"/>
                </a:solidFill>
              </a:r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Graphic 4" descr="Work from home Wi-Fi with solid fill">
            <a:extLst>
              <a:ext uri="{FF2B5EF4-FFF2-40B4-BE49-F238E27FC236}">
                <a16:creationId xmlns:a16="http://schemas.microsoft.com/office/drawing/2014/main" id="{CA24FF0B-E40E-6960-4CC5-3EDA14B3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51660" y="1454468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11B46D-1807-FA15-4CFD-82859B3A8D71}"/>
              </a:ext>
            </a:extLst>
          </p:cNvPr>
          <p:cNvSpPr/>
          <p:nvPr/>
        </p:nvSpPr>
        <p:spPr>
          <a:xfrm>
            <a:off x="491490" y="2430780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available content in response to the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pandemic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  <p:pic>
        <p:nvPicPr>
          <p:cNvPr id="15" name="Graphic 14" descr="Drama outline">
            <a:extLst>
              <a:ext uri="{FF2B5EF4-FFF2-40B4-BE49-F238E27FC236}">
                <a16:creationId xmlns:a16="http://schemas.microsoft.com/office/drawing/2014/main" id="{3F427A8D-E391-ECD0-765E-2B505A0ABE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14510" y="1384440"/>
            <a:ext cx="914400" cy="9144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879752-BA04-0DB2-3355-AB629D34A8BD}"/>
              </a:ext>
            </a:extLst>
          </p:cNvPr>
          <p:cNvSpPr/>
          <p:nvPr/>
        </p:nvSpPr>
        <p:spPr>
          <a:xfrm>
            <a:off x="8054340" y="2430780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global viewing relied heavily on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content </a:t>
            </a:r>
          </a:p>
        </p:txBody>
      </p:sp>
      <p:pic>
        <p:nvPicPr>
          <p:cNvPr id="19" name="Graphic 18" descr="Earth Globe - Asia with solid fill">
            <a:extLst>
              <a:ext uri="{FF2B5EF4-FFF2-40B4-BE49-F238E27FC236}">
                <a16:creationId xmlns:a16="http://schemas.microsoft.com/office/drawing/2014/main" id="{E179A7EC-AB68-5E18-44F1-6AB1DFE96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38800" y="1384440"/>
            <a:ext cx="914400" cy="9144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25D07E1-505C-5B76-D48F-02917C3CEBC6}"/>
              </a:ext>
            </a:extLst>
          </p:cNvPr>
          <p:cNvSpPr/>
          <p:nvPr/>
        </p:nvSpPr>
        <p:spPr>
          <a:xfrm>
            <a:off x="4278630" y="2430780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Netflix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expanded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globally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released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diverse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F3592-A3AC-D42B-25BB-3D5153219F63}"/>
              </a:ext>
            </a:extLst>
          </p:cNvPr>
          <p:cNvSpPr/>
          <p:nvPr/>
        </p:nvSpPr>
        <p:spPr>
          <a:xfrm>
            <a:off x="502920" y="3505200"/>
            <a:ext cx="11186160" cy="2727960"/>
          </a:xfrm>
          <a:prstGeom prst="rect">
            <a:avLst/>
          </a:prstGeom>
          <a:solidFill>
            <a:schemeClr val="accent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6FE679-5694-3291-5859-5651CFCE9773}"/>
              </a:ext>
            </a:extLst>
          </p:cNvPr>
          <p:cNvSpPr/>
          <p:nvPr/>
        </p:nvSpPr>
        <p:spPr>
          <a:xfrm>
            <a:off x="624840" y="3649980"/>
            <a:ext cx="10942320" cy="4648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to explore for additional insight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201187-6E0B-C49D-F8CE-1E4BE610C324}"/>
              </a:ext>
            </a:extLst>
          </p:cNvPr>
          <p:cNvSpPr/>
          <p:nvPr/>
        </p:nvSpPr>
        <p:spPr>
          <a:xfrm>
            <a:off x="2461260" y="4237672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Number of views per title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F94BEA-BDAB-034C-86C4-7DC8E88B0D9B}"/>
              </a:ext>
            </a:extLst>
          </p:cNvPr>
          <p:cNvSpPr/>
          <p:nvPr/>
        </p:nvSpPr>
        <p:spPr>
          <a:xfrm>
            <a:off x="2461260" y="4896802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 Demographics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5D34EF-A203-4D09-12B9-2F646772D2D7}"/>
              </a:ext>
            </a:extLst>
          </p:cNvPr>
          <p:cNvSpPr/>
          <p:nvPr/>
        </p:nvSpPr>
        <p:spPr>
          <a:xfrm>
            <a:off x="2461260" y="5554027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 Content Reviews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FC3FB-30DE-0021-BE75-423BE6443802}"/>
              </a:ext>
            </a:extLst>
          </p:cNvPr>
          <p:cNvSpPr/>
          <p:nvPr/>
        </p:nvSpPr>
        <p:spPr>
          <a:xfrm>
            <a:off x="6236970" y="4237672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Media Mentions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34FECC-619A-531A-7844-9D542E0CF3A4}"/>
              </a:ext>
            </a:extLst>
          </p:cNvPr>
          <p:cNvSpPr/>
          <p:nvPr/>
        </p:nvSpPr>
        <p:spPr>
          <a:xfrm>
            <a:off x="6236970" y="4896802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 Duration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EB6504-65C6-F120-D601-ADC20FB706A4}"/>
              </a:ext>
            </a:extLst>
          </p:cNvPr>
          <p:cNvSpPr/>
          <p:nvPr/>
        </p:nvSpPr>
        <p:spPr>
          <a:xfrm>
            <a:off x="6236970" y="5554027"/>
            <a:ext cx="3634740" cy="556260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Retention Rate</a:t>
            </a:r>
          </a:p>
        </p:txBody>
      </p:sp>
    </p:spTree>
    <p:extLst>
      <p:ext uri="{BB962C8B-B14F-4D97-AF65-F5344CB8AC3E}">
        <p14:creationId xmlns:p14="http://schemas.microsoft.com/office/powerpoint/2010/main" val="364284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4340622-9E2C-4BE6-8A10-93BF8A5A7C2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24893</TotalTime>
  <Words>478</Words>
  <Application>Microsoft Office PowerPoint</Application>
  <PresentationFormat>Widescreen</PresentationFormat>
  <Paragraphs>111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Netflix Case Study: An Analysis of Content Popularity</vt:lpstr>
      <vt:lpstr>Streaming Upward – Netflix Has Gained Millions</vt:lpstr>
      <vt:lpstr>Customer Perspective – Netflix Has Rapidly Evolved </vt:lpstr>
      <vt:lpstr>Data Preparation to Understand the Netflix Profile</vt:lpstr>
      <vt:lpstr>Amid the 2020 Pandemic Chaos Netflix Produced Entertaining Content</vt:lpstr>
      <vt:lpstr>And During this Time, Global Viewers were Mostly Interested in Positive Content</vt:lpstr>
      <vt:lpstr>Viewers’ Interests Extended to Diverse Directors’ Signature Styles and Ensemble Casts</vt:lpstr>
      <vt:lpstr>Audiences are Drawn to Netflix’s Movie Content</vt:lpstr>
      <vt:lpstr>Insights &amp; Future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Karamchandani</dc:creator>
  <cp:lastModifiedBy>Simran Karamchandani</cp:lastModifiedBy>
  <cp:revision>15</cp:revision>
  <dcterms:created xsi:type="dcterms:W3CDTF">2025-04-06T14:27:04Z</dcterms:created>
  <dcterms:modified xsi:type="dcterms:W3CDTF">2025-04-24T17:49:41Z</dcterms:modified>
</cp:coreProperties>
</file>