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0" r:id="rId2"/>
    <p:sldId id="338" r:id="rId3"/>
    <p:sldId id="339" r:id="rId4"/>
    <p:sldId id="340" r:id="rId5"/>
    <p:sldId id="342" r:id="rId6"/>
    <p:sldId id="341" r:id="rId7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FF0000"/>
    <a:srgbClr val="FCB2AA"/>
    <a:srgbClr val="000000"/>
    <a:srgbClr val="FF4F6C"/>
    <a:srgbClr val="FF4141"/>
    <a:srgbClr val="E40000"/>
    <a:srgbClr val="E6FE02"/>
    <a:srgbClr val="899301"/>
    <a:srgbClr val="869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 autoAdjust="0"/>
  </p:normalViewPr>
  <p:slideViewPr>
    <p:cSldViewPr>
      <p:cViewPr>
        <p:scale>
          <a:sx n="120" d="100"/>
          <a:sy n="120" d="100"/>
        </p:scale>
        <p:origin x="-155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>
      <p:cViewPr varScale="1">
        <p:scale>
          <a:sx n="55" d="100"/>
          <a:sy n="55" d="100"/>
        </p:scale>
        <p:origin x="-186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굴림" charset="-127"/>
              </a:defRPr>
            </a:lvl1pPr>
          </a:lstStyle>
          <a:p>
            <a:fld id="{40650AB9-C3A5-4DFE-A257-E2048AE3F2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1521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굴림" charset="-127"/>
              </a:defRPr>
            </a:lvl1pPr>
          </a:lstStyle>
          <a:p>
            <a:fld id="{EC495208-6724-4DD1-81BB-F955B198A1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64603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135832" y="2633464"/>
            <a:ext cx="6324600" cy="1327159"/>
          </a:xfrm>
        </p:spPr>
        <p:txBody>
          <a:bodyPr/>
          <a:lstStyle>
            <a:lvl1pPr>
              <a:defRPr sz="3200" i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907704" y="4103712"/>
            <a:ext cx="6400800" cy="381000"/>
          </a:xfr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부제목 스타일 편집</a:t>
            </a:r>
            <a:endParaRPr lang="en-US" altLang="ko-KR" noProof="0" dirty="0" smtClean="0"/>
          </a:p>
        </p:txBody>
      </p:sp>
      <p:sp>
        <p:nvSpPr>
          <p:cNvPr id="3403" name="Rectangle 331"/>
          <p:cNvSpPr>
            <a:spLocks noChangeArrowheads="1"/>
          </p:cNvSpPr>
          <p:nvPr/>
        </p:nvSpPr>
        <p:spPr bwMode="hidden">
          <a:xfrm>
            <a:off x="1907704" y="4005064"/>
            <a:ext cx="6408712" cy="762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1907704" y="2604477"/>
            <a:ext cx="128350" cy="603059"/>
          </a:xfrm>
          <a:prstGeom prst="rect">
            <a:avLst/>
          </a:prstGeom>
          <a:solidFill>
            <a:srgbClr val="FF9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907704" y="2928935"/>
            <a:ext cx="128350" cy="603061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907704" y="3357562"/>
            <a:ext cx="128350" cy="603061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51520" y="188640"/>
            <a:ext cx="2612726" cy="327541"/>
            <a:chOff x="309530" y="274716"/>
            <a:chExt cx="2612726" cy="327541"/>
          </a:xfrm>
        </p:grpSpPr>
        <p:pic>
          <p:nvPicPr>
            <p:cNvPr id="20" name="Picture 1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9530" y="285728"/>
              <a:ext cx="985089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309663" y="274716"/>
              <a:ext cx="12409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ko-KR" sz="1000" b="1" dirty="0" smtClean="0">
                  <a:solidFill>
                    <a:schemeClr val="bg2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000" b="1" dirty="0" smtClean="0">
                  <a:solidFill>
                    <a:schemeClr val="bg2"/>
                  </a:solidFill>
                  <a:latin typeface="HY헤드라인M" pitchFamily="18" charset="-127"/>
                  <a:ea typeface="HY헤드라인M" pitchFamily="18" charset="-127"/>
                </a:rPr>
                <a:t>주</a:t>
              </a:r>
              <a:r>
                <a:rPr lang="en-US" altLang="ko-KR" sz="1000" b="1" dirty="0" smtClean="0">
                  <a:solidFill>
                    <a:schemeClr val="bg2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r>
                <a:rPr lang="ko-KR" altLang="en-US" sz="1000" b="1" dirty="0" smtClean="0">
                  <a:solidFill>
                    <a:schemeClr val="bg2"/>
                  </a:solidFill>
                  <a:latin typeface="HY헤드라인M" pitchFamily="18" charset="-127"/>
                  <a:ea typeface="HY헤드라인M" pitchFamily="18" charset="-127"/>
                </a:rPr>
                <a:t>시뮬레이션연구소</a:t>
              </a:r>
              <a:endParaRPr lang="ko-KR" altLang="en-US" sz="1000" b="1" dirty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0407" y="448369"/>
              <a:ext cx="159184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solidFill>
                    <a:schemeClr val="bg2"/>
                  </a:solidFill>
                  <a:latin typeface="휴먼모음T" pitchFamily="18" charset="-127"/>
                  <a:ea typeface="휴먼모음T" pitchFamily="18" charset="-127"/>
                </a:rPr>
                <a:t>SimLab</a:t>
              </a:r>
              <a:r>
                <a:rPr lang="en-US" altLang="ko-KR" sz="1000" b="1" dirty="0" smtClean="0">
                  <a:solidFill>
                    <a:schemeClr val="bg2"/>
                  </a:solidFill>
                  <a:latin typeface="휴먼모음T" pitchFamily="18" charset="-127"/>
                  <a:ea typeface="휴먼모음T" pitchFamily="18" charset="-127"/>
                </a:rPr>
                <a:t> Co., Ltd.</a:t>
              </a:r>
              <a:endParaRPr lang="ko-KR" altLang="en-US" sz="1000" b="1" dirty="0">
                <a:solidFill>
                  <a:schemeClr val="bg2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2AA49-17A4-4C97-9A65-ACC9965151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7454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60338"/>
            <a:ext cx="2057400" cy="6164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338"/>
            <a:ext cx="6019800" cy="6164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CE0A6-E349-4554-AB0A-CA2E5ED733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6681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7DB30D88-DB6C-4A6D-AD6F-E19FC60AA2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5426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0682EF33-D982-4691-8DE5-6A11C9220CC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4204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848600" cy="576064"/>
          </a:xfrm>
        </p:spPr>
        <p:txBody>
          <a:bodyPr/>
          <a:lstStyle>
            <a:lvl1pPr>
              <a:defRPr i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5942F-B615-43FA-BDB3-DF81F2E27F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9474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D686D-F195-4FC0-96D9-73518110B4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8709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44B72-B894-4E53-9E37-73FE801468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6702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DC86C-3025-4175-8728-379CDE44A5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4796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245B1-DB98-478B-82DF-570CEB124F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2269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A01F7-7B9C-424F-9980-02DA702FD3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765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E976E-1315-4368-AEF2-5F92AA9F9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2069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3EC03-792E-4FE5-846B-AFE6D049A9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2730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BEBA8EAE-BF5A-486C-A8C5-ECC9F3942E4B}">
                <a14:imgProps xmlns="" xmlns:a14="http://schemas.microsoft.com/office/drawing/2010/main">
                  <a14:imgLayer r:embed="rId2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908720"/>
            <a:ext cx="82296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804248" y="116632"/>
            <a:ext cx="21336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16CEAE0-67D1-40CA-8D23-1144373507F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9952"/>
            <a:ext cx="7848600" cy="63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i="1">
          <a:solidFill>
            <a:srgbClr val="2F0F3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헤드라인M" pitchFamily="18" charset="-127"/>
          <a:ea typeface="HY헤드라인M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9pPr>
    </p:titleStyle>
    <p:bodyStyle>
      <a:lvl1pPr marL="457200" indent="-4572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+mj-ea"/>
        <a:buAutoNum type="circleNumDbPlain"/>
        <a:defRPr sz="2400">
          <a:solidFill>
            <a:srgbClr val="0A1624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A1624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800">
          <a:solidFill>
            <a:srgbClr val="0A1624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A1624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rgbClr val="0A1624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130930-01/ Sean Yi</a:t>
            </a:r>
          </a:p>
          <a:p>
            <a:pPr>
              <a:buNone/>
            </a:pPr>
            <a:endParaRPr lang="ko-KR" altLang="en-US" sz="1400" dirty="0" smtClean="0"/>
          </a:p>
          <a:p>
            <a:pPr>
              <a:buNone/>
            </a:pP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0" y="0"/>
          <a:ext cx="9144001" cy="25159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1560"/>
                <a:gridCol w="792088"/>
                <a:gridCol w="504056"/>
                <a:gridCol w="4536504"/>
                <a:gridCol w="1368152"/>
                <a:gridCol w="432048"/>
                <a:gridCol w="899593"/>
              </a:tblGrid>
              <a:tr h="251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ID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1-1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Name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State Machine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Rev.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130930-01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444207" y="332656"/>
          <a:ext cx="2699793" cy="6525344"/>
        </p:xfrm>
        <a:graphic>
          <a:graphicData uri="http://schemas.openxmlformats.org/drawingml/2006/table">
            <a:tbl>
              <a:tblPr bandRow="1">
                <a:effectLst/>
                <a:tableStyleId>{073A0DAA-6AF3-43AB-8588-CEC1D06C72B9}</a:tableStyleId>
              </a:tblPr>
              <a:tblGrid>
                <a:gridCol w="2699793"/>
              </a:tblGrid>
              <a:tr h="6525344"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rPanel-AllegroDog</a:t>
                      </a:r>
                      <a:endParaRPr lang="en-US" altLang="ko-KR" sz="800" b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MFC-based GUI program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Control Program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Real-time control callback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3491880" y="5013176"/>
            <a:ext cx="2088232" cy="648072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  <a:latin typeface="Arial" charset="0"/>
              </a:rPr>
              <a:t>Shared Memory</a:t>
            </a:r>
          </a:p>
          <a:p>
            <a:pPr algn="ctr"/>
            <a:endParaRPr lang="ko-KR" altLang="en-US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444208" y="5013176"/>
            <a:ext cx="208823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Control Program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67544" y="5013176"/>
            <a:ext cx="208823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rPanel</a:t>
            </a:r>
            <a:r>
              <a:rPr lang="en-US" altLang="ko-KR" dirty="0" err="1" smtClean="0"/>
              <a:t>-AllegroDog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80112" y="6381328"/>
            <a:ext cx="479618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7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500 Hz</a:t>
            </a:r>
            <a:endParaRPr lang="ko-KR" altLang="en-US" sz="700" b="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07904" y="6165304"/>
            <a:ext cx="1579278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Data Sync. Event</a:t>
            </a:r>
            <a:endParaRPr lang="ko-KR" altLang="en-US" sz="1400" b="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8" name="직선 화살표 연결선 87"/>
          <p:cNvCxnSpPr>
            <a:stCxn id="84" idx="1"/>
            <a:endCxn id="83" idx="3"/>
          </p:cNvCxnSpPr>
          <p:nvPr/>
        </p:nvCxnSpPr>
        <p:spPr bwMode="auto">
          <a:xfrm flipH="1">
            <a:off x="5580112" y="5337212"/>
            <a:ext cx="864096" cy="0"/>
          </a:xfrm>
          <a:prstGeom prst="straightConnector1">
            <a:avLst/>
          </a:prstGeom>
          <a:ln w="31750">
            <a:tailEnd type="arrow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꺾인 연결선 27"/>
          <p:cNvCxnSpPr>
            <a:stCxn id="87" idx="1"/>
            <a:endCxn id="85" idx="2"/>
          </p:cNvCxnSpPr>
          <p:nvPr/>
        </p:nvCxnSpPr>
        <p:spPr bwMode="auto">
          <a:xfrm rot="10800000">
            <a:off x="1511660" y="5661249"/>
            <a:ext cx="2196244" cy="657945"/>
          </a:xfrm>
          <a:prstGeom prst="bentConnector2">
            <a:avLst/>
          </a:prstGeom>
          <a:ln w="31750">
            <a:tailEnd type="arrow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꺾인 연결선 36"/>
          <p:cNvCxnSpPr>
            <a:stCxn id="84" idx="2"/>
            <a:endCxn id="87" idx="3"/>
          </p:cNvCxnSpPr>
          <p:nvPr/>
        </p:nvCxnSpPr>
        <p:spPr bwMode="auto">
          <a:xfrm rot="5400000">
            <a:off x="6058781" y="4889649"/>
            <a:ext cx="657945" cy="2201142"/>
          </a:xfrm>
          <a:prstGeom prst="bentConnector2">
            <a:avLst/>
          </a:prstGeom>
          <a:ln w="31750">
            <a:tailEnd type="arrow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3528" y="5661248"/>
            <a:ext cx="126348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-GUI</a:t>
            </a:r>
          </a:p>
          <a:p>
            <a:pPr algn="l"/>
            <a:r>
              <a:rPr lang="en-US" altLang="ko-KR" sz="10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-Send command</a:t>
            </a:r>
          </a:p>
          <a:p>
            <a:pPr algn="l"/>
            <a:r>
              <a:rPr lang="en-US" altLang="ko-KR" sz="10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-Status monitoring</a:t>
            </a:r>
          </a:p>
          <a:p>
            <a:pPr algn="l"/>
            <a:r>
              <a:rPr lang="en-US" altLang="ko-KR" sz="10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-Real-time graph</a:t>
            </a:r>
            <a:endParaRPr lang="ko-KR" altLang="en-US" sz="1000" b="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92" name="직선 화살표 연결선 91"/>
          <p:cNvCxnSpPr>
            <a:stCxn id="83" idx="1"/>
            <a:endCxn id="85" idx="3"/>
          </p:cNvCxnSpPr>
          <p:nvPr/>
        </p:nvCxnSpPr>
        <p:spPr bwMode="auto">
          <a:xfrm flipH="1">
            <a:off x="2555776" y="5337212"/>
            <a:ext cx="936104" cy="0"/>
          </a:xfrm>
          <a:prstGeom prst="straightConnector1">
            <a:avLst/>
          </a:prstGeom>
          <a:ln w="31750">
            <a:tailEnd type="arrow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524328" y="5661248"/>
            <a:ext cx="1741182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-Real-time control callback</a:t>
            </a:r>
          </a:p>
          <a:p>
            <a:pPr algn="l"/>
            <a:r>
              <a:rPr lang="en-US" altLang="ko-KR" sz="10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-Device I/O</a:t>
            </a:r>
          </a:p>
          <a:p>
            <a:pPr algn="l"/>
            <a:r>
              <a:rPr lang="en-US" altLang="ko-KR" sz="10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-CAN communication</a:t>
            </a:r>
            <a:endParaRPr lang="ko-KR" altLang="en-US" sz="1000" b="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24128" y="5445224"/>
            <a:ext cx="479618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7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500 Hz</a:t>
            </a:r>
            <a:endParaRPr lang="ko-KR" altLang="en-US" sz="700" b="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30598" y="5445224"/>
            <a:ext cx="429926" cy="200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Status</a:t>
            </a:r>
            <a:endParaRPr lang="ko-KR" altLang="en-US" sz="700" b="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26542" y="5445224"/>
            <a:ext cx="429926" cy="200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Status</a:t>
            </a:r>
            <a:endParaRPr lang="ko-KR" altLang="en-US" sz="700" b="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3491880" y="4149080"/>
            <a:ext cx="2088232" cy="648072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bg2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2"/>
                </a:solidFill>
                <a:latin typeface="Arial" charset="0"/>
              </a:rPr>
              <a:t>Shared Memory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8" name="꺾인 연결선 27"/>
          <p:cNvCxnSpPr>
            <a:stCxn id="85" idx="0"/>
            <a:endCxn id="97" idx="1"/>
          </p:cNvCxnSpPr>
          <p:nvPr/>
        </p:nvCxnSpPr>
        <p:spPr bwMode="auto">
          <a:xfrm rot="5400000" flipH="1" flipV="1">
            <a:off x="2231740" y="3753036"/>
            <a:ext cx="540060" cy="1980220"/>
          </a:xfrm>
          <a:prstGeom prst="bentConnector2">
            <a:avLst/>
          </a:prstGeom>
          <a:ln w="31750">
            <a:tailEnd type="arrow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꺾인 연결선 27"/>
          <p:cNvCxnSpPr>
            <a:stCxn id="97" idx="3"/>
            <a:endCxn id="84" idx="0"/>
          </p:cNvCxnSpPr>
          <p:nvPr/>
        </p:nvCxnSpPr>
        <p:spPr bwMode="auto">
          <a:xfrm>
            <a:off x="5580112" y="4473116"/>
            <a:ext cx="1908212" cy="540060"/>
          </a:xfrm>
          <a:prstGeom prst="bentConnector2">
            <a:avLst/>
          </a:prstGeom>
          <a:ln w="31750">
            <a:tailEnd type="arrow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74414" y="4149080"/>
            <a:ext cx="579005" cy="200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Command</a:t>
            </a:r>
            <a:endParaRPr lang="ko-KR" altLang="en-US" sz="700" b="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26342" y="4221088"/>
            <a:ext cx="479618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7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500 Hz</a:t>
            </a:r>
            <a:endParaRPr lang="ko-KR" altLang="en-US" sz="700" b="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0" y="0"/>
          <a:ext cx="9144001" cy="25159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1560"/>
                <a:gridCol w="792088"/>
                <a:gridCol w="504056"/>
                <a:gridCol w="4536504"/>
                <a:gridCol w="1368152"/>
                <a:gridCol w="432048"/>
                <a:gridCol w="899593"/>
              </a:tblGrid>
              <a:tr h="251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ID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1-1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Name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State Machine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Rev.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130930-01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444207" y="332656"/>
          <a:ext cx="2699793" cy="6525344"/>
        </p:xfrm>
        <a:graphic>
          <a:graphicData uri="http://schemas.openxmlformats.org/drawingml/2006/table">
            <a:tbl>
              <a:tblPr bandRow="1">
                <a:effectLst/>
                <a:tableStyleId>{073A0DAA-6AF3-43AB-8588-CEC1D06C72B9}</a:tableStyleId>
              </a:tblPr>
              <a:tblGrid>
                <a:gridCol w="2699793"/>
              </a:tblGrid>
              <a:tr h="6525344"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INIT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Just program started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Servo off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HOMING</a:t>
                      </a:r>
                      <a:endParaRPr lang="en-US" altLang="ko-KR" sz="800" b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Servo on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Position servo mode </a:t>
                      </a: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enabled</a:t>
                      </a: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Homing process </a:t>
                      </a: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activated</a:t>
                      </a: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After homing the state will transit to READY state </a:t>
                      </a: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automatically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Once homing was done, homing process is skipped and will transit to READY state</a:t>
                      </a: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READY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Servo on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Position servo mode enabled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Re-calculate encoder offsets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Joints will be controlled to pre-defined position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OPERATION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Servo on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Current servo mode enabled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Periodic communication on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STOP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Emergency stop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Servo off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Periodic communication </a:t>
                      </a: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off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1763688" y="2492896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HOMING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763688" y="3933056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READY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763688" y="5445224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OPERATION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923928" y="2492896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STOP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8" name="직선 화살표 연결선 17"/>
          <p:cNvCxnSpPr>
            <a:stCxn id="12" idx="4"/>
            <a:endCxn id="13" idx="0"/>
          </p:cNvCxnSpPr>
          <p:nvPr/>
        </p:nvCxnSpPr>
        <p:spPr bwMode="auto">
          <a:xfrm>
            <a:off x="2447764" y="3356992"/>
            <a:ext cx="0" cy="576064"/>
          </a:xfrm>
          <a:prstGeom prst="straightConnector1">
            <a:avLst/>
          </a:prstGeom>
          <a:noFill/>
          <a:ln w="9525">
            <a:solidFill>
              <a:schemeClr val="accent6">
                <a:lumMod val="75000"/>
              </a:schemeClr>
            </a:solidFill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>
            <a:stCxn id="13" idx="4"/>
            <a:endCxn id="14" idx="0"/>
          </p:cNvCxnSpPr>
          <p:nvPr/>
        </p:nvCxnSpPr>
        <p:spPr bwMode="auto">
          <a:xfrm>
            <a:off x="2447764" y="4797152"/>
            <a:ext cx="0" cy="648072"/>
          </a:xfrm>
          <a:prstGeom prst="straightConnector1">
            <a:avLst/>
          </a:prstGeom>
          <a:noFill/>
          <a:ln w="19050">
            <a:solidFill>
              <a:schemeClr val="accent6">
                <a:lumMod val="75000"/>
              </a:schemeClr>
            </a:solidFill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직선 화살표 연결선 39"/>
          <p:cNvCxnSpPr>
            <a:stCxn id="12" idx="6"/>
            <a:endCxn id="16" idx="2"/>
          </p:cNvCxnSpPr>
          <p:nvPr/>
        </p:nvCxnSpPr>
        <p:spPr bwMode="auto">
          <a:xfrm>
            <a:off x="3131840" y="2924944"/>
            <a:ext cx="792088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타원 42"/>
          <p:cNvSpPr/>
          <p:nvPr/>
        </p:nvSpPr>
        <p:spPr bwMode="auto">
          <a:xfrm>
            <a:off x="1763688" y="980728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INIT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69" name="Shape 68"/>
          <p:cNvCxnSpPr>
            <a:stCxn id="16" idx="0"/>
            <a:endCxn id="43" idx="6"/>
          </p:cNvCxnSpPr>
          <p:nvPr/>
        </p:nvCxnSpPr>
        <p:spPr bwMode="auto">
          <a:xfrm rot="16200000" flipV="1">
            <a:off x="3329862" y="1214754"/>
            <a:ext cx="1080120" cy="1476164"/>
          </a:xfrm>
          <a:prstGeom prst="bentConnector2">
            <a:avLst/>
          </a:prstGeom>
          <a:noFill/>
          <a:ln w="9525">
            <a:solidFill>
              <a:schemeClr val="accent6">
                <a:lumMod val="75000"/>
              </a:schemeClr>
            </a:solidFill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직선 화살표 연결선 73"/>
          <p:cNvCxnSpPr>
            <a:stCxn id="43" idx="4"/>
            <a:endCxn id="12" idx="0"/>
          </p:cNvCxnSpPr>
          <p:nvPr/>
        </p:nvCxnSpPr>
        <p:spPr bwMode="auto">
          <a:xfrm>
            <a:off x="2447764" y="1844824"/>
            <a:ext cx="0" cy="648072"/>
          </a:xfrm>
          <a:prstGeom prst="straightConnector1">
            <a:avLst/>
          </a:prstGeom>
          <a:noFill/>
          <a:ln w="9525">
            <a:solidFill>
              <a:schemeClr val="accent6">
                <a:lumMod val="75000"/>
              </a:schemeClr>
            </a:solidFill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hape 76"/>
          <p:cNvCxnSpPr>
            <a:stCxn id="13" idx="6"/>
            <a:endCxn id="16" idx="4"/>
          </p:cNvCxnSpPr>
          <p:nvPr/>
        </p:nvCxnSpPr>
        <p:spPr bwMode="auto">
          <a:xfrm flipV="1">
            <a:off x="3131840" y="3356992"/>
            <a:ext cx="1476164" cy="1008112"/>
          </a:xfrm>
          <a:prstGeom prst="bentConnector2">
            <a:avLst/>
          </a:prstGeom>
          <a:noFill/>
          <a:ln w="9525">
            <a:solidFill>
              <a:schemeClr val="accent2"/>
            </a:solidFill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hape 79"/>
          <p:cNvCxnSpPr>
            <a:stCxn id="14" idx="6"/>
            <a:endCxn id="16" idx="4"/>
          </p:cNvCxnSpPr>
          <p:nvPr/>
        </p:nvCxnSpPr>
        <p:spPr bwMode="auto">
          <a:xfrm flipV="1">
            <a:off x="3131840" y="3356992"/>
            <a:ext cx="1476164" cy="2520280"/>
          </a:xfrm>
          <a:prstGeom prst="bentConnector2">
            <a:avLst/>
          </a:prstGeom>
          <a:noFill/>
          <a:ln w="9525">
            <a:solidFill>
              <a:schemeClr val="accent2"/>
            </a:solidFill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꺾인 연결선 18"/>
          <p:cNvCxnSpPr>
            <a:stCxn id="43" idx="2"/>
            <a:endCxn id="13" idx="2"/>
          </p:cNvCxnSpPr>
          <p:nvPr/>
        </p:nvCxnSpPr>
        <p:spPr bwMode="auto">
          <a:xfrm rot="10800000" flipV="1">
            <a:off x="1763688" y="1412776"/>
            <a:ext cx="12700" cy="2952328"/>
          </a:xfrm>
          <a:prstGeom prst="bentConnector3">
            <a:avLst>
              <a:gd name="adj1" fmla="val 8874790"/>
            </a:avLst>
          </a:prstGeom>
          <a:noFill/>
          <a:ln w="9525">
            <a:solidFill>
              <a:schemeClr val="accent6">
                <a:lumMod val="75000"/>
              </a:schemeClr>
            </a:solidFill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타원 16"/>
          <p:cNvSpPr/>
          <p:nvPr/>
        </p:nvSpPr>
        <p:spPr bwMode="auto">
          <a:xfrm>
            <a:off x="2051720" y="1700808"/>
            <a:ext cx="792088" cy="288032"/>
          </a:xfrm>
          <a:prstGeom prst="ellips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tx1"/>
                </a:solidFill>
              </a:rPr>
              <a:t>Home</a:t>
            </a:r>
            <a:endParaRPr kumimoji="0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915816" y="2780928"/>
            <a:ext cx="792088" cy="288032"/>
          </a:xfrm>
          <a:prstGeom prst="ellips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tx1"/>
                </a:solidFill>
              </a:rPr>
              <a:t>Stop</a:t>
            </a:r>
            <a:endParaRPr kumimoji="0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987824" y="4221088"/>
            <a:ext cx="792088" cy="288032"/>
          </a:xfrm>
          <a:prstGeom prst="ellips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tx1"/>
                </a:solidFill>
              </a:rPr>
              <a:t>Stop</a:t>
            </a:r>
            <a:endParaRPr kumimoji="0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987824" y="5733256"/>
            <a:ext cx="792088" cy="288032"/>
          </a:xfrm>
          <a:prstGeom prst="ellips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tx1"/>
                </a:solidFill>
              </a:rPr>
              <a:t>Stop</a:t>
            </a:r>
            <a:endParaRPr kumimoji="0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051720" y="4653136"/>
            <a:ext cx="792088" cy="288032"/>
          </a:xfrm>
          <a:prstGeom prst="ellips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tx1"/>
                </a:solidFill>
              </a:rPr>
              <a:t>Enable</a:t>
            </a:r>
            <a:endParaRPr kumimoji="0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211960" y="2348880"/>
            <a:ext cx="792088" cy="288032"/>
          </a:xfrm>
          <a:prstGeom prst="ellips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tx1"/>
                </a:solidFill>
              </a:rPr>
              <a:t>Init</a:t>
            </a:r>
            <a:endParaRPr kumimoji="0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0" y="0"/>
          <a:ext cx="9144001" cy="25159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1560"/>
                <a:gridCol w="792088"/>
                <a:gridCol w="504056"/>
                <a:gridCol w="4536504"/>
                <a:gridCol w="1368152"/>
                <a:gridCol w="432048"/>
                <a:gridCol w="899593"/>
              </a:tblGrid>
              <a:tr h="251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ID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1-1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Name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Sub-state Machine (in OPERATION</a:t>
                      </a:r>
                      <a:r>
                        <a:rPr lang="en-US" altLang="ko-KR" sz="10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state)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Rev.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130930-01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444207" y="332656"/>
          <a:ext cx="2699793" cy="6525344"/>
        </p:xfrm>
        <a:graphic>
          <a:graphicData uri="http://schemas.openxmlformats.org/drawingml/2006/table">
            <a:tbl>
              <a:tblPr bandRow="1">
                <a:effectLst/>
                <a:tableStyleId>{073A0DAA-6AF3-43AB-8588-CEC1D06C72B9}</a:tableStyleId>
              </a:tblPr>
              <a:tblGrid>
                <a:gridCol w="2699793"/>
              </a:tblGrid>
              <a:tr h="6525344"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READY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HOP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WALK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1403648" y="3068960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HOP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403648" y="4509120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WALK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860032" y="3068960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rgbClr val="FF0505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STOP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8" name="직선 화살표 연결선 17"/>
          <p:cNvCxnSpPr>
            <a:stCxn id="12" idx="4"/>
            <a:endCxn id="13" idx="0"/>
          </p:cNvCxnSpPr>
          <p:nvPr/>
        </p:nvCxnSpPr>
        <p:spPr bwMode="auto">
          <a:xfrm>
            <a:off x="2087724" y="3933056"/>
            <a:ext cx="0" cy="576064"/>
          </a:xfrm>
          <a:prstGeom prst="straightConnector1">
            <a:avLst/>
          </a:prstGeom>
          <a:noFill/>
          <a:ln w="9525">
            <a:solidFill>
              <a:schemeClr val="accent6">
                <a:lumMod val="75000"/>
              </a:schemeClr>
            </a:solidFill>
            <a:headEnd type="arrow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직선 화살표 연결선 39"/>
          <p:cNvCxnSpPr>
            <a:stCxn id="17" idx="3"/>
            <a:endCxn id="16" idx="2"/>
          </p:cNvCxnSpPr>
          <p:nvPr/>
        </p:nvCxnSpPr>
        <p:spPr bwMode="auto">
          <a:xfrm>
            <a:off x="4283968" y="3501008"/>
            <a:ext cx="576064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타원 42"/>
          <p:cNvSpPr/>
          <p:nvPr/>
        </p:nvSpPr>
        <p:spPr bwMode="auto">
          <a:xfrm>
            <a:off x="1403648" y="1556792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READY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83568" y="692696"/>
            <a:ext cx="3600400" cy="5616624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692696"/>
            <a:ext cx="112562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OPERATION</a:t>
            </a:r>
            <a:endParaRPr lang="ko-KR" altLang="en-US" sz="1400" b="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9" name="직선 화살표 연결선 28"/>
          <p:cNvCxnSpPr>
            <a:stCxn id="43" idx="4"/>
            <a:endCxn id="12" idx="0"/>
          </p:cNvCxnSpPr>
          <p:nvPr/>
        </p:nvCxnSpPr>
        <p:spPr bwMode="auto">
          <a:xfrm>
            <a:off x="2087724" y="2420888"/>
            <a:ext cx="0" cy="648072"/>
          </a:xfrm>
          <a:prstGeom prst="straightConnector1">
            <a:avLst/>
          </a:prstGeom>
          <a:noFill/>
          <a:ln w="9525">
            <a:solidFill>
              <a:schemeClr val="accent6">
                <a:lumMod val="75000"/>
              </a:schemeClr>
            </a:solidFill>
            <a:headEnd type="arrow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꺾인 연결선 31"/>
          <p:cNvCxnSpPr>
            <a:stCxn id="13" idx="6"/>
            <a:endCxn id="43" idx="6"/>
          </p:cNvCxnSpPr>
          <p:nvPr/>
        </p:nvCxnSpPr>
        <p:spPr bwMode="auto">
          <a:xfrm flipV="1">
            <a:off x="2771800" y="1988840"/>
            <a:ext cx="12700" cy="2952328"/>
          </a:xfrm>
          <a:prstGeom prst="bentConnector3">
            <a:avLst>
              <a:gd name="adj1" fmla="val 4993049"/>
            </a:avLst>
          </a:prstGeom>
          <a:noFill/>
          <a:ln w="9525">
            <a:solidFill>
              <a:schemeClr val="accent6">
                <a:lumMod val="75000"/>
              </a:schemeClr>
            </a:solidFill>
            <a:headEnd type="arrow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0" y="0"/>
          <a:ext cx="9144001" cy="25159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1560"/>
                <a:gridCol w="792088"/>
                <a:gridCol w="504056"/>
                <a:gridCol w="4536504"/>
                <a:gridCol w="1368152"/>
                <a:gridCol w="432048"/>
                <a:gridCol w="899593"/>
              </a:tblGrid>
              <a:tr h="251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ID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1-1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Name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State Machine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Rev.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130930-01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539552" y="2636912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HOME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39552" y="3789040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READY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23528" y="5229200"/>
            <a:ext cx="1800200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OPERATION: HOP/ WALK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39552" y="620688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STOP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8" name="직선 화살표 연결선 17"/>
          <p:cNvCxnSpPr>
            <a:stCxn id="12" idx="4"/>
            <a:endCxn id="13" idx="0"/>
          </p:cNvCxnSpPr>
          <p:nvPr/>
        </p:nvCxnSpPr>
        <p:spPr bwMode="auto">
          <a:xfrm>
            <a:off x="1223628" y="3501008"/>
            <a:ext cx="0" cy="288032"/>
          </a:xfrm>
          <a:prstGeom prst="straightConnector1">
            <a:avLst/>
          </a:prstGeom>
          <a:noFill/>
          <a:ln w="9525">
            <a:solidFill>
              <a:schemeClr val="accent6">
                <a:lumMod val="75000"/>
              </a:schemeClr>
            </a:solidFill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>
            <a:stCxn id="13" idx="4"/>
            <a:endCxn id="14" idx="0"/>
          </p:cNvCxnSpPr>
          <p:nvPr/>
        </p:nvCxnSpPr>
        <p:spPr bwMode="auto">
          <a:xfrm>
            <a:off x="1223628" y="4653136"/>
            <a:ext cx="0" cy="576064"/>
          </a:xfrm>
          <a:prstGeom prst="straightConnector1">
            <a:avLst/>
          </a:prstGeom>
          <a:noFill/>
          <a:ln w="19050">
            <a:solidFill>
              <a:schemeClr val="accent6">
                <a:lumMod val="75000"/>
              </a:schemeClr>
            </a:solidFill>
            <a:headEnd type="arrow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직선 화살표 연결선 39"/>
          <p:cNvCxnSpPr>
            <a:stCxn id="12" idx="6"/>
          </p:cNvCxnSpPr>
          <p:nvPr/>
        </p:nvCxnSpPr>
        <p:spPr bwMode="auto">
          <a:xfrm>
            <a:off x="1907704" y="3068960"/>
            <a:ext cx="792088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타원 42"/>
          <p:cNvSpPr/>
          <p:nvPr/>
        </p:nvSpPr>
        <p:spPr bwMode="auto">
          <a:xfrm>
            <a:off x="539552" y="1628800"/>
            <a:ext cx="1368152" cy="864096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ENABLE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4" name="직선 화살표 연결선 73"/>
          <p:cNvCxnSpPr>
            <a:stCxn id="43" idx="4"/>
            <a:endCxn id="12" idx="0"/>
          </p:cNvCxnSpPr>
          <p:nvPr/>
        </p:nvCxnSpPr>
        <p:spPr bwMode="auto">
          <a:xfrm>
            <a:off x="1223628" y="2492896"/>
            <a:ext cx="0" cy="144016"/>
          </a:xfrm>
          <a:prstGeom prst="straightConnector1">
            <a:avLst/>
          </a:prstGeom>
          <a:noFill/>
          <a:ln w="9525">
            <a:solidFill>
              <a:schemeClr val="accent6">
                <a:lumMod val="75000"/>
              </a:schemeClr>
            </a:solidFill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표 52"/>
          <p:cNvGraphicFramePr>
            <a:graphicFrameLocks noGrp="1"/>
          </p:cNvGraphicFramePr>
          <p:nvPr/>
        </p:nvGraphicFramePr>
        <p:xfrm>
          <a:off x="2699792" y="1772816"/>
          <a:ext cx="2987825" cy="579120"/>
        </p:xfrm>
        <a:graphic>
          <a:graphicData uri="http://schemas.openxmlformats.org/drawingml/2006/table">
            <a:tbl>
              <a:tblPr bandRow="1">
                <a:effectLst/>
                <a:tableStyleId>{073A0DAA-6AF3-43AB-8588-CEC1D06C72B9}</a:tableStyleId>
              </a:tblPr>
              <a:tblGrid>
                <a:gridCol w="2987825"/>
              </a:tblGrid>
              <a:tr h="504056"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ENABLE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CAN-O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N 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devCAN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[0]-&gt;on();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devCAN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[1]-&gt;on();)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Activate-Controller 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ActivateController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control_pid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);)</a:t>
                      </a: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52"/>
          <p:cNvGraphicFramePr>
            <a:graphicFrameLocks noGrp="1"/>
          </p:cNvGraphicFramePr>
          <p:nvPr/>
        </p:nvGraphicFramePr>
        <p:xfrm>
          <a:off x="2699792" y="2492896"/>
          <a:ext cx="3456384" cy="1432560"/>
        </p:xfrm>
        <a:graphic>
          <a:graphicData uri="http://schemas.openxmlformats.org/drawingml/2006/table">
            <a:tbl>
              <a:tblPr bandRow="1">
                <a:effectLst/>
                <a:tableStyleId>{073A0DAA-6AF3-43AB-8588-CEC1D06C72B9}</a:tableStyleId>
              </a:tblPr>
              <a:tblGrid>
                <a:gridCol w="3456384"/>
              </a:tblGrid>
              <a:tr h="1368152"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HOME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Servo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on: Motors On by CAN devices 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ServoOn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();)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ServoOn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Controller 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ServoOnController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control_pid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);)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Position servo mode enabled</a:t>
                      </a:r>
                    </a:p>
                    <a:p>
                      <a:pPr marL="228600" indent="-228600" latinLnBrk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devCAN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-&gt;command(CAN_CMD_OPMODE_POSITION, 0, NULL, -1);)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Homing process activated: all 12 motors do homing at the same time.</a:t>
                      </a:r>
                    </a:p>
                    <a:p>
                      <a:pPr marL="228600" indent="-228600" latinLnBrk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devCAN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-&gt;command(CAN_CMD_SET_POS_MAX_VELOCITY, 100, NULL, -1);)</a:t>
                      </a:r>
                    </a:p>
                    <a:p>
                      <a:pPr marL="228600" indent="-228600" latinLnBrk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devCAN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-&gt;command(CAN_CMD_HOMING, 0, NULL, -1);)</a:t>
                      </a: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9" name="직선 화살표 연결선 39"/>
          <p:cNvCxnSpPr/>
          <p:nvPr/>
        </p:nvCxnSpPr>
        <p:spPr bwMode="auto">
          <a:xfrm>
            <a:off x="1907704" y="2060848"/>
            <a:ext cx="792088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표 52"/>
          <p:cNvGraphicFramePr>
            <a:graphicFrameLocks noGrp="1"/>
          </p:cNvGraphicFramePr>
          <p:nvPr/>
        </p:nvGraphicFramePr>
        <p:xfrm>
          <a:off x="2699792" y="4077072"/>
          <a:ext cx="3456384" cy="1080120"/>
        </p:xfrm>
        <a:graphic>
          <a:graphicData uri="http://schemas.openxmlformats.org/drawingml/2006/table">
            <a:tbl>
              <a:tblPr bandRow="1">
                <a:effectLst/>
                <a:tableStyleId>{073A0DAA-6AF3-43AB-8588-CEC1D06C72B9}</a:tableStyleId>
              </a:tblPr>
              <a:tblGrid>
                <a:gridCol w="3456384"/>
              </a:tblGrid>
              <a:tr h="1080120">
                <a:tc>
                  <a:txBody>
                    <a:bodyPr/>
                    <a:lstStyle/>
                    <a:p>
                      <a:pPr marL="228600" indent="-22860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▶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READY</a:t>
                      </a:r>
                    </a:p>
                    <a:p>
                      <a:pPr marL="228600" indent="-22860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Set CURRENT-mode for all motors in CAN devices:</a:t>
                      </a:r>
                    </a:p>
                    <a:p>
                      <a:pPr marL="228600" indent="-22860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devCAN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-&gt;command(CAN_CMD_OPMODE_CURRENT, 0, NULL, -1);</a:t>
                      </a:r>
                    </a:p>
                    <a:p>
                      <a:pPr marL="228600" indent="-22860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Set CURRENT-mode for all motors:</a:t>
                      </a:r>
                    </a:p>
                    <a:p>
                      <a:pPr marL="228600" indent="-22860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devMotor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[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i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]-&gt;command(ALLEGRODOGMOTOR_CMD_OPMODE_CUR, 0, NULL,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i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))</a:t>
                      </a:r>
                    </a:p>
                    <a:p>
                      <a:pPr marL="228600" indent="-22860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Torque values from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Allegrowalk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class by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Inversekinematic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will be sent to motors.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2" name="직선 화살표 연결선 39"/>
          <p:cNvCxnSpPr/>
          <p:nvPr/>
        </p:nvCxnSpPr>
        <p:spPr bwMode="auto">
          <a:xfrm>
            <a:off x="1907704" y="4221088"/>
            <a:ext cx="792088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" name="표 52"/>
          <p:cNvGraphicFramePr>
            <a:graphicFrameLocks noGrp="1"/>
          </p:cNvGraphicFramePr>
          <p:nvPr/>
        </p:nvGraphicFramePr>
        <p:xfrm>
          <a:off x="2699792" y="5373216"/>
          <a:ext cx="3456384" cy="1080120"/>
        </p:xfrm>
        <a:graphic>
          <a:graphicData uri="http://schemas.openxmlformats.org/drawingml/2006/table">
            <a:tbl>
              <a:tblPr bandRow="1">
                <a:effectLst/>
                <a:tableStyleId>{073A0DAA-6AF3-43AB-8588-CEC1D06C72B9}</a:tableStyleId>
              </a:tblPr>
              <a:tblGrid>
                <a:gridCol w="3456384"/>
              </a:tblGrid>
              <a:tr h="1080120">
                <a:tc>
                  <a:txBody>
                    <a:bodyPr/>
                    <a:lstStyle/>
                    <a:p>
                      <a:pPr marL="228600" indent="-22860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▶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HOP/WALK</a:t>
                      </a:r>
                    </a:p>
                    <a:p>
                      <a:pPr marL="228600" indent="-22860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Set CURRENT-mode for all motors in CAN devices:</a:t>
                      </a:r>
                    </a:p>
                    <a:p>
                      <a:pPr marL="228600" indent="-22860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devCAN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-&gt;command(CAN_CMD_OPMODE_CURRENT, 0, NULL, -1);</a:t>
                      </a:r>
                    </a:p>
                    <a:p>
                      <a:pPr marL="228600" indent="-22860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Set CURRENT-mode for all motors:</a:t>
                      </a:r>
                    </a:p>
                    <a:p>
                      <a:pPr marL="228600" indent="-22860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devMotor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[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i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]-&gt;command(ALLEGRODOGMOTOR_CMD_OPMODE_CUR, 0, NULL,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i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))</a:t>
                      </a:r>
                    </a:p>
                    <a:p>
                      <a:pPr marL="228600" indent="-22860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Torque values from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Allegrowalk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class by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Inversekinematic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will be sent to motors.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52"/>
          <p:cNvGraphicFramePr>
            <a:graphicFrameLocks noGrp="1"/>
          </p:cNvGraphicFramePr>
          <p:nvPr/>
        </p:nvGraphicFramePr>
        <p:xfrm>
          <a:off x="2699792" y="836712"/>
          <a:ext cx="2987825" cy="579120"/>
        </p:xfrm>
        <a:graphic>
          <a:graphicData uri="http://schemas.openxmlformats.org/drawingml/2006/table">
            <a:tbl>
              <a:tblPr bandRow="1">
                <a:effectLst/>
                <a:tableStyleId>{073A0DAA-6AF3-43AB-8588-CEC1D06C72B9}</a:tableStyleId>
              </a:tblPr>
              <a:tblGrid>
                <a:gridCol w="2987825"/>
              </a:tblGrid>
              <a:tr h="504056"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STOP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Motors-of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ServoOff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();)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Deactivate all drivers (“PPE!”)</a:t>
                      </a: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5" name="직선 화살표 연결선 39"/>
          <p:cNvCxnSpPr/>
          <p:nvPr/>
        </p:nvCxnSpPr>
        <p:spPr bwMode="auto">
          <a:xfrm>
            <a:off x="1907704" y="1052736"/>
            <a:ext cx="792088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9"/>
          <p:cNvCxnSpPr>
            <a:stCxn id="14" idx="6"/>
          </p:cNvCxnSpPr>
          <p:nvPr/>
        </p:nvCxnSpPr>
        <p:spPr bwMode="auto">
          <a:xfrm>
            <a:off x="2123728" y="5661248"/>
            <a:ext cx="576064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0" y="0"/>
          <a:ext cx="9144001" cy="25159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1560"/>
                <a:gridCol w="792088"/>
                <a:gridCol w="504056"/>
                <a:gridCol w="4536504"/>
                <a:gridCol w="1368152"/>
                <a:gridCol w="432048"/>
                <a:gridCol w="899593"/>
              </a:tblGrid>
              <a:tr h="251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ID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1-1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Name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rPanel-AllegroDog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Rev.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130930-01</a:t>
                      </a:r>
                      <a:endParaRPr lang="ko-KR" altLang="en-US" sz="10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444207" y="332656"/>
          <a:ext cx="2699793" cy="6525344"/>
        </p:xfrm>
        <a:graphic>
          <a:graphicData uri="http://schemas.openxmlformats.org/drawingml/2006/table">
            <a:tbl>
              <a:tblPr bandRow="1">
                <a:effectLst/>
                <a:tableStyleId>{073A0DAA-6AF3-43AB-8588-CEC1D06C72B9}</a:tableStyleId>
              </a:tblPr>
              <a:tblGrid>
                <a:gridCol w="2699793"/>
              </a:tblGrid>
              <a:tr h="6525344"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[STOP]</a:t>
                      </a: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button</a:t>
                      </a:r>
                      <a:endParaRPr lang="en-US" altLang="ko-KR" sz="800" b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Emergency stop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[HOME] button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Start homing process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r>
                        <a:rPr lang="en-US" altLang="ko-KR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[ENABLE] button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Enable operation(user defined controller)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[READY] button: 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[HOP] button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[WALK] button</a:t>
                      </a:r>
                    </a:p>
                    <a:p>
                      <a:pPr marL="228600" indent="-22860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8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▶</a:t>
                      </a:r>
                      <a:endParaRPr lang="en-US" altLang="ko-KR" sz="8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614986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323528" y="2420888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>
                <a:solidFill>
                  <a:schemeClr val="bg2"/>
                </a:solidFill>
              </a:rPr>
              <a:t>HOME</a:t>
            </a:r>
            <a:endParaRPr lang="ko-KR" altLang="en-US" sz="1400" dirty="0" smtClean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2924944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bg2"/>
                </a:solidFill>
              </a:rPr>
              <a:t>ENABLE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3429000"/>
            <a:ext cx="1008112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5536" y="3645024"/>
            <a:ext cx="792088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dirty="0" smtClean="0">
                <a:solidFill>
                  <a:schemeClr val="bg2"/>
                </a:solidFill>
              </a:rPr>
              <a:t>READY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95536" y="4077072"/>
            <a:ext cx="792088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dirty="0" smtClean="0">
                <a:solidFill>
                  <a:schemeClr val="bg2"/>
                </a:solidFill>
              </a:rPr>
              <a:t>HOP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95536" y="4509120"/>
            <a:ext cx="792088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dirty="0" smtClean="0">
                <a:solidFill>
                  <a:schemeClr val="bg2"/>
                </a:solidFill>
              </a:rPr>
              <a:t>WALK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23528" y="1484784"/>
            <a:ext cx="1008112" cy="72008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STOP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0TGp_climb_dark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요소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>
          <a:solidFill>
            <a:schemeClr val="bg2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accent6">
              <a:lumMod val="75000"/>
            </a:schemeClr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solidFill>
            <a:schemeClr val="bg1">
              <a:lumMod val="75000"/>
            </a:schemeClr>
          </a:solidFill>
        </a:ln>
      </a:spPr>
      <a:bodyPr wrap="square" rtlCol="0">
        <a:spAutoFit/>
      </a:bodyPr>
      <a:lstStyle>
        <a:defPPr algn="l">
          <a:defRPr sz="700" b="0" dirty="0" smtClean="0">
            <a:solidFill>
              <a:srgbClr val="000000"/>
            </a:solidFill>
            <a:latin typeface="휴먼모음T" pitchFamily="18" charset="-127"/>
            <a:ea typeface="휴먼모음T" pitchFamily="18" charset="-127"/>
          </a:defRPr>
        </a:defPPr>
      </a:lstStyle>
    </a:txDef>
  </a:objectDefaults>
  <a:extraClrSchemeLst>
    <a:extraClrScheme>
      <a:clrScheme name="Office 테마 1">
        <a:dk1>
          <a:srgbClr val="808080"/>
        </a:dk1>
        <a:lt1>
          <a:srgbClr val="FFFFFF"/>
        </a:lt1>
        <a:dk2>
          <a:srgbClr val="003366"/>
        </a:dk2>
        <a:lt2>
          <a:srgbClr val="FFFFCC"/>
        </a:lt2>
        <a:accent1>
          <a:srgbClr val="79CE24"/>
        </a:accent1>
        <a:accent2>
          <a:srgbClr val="E45267"/>
        </a:accent2>
        <a:accent3>
          <a:srgbClr val="AAADB8"/>
        </a:accent3>
        <a:accent4>
          <a:srgbClr val="DADADA"/>
        </a:accent4>
        <a:accent5>
          <a:srgbClr val="BEE3AC"/>
        </a:accent5>
        <a:accent6>
          <a:srgbClr val="CF495D"/>
        </a:accent6>
        <a:hlink>
          <a:srgbClr val="5FC3D7"/>
        </a:hlink>
        <a:folHlink>
          <a:srgbClr val="FAA7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5F5F5F"/>
        </a:dk1>
        <a:lt1>
          <a:srgbClr val="FFFFFF"/>
        </a:lt1>
        <a:dk2>
          <a:srgbClr val="232751"/>
        </a:dk2>
        <a:lt2>
          <a:srgbClr val="CCFFCC"/>
        </a:lt2>
        <a:accent1>
          <a:srgbClr val="62A2DC"/>
        </a:accent1>
        <a:accent2>
          <a:srgbClr val="E29B54"/>
        </a:accent2>
        <a:accent3>
          <a:srgbClr val="ACACB3"/>
        </a:accent3>
        <a:accent4>
          <a:srgbClr val="DADADA"/>
        </a:accent4>
        <a:accent5>
          <a:srgbClr val="B7CEEB"/>
        </a:accent5>
        <a:accent6>
          <a:srgbClr val="CD8C4B"/>
        </a:accent6>
        <a:hlink>
          <a:srgbClr val="83CE5A"/>
        </a:hlink>
        <a:folHlink>
          <a:srgbClr val="DE58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5F5F5F"/>
        </a:dk1>
        <a:lt1>
          <a:srgbClr val="FFFFFF"/>
        </a:lt1>
        <a:dk2>
          <a:srgbClr val="504736"/>
        </a:dk2>
        <a:lt2>
          <a:srgbClr val="CCECFF"/>
        </a:lt2>
        <a:accent1>
          <a:srgbClr val="DE6084"/>
        </a:accent1>
        <a:accent2>
          <a:srgbClr val="63B1C9"/>
        </a:accent2>
        <a:accent3>
          <a:srgbClr val="B3B1AE"/>
        </a:accent3>
        <a:accent4>
          <a:srgbClr val="DADADA"/>
        </a:accent4>
        <a:accent5>
          <a:srgbClr val="ECB6C2"/>
        </a:accent5>
        <a:accent6>
          <a:srgbClr val="59A0B6"/>
        </a:accent6>
        <a:hlink>
          <a:srgbClr val="D08B58"/>
        </a:hlink>
        <a:folHlink>
          <a:srgbClr val="67D53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열정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4965</TotalTime>
  <Words>462</Words>
  <Application>Microsoft Office PowerPoint</Application>
  <PresentationFormat>화면 슬라이드 쇼(4:3)</PresentationFormat>
  <Paragraphs>159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590TGp_climb_dark</vt:lpstr>
      <vt:lpstr>Revision Information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lekomin</dc:creator>
  <cp:lastModifiedBy>SimLab07</cp:lastModifiedBy>
  <cp:revision>561</cp:revision>
  <dcterms:created xsi:type="dcterms:W3CDTF">2010-08-17T01:23:01Z</dcterms:created>
  <dcterms:modified xsi:type="dcterms:W3CDTF">2013-10-07T12:36:38Z</dcterms:modified>
</cp:coreProperties>
</file>