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9" r:id="rId2"/>
    <p:sldId id="283" r:id="rId3"/>
    <p:sldId id="2988" r:id="rId4"/>
    <p:sldId id="2989" r:id="rId5"/>
    <p:sldId id="2990" r:id="rId6"/>
    <p:sldId id="2992" r:id="rId7"/>
    <p:sldId id="2993" r:id="rId8"/>
    <p:sldId id="2994" r:id="rId9"/>
    <p:sldId id="2995" r:id="rId10"/>
    <p:sldId id="2996" r:id="rId11"/>
    <p:sldId id="2997" r:id="rId12"/>
    <p:sldId id="2998" r:id="rId13"/>
    <p:sldId id="2999" r:id="rId14"/>
    <p:sldId id="3001" r:id="rId15"/>
    <p:sldId id="3002" r:id="rId16"/>
    <p:sldId id="3003" r:id="rId17"/>
    <p:sldId id="3004" r:id="rId18"/>
    <p:sldId id="3000" r:id="rId19"/>
    <p:sldId id="3005" r:id="rId20"/>
    <p:sldId id="3006" r:id="rId21"/>
    <p:sldId id="3007" r:id="rId22"/>
    <p:sldId id="3008" r:id="rId23"/>
    <p:sldId id="3009" r:id="rId24"/>
    <p:sldId id="3010" r:id="rId25"/>
    <p:sldId id="3011" r:id="rId26"/>
    <p:sldId id="3012" r:id="rId27"/>
    <p:sldId id="3013" r:id="rId28"/>
    <p:sldId id="3014" r:id="rId29"/>
    <p:sldId id="3015" r:id="rId30"/>
    <p:sldId id="3016" r:id="rId31"/>
    <p:sldId id="3017" r:id="rId32"/>
    <p:sldId id="3018" r:id="rId33"/>
    <p:sldId id="3019" r:id="rId34"/>
    <p:sldId id="3020" r:id="rId35"/>
    <p:sldId id="3021" r:id="rId36"/>
    <p:sldId id="3022" r:id="rId37"/>
    <p:sldId id="3023" r:id="rId38"/>
    <p:sldId id="2991"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D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3" autoAdjust="0"/>
    <p:restoredTop sz="89660" autoAdjust="0"/>
  </p:normalViewPr>
  <p:slideViewPr>
    <p:cSldViewPr snapToGrid="0">
      <p:cViewPr varScale="1">
        <p:scale>
          <a:sx n="62" d="100"/>
          <a:sy n="62" d="100"/>
        </p:scale>
        <p:origin x="264"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90741-F19F-4354-8EF4-27056471AD7F}" type="datetimeFigureOut">
              <a:rPr lang="fr-FR" smtClean="0"/>
              <a:t>24/05/2024</a:t>
            </a:fld>
            <a:endParaRPr lang="fr-FR"/>
          </a:p>
        </p:txBody>
      </p:sp>
      <p:sp>
        <p:nvSpPr>
          <p:cNvPr id="4" name="Espace réservé de l'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8923-9B8A-43FA-9F04-75C4AAAAFB6B}" type="slidenum">
              <a:rPr lang="fr-FR" smtClean="0"/>
              <a:t>‹#›</a:t>
            </a:fld>
            <a:endParaRPr lang="fr-FR"/>
          </a:p>
        </p:txBody>
      </p:sp>
    </p:spTree>
    <p:extLst>
      <p:ext uri="{BB962C8B-B14F-4D97-AF65-F5344CB8AC3E}">
        <p14:creationId xmlns:p14="http://schemas.microsoft.com/office/powerpoint/2010/main" val="383525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033e974e3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033e974e3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10</a:t>
            </a:fld>
            <a:endParaRPr lang="fr-FR"/>
          </a:p>
        </p:txBody>
      </p:sp>
    </p:spTree>
    <p:extLst>
      <p:ext uri="{BB962C8B-B14F-4D97-AF65-F5344CB8AC3E}">
        <p14:creationId xmlns:p14="http://schemas.microsoft.com/office/powerpoint/2010/main" val="176313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11</a:t>
            </a:fld>
            <a:endParaRPr lang="fr-FR"/>
          </a:p>
        </p:txBody>
      </p:sp>
    </p:spTree>
    <p:extLst>
      <p:ext uri="{BB962C8B-B14F-4D97-AF65-F5344CB8AC3E}">
        <p14:creationId xmlns:p14="http://schemas.microsoft.com/office/powerpoint/2010/main" val="3407682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12</a:t>
            </a:fld>
            <a:endParaRPr lang="fr-FR"/>
          </a:p>
        </p:txBody>
      </p:sp>
    </p:spTree>
    <p:extLst>
      <p:ext uri="{BB962C8B-B14F-4D97-AF65-F5344CB8AC3E}">
        <p14:creationId xmlns:p14="http://schemas.microsoft.com/office/powerpoint/2010/main" val="2176436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13</a:t>
            </a:fld>
            <a:endParaRPr lang="fr-FR"/>
          </a:p>
        </p:txBody>
      </p:sp>
    </p:spTree>
    <p:extLst>
      <p:ext uri="{BB962C8B-B14F-4D97-AF65-F5344CB8AC3E}">
        <p14:creationId xmlns:p14="http://schemas.microsoft.com/office/powerpoint/2010/main" val="62668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14</a:t>
            </a:fld>
            <a:endParaRPr lang="fr-FR"/>
          </a:p>
        </p:txBody>
      </p:sp>
    </p:spTree>
    <p:extLst>
      <p:ext uri="{BB962C8B-B14F-4D97-AF65-F5344CB8AC3E}">
        <p14:creationId xmlns:p14="http://schemas.microsoft.com/office/powerpoint/2010/main" val="378694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15</a:t>
            </a:fld>
            <a:endParaRPr lang="fr-FR"/>
          </a:p>
        </p:txBody>
      </p:sp>
    </p:spTree>
    <p:extLst>
      <p:ext uri="{BB962C8B-B14F-4D97-AF65-F5344CB8AC3E}">
        <p14:creationId xmlns:p14="http://schemas.microsoft.com/office/powerpoint/2010/main" val="1732505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16</a:t>
            </a:fld>
            <a:endParaRPr lang="fr-FR"/>
          </a:p>
        </p:txBody>
      </p:sp>
    </p:spTree>
    <p:extLst>
      <p:ext uri="{BB962C8B-B14F-4D97-AF65-F5344CB8AC3E}">
        <p14:creationId xmlns:p14="http://schemas.microsoft.com/office/powerpoint/2010/main" val="3136196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17</a:t>
            </a:fld>
            <a:endParaRPr lang="fr-FR"/>
          </a:p>
        </p:txBody>
      </p:sp>
    </p:spTree>
    <p:extLst>
      <p:ext uri="{BB962C8B-B14F-4D97-AF65-F5344CB8AC3E}">
        <p14:creationId xmlns:p14="http://schemas.microsoft.com/office/powerpoint/2010/main" val="773599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18</a:t>
            </a:fld>
            <a:endParaRPr lang="fr-FR"/>
          </a:p>
        </p:txBody>
      </p:sp>
    </p:spTree>
    <p:extLst>
      <p:ext uri="{BB962C8B-B14F-4D97-AF65-F5344CB8AC3E}">
        <p14:creationId xmlns:p14="http://schemas.microsoft.com/office/powerpoint/2010/main" val="375224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19</a:t>
            </a:fld>
            <a:endParaRPr lang="fr-FR"/>
          </a:p>
        </p:txBody>
      </p:sp>
    </p:spTree>
    <p:extLst>
      <p:ext uri="{BB962C8B-B14F-4D97-AF65-F5344CB8AC3E}">
        <p14:creationId xmlns:p14="http://schemas.microsoft.com/office/powerpoint/2010/main" val="273265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98946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20</a:t>
            </a:fld>
            <a:endParaRPr lang="fr-FR"/>
          </a:p>
        </p:txBody>
      </p:sp>
    </p:spTree>
    <p:extLst>
      <p:ext uri="{BB962C8B-B14F-4D97-AF65-F5344CB8AC3E}">
        <p14:creationId xmlns:p14="http://schemas.microsoft.com/office/powerpoint/2010/main" val="1750179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21</a:t>
            </a:fld>
            <a:endParaRPr lang="fr-FR"/>
          </a:p>
        </p:txBody>
      </p:sp>
    </p:spTree>
    <p:extLst>
      <p:ext uri="{BB962C8B-B14F-4D97-AF65-F5344CB8AC3E}">
        <p14:creationId xmlns:p14="http://schemas.microsoft.com/office/powerpoint/2010/main" val="4014776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22</a:t>
            </a:fld>
            <a:endParaRPr lang="fr-FR"/>
          </a:p>
        </p:txBody>
      </p:sp>
    </p:spTree>
    <p:extLst>
      <p:ext uri="{BB962C8B-B14F-4D97-AF65-F5344CB8AC3E}">
        <p14:creationId xmlns:p14="http://schemas.microsoft.com/office/powerpoint/2010/main" val="799542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23</a:t>
            </a:fld>
            <a:endParaRPr lang="fr-FR"/>
          </a:p>
        </p:txBody>
      </p:sp>
    </p:spTree>
    <p:extLst>
      <p:ext uri="{BB962C8B-B14F-4D97-AF65-F5344CB8AC3E}">
        <p14:creationId xmlns:p14="http://schemas.microsoft.com/office/powerpoint/2010/main" val="1418164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24</a:t>
            </a:fld>
            <a:endParaRPr lang="fr-FR"/>
          </a:p>
        </p:txBody>
      </p:sp>
    </p:spTree>
    <p:extLst>
      <p:ext uri="{BB962C8B-B14F-4D97-AF65-F5344CB8AC3E}">
        <p14:creationId xmlns:p14="http://schemas.microsoft.com/office/powerpoint/2010/main" val="2980911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25</a:t>
            </a:fld>
            <a:endParaRPr lang="fr-FR"/>
          </a:p>
        </p:txBody>
      </p:sp>
    </p:spTree>
    <p:extLst>
      <p:ext uri="{BB962C8B-B14F-4D97-AF65-F5344CB8AC3E}">
        <p14:creationId xmlns:p14="http://schemas.microsoft.com/office/powerpoint/2010/main" val="2169832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26</a:t>
            </a:fld>
            <a:endParaRPr lang="fr-FR"/>
          </a:p>
        </p:txBody>
      </p:sp>
    </p:spTree>
    <p:extLst>
      <p:ext uri="{BB962C8B-B14F-4D97-AF65-F5344CB8AC3E}">
        <p14:creationId xmlns:p14="http://schemas.microsoft.com/office/powerpoint/2010/main" val="4215659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27</a:t>
            </a:fld>
            <a:endParaRPr lang="fr-FR"/>
          </a:p>
        </p:txBody>
      </p:sp>
    </p:spTree>
    <p:extLst>
      <p:ext uri="{BB962C8B-B14F-4D97-AF65-F5344CB8AC3E}">
        <p14:creationId xmlns:p14="http://schemas.microsoft.com/office/powerpoint/2010/main" val="1163773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28</a:t>
            </a:fld>
            <a:endParaRPr lang="fr-FR"/>
          </a:p>
        </p:txBody>
      </p:sp>
    </p:spTree>
    <p:extLst>
      <p:ext uri="{BB962C8B-B14F-4D97-AF65-F5344CB8AC3E}">
        <p14:creationId xmlns:p14="http://schemas.microsoft.com/office/powerpoint/2010/main" val="2470194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En tant qu’outil d’aide à la décision, il vise à réduire l’incertitude et à faciliter la prise de risque nécessaire à toute prise de décision.</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29</a:t>
            </a:fld>
            <a:endParaRPr lang="fr-FR"/>
          </a:p>
        </p:txBody>
      </p:sp>
    </p:spTree>
    <p:extLst>
      <p:ext uri="{BB962C8B-B14F-4D97-AF65-F5344CB8AC3E}">
        <p14:creationId xmlns:p14="http://schemas.microsoft.com/office/powerpoint/2010/main" val="112137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a:t>
            </a:fld>
            <a:endParaRPr lang="fr-FR"/>
          </a:p>
        </p:txBody>
      </p:sp>
    </p:spTree>
    <p:extLst>
      <p:ext uri="{BB962C8B-B14F-4D97-AF65-F5344CB8AC3E}">
        <p14:creationId xmlns:p14="http://schemas.microsoft.com/office/powerpoint/2010/main" val="2799449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En tant qu’outil d’aide à la décision, il vise à réduire l’incertitude et à faciliter la prise de risque nécessaire à toute prise de décision.</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30</a:t>
            </a:fld>
            <a:endParaRPr lang="fr-FR"/>
          </a:p>
        </p:txBody>
      </p:sp>
    </p:spTree>
    <p:extLst>
      <p:ext uri="{BB962C8B-B14F-4D97-AF65-F5344CB8AC3E}">
        <p14:creationId xmlns:p14="http://schemas.microsoft.com/office/powerpoint/2010/main" val="2983044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En tant qu’outil d’aide à la décision, il vise à réduire l’incertitude et à faciliter la prise de risque nécessaire à toute prise de décision.</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31</a:t>
            </a:fld>
            <a:endParaRPr lang="fr-FR"/>
          </a:p>
        </p:txBody>
      </p:sp>
    </p:spTree>
    <p:extLst>
      <p:ext uri="{BB962C8B-B14F-4D97-AF65-F5344CB8AC3E}">
        <p14:creationId xmlns:p14="http://schemas.microsoft.com/office/powerpoint/2010/main" val="3785971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En tant qu’outil d’aide à la décision, il vise à réduire l’incertitude et à faciliter la prise de risque nécessaire à toute prise de décision.</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32</a:t>
            </a:fld>
            <a:endParaRPr lang="fr-FR"/>
          </a:p>
        </p:txBody>
      </p:sp>
    </p:spTree>
    <p:extLst>
      <p:ext uri="{BB962C8B-B14F-4D97-AF65-F5344CB8AC3E}">
        <p14:creationId xmlns:p14="http://schemas.microsoft.com/office/powerpoint/2010/main" val="901452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En tant qu’outil d’aide à la décision, il vise à réduire l’incertitude et à faciliter la prise de risque nécessaire à toute prise de décision.</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33</a:t>
            </a:fld>
            <a:endParaRPr lang="fr-FR"/>
          </a:p>
        </p:txBody>
      </p:sp>
    </p:spTree>
    <p:extLst>
      <p:ext uri="{BB962C8B-B14F-4D97-AF65-F5344CB8AC3E}">
        <p14:creationId xmlns:p14="http://schemas.microsoft.com/office/powerpoint/2010/main" val="37964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34</a:t>
            </a:fld>
            <a:endParaRPr lang="fr-FR"/>
          </a:p>
        </p:txBody>
      </p:sp>
    </p:spTree>
    <p:extLst>
      <p:ext uri="{BB962C8B-B14F-4D97-AF65-F5344CB8AC3E}">
        <p14:creationId xmlns:p14="http://schemas.microsoft.com/office/powerpoint/2010/main" val="2114538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35</a:t>
            </a:fld>
            <a:endParaRPr lang="fr-FR"/>
          </a:p>
        </p:txBody>
      </p:sp>
    </p:spTree>
    <p:extLst>
      <p:ext uri="{BB962C8B-B14F-4D97-AF65-F5344CB8AC3E}">
        <p14:creationId xmlns:p14="http://schemas.microsoft.com/office/powerpoint/2010/main" val="2469413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36</a:t>
            </a:fld>
            <a:endParaRPr lang="fr-FR"/>
          </a:p>
        </p:txBody>
      </p:sp>
    </p:spTree>
    <p:extLst>
      <p:ext uri="{BB962C8B-B14F-4D97-AF65-F5344CB8AC3E}">
        <p14:creationId xmlns:p14="http://schemas.microsoft.com/office/powerpoint/2010/main" val="1382682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37</a:t>
            </a:fld>
            <a:endParaRPr lang="fr-FR"/>
          </a:p>
        </p:txBody>
      </p:sp>
    </p:spTree>
    <p:extLst>
      <p:ext uri="{BB962C8B-B14F-4D97-AF65-F5344CB8AC3E}">
        <p14:creationId xmlns:p14="http://schemas.microsoft.com/office/powerpoint/2010/main" val="2479593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4</a:t>
            </a:fld>
            <a:endParaRPr lang="fr-FR"/>
          </a:p>
        </p:txBody>
      </p:sp>
    </p:spTree>
    <p:extLst>
      <p:ext uri="{BB962C8B-B14F-4D97-AF65-F5344CB8AC3E}">
        <p14:creationId xmlns:p14="http://schemas.microsoft.com/office/powerpoint/2010/main" val="2546531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5</a:t>
            </a:fld>
            <a:endParaRPr lang="fr-FR"/>
          </a:p>
        </p:txBody>
      </p:sp>
    </p:spTree>
    <p:extLst>
      <p:ext uri="{BB962C8B-B14F-4D97-AF65-F5344CB8AC3E}">
        <p14:creationId xmlns:p14="http://schemas.microsoft.com/office/powerpoint/2010/main" val="240870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Je propose une démarche structurée en cinq étapes pour mener une étude stratégique et déployer notre solution.</a:t>
            </a:r>
          </a:p>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6</a:t>
            </a:fld>
            <a:endParaRPr lang="fr-FR"/>
          </a:p>
        </p:txBody>
      </p:sp>
    </p:spTree>
    <p:extLst>
      <p:ext uri="{BB962C8B-B14F-4D97-AF65-F5344CB8AC3E}">
        <p14:creationId xmlns:p14="http://schemas.microsoft.com/office/powerpoint/2010/main" val="4541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7</a:t>
            </a:fld>
            <a:endParaRPr lang="fr-FR"/>
          </a:p>
        </p:txBody>
      </p:sp>
    </p:spTree>
    <p:extLst>
      <p:ext uri="{BB962C8B-B14F-4D97-AF65-F5344CB8AC3E}">
        <p14:creationId xmlns:p14="http://schemas.microsoft.com/office/powerpoint/2010/main" val="1124647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8</a:t>
            </a:fld>
            <a:endParaRPr lang="fr-FR"/>
          </a:p>
        </p:txBody>
      </p:sp>
    </p:spTree>
    <p:extLst>
      <p:ext uri="{BB962C8B-B14F-4D97-AF65-F5344CB8AC3E}">
        <p14:creationId xmlns:p14="http://schemas.microsoft.com/office/powerpoint/2010/main" val="386412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9</a:t>
            </a:fld>
            <a:endParaRPr lang="fr-FR"/>
          </a:p>
        </p:txBody>
      </p:sp>
    </p:spTree>
    <p:extLst>
      <p:ext uri="{BB962C8B-B14F-4D97-AF65-F5344CB8AC3E}">
        <p14:creationId xmlns:p14="http://schemas.microsoft.com/office/powerpoint/2010/main" val="895024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_01">
    <p:spTree>
      <p:nvGrpSpPr>
        <p:cNvPr id="1" name=""/>
        <p:cNvGrpSpPr/>
        <p:nvPr/>
      </p:nvGrpSpPr>
      <p:grpSpPr>
        <a:xfrm>
          <a:off x="0" y="0"/>
          <a:ext cx="0" cy="0"/>
          <a:chOff x="0" y="0"/>
          <a:chExt cx="0" cy="0"/>
        </a:xfrm>
      </p:grpSpPr>
      <p:sp>
        <p:nvSpPr>
          <p:cNvPr id="12" name="Espace réservé pour une image  11">
            <a:extLst>
              <a:ext uri="{FF2B5EF4-FFF2-40B4-BE49-F238E27FC236}">
                <a16:creationId xmlns:a16="http://schemas.microsoft.com/office/drawing/2014/main" id="{396BF7A2-38C2-C44F-9BD7-9D59DCA2D41F}"/>
              </a:ext>
            </a:extLst>
          </p:cNvPr>
          <p:cNvSpPr>
            <a:spLocks noGrp="1"/>
          </p:cNvSpPr>
          <p:nvPr>
            <p:ph type="pic" sz="quarter" idx="10" hasCustomPrompt="1"/>
          </p:nvPr>
        </p:nvSpPr>
        <p:spPr>
          <a:xfrm>
            <a:off x="0" y="1159146"/>
            <a:ext cx="11477625" cy="5167312"/>
          </a:xfrm>
          <a:prstGeom prst="rect">
            <a:avLst/>
          </a:prstGeom>
          <a:solidFill>
            <a:schemeClr val="bg2"/>
          </a:solidFill>
        </p:spPr>
        <p:txBody>
          <a:bodyPr/>
          <a:lstStyle>
            <a:lvl1pPr marL="0" indent="0">
              <a:buNone/>
              <a:defRPr sz="2000" i="1">
                <a:solidFill>
                  <a:schemeClr val="tx2"/>
                </a:solidFill>
              </a:defRPr>
            </a:lvl1pPr>
          </a:lstStyle>
          <a:p>
            <a:r>
              <a:rPr lang="fr-FR" dirty="0"/>
              <a:t>Image</a:t>
            </a:r>
          </a:p>
        </p:txBody>
      </p:sp>
      <p:sp>
        <p:nvSpPr>
          <p:cNvPr id="14" name="Espace réservé du texte 13">
            <a:extLst>
              <a:ext uri="{FF2B5EF4-FFF2-40B4-BE49-F238E27FC236}">
                <a16:creationId xmlns:a16="http://schemas.microsoft.com/office/drawing/2014/main" id="{17D50CB9-D2A4-3540-8CFA-D6C30A0A6002}"/>
              </a:ext>
            </a:extLst>
          </p:cNvPr>
          <p:cNvSpPr>
            <a:spLocks noGrp="1"/>
          </p:cNvSpPr>
          <p:nvPr>
            <p:ph type="body" sz="quarter" idx="11" hasCustomPrompt="1"/>
          </p:nvPr>
        </p:nvSpPr>
        <p:spPr>
          <a:xfrm>
            <a:off x="6997701" y="3076802"/>
            <a:ext cx="4479924" cy="1332000"/>
          </a:xfrm>
          <a:prstGeom prst="rect">
            <a:avLst/>
          </a:prstGeom>
          <a:blipFill>
            <a:blip r:embed="rId2"/>
            <a:stretch>
              <a:fillRect/>
            </a:stretch>
          </a:blipFill>
          <a:ln>
            <a:noFill/>
          </a:ln>
        </p:spPr>
        <p:txBody>
          <a:bodyPr lIns="180000" tIns="306000" rIns="468000" bIns="46800">
            <a:normAutofit/>
          </a:bodyPr>
          <a:lstStyle>
            <a:lvl1pPr marL="0" indent="0" algn="r">
              <a:buNone/>
              <a:defRPr sz="3800" b="1">
                <a:solidFill>
                  <a:schemeClr val="bg1"/>
                </a:solidFill>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fr-FR" dirty="0"/>
              <a:t>TITRE DE LA PRÉSENTATION</a:t>
            </a:r>
          </a:p>
        </p:txBody>
      </p:sp>
      <p:sp>
        <p:nvSpPr>
          <p:cNvPr id="16" name="Espace réservé du texte 15">
            <a:extLst>
              <a:ext uri="{FF2B5EF4-FFF2-40B4-BE49-F238E27FC236}">
                <a16:creationId xmlns:a16="http://schemas.microsoft.com/office/drawing/2014/main" id="{43C8E089-597C-5C4F-9047-BB7DF1CFD749}"/>
              </a:ext>
            </a:extLst>
          </p:cNvPr>
          <p:cNvSpPr>
            <a:spLocks noGrp="1"/>
          </p:cNvSpPr>
          <p:nvPr>
            <p:ph type="body" sz="quarter" idx="12" hasCustomPrompt="1"/>
          </p:nvPr>
        </p:nvSpPr>
        <p:spPr>
          <a:xfrm>
            <a:off x="6997700" y="4422084"/>
            <a:ext cx="4479924" cy="828000"/>
          </a:xfrm>
          <a:prstGeom prst="rect">
            <a:avLst/>
          </a:prstGeom>
          <a:blipFill>
            <a:blip r:embed="rId3"/>
            <a:stretch>
              <a:fillRect/>
            </a:stretch>
          </a:blipFill>
        </p:spPr>
        <p:txBody>
          <a:bodyPr lIns="180000" rIns="468000">
            <a:normAutofit/>
          </a:bodyPr>
          <a:lstStyle>
            <a:lvl1pPr marL="0" indent="0" algn="r">
              <a:buNone/>
              <a:defRPr sz="1500" b="1" kern="0" spc="200" baseline="0">
                <a:solidFill>
                  <a:schemeClr val="bg1"/>
                </a:solidFill>
              </a:defRPr>
            </a:lvl1pPr>
          </a:lstStyle>
          <a:p>
            <a:pPr lvl="0"/>
            <a:r>
              <a:rPr lang="fr-FR" dirty="0"/>
              <a:t>SOUS-TITRE COURT SUR UNE</a:t>
            </a:r>
            <a:br>
              <a:rPr lang="fr-FR" dirty="0"/>
            </a:br>
            <a:r>
              <a:rPr lang="fr-FR" dirty="0"/>
              <a:t>OU DEUX LIGNES MAXIMUM</a:t>
            </a:r>
          </a:p>
        </p:txBody>
      </p:sp>
      <p:sp>
        <p:nvSpPr>
          <p:cNvPr id="5" name="Espace réservé du numéro de diapositive 5">
            <a:extLst>
              <a:ext uri="{FF2B5EF4-FFF2-40B4-BE49-F238E27FC236}">
                <a16:creationId xmlns:a16="http://schemas.microsoft.com/office/drawing/2014/main" id="{0E87B6D0-3388-4DFE-8FD1-123E2C564604}"/>
              </a:ext>
            </a:extLst>
          </p:cNvPr>
          <p:cNvSpPr>
            <a:spLocks noGrp="1"/>
          </p:cNvSpPr>
          <p:nvPr>
            <p:ph type="sldNum" sz="quarter" idx="4"/>
          </p:nvPr>
        </p:nvSpPr>
        <p:spPr>
          <a:xfrm>
            <a:off x="8750449" y="6551407"/>
            <a:ext cx="2743200" cy="306593"/>
          </a:xfrm>
          <a:prstGeom prst="rect">
            <a:avLst/>
          </a:prstGeom>
        </p:spPr>
        <p:txBody>
          <a:bodyPr vert="horz" lIns="91440" tIns="45720" rIns="91440" bIns="45720" rtlCol="0" anchor="ctr"/>
          <a:lstStyle>
            <a:lvl1pPr algn="r">
              <a:defRPr sz="10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 name="Espace réservé du numéro de diapositive 5">
            <a:extLst>
              <a:ext uri="{FF2B5EF4-FFF2-40B4-BE49-F238E27FC236}">
                <a16:creationId xmlns:a16="http://schemas.microsoft.com/office/drawing/2014/main" id="{404A4791-CE5A-4C08-BFE8-9A61A191A5B8}"/>
              </a:ext>
            </a:extLst>
          </p:cNvPr>
          <p:cNvSpPr txBox="1">
            <a:spLocks/>
          </p:cNvSpPr>
          <p:nvPr userDrawn="1"/>
        </p:nvSpPr>
        <p:spPr>
          <a:xfrm>
            <a:off x="8902849" y="6703807"/>
            <a:ext cx="2743200" cy="306593"/>
          </a:xfrm>
          <a:prstGeom prst="rect">
            <a:avLst/>
          </a:prstGeom>
        </p:spPr>
        <p:txBody>
          <a:bodyPr vert="horz" lIns="91440" tIns="45720" rIns="91440" bIns="45720" rtlCol="0" anchor="ctr"/>
          <a:lstStyle>
            <a:defPPr>
              <a:defRPr lang="fr-FR"/>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1721664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as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18620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2" name="Title"/>
          <p:cNvSpPr>
            <a:spLocks noGrp="1"/>
          </p:cNvSpPr>
          <p:nvPr>
            <p:ph type="title"/>
          </p:nvPr>
        </p:nvSpPr>
        <p:spPr>
          <a:xfrm>
            <a:off x="540070" y="432000"/>
            <a:ext cx="11111046" cy="1080000"/>
          </a:xfrm>
        </p:spPr>
        <p:txBody>
          <a:bodyPr/>
          <a:lstStyle/>
          <a:p>
            <a:r>
              <a:rPr lang="en-US" dirty="0"/>
              <a:t>Click to edit Master title style</a:t>
            </a:r>
          </a:p>
        </p:txBody>
      </p:sp>
      <p:sp>
        <p:nvSpPr>
          <p:cNvPr id="13" name="Subtitle"/>
          <p:cNvSpPr>
            <a:spLocks noGrp="1"/>
          </p:cNvSpPr>
          <p:nvPr>
            <p:ph type="body" sz="quarter" idx="13" hasCustomPrompt="1"/>
          </p:nvPr>
        </p:nvSpPr>
        <p:spPr>
          <a:xfrm>
            <a:off x="540070" y="972000"/>
            <a:ext cx="11111046" cy="540000"/>
          </a:xfrm>
        </p:spPr>
        <p:txBody>
          <a:bodyPr/>
          <a:lstStyle>
            <a:lvl1pPr marL="0" indent="0">
              <a:buNone/>
              <a:defRPr baseline="0">
                <a:solidFill>
                  <a:srgbClr val="7F7F7F"/>
                </a:solidFill>
              </a:defRPr>
            </a:lvl1pPr>
          </a:lstStyle>
          <a:p>
            <a:pPr lvl="0"/>
            <a:r>
              <a:rPr lang="en-US" dirty="0"/>
              <a:t>Enter your subtitle here</a:t>
            </a:r>
          </a:p>
        </p:txBody>
      </p:sp>
      <p:sp>
        <p:nvSpPr>
          <p:cNvPr id="3" name="Content"/>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cNvSpPr>
            <a:spLocks noGrp="1"/>
          </p:cNvSpPr>
          <p:nvPr>
            <p:ph type="dt" sz="half" idx="10"/>
          </p:nvPr>
        </p:nvSpPr>
        <p:spPr/>
        <p:txBody>
          <a:bodyPr/>
          <a:lstStyle/>
          <a:p>
            <a:endParaRPr lang="en-US" dirty="0"/>
          </a:p>
        </p:txBody>
      </p:sp>
      <p:sp>
        <p:nvSpPr>
          <p:cNvPr id="5" name="Foote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3983004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Text">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17" y="1592"/>
          <a:ext cx="2116" cy="1587"/>
        </p:xfrm>
        <a:graphic>
          <a:graphicData uri="http://schemas.openxmlformats.org/presentationml/2006/ole">
            <mc:AlternateContent xmlns:mc="http://schemas.openxmlformats.org/markup-compatibility/2006">
              <mc:Choice xmlns:v="urn:schemas-microsoft-com:vml" Requires="v">
                <p:oleObj spid="_x0000_s3179" name="Diapositive think-cell" r:id="rId4" imgW="270" imgH="270" progId="TCLayout.ActiveDocument.1">
                  <p:embed/>
                </p:oleObj>
              </mc:Choice>
              <mc:Fallback>
                <p:oleObj name="Diapositive think-cell" r:id="rId4" imgW="270" imgH="270" progId="TCLayout.ActiveDocument.1">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7" y="1592"/>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80477" y="200014"/>
            <a:ext cx="10933350" cy="332399"/>
          </a:xfrm>
        </p:spPr>
        <p:txBody>
          <a:bodyPr/>
          <a:lstStyle>
            <a:lvl1pPr>
              <a:defRPr sz="2400" b="1" i="0">
                <a:latin typeface="Segoe UI"/>
                <a:sym typeface="Segoe UI"/>
              </a:defRPr>
            </a:lvl1pPr>
          </a:lstStyle>
          <a:p>
            <a:r>
              <a:rPr lang="en-US"/>
              <a:t>Click to edit Master title style</a:t>
            </a:r>
            <a:endParaRPr lang="en-US" dirty="0"/>
          </a:p>
        </p:txBody>
      </p:sp>
      <p:sp>
        <p:nvSpPr>
          <p:cNvPr id="5" name="Text Placeholder 4"/>
          <p:cNvSpPr>
            <a:spLocks noGrp="1"/>
          </p:cNvSpPr>
          <p:nvPr>
            <p:ph type="body" sz="quarter" idx="13"/>
          </p:nvPr>
        </p:nvSpPr>
        <p:spPr>
          <a:xfrm>
            <a:off x="580477" y="825910"/>
            <a:ext cx="11033604" cy="5297690"/>
          </a:xfrm>
          <a:prstGeom prst="rect">
            <a:avLst/>
          </a:prstGeom>
        </p:spPr>
        <p:txBody>
          <a:bodyPr/>
          <a:lstStyle>
            <a:lvl1pPr>
              <a:defRPr sz="1400">
                <a:latin typeface="Segoe UI"/>
                <a:sym typeface="Segoe UI"/>
              </a:defRPr>
            </a:lvl1pPr>
            <a:lvl2pPr>
              <a:defRPr sz="1400">
                <a:latin typeface="Segoe UI"/>
                <a:sym typeface="Segoe UI"/>
              </a:defRPr>
            </a:lvl2pPr>
            <a:lvl3pPr>
              <a:defRPr sz="1400">
                <a:latin typeface="Segoe UI"/>
                <a:sym typeface="Segoe UI"/>
              </a:defRPr>
            </a:lvl3pPr>
            <a:lvl4pPr>
              <a:defRPr>
                <a:latin typeface="Segoe UI"/>
                <a:sym typeface="Segoe UI"/>
              </a:defRPr>
            </a:lvl4pPr>
            <a:lvl5pPr>
              <a:defRPr>
                <a:latin typeface="Segoe UI"/>
                <a:sym typeface="Segoe U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91019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_02">
    <p:spTree>
      <p:nvGrpSpPr>
        <p:cNvPr id="1" name=""/>
        <p:cNvGrpSpPr/>
        <p:nvPr/>
      </p:nvGrpSpPr>
      <p:grpSpPr>
        <a:xfrm>
          <a:off x="0" y="0"/>
          <a:ext cx="0" cy="0"/>
          <a:chOff x="0" y="0"/>
          <a:chExt cx="0" cy="0"/>
        </a:xfrm>
      </p:grpSpPr>
      <p:sp>
        <p:nvSpPr>
          <p:cNvPr id="12" name="Espace réservé pour une image  11">
            <a:extLst>
              <a:ext uri="{FF2B5EF4-FFF2-40B4-BE49-F238E27FC236}">
                <a16:creationId xmlns:a16="http://schemas.microsoft.com/office/drawing/2014/main" id="{396BF7A2-38C2-C44F-9BD7-9D59DCA2D41F}"/>
              </a:ext>
            </a:extLst>
          </p:cNvPr>
          <p:cNvSpPr>
            <a:spLocks noGrp="1"/>
          </p:cNvSpPr>
          <p:nvPr>
            <p:ph type="pic" sz="quarter" idx="10" hasCustomPrompt="1"/>
          </p:nvPr>
        </p:nvSpPr>
        <p:spPr>
          <a:xfrm>
            <a:off x="0" y="1159146"/>
            <a:ext cx="11477625" cy="5167312"/>
          </a:xfrm>
          <a:prstGeom prst="rect">
            <a:avLst/>
          </a:prstGeom>
          <a:solidFill>
            <a:schemeClr val="bg2"/>
          </a:solidFill>
        </p:spPr>
        <p:txBody>
          <a:bodyPr/>
          <a:lstStyle>
            <a:lvl1pPr marL="0" indent="0">
              <a:buNone/>
              <a:defRPr sz="2000" i="1">
                <a:solidFill>
                  <a:schemeClr val="tx2"/>
                </a:solidFill>
              </a:defRPr>
            </a:lvl1pPr>
          </a:lstStyle>
          <a:p>
            <a:r>
              <a:rPr lang="fr-FR" dirty="0"/>
              <a:t>Image</a:t>
            </a:r>
          </a:p>
        </p:txBody>
      </p:sp>
      <p:sp>
        <p:nvSpPr>
          <p:cNvPr id="14" name="Espace réservé du texte 13">
            <a:extLst>
              <a:ext uri="{FF2B5EF4-FFF2-40B4-BE49-F238E27FC236}">
                <a16:creationId xmlns:a16="http://schemas.microsoft.com/office/drawing/2014/main" id="{17D50CB9-D2A4-3540-8CFA-D6C30A0A6002}"/>
              </a:ext>
            </a:extLst>
          </p:cNvPr>
          <p:cNvSpPr>
            <a:spLocks noGrp="1"/>
          </p:cNvSpPr>
          <p:nvPr>
            <p:ph type="body" sz="quarter" idx="11" hasCustomPrompt="1"/>
          </p:nvPr>
        </p:nvSpPr>
        <p:spPr>
          <a:xfrm>
            <a:off x="7150100" y="3076802"/>
            <a:ext cx="5041900" cy="1332000"/>
          </a:xfrm>
          <a:prstGeom prst="rect">
            <a:avLst/>
          </a:prstGeom>
          <a:solidFill>
            <a:schemeClr val="accent1"/>
          </a:solidFill>
          <a:ln>
            <a:noFill/>
          </a:ln>
        </p:spPr>
        <p:txBody>
          <a:bodyPr lIns="180000" tIns="306000" rIns="720000" bIns="46800">
            <a:normAutofit/>
          </a:bodyPr>
          <a:lstStyle>
            <a:lvl1pPr marL="0" indent="0" algn="r">
              <a:buNone/>
              <a:defRPr sz="3800" b="1">
                <a:solidFill>
                  <a:schemeClr val="bg1"/>
                </a:solidFill>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fr-FR" dirty="0"/>
              <a:t>TITRE DE LA PRÉSENTATION</a:t>
            </a:r>
          </a:p>
        </p:txBody>
      </p:sp>
      <p:sp>
        <p:nvSpPr>
          <p:cNvPr id="16" name="Espace réservé du texte 15">
            <a:extLst>
              <a:ext uri="{FF2B5EF4-FFF2-40B4-BE49-F238E27FC236}">
                <a16:creationId xmlns:a16="http://schemas.microsoft.com/office/drawing/2014/main" id="{43C8E089-597C-5C4F-9047-BB7DF1CFD749}"/>
              </a:ext>
            </a:extLst>
          </p:cNvPr>
          <p:cNvSpPr>
            <a:spLocks noGrp="1"/>
          </p:cNvSpPr>
          <p:nvPr>
            <p:ph type="body" sz="quarter" idx="12" hasCustomPrompt="1"/>
          </p:nvPr>
        </p:nvSpPr>
        <p:spPr>
          <a:xfrm>
            <a:off x="7150100" y="4408802"/>
            <a:ext cx="5041900" cy="942779"/>
          </a:xfrm>
          <a:prstGeom prst="rect">
            <a:avLst/>
          </a:prstGeom>
          <a:solidFill>
            <a:schemeClr val="accent1"/>
          </a:solidFill>
        </p:spPr>
        <p:txBody>
          <a:bodyPr lIns="180000" rIns="720000">
            <a:normAutofit/>
          </a:bodyPr>
          <a:lstStyle>
            <a:lvl1pPr marL="0" indent="0" algn="r">
              <a:buNone/>
              <a:defRPr sz="1500" b="1" kern="100" spc="200" baseline="0">
                <a:solidFill>
                  <a:schemeClr val="bg1"/>
                </a:solidFill>
              </a:defRPr>
            </a:lvl1pPr>
          </a:lstStyle>
          <a:p>
            <a:pPr lvl="0"/>
            <a:r>
              <a:rPr lang="fr-FR" dirty="0"/>
              <a:t>SOUS-TITRE COURT SUR UNE OU DEUX LIGNES MAXIMUM</a:t>
            </a:r>
          </a:p>
        </p:txBody>
      </p:sp>
      <p:sp>
        <p:nvSpPr>
          <p:cNvPr id="6" name="Espace réservé du numéro de diapositive 5">
            <a:extLst>
              <a:ext uri="{FF2B5EF4-FFF2-40B4-BE49-F238E27FC236}">
                <a16:creationId xmlns:a16="http://schemas.microsoft.com/office/drawing/2014/main" id="{071B2434-A4A3-44C5-930B-B4E1D4084D70}"/>
              </a:ext>
            </a:extLst>
          </p:cNvPr>
          <p:cNvSpPr>
            <a:spLocks noGrp="1"/>
          </p:cNvSpPr>
          <p:nvPr>
            <p:ph type="sldNum" sz="quarter" idx="4"/>
          </p:nvPr>
        </p:nvSpPr>
        <p:spPr>
          <a:xfrm>
            <a:off x="8750449" y="6551407"/>
            <a:ext cx="2743200" cy="306593"/>
          </a:xfrm>
          <a:prstGeom prst="rect">
            <a:avLst/>
          </a:prstGeom>
        </p:spPr>
        <p:txBody>
          <a:bodyPr vert="horz" lIns="91440" tIns="45720" rIns="91440" bIns="45720" rtlCol="0" anchor="ctr"/>
          <a:lstStyle>
            <a:lvl1pPr algn="r">
              <a:defRPr sz="10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 name="Espace réservé du numéro de diapositive 5">
            <a:extLst>
              <a:ext uri="{FF2B5EF4-FFF2-40B4-BE49-F238E27FC236}">
                <a16:creationId xmlns:a16="http://schemas.microsoft.com/office/drawing/2014/main" id="{404A4791-CE5A-4C08-BFE8-9A61A191A5B8}"/>
              </a:ext>
            </a:extLst>
          </p:cNvPr>
          <p:cNvSpPr txBox="1">
            <a:spLocks/>
          </p:cNvSpPr>
          <p:nvPr userDrawn="1"/>
        </p:nvSpPr>
        <p:spPr>
          <a:xfrm>
            <a:off x="8902849" y="6703807"/>
            <a:ext cx="2743200" cy="306593"/>
          </a:xfrm>
          <a:prstGeom prst="rect">
            <a:avLst/>
          </a:prstGeom>
        </p:spPr>
        <p:txBody>
          <a:bodyPr vert="horz" lIns="91440" tIns="45720" rIns="91440" bIns="45720" rtlCol="0" anchor="ctr"/>
          <a:lstStyle>
            <a:defPPr>
              <a:defRPr lang="fr-FR"/>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71894862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_03">
    <p:spTree>
      <p:nvGrpSpPr>
        <p:cNvPr id="1" name=""/>
        <p:cNvGrpSpPr/>
        <p:nvPr/>
      </p:nvGrpSpPr>
      <p:grpSpPr>
        <a:xfrm>
          <a:off x="0" y="0"/>
          <a:ext cx="0" cy="0"/>
          <a:chOff x="0" y="0"/>
          <a:chExt cx="0" cy="0"/>
        </a:xfrm>
      </p:grpSpPr>
      <p:sp>
        <p:nvSpPr>
          <p:cNvPr id="12" name="Espace réservé pour une image  11">
            <a:extLst>
              <a:ext uri="{FF2B5EF4-FFF2-40B4-BE49-F238E27FC236}">
                <a16:creationId xmlns:a16="http://schemas.microsoft.com/office/drawing/2014/main" id="{396BF7A2-38C2-C44F-9BD7-9D59DCA2D41F}"/>
              </a:ext>
            </a:extLst>
          </p:cNvPr>
          <p:cNvSpPr>
            <a:spLocks noGrp="1"/>
          </p:cNvSpPr>
          <p:nvPr>
            <p:ph type="pic" sz="quarter" idx="10" hasCustomPrompt="1"/>
          </p:nvPr>
        </p:nvSpPr>
        <p:spPr>
          <a:xfrm>
            <a:off x="0" y="1159146"/>
            <a:ext cx="11477625" cy="4074591"/>
          </a:xfrm>
          <a:prstGeom prst="rect">
            <a:avLst/>
          </a:prstGeom>
          <a:solidFill>
            <a:schemeClr val="bg2"/>
          </a:solidFill>
        </p:spPr>
        <p:txBody>
          <a:bodyPr/>
          <a:lstStyle>
            <a:lvl1pPr marL="0" indent="0">
              <a:buNone/>
              <a:defRPr sz="2000" i="1">
                <a:solidFill>
                  <a:schemeClr val="tx2"/>
                </a:solidFill>
              </a:defRPr>
            </a:lvl1pPr>
          </a:lstStyle>
          <a:p>
            <a:r>
              <a:rPr lang="fr-FR" dirty="0"/>
              <a:t>Image</a:t>
            </a:r>
          </a:p>
          <a:p>
            <a:endParaRPr lang="fr-FR" dirty="0"/>
          </a:p>
        </p:txBody>
      </p:sp>
      <p:sp>
        <p:nvSpPr>
          <p:cNvPr id="14" name="Espace réservé du texte 13">
            <a:extLst>
              <a:ext uri="{FF2B5EF4-FFF2-40B4-BE49-F238E27FC236}">
                <a16:creationId xmlns:a16="http://schemas.microsoft.com/office/drawing/2014/main" id="{17D50CB9-D2A4-3540-8CFA-D6C30A0A6002}"/>
              </a:ext>
            </a:extLst>
          </p:cNvPr>
          <p:cNvSpPr>
            <a:spLocks noGrp="1"/>
          </p:cNvSpPr>
          <p:nvPr>
            <p:ph type="body" sz="quarter" idx="11" hasCustomPrompt="1"/>
          </p:nvPr>
        </p:nvSpPr>
        <p:spPr>
          <a:xfrm>
            <a:off x="7150100" y="2378971"/>
            <a:ext cx="5041900" cy="1332000"/>
          </a:xfrm>
          <a:prstGeom prst="rect">
            <a:avLst/>
          </a:prstGeom>
          <a:solidFill>
            <a:schemeClr val="accent1"/>
          </a:solidFill>
          <a:ln>
            <a:noFill/>
          </a:ln>
        </p:spPr>
        <p:txBody>
          <a:bodyPr lIns="180000" tIns="306000" rIns="720000" bIns="46800">
            <a:normAutofit/>
          </a:bodyPr>
          <a:lstStyle>
            <a:lvl1pPr marL="0" indent="0" algn="r">
              <a:buNone/>
              <a:defRPr sz="3800" b="1">
                <a:solidFill>
                  <a:schemeClr val="bg1"/>
                </a:solidFill>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fr-FR" dirty="0"/>
              <a:t>TITRE DE LA PRÉSENTATION</a:t>
            </a:r>
          </a:p>
        </p:txBody>
      </p:sp>
      <p:sp>
        <p:nvSpPr>
          <p:cNvPr id="16" name="Espace réservé du texte 15">
            <a:extLst>
              <a:ext uri="{FF2B5EF4-FFF2-40B4-BE49-F238E27FC236}">
                <a16:creationId xmlns:a16="http://schemas.microsoft.com/office/drawing/2014/main" id="{43C8E089-597C-5C4F-9047-BB7DF1CFD749}"/>
              </a:ext>
            </a:extLst>
          </p:cNvPr>
          <p:cNvSpPr>
            <a:spLocks noGrp="1"/>
          </p:cNvSpPr>
          <p:nvPr>
            <p:ph type="body" sz="quarter" idx="12" hasCustomPrompt="1"/>
          </p:nvPr>
        </p:nvSpPr>
        <p:spPr>
          <a:xfrm>
            <a:off x="7150100" y="3710971"/>
            <a:ext cx="5041900" cy="942779"/>
          </a:xfrm>
          <a:prstGeom prst="rect">
            <a:avLst/>
          </a:prstGeom>
          <a:solidFill>
            <a:schemeClr val="accent1"/>
          </a:solidFill>
        </p:spPr>
        <p:txBody>
          <a:bodyPr lIns="180000" rIns="720000">
            <a:normAutofit/>
          </a:bodyPr>
          <a:lstStyle>
            <a:lvl1pPr marL="0" indent="0" algn="r">
              <a:buNone/>
              <a:defRPr sz="1500" b="1" kern="100" spc="200" baseline="0">
                <a:solidFill>
                  <a:schemeClr val="bg1"/>
                </a:solidFill>
              </a:defRPr>
            </a:lvl1pPr>
          </a:lstStyle>
          <a:p>
            <a:pPr lvl="0"/>
            <a:r>
              <a:rPr lang="fr-FR" dirty="0"/>
              <a:t>SOUS-TITRE COURT SUR UNE</a:t>
            </a:r>
            <a:br>
              <a:rPr lang="fr-FR" dirty="0"/>
            </a:br>
            <a:r>
              <a:rPr lang="fr-FR" dirty="0"/>
              <a:t>OU DEUX LIGNES MAXIMUM</a:t>
            </a:r>
          </a:p>
        </p:txBody>
      </p:sp>
      <p:sp>
        <p:nvSpPr>
          <p:cNvPr id="6" name="Espace réservé pour une image  2">
            <a:extLst>
              <a:ext uri="{FF2B5EF4-FFF2-40B4-BE49-F238E27FC236}">
                <a16:creationId xmlns:a16="http://schemas.microsoft.com/office/drawing/2014/main" id="{86681889-FEB9-534F-B5E7-EE6D34D5D28F}"/>
              </a:ext>
            </a:extLst>
          </p:cNvPr>
          <p:cNvSpPr>
            <a:spLocks noGrp="1"/>
          </p:cNvSpPr>
          <p:nvPr>
            <p:ph type="pic" sz="quarter" idx="13" hasCustomPrompt="1"/>
          </p:nvPr>
        </p:nvSpPr>
        <p:spPr>
          <a:xfrm>
            <a:off x="10397625" y="5266395"/>
            <a:ext cx="1080000" cy="1080000"/>
          </a:xfrm>
          <a:prstGeom prst="rect">
            <a:avLst/>
          </a:prstGeom>
          <a:noFill/>
        </p:spPr>
        <p:txBody>
          <a:bodyPr anchor="ctr"/>
          <a:lstStyle>
            <a:lvl1pPr marL="0" indent="0" algn="ctr">
              <a:buNone/>
              <a:defRPr sz="1200" i="1">
                <a:solidFill>
                  <a:schemeClr val="tx2"/>
                </a:solidFill>
              </a:defRPr>
            </a:lvl1pPr>
          </a:lstStyle>
          <a:p>
            <a:r>
              <a:rPr lang="fr-FR" dirty="0"/>
              <a:t>Logo partenaire</a:t>
            </a:r>
          </a:p>
        </p:txBody>
      </p:sp>
      <p:sp>
        <p:nvSpPr>
          <p:cNvPr id="8" name="Espace réservé pour une image  2">
            <a:extLst>
              <a:ext uri="{FF2B5EF4-FFF2-40B4-BE49-F238E27FC236}">
                <a16:creationId xmlns:a16="http://schemas.microsoft.com/office/drawing/2014/main" id="{465641FE-FC44-FA4A-9CEB-2F420B4E2E0C}"/>
              </a:ext>
            </a:extLst>
          </p:cNvPr>
          <p:cNvSpPr>
            <a:spLocks noGrp="1"/>
          </p:cNvSpPr>
          <p:nvPr>
            <p:ph type="pic" sz="quarter" idx="14" hasCustomPrompt="1"/>
          </p:nvPr>
        </p:nvSpPr>
        <p:spPr>
          <a:xfrm>
            <a:off x="9238060" y="5266395"/>
            <a:ext cx="1080000" cy="1077912"/>
          </a:xfrm>
          <a:prstGeom prst="rect">
            <a:avLst/>
          </a:prstGeom>
          <a:noFill/>
        </p:spPr>
        <p:txBody>
          <a:bodyPr anchor="ctr"/>
          <a:lstStyle>
            <a:lvl1pPr marL="0" indent="0" algn="ctr">
              <a:buNone/>
              <a:defRPr sz="1200" i="1">
                <a:solidFill>
                  <a:schemeClr val="tx2"/>
                </a:solidFill>
              </a:defRPr>
            </a:lvl1pPr>
          </a:lstStyle>
          <a:p>
            <a:r>
              <a:rPr lang="fr-FR" dirty="0"/>
              <a:t>Logo partenaire</a:t>
            </a:r>
          </a:p>
        </p:txBody>
      </p:sp>
      <p:sp>
        <p:nvSpPr>
          <p:cNvPr id="9" name="Espace réservé pour une image  2">
            <a:extLst>
              <a:ext uri="{FF2B5EF4-FFF2-40B4-BE49-F238E27FC236}">
                <a16:creationId xmlns:a16="http://schemas.microsoft.com/office/drawing/2014/main" id="{7C39A961-F9B2-5045-9697-3E7DB5524F83}"/>
              </a:ext>
            </a:extLst>
          </p:cNvPr>
          <p:cNvSpPr>
            <a:spLocks noGrp="1"/>
          </p:cNvSpPr>
          <p:nvPr>
            <p:ph type="pic" sz="quarter" idx="15" hasCustomPrompt="1"/>
          </p:nvPr>
        </p:nvSpPr>
        <p:spPr>
          <a:xfrm>
            <a:off x="8078495" y="5266395"/>
            <a:ext cx="1080000" cy="1077912"/>
          </a:xfrm>
          <a:prstGeom prst="rect">
            <a:avLst/>
          </a:prstGeom>
          <a:noFill/>
        </p:spPr>
        <p:txBody>
          <a:bodyPr anchor="ctr"/>
          <a:lstStyle>
            <a:lvl1pPr marL="0" indent="0" algn="ctr">
              <a:buNone/>
              <a:defRPr sz="1200" i="1">
                <a:solidFill>
                  <a:schemeClr val="tx2"/>
                </a:solidFill>
              </a:defRPr>
            </a:lvl1pPr>
          </a:lstStyle>
          <a:p>
            <a:r>
              <a:rPr lang="fr-FR" dirty="0"/>
              <a:t>Logo partenaire</a:t>
            </a:r>
          </a:p>
        </p:txBody>
      </p:sp>
      <p:sp>
        <p:nvSpPr>
          <p:cNvPr id="10" name="Espace réservé pour une image  2">
            <a:extLst>
              <a:ext uri="{FF2B5EF4-FFF2-40B4-BE49-F238E27FC236}">
                <a16:creationId xmlns:a16="http://schemas.microsoft.com/office/drawing/2014/main" id="{72B09A84-D6EC-AE48-BC05-5A09465208FE}"/>
              </a:ext>
            </a:extLst>
          </p:cNvPr>
          <p:cNvSpPr>
            <a:spLocks noGrp="1"/>
          </p:cNvSpPr>
          <p:nvPr>
            <p:ph type="pic" sz="quarter" idx="16" hasCustomPrompt="1"/>
          </p:nvPr>
        </p:nvSpPr>
        <p:spPr>
          <a:xfrm>
            <a:off x="6918930" y="5260188"/>
            <a:ext cx="1080000" cy="1077912"/>
          </a:xfrm>
          <a:prstGeom prst="rect">
            <a:avLst/>
          </a:prstGeom>
          <a:noFill/>
        </p:spPr>
        <p:txBody>
          <a:bodyPr anchor="ctr"/>
          <a:lstStyle>
            <a:lvl1pPr marL="0" indent="0" algn="ctr">
              <a:buNone/>
              <a:defRPr sz="1200" i="1">
                <a:solidFill>
                  <a:schemeClr val="tx2"/>
                </a:solidFill>
              </a:defRPr>
            </a:lvl1pPr>
          </a:lstStyle>
          <a:p>
            <a:r>
              <a:rPr lang="fr-FR" dirty="0"/>
              <a:t>Logo partenaire</a:t>
            </a:r>
          </a:p>
        </p:txBody>
      </p:sp>
      <p:pic>
        <p:nvPicPr>
          <p:cNvPr id="11" name="Image 10" descr="Une image contenant dessin&#10;&#10;Description générée automatiquement">
            <a:extLst>
              <a:ext uri="{FF2B5EF4-FFF2-40B4-BE49-F238E27FC236}">
                <a16:creationId xmlns:a16="http://schemas.microsoft.com/office/drawing/2014/main" id="{377DC098-2AF8-4A9E-9F7D-343A61E59B09}"/>
              </a:ext>
            </a:extLst>
          </p:cNvPr>
          <p:cNvPicPr>
            <a:picLocks noChangeAspect="1"/>
          </p:cNvPicPr>
          <p:nvPr userDrawn="1"/>
        </p:nvPicPr>
        <p:blipFill>
          <a:blip r:embed="rId2"/>
          <a:stretch>
            <a:fillRect/>
          </a:stretch>
        </p:blipFill>
        <p:spPr>
          <a:xfrm>
            <a:off x="8830732" y="-94217"/>
            <a:ext cx="3293535" cy="1566044"/>
          </a:xfrm>
          <a:prstGeom prst="rect">
            <a:avLst/>
          </a:prstGeom>
        </p:spPr>
      </p:pic>
      <p:sp>
        <p:nvSpPr>
          <p:cNvPr id="13" name="Espace réservé du numéro de diapositive 5">
            <a:extLst>
              <a:ext uri="{FF2B5EF4-FFF2-40B4-BE49-F238E27FC236}">
                <a16:creationId xmlns:a16="http://schemas.microsoft.com/office/drawing/2014/main" id="{8D2B72AE-FE14-4DBC-B5BD-43A0EDB6D0DC}"/>
              </a:ext>
            </a:extLst>
          </p:cNvPr>
          <p:cNvSpPr>
            <a:spLocks noGrp="1"/>
          </p:cNvSpPr>
          <p:nvPr>
            <p:ph type="sldNum" sz="quarter" idx="4"/>
          </p:nvPr>
        </p:nvSpPr>
        <p:spPr>
          <a:xfrm>
            <a:off x="8750449" y="6551407"/>
            <a:ext cx="2743200" cy="306593"/>
          </a:xfrm>
          <a:prstGeom prst="rect">
            <a:avLst/>
          </a:prstGeom>
        </p:spPr>
        <p:txBody>
          <a:bodyPr vert="horz" lIns="91440" tIns="45720" rIns="91440" bIns="45720" rtlCol="0" anchor="ctr"/>
          <a:lstStyle>
            <a:lvl1pPr algn="r">
              <a:defRPr sz="10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Rectangle 1"/>
          <p:cNvSpPr/>
          <p:nvPr userDrawn="1"/>
        </p:nvSpPr>
        <p:spPr>
          <a:xfrm>
            <a:off x="4584605" y="6628054"/>
            <a:ext cx="3022791" cy="153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BCP Consulting</a:t>
            </a:r>
            <a:endParaRPr kumimoji="0" lang="fr-FR" sz="105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97004471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rci_02">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9C8D2D45-93EC-634D-88E2-CEE58EA6ECDF}"/>
              </a:ext>
            </a:extLst>
          </p:cNvPr>
          <p:cNvSpPr txBox="1"/>
          <p:nvPr userDrawn="1"/>
        </p:nvSpPr>
        <p:spPr>
          <a:xfrm>
            <a:off x="0" y="3240000"/>
            <a:ext cx="12192000" cy="129266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0" b="1" i="0" u="none" strike="noStrike" kern="1200" cap="none" spc="0" normalizeH="0" baseline="0" noProof="0" dirty="0">
                <a:ln>
                  <a:noFill/>
                </a:ln>
                <a:solidFill>
                  <a:srgbClr val="491E06"/>
                </a:solidFill>
                <a:effectLst/>
                <a:uLnTx/>
                <a:uFillTx/>
                <a:latin typeface="Arial" panose="020B0604020202020204"/>
                <a:ea typeface="+mn-ea"/>
                <a:cs typeface="+mn-cs"/>
              </a:rPr>
              <a:t>Merci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Espace réservé du numéro de diapositive 5">
            <a:extLst>
              <a:ext uri="{FF2B5EF4-FFF2-40B4-BE49-F238E27FC236}">
                <a16:creationId xmlns:a16="http://schemas.microsoft.com/office/drawing/2014/main" id="{6681FF80-3CB5-4668-A236-6DD38BD55EAC}"/>
              </a:ext>
            </a:extLst>
          </p:cNvPr>
          <p:cNvSpPr>
            <a:spLocks noGrp="1"/>
          </p:cNvSpPr>
          <p:nvPr>
            <p:ph type="sldNum" sz="quarter" idx="4"/>
          </p:nvPr>
        </p:nvSpPr>
        <p:spPr>
          <a:xfrm>
            <a:off x="8593394" y="6271291"/>
            <a:ext cx="2743200" cy="306593"/>
          </a:xfrm>
          <a:prstGeom prst="rect">
            <a:avLst/>
          </a:prstGeom>
        </p:spPr>
        <p:txBody>
          <a:bodyPr vert="horz" lIns="91440" tIns="45720" rIns="91440" bIns="45720" rtlCol="0" anchor="ctr"/>
          <a:lstStyle>
            <a:lvl1pPr algn="r">
              <a:defRPr sz="10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 name="Espace réservé du numéro de diapositive 5">
            <a:extLst>
              <a:ext uri="{FF2B5EF4-FFF2-40B4-BE49-F238E27FC236}">
                <a16:creationId xmlns:a16="http://schemas.microsoft.com/office/drawing/2014/main" id="{404A4791-CE5A-4C08-BFE8-9A61A191A5B8}"/>
              </a:ext>
            </a:extLst>
          </p:cNvPr>
          <p:cNvSpPr txBox="1">
            <a:spLocks/>
          </p:cNvSpPr>
          <p:nvPr userDrawn="1"/>
        </p:nvSpPr>
        <p:spPr>
          <a:xfrm>
            <a:off x="8745794" y="6423691"/>
            <a:ext cx="2743200" cy="306593"/>
          </a:xfrm>
          <a:prstGeom prst="rect">
            <a:avLst/>
          </a:prstGeom>
        </p:spPr>
        <p:txBody>
          <a:bodyPr vert="horz" lIns="91440" tIns="45720" rIns="91440" bIns="45720" rtlCol="0" anchor="ctr"/>
          <a:lstStyle>
            <a:defPPr>
              <a:defRPr lang="fr-FR"/>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 name="Espace réservé du numéro de diapositive 5">
            <a:extLst>
              <a:ext uri="{FF2B5EF4-FFF2-40B4-BE49-F238E27FC236}">
                <a16:creationId xmlns:a16="http://schemas.microsoft.com/office/drawing/2014/main" id="{071B2434-A4A3-44C5-930B-B4E1D4084D70}"/>
              </a:ext>
            </a:extLst>
          </p:cNvPr>
          <p:cNvSpPr txBox="1">
            <a:spLocks/>
          </p:cNvSpPr>
          <p:nvPr userDrawn="1"/>
        </p:nvSpPr>
        <p:spPr>
          <a:xfrm>
            <a:off x="8898194" y="6576091"/>
            <a:ext cx="2743200" cy="306593"/>
          </a:xfrm>
          <a:prstGeom prst="rect">
            <a:avLst/>
          </a:prstGeom>
        </p:spPr>
        <p:txBody>
          <a:bodyPr vert="horz" lIns="91440" tIns="45720" rIns="91440" bIns="45720" rtlCol="0" anchor="ctr"/>
          <a:lstStyle>
            <a:defPPr>
              <a:defRPr lang="fr-FR"/>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930914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re, sous-titre et texte">
    <p:spTree>
      <p:nvGrpSpPr>
        <p:cNvPr id="1" name=""/>
        <p:cNvGrpSpPr/>
        <p:nvPr/>
      </p:nvGrpSpPr>
      <p:grpSpPr>
        <a:xfrm>
          <a:off x="0" y="0"/>
          <a:ext cx="0" cy="0"/>
          <a:chOff x="0" y="0"/>
          <a:chExt cx="0" cy="0"/>
        </a:xfrm>
      </p:grpSpPr>
      <p:graphicFrame>
        <p:nvGraphicFramePr>
          <p:cNvPr id="47" name="Object 46" hidden="1"/>
          <p:cNvGraphicFramePr>
            <a:graphicFrameLocks noChangeAspect="1"/>
          </p:cNvGraphicFramePr>
          <p:nvPr>
            <p:custDataLst>
              <p:tags r:id="rId2"/>
            </p:custDataLst>
          </p:nvPr>
        </p:nvGraphicFramePr>
        <p:xfrm>
          <a:off x="1" y="0"/>
          <a:ext cx="195384" cy="158750"/>
        </p:xfrm>
        <a:graphic>
          <a:graphicData uri="http://schemas.openxmlformats.org/presentationml/2006/ole">
            <mc:AlternateContent xmlns:mc="http://schemas.openxmlformats.org/markup-compatibility/2006">
              <mc:Choice xmlns:v="urn:schemas-microsoft-com:vml" Requires="v">
                <p:oleObj spid="_x0000_s2155" name="Diapositive think-cell" r:id="rId7" imgW="360" imgH="360" progId="TCLayout.ActiveDocument.1">
                  <p:embed/>
                </p:oleObj>
              </mc:Choice>
              <mc:Fallback>
                <p:oleObj name="Diapositive think-cell" r:id="rId7" imgW="360" imgH="360" progId="TCLayout.ActiveDocument.1">
                  <p:embed/>
                  <p:pic>
                    <p:nvPicPr>
                      <p:cNvPr id="47" name="Object 46"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a:extLst>
              <a:ext uri="{FF2B5EF4-FFF2-40B4-BE49-F238E27FC236}">
                <a16:creationId xmlns:a16="http://schemas.microsoft.com/office/drawing/2014/main" id="{4A028F76-F046-4AE6-B4B7-C3053DCDA617}"/>
              </a:ext>
            </a:extLst>
          </p:cNvPr>
          <p:cNvSpPr/>
          <p:nvPr userDrawn="1">
            <p:custDataLst>
              <p:tags r:id="rId3"/>
            </p:custDataLst>
          </p:nvPr>
        </p:nvSpPr>
        <p:spPr>
          <a:xfrm>
            <a:off x="0" y="0"/>
            <a:ext cx="161977"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215" b="1" i="0" u="none" strike="noStrike" kern="1200" cap="none" spc="0" normalizeH="0" baseline="0" noProof="0" dirty="0" err="1">
              <a:ln>
                <a:noFill/>
              </a:ln>
              <a:solidFill>
                <a:srgbClr val="2A1914"/>
              </a:solidFill>
              <a:effectLst/>
              <a:uLnTx/>
              <a:uFillTx/>
              <a:latin typeface="Arial" panose="020B0604020202020204"/>
              <a:ea typeface="+mn-ea"/>
              <a:cs typeface="+mn-cs"/>
              <a:sym typeface="Arial" panose="020B0604020202020204" pitchFamily="34" charset="0"/>
            </a:endParaRPr>
          </a:p>
        </p:txBody>
      </p:sp>
      <p:sp>
        <p:nvSpPr>
          <p:cNvPr id="2" name="Title 1"/>
          <p:cNvSpPr>
            <a:spLocks noGrp="1"/>
          </p:cNvSpPr>
          <p:nvPr>
            <p:ph type="title"/>
            <p:custDataLst>
              <p:tags r:id="rId4"/>
            </p:custDataLst>
          </p:nvPr>
        </p:nvSpPr>
        <p:spPr>
          <a:xfrm>
            <a:off x="571347" y="607554"/>
            <a:ext cx="11057947" cy="347787"/>
          </a:xfrm>
        </p:spPr>
        <p:txBody>
          <a:bodyPr anchor="b"/>
          <a:lstStyle>
            <a:lvl1pPr>
              <a:defRPr kumimoji="0" lang="fr-FR" sz="2215" b="1" i="0" u="none" strike="noStrike" kern="1200" cap="none" spc="0" normalizeH="0" baseline="0" noProof="0" dirty="0">
                <a:ln>
                  <a:noFill/>
                </a:ln>
                <a:solidFill>
                  <a:srgbClr val="7E8183"/>
                </a:solidFill>
                <a:effectLst>
                  <a:innerShdw blurRad="63500" dist="50800" dir="13500000">
                    <a:prstClr val="black">
                      <a:alpha val="50000"/>
                    </a:prstClr>
                  </a:innerShdw>
                </a:effectLst>
                <a:uLnTx/>
                <a:uFillTx/>
                <a:latin typeface="+mj-lt"/>
                <a:ea typeface="+mj-ea"/>
                <a:cs typeface="+mj-cs"/>
              </a:defRPr>
            </a:lvl1pPr>
          </a:lstStyle>
          <a:p>
            <a:pPr marL="0" marR="0" lvl="0" indent="0" algn="l" defTabSz="843957" rtl="0" eaLnBrk="1" fontAlgn="auto" latinLnBrk="0" hangingPunct="1">
              <a:lnSpc>
                <a:spcPct val="100000"/>
              </a:lnSpc>
              <a:spcBef>
                <a:spcPct val="0"/>
              </a:spcBef>
              <a:spcAft>
                <a:spcPts val="0"/>
              </a:spcAft>
              <a:buClrTx/>
              <a:buSzTx/>
              <a:buFontTx/>
              <a:buNone/>
              <a:tabLst/>
              <a:defRPr/>
            </a:pPr>
            <a:r>
              <a:rPr lang="en-US" dirty="0"/>
              <a:t>Click to edit Master title style</a:t>
            </a:r>
            <a:endParaRPr lang="fr-FR" dirty="0"/>
          </a:p>
        </p:txBody>
      </p:sp>
      <p:sp>
        <p:nvSpPr>
          <p:cNvPr id="3" name="Content Placeholder 2"/>
          <p:cNvSpPr>
            <a:spLocks noGrp="1"/>
          </p:cNvSpPr>
          <p:nvPr>
            <p:ph idx="1"/>
            <p:custDataLst>
              <p:tags r:id="rId5"/>
            </p:custDataLst>
          </p:nvPr>
        </p:nvSpPr>
        <p:spPr>
          <a:xfrm>
            <a:off x="571347" y="1449808"/>
            <a:ext cx="11057947" cy="4525963"/>
          </a:xfrm>
          <a:prstGeom prst="rect">
            <a:avLst/>
          </a:prstGeom>
        </p:spPr>
        <p:txBody>
          <a:bodyPr/>
          <a:lstStyle>
            <a:lvl1pPr marL="0" indent="0">
              <a:defRPr/>
            </a:lvl1pPr>
            <a:lvl2pPr>
              <a:defRPr>
                <a:solidFill>
                  <a:schemeClr val="tx1"/>
                </a:solidFill>
              </a:defRPr>
            </a:lvl2pPr>
            <a:lvl3pPr>
              <a:defRPr>
                <a:solidFill>
                  <a:schemeClr val="tx1"/>
                </a:solidFill>
              </a:defRPr>
            </a:lvl3pPr>
            <a:lvl4pPr marL="1246889" indent="-210990">
              <a:defRPr>
                <a:solidFill>
                  <a:schemeClr val="tx1"/>
                </a:solidFill>
              </a:defRPr>
            </a:lvl4pPr>
            <a:lvl5pPr marL="1572165" indent="-21099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5" name="Text Placeholder 4"/>
          <p:cNvSpPr>
            <a:spLocks noGrp="1"/>
          </p:cNvSpPr>
          <p:nvPr>
            <p:ph type="body" sz="quarter" idx="11"/>
          </p:nvPr>
        </p:nvSpPr>
        <p:spPr>
          <a:xfrm>
            <a:off x="576386" y="977562"/>
            <a:ext cx="11039232" cy="382196"/>
          </a:xfrm>
          <a:prstGeom prst="rect">
            <a:avLst/>
          </a:prstGeom>
        </p:spPr>
        <p:txBody>
          <a:bodyPr anchor="ctr"/>
          <a:lstStyle>
            <a:lvl1pPr>
              <a:defRPr sz="1846" b="0">
                <a:solidFill>
                  <a:schemeClr val="accent5"/>
                </a:solidFill>
                <a:latin typeface="Segoe UI" pitchFamily="34" charset="0"/>
                <a:ea typeface="Segoe UI" pitchFamily="34" charset="0"/>
                <a:cs typeface="Segoe UI" pitchFamily="34" charset="0"/>
              </a:defRPr>
            </a:lvl1pPr>
            <a:lvl2pPr>
              <a:defRPr sz="1476">
                <a:latin typeface="Century Gothic" pitchFamily="34" charset="0"/>
              </a:defRPr>
            </a:lvl2pPr>
            <a:lvl3pPr>
              <a:defRPr sz="1476">
                <a:latin typeface="Century Gothic" pitchFamily="34" charset="0"/>
              </a:defRPr>
            </a:lvl3pPr>
            <a:lvl5pPr marL="912823" indent="-259342">
              <a:buClr>
                <a:srgbClr val="FF960C"/>
              </a:buClr>
              <a:buSzPct val="80000"/>
              <a:buFont typeface="Wingdings" pitchFamily="2" charset="2"/>
              <a:buChar char="n"/>
              <a:defRPr sz="1476">
                <a:latin typeface="Century Gothic" pitchFamily="34" charset="0"/>
              </a:defRPr>
            </a:lvl5pPr>
            <a:lvl6pPr marL="1246889" indent="-257876">
              <a:buClr>
                <a:schemeClr val="bg1">
                  <a:lumMod val="65000"/>
                </a:schemeClr>
              </a:buClr>
              <a:buFont typeface="Wingdings" pitchFamily="2" charset="2"/>
              <a:buChar char="§"/>
              <a:defRPr sz="1476">
                <a:latin typeface="Century Gothic" pitchFamily="34" charset="0"/>
              </a:defRPr>
            </a:lvl6pPr>
          </a:lstStyle>
          <a:p>
            <a:pPr lvl="0"/>
            <a:r>
              <a:rPr lang="en-US" dirty="0"/>
              <a:t>Click to edit Master text styles</a:t>
            </a:r>
          </a:p>
        </p:txBody>
      </p:sp>
    </p:spTree>
    <p:extLst>
      <p:ext uri="{BB962C8B-B14F-4D97-AF65-F5344CB8AC3E}">
        <p14:creationId xmlns:p14="http://schemas.microsoft.com/office/powerpoint/2010/main" val="279478774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7640-4BDE-4946-A104-7385779F6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B520F2C-9044-4F7F-B15D-FE4A67716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C410820-DB59-484D-94E2-7588992564E5}"/>
              </a:ext>
            </a:extLst>
          </p:cNvPr>
          <p:cNvSpPr>
            <a:spLocks noGrp="1"/>
          </p:cNvSpPr>
          <p:nvPr>
            <p:ph type="dt" sz="half" idx="10"/>
          </p:nvPr>
        </p:nvSpPr>
        <p:spPr/>
        <p:txBody>
          <a:bodyPr/>
          <a:lstStyle/>
          <a:p>
            <a:endParaRPr lang="fr-FR"/>
          </a:p>
        </p:txBody>
      </p:sp>
      <p:sp>
        <p:nvSpPr>
          <p:cNvPr id="5" name="Footer Placeholder 4">
            <a:extLst>
              <a:ext uri="{FF2B5EF4-FFF2-40B4-BE49-F238E27FC236}">
                <a16:creationId xmlns:a16="http://schemas.microsoft.com/office/drawing/2014/main" id="{DB4299D8-E3A7-47B7-804A-8F9DFEB29CD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8FD9406-C16F-4794-AC87-46EBBEC427C5}"/>
              </a:ext>
            </a:extLst>
          </p:cNvPr>
          <p:cNvSpPr>
            <a:spLocks noGrp="1"/>
          </p:cNvSpPr>
          <p:nvPr>
            <p:ph type="sldNum" sz="quarter" idx="12"/>
          </p:nvPr>
        </p:nvSpPr>
        <p:spPr/>
        <p:txBody>
          <a:bodyPr/>
          <a:lstStyle/>
          <a:p>
            <a:fld id="{F887C4EC-CC3A-4E76-8208-6073D8596AAE}" type="slidenum">
              <a:rPr lang="fr-FR" smtClean="0"/>
              <a:t>‹#›</a:t>
            </a:fld>
            <a:endParaRPr lang="fr-FR"/>
          </a:p>
        </p:txBody>
      </p:sp>
    </p:spTree>
    <p:extLst>
      <p:ext uri="{BB962C8B-B14F-4D97-AF65-F5344CB8AC3E}">
        <p14:creationId xmlns:p14="http://schemas.microsoft.com/office/powerpoint/2010/main" val="203846009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7" name="Subline"/>
          <p:cNvSpPr>
            <a:spLocks noGrp="1"/>
          </p:cNvSpPr>
          <p:nvPr>
            <p:ph type="body" sz="quarter" idx="13" hasCustomPrompt="1"/>
          </p:nvPr>
        </p:nvSpPr>
        <p:spPr>
          <a:xfrm>
            <a:off x="540070" y="972000"/>
            <a:ext cx="11111046" cy="540000"/>
          </a:xfrm>
        </p:spPr>
        <p:txBody>
          <a:bodyPr/>
          <a:lstStyle>
            <a:lvl1pPr marL="0" indent="0">
              <a:buNone/>
              <a:defRPr baseline="0">
                <a:solidFill>
                  <a:srgbClr val="7F7F7F"/>
                </a:solidFill>
              </a:defRPr>
            </a:lvl1pPr>
          </a:lstStyle>
          <a:p>
            <a:pPr lvl="0"/>
            <a:r>
              <a:rPr lang="en-US" dirty="0"/>
              <a:t>Enter your subtitle here</a:t>
            </a:r>
          </a:p>
        </p:txBody>
      </p:sp>
      <p:sp>
        <p:nvSpPr>
          <p:cNvPr id="3" name="Date"/>
          <p:cNvSpPr>
            <a:spLocks noGrp="1"/>
          </p:cNvSpPr>
          <p:nvPr>
            <p:ph type="dt" sz="half" idx="10"/>
          </p:nvPr>
        </p:nvSpPr>
        <p:spPr/>
        <p:txBody>
          <a:bodyPr/>
          <a:lstStyle/>
          <a:p>
            <a:endParaRPr lang="en-US" dirty="0"/>
          </a:p>
        </p:txBody>
      </p:sp>
      <p:sp>
        <p:nvSpPr>
          <p:cNvPr id="4" name="Footer"/>
          <p:cNvSpPr>
            <a:spLocks noGrp="1"/>
          </p:cNvSpPr>
          <p:nvPr>
            <p:ph type="ftr" sz="quarter" idx="11"/>
          </p:nvPr>
        </p:nvSpPr>
        <p:spPr/>
        <p:txBody>
          <a:bodyPr/>
          <a:lstStyle/>
          <a:p>
            <a:endParaRPr lang="en-US" dirty="0"/>
          </a:p>
        </p:txBody>
      </p:sp>
      <p:sp>
        <p:nvSpPr>
          <p:cNvPr id="5" name="Slide Number"/>
          <p:cNvSpPr>
            <a:spLocks noGrp="1"/>
          </p:cNvSpPr>
          <p:nvPr>
            <p:ph type="sldNum" sz="quarter" idx="12"/>
          </p:nvPr>
        </p:nvSpPr>
        <p:spPr/>
        <p:txBody>
          <a:bodyPr/>
          <a:lstStyle/>
          <a:p>
            <a:fld id="{02CEFE82-39F2-4F47-8A0C-D5AB3496FA5C}" type="slidenum">
              <a:rPr lang="en-US" smtClean="0"/>
              <a:t>‹#›</a:t>
            </a:fld>
            <a:endParaRPr lang="en-US" dirty="0"/>
          </a:p>
        </p:txBody>
      </p:sp>
    </p:spTree>
    <p:extLst>
      <p:ext uri="{BB962C8B-B14F-4D97-AF65-F5344CB8AC3E}">
        <p14:creationId xmlns:p14="http://schemas.microsoft.com/office/powerpoint/2010/main" val="342300281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2657229" y="1953220"/>
            <a:ext cx="1223963" cy="1223963"/>
          </a:xfrm>
        </p:spPr>
        <p:txBody>
          <a:bodyPr/>
          <a:lstStyle/>
          <a:p>
            <a:pPr lvl="0"/>
            <a:endParaRPr lang="en-US" noProof="0">
              <a:sym typeface="Poppins" charset="0"/>
            </a:endParaRPr>
          </a:p>
        </p:txBody>
      </p:sp>
      <p:sp>
        <p:nvSpPr>
          <p:cNvPr id="5" name="Picture Placeholder 3"/>
          <p:cNvSpPr>
            <a:spLocks noGrp="1"/>
          </p:cNvSpPr>
          <p:nvPr>
            <p:ph type="pic" sz="quarter" idx="12"/>
          </p:nvPr>
        </p:nvSpPr>
        <p:spPr>
          <a:xfrm>
            <a:off x="4132997" y="1953220"/>
            <a:ext cx="1223963" cy="1223963"/>
          </a:xfrm>
        </p:spPr>
        <p:txBody>
          <a:bodyPr/>
          <a:lstStyle/>
          <a:p>
            <a:pPr lvl="0"/>
            <a:endParaRPr lang="en-US" noProof="0">
              <a:sym typeface="Poppins" charset="0"/>
            </a:endParaRPr>
          </a:p>
        </p:txBody>
      </p:sp>
      <p:sp>
        <p:nvSpPr>
          <p:cNvPr id="6" name="Picture Placeholder 3"/>
          <p:cNvSpPr>
            <a:spLocks noGrp="1"/>
          </p:cNvSpPr>
          <p:nvPr>
            <p:ph type="pic" sz="quarter" idx="13"/>
          </p:nvPr>
        </p:nvSpPr>
        <p:spPr>
          <a:xfrm>
            <a:off x="5591944" y="1953220"/>
            <a:ext cx="1223963" cy="1223963"/>
          </a:xfrm>
        </p:spPr>
        <p:txBody>
          <a:bodyPr/>
          <a:lstStyle/>
          <a:p>
            <a:pPr lvl="0"/>
            <a:endParaRPr lang="en-US" noProof="0">
              <a:sym typeface="Poppins" charset="0"/>
            </a:endParaRPr>
          </a:p>
        </p:txBody>
      </p:sp>
      <p:sp>
        <p:nvSpPr>
          <p:cNvPr id="7" name="Picture Placeholder 3"/>
          <p:cNvSpPr>
            <a:spLocks noGrp="1"/>
          </p:cNvSpPr>
          <p:nvPr>
            <p:ph type="pic" sz="quarter" idx="14"/>
          </p:nvPr>
        </p:nvSpPr>
        <p:spPr>
          <a:xfrm>
            <a:off x="7067711" y="1953220"/>
            <a:ext cx="1223963" cy="1223963"/>
          </a:xfrm>
        </p:spPr>
        <p:txBody>
          <a:bodyPr/>
          <a:lstStyle/>
          <a:p>
            <a:pPr lvl="0"/>
            <a:endParaRPr lang="en-US" noProof="0">
              <a:sym typeface="Poppins" charset="0"/>
            </a:endParaRPr>
          </a:p>
        </p:txBody>
      </p:sp>
      <p:sp>
        <p:nvSpPr>
          <p:cNvPr id="8" name="Picture Placeholder 3"/>
          <p:cNvSpPr>
            <a:spLocks noGrp="1"/>
          </p:cNvSpPr>
          <p:nvPr>
            <p:ph type="pic" sz="quarter" idx="15"/>
          </p:nvPr>
        </p:nvSpPr>
        <p:spPr>
          <a:xfrm>
            <a:off x="8543479" y="1953220"/>
            <a:ext cx="1223963" cy="1223963"/>
          </a:xfrm>
        </p:spPr>
        <p:txBody>
          <a:bodyPr/>
          <a:lstStyle/>
          <a:p>
            <a:pPr lvl="0"/>
            <a:endParaRPr lang="en-US" noProof="0">
              <a:sym typeface="Poppins" charset="0"/>
            </a:endParaRPr>
          </a:p>
        </p:txBody>
      </p:sp>
      <p:sp>
        <p:nvSpPr>
          <p:cNvPr id="9" name="Picture Placeholder 3"/>
          <p:cNvSpPr>
            <a:spLocks noGrp="1"/>
          </p:cNvSpPr>
          <p:nvPr>
            <p:ph type="pic" sz="quarter" idx="16"/>
          </p:nvPr>
        </p:nvSpPr>
        <p:spPr>
          <a:xfrm>
            <a:off x="2657229" y="3429000"/>
            <a:ext cx="1223963" cy="1223963"/>
          </a:xfrm>
        </p:spPr>
        <p:txBody>
          <a:bodyPr/>
          <a:lstStyle/>
          <a:p>
            <a:pPr lvl="0"/>
            <a:endParaRPr lang="en-US" noProof="0">
              <a:sym typeface="Poppins" charset="0"/>
            </a:endParaRPr>
          </a:p>
        </p:txBody>
      </p:sp>
      <p:sp>
        <p:nvSpPr>
          <p:cNvPr id="10" name="Picture Placeholder 3"/>
          <p:cNvSpPr>
            <a:spLocks noGrp="1"/>
          </p:cNvSpPr>
          <p:nvPr>
            <p:ph type="pic" sz="quarter" idx="17"/>
          </p:nvPr>
        </p:nvSpPr>
        <p:spPr>
          <a:xfrm>
            <a:off x="4132997" y="3429000"/>
            <a:ext cx="1223963" cy="1223963"/>
          </a:xfrm>
        </p:spPr>
        <p:txBody>
          <a:bodyPr/>
          <a:lstStyle/>
          <a:p>
            <a:pPr lvl="0"/>
            <a:endParaRPr lang="en-US" noProof="0">
              <a:sym typeface="Poppins" charset="0"/>
            </a:endParaRPr>
          </a:p>
        </p:txBody>
      </p:sp>
      <p:sp>
        <p:nvSpPr>
          <p:cNvPr id="11" name="Picture Placeholder 3"/>
          <p:cNvSpPr>
            <a:spLocks noGrp="1"/>
          </p:cNvSpPr>
          <p:nvPr>
            <p:ph type="pic" sz="quarter" idx="18"/>
          </p:nvPr>
        </p:nvSpPr>
        <p:spPr>
          <a:xfrm>
            <a:off x="5591944" y="3429000"/>
            <a:ext cx="1223963" cy="1223963"/>
          </a:xfrm>
        </p:spPr>
        <p:txBody>
          <a:bodyPr/>
          <a:lstStyle/>
          <a:p>
            <a:pPr lvl="0"/>
            <a:endParaRPr lang="en-US" noProof="0">
              <a:sym typeface="Poppins" charset="0"/>
            </a:endParaRPr>
          </a:p>
        </p:txBody>
      </p:sp>
      <p:sp>
        <p:nvSpPr>
          <p:cNvPr id="12" name="Picture Placeholder 3"/>
          <p:cNvSpPr>
            <a:spLocks noGrp="1"/>
          </p:cNvSpPr>
          <p:nvPr>
            <p:ph type="pic" sz="quarter" idx="19"/>
          </p:nvPr>
        </p:nvSpPr>
        <p:spPr>
          <a:xfrm>
            <a:off x="7067711" y="3429000"/>
            <a:ext cx="1223963" cy="1223963"/>
          </a:xfrm>
        </p:spPr>
        <p:txBody>
          <a:bodyPr/>
          <a:lstStyle/>
          <a:p>
            <a:pPr lvl="0"/>
            <a:endParaRPr lang="en-US" noProof="0">
              <a:sym typeface="Poppins" charset="0"/>
            </a:endParaRPr>
          </a:p>
        </p:txBody>
      </p:sp>
      <p:sp>
        <p:nvSpPr>
          <p:cNvPr id="13" name="Picture Placeholder 3"/>
          <p:cNvSpPr>
            <a:spLocks noGrp="1"/>
          </p:cNvSpPr>
          <p:nvPr>
            <p:ph type="pic" sz="quarter" idx="20"/>
          </p:nvPr>
        </p:nvSpPr>
        <p:spPr>
          <a:xfrm>
            <a:off x="8543479" y="3429000"/>
            <a:ext cx="1223963" cy="1223963"/>
          </a:xfrm>
        </p:spPr>
        <p:txBody>
          <a:bodyPr/>
          <a:lstStyle/>
          <a:p>
            <a:pPr lvl="0"/>
            <a:endParaRPr lang="en-US" noProof="0">
              <a:sym typeface="Poppins" charset="0"/>
            </a:endParaRPr>
          </a:p>
        </p:txBody>
      </p:sp>
      <p:sp>
        <p:nvSpPr>
          <p:cNvPr id="14" name="Rectangle 4"/>
          <p:cNvSpPr>
            <a:spLocks noGrp="1"/>
          </p:cNvSpPr>
          <p:nvPr>
            <p:ph type="sldNum" sz="quarter" idx="21"/>
          </p:nvPr>
        </p:nvSpPr>
        <p:spPr>
          <a:ln/>
        </p:spPr>
        <p:txBody>
          <a:bodyPr/>
          <a:lstStyle>
            <a:lvl1pPr>
              <a:defRPr/>
            </a:lvl1pPr>
          </a:lstStyle>
          <a:p>
            <a:fld id="{47C820B1-1F48-7A42-99B8-9603D6A23376}" type="slidenum">
              <a:rPr lang="x-none" altLang="x-none"/>
              <a:pPr/>
              <a:t>‹#›</a:t>
            </a:fld>
            <a:endParaRPr lang="x-none" altLang="x-none"/>
          </a:p>
        </p:txBody>
      </p:sp>
    </p:spTree>
    <p:extLst>
      <p:ext uri="{BB962C8B-B14F-4D97-AF65-F5344CB8AC3E}">
        <p14:creationId xmlns:p14="http://schemas.microsoft.com/office/powerpoint/2010/main" val="360273436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47094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t 1" hidden="1">
            <a:extLst>
              <a:ext uri="{FF2B5EF4-FFF2-40B4-BE49-F238E27FC236}">
                <a16:creationId xmlns:a16="http://schemas.microsoft.com/office/drawing/2014/main" id="{7A917D37-FF86-4874-AF42-BDC83B95F942}"/>
              </a:ext>
            </a:extLst>
          </p:cNvPr>
          <p:cNvGraphicFramePr>
            <a:graphicFrameLocks noChangeAspect="1"/>
          </p:cNvGraphicFramePr>
          <p:nvPr userDrawn="1">
            <p:custDataLst>
              <p:tags r:id="rId1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1" name="Diapositive think-cell" r:id="rId16" imgW="395" imgH="394" progId="TCLayout.ActiveDocument.1">
                  <p:embed/>
                </p:oleObj>
              </mc:Choice>
              <mc:Fallback>
                <p:oleObj name="Diapositive think-cell" r:id="rId16" imgW="395" imgH="394" progId="TCLayout.ActiveDocument.1">
                  <p:embed/>
                  <p:pic>
                    <p:nvPicPr>
                      <p:cNvPr id="2" name="Objet 1" hidden="1">
                        <a:extLst>
                          <a:ext uri="{FF2B5EF4-FFF2-40B4-BE49-F238E27FC236}">
                            <a16:creationId xmlns:a16="http://schemas.microsoft.com/office/drawing/2014/main" id="{7A917D37-FF86-4874-AF42-BDC83B95F94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Espace réservé du numéro de diapositive 5">
            <a:extLst>
              <a:ext uri="{FF2B5EF4-FFF2-40B4-BE49-F238E27FC236}">
                <a16:creationId xmlns:a16="http://schemas.microsoft.com/office/drawing/2014/main" id="{404A4791-CE5A-4C08-BFE8-9A61A191A5B8}"/>
              </a:ext>
            </a:extLst>
          </p:cNvPr>
          <p:cNvSpPr>
            <a:spLocks noGrp="1"/>
          </p:cNvSpPr>
          <p:nvPr>
            <p:ph type="sldNum" sz="quarter" idx="4"/>
          </p:nvPr>
        </p:nvSpPr>
        <p:spPr>
          <a:xfrm>
            <a:off x="8750449" y="6551407"/>
            <a:ext cx="2743200" cy="306593"/>
          </a:xfrm>
          <a:prstGeom prst="rect">
            <a:avLst/>
          </a:prstGeom>
        </p:spPr>
        <p:txBody>
          <a:bodyPr vert="horz" lIns="91440" tIns="45720" rIns="91440" bIns="45720" rtlCol="0" anchor="ctr"/>
          <a:lstStyle>
            <a:lvl1pPr algn="r">
              <a:defRPr sz="10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012271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38.jpg"/><Relationship Id="rId4" Type="http://schemas.openxmlformats.org/officeDocument/2006/relationships/image" Target="../media/image37.jp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42.jpg"/></Relationships>
</file>

<file path=ppt/slides/_rels/slide3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44.jpe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37.xml"/><Relationship Id="rId1" Type="http://schemas.openxmlformats.org/officeDocument/2006/relationships/slideLayout" Target="../slideLayouts/slideLayout9.xml"/><Relationship Id="rId5" Type="http://schemas.openxmlformats.org/officeDocument/2006/relationships/image" Target="../media/image41.jpg"/><Relationship Id="rId4" Type="http://schemas.openxmlformats.org/officeDocument/2006/relationships/image" Target="../media/image4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37" name="Rectangle 36"/>
          <p:cNvSpPr/>
          <p:nvPr/>
        </p:nvSpPr>
        <p:spPr>
          <a:xfrm>
            <a:off x="-1" y="0"/>
            <a:ext cx="12192001" cy="6858000"/>
          </a:xfrm>
          <a:prstGeom prst="rect">
            <a:avLst/>
          </a:prstGeom>
          <a:noFill/>
          <a:ln w="146050">
            <a:solidFill>
              <a:schemeClr val="accent5">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accent5">
                  <a:lumMod val="50000"/>
                </a:schemeClr>
              </a:solidFill>
            </a:endParaRP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7386" y="615130"/>
            <a:ext cx="2087018" cy="575041"/>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935" y="351804"/>
            <a:ext cx="1004227" cy="1001193"/>
          </a:xfrm>
          <a:prstGeom prst="rect">
            <a:avLst/>
          </a:prstGeom>
        </p:spPr>
      </p:pic>
      <p:sp>
        <p:nvSpPr>
          <p:cNvPr id="40" name="Rectangle 39"/>
          <p:cNvSpPr/>
          <p:nvPr/>
        </p:nvSpPr>
        <p:spPr>
          <a:xfrm>
            <a:off x="4268032" y="1977387"/>
            <a:ext cx="4011264" cy="338554"/>
          </a:xfrm>
          <a:prstGeom prst="rect">
            <a:avLst/>
          </a:prstGeom>
        </p:spPr>
        <p:txBody>
          <a:bodyPr wrap="square">
            <a:spAutoFit/>
          </a:bodyPr>
          <a:lstStyle/>
          <a:p>
            <a:pPr algn="ctr"/>
            <a:r>
              <a:rPr lang="en-US" sz="1600" b="1" i="0" dirty="0" err="1" smtClean="0">
                <a:solidFill>
                  <a:srgbClr val="040506"/>
                </a:solidFill>
                <a:effectLst/>
              </a:rPr>
              <a:t>Fili</a:t>
            </a:r>
            <a:r>
              <a:rPr lang="fr-FR" sz="1600" b="1" i="0" dirty="0" smtClean="0">
                <a:solidFill>
                  <a:srgbClr val="040506"/>
                </a:solidFill>
                <a:effectLst/>
              </a:rPr>
              <a:t>ère: </a:t>
            </a:r>
            <a:r>
              <a:rPr lang="fr-FR" sz="1600" i="0" dirty="0" smtClean="0">
                <a:solidFill>
                  <a:srgbClr val="040506"/>
                </a:solidFill>
                <a:effectLst/>
              </a:rPr>
              <a:t>Business Intelligence &amp; </a:t>
            </a:r>
            <a:r>
              <a:rPr lang="fr-FR" sz="1600" i="0" dirty="0" err="1" smtClean="0">
                <a:solidFill>
                  <a:srgbClr val="040506"/>
                </a:solidFill>
                <a:effectLst/>
              </a:rPr>
              <a:t>Analytics</a:t>
            </a:r>
            <a:endParaRPr lang="en-US" sz="1600" dirty="0"/>
          </a:p>
        </p:txBody>
      </p:sp>
      <p:sp>
        <p:nvSpPr>
          <p:cNvPr id="41" name="Rectangle 40"/>
          <p:cNvSpPr/>
          <p:nvPr/>
        </p:nvSpPr>
        <p:spPr>
          <a:xfrm>
            <a:off x="3011034" y="3917797"/>
            <a:ext cx="6114473" cy="400110"/>
          </a:xfrm>
          <a:prstGeom prst="rect">
            <a:avLst/>
          </a:prstGeom>
        </p:spPr>
        <p:txBody>
          <a:bodyPr wrap="square">
            <a:spAutoFit/>
          </a:bodyPr>
          <a:lstStyle/>
          <a:p>
            <a:pPr algn="ctr"/>
            <a:r>
              <a:rPr lang="fr-FR" sz="2000" dirty="0" smtClean="0">
                <a:cs typeface="Segoe UI" panose="020B0502040204020203" pitchFamily="34" charset="0"/>
              </a:rPr>
              <a:t>Automatisation du pipeline de </a:t>
            </a:r>
            <a:r>
              <a:rPr lang="fr-FR" sz="2000" dirty="0" err="1" smtClean="0">
                <a:cs typeface="Segoe UI" panose="020B0502040204020203" pitchFamily="34" charset="0"/>
              </a:rPr>
              <a:t>mé</a:t>
            </a:r>
            <a:r>
              <a:rPr lang="en-US" sz="2000" dirty="0" err="1" smtClean="0">
                <a:cs typeface="Segoe UI" panose="020B0502040204020203" pitchFamily="34" charset="0"/>
              </a:rPr>
              <a:t>tadonn</a:t>
            </a:r>
            <a:r>
              <a:rPr lang="fr-FR" sz="2000" dirty="0" smtClean="0">
                <a:cs typeface="Segoe UI" panose="020B0502040204020203" pitchFamily="34" charset="0"/>
              </a:rPr>
              <a:t>é</a:t>
            </a:r>
            <a:r>
              <a:rPr lang="en-US" sz="2000" dirty="0" err="1" smtClean="0">
                <a:cs typeface="Segoe UI" panose="020B0502040204020203" pitchFamily="34" charset="0"/>
              </a:rPr>
              <a:t>es</a:t>
            </a:r>
            <a:endParaRPr lang="fr-FR" sz="2000" cap="all" dirty="0" smtClean="0">
              <a:solidFill>
                <a:srgbClr val="040506"/>
              </a:solidFill>
              <a:effectLst/>
              <a:cs typeface="Segoe UI" panose="020B0502040204020203" pitchFamily="34" charset="0"/>
            </a:endParaRPr>
          </a:p>
        </p:txBody>
      </p:sp>
      <p:sp>
        <p:nvSpPr>
          <p:cNvPr id="42" name="Title 1"/>
          <p:cNvSpPr txBox="1">
            <a:spLocks/>
          </p:cNvSpPr>
          <p:nvPr/>
        </p:nvSpPr>
        <p:spPr>
          <a:xfrm>
            <a:off x="3984760" y="3660323"/>
            <a:ext cx="4182635" cy="2851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2200" b="1" cap="small" dirty="0" smtClean="0">
                <a:latin typeface="+mn-lt"/>
                <a:cs typeface="Segoe UI" panose="020B0502040204020203" pitchFamily="34" charset="0"/>
              </a:rPr>
              <a:t>Gouvernance de donné</a:t>
            </a:r>
            <a:r>
              <a:rPr lang="en-US" sz="2200" b="1" cap="small" dirty="0" err="1" smtClean="0">
                <a:latin typeface="+mn-lt"/>
                <a:cs typeface="Segoe UI" panose="020B0502040204020203" pitchFamily="34" charset="0"/>
              </a:rPr>
              <a:t>es</a:t>
            </a:r>
            <a:r>
              <a:rPr lang="en-US" sz="2200" b="1" cap="small" dirty="0" smtClean="0">
                <a:latin typeface="+mn-lt"/>
                <a:cs typeface="Segoe UI" panose="020B0502040204020203" pitchFamily="34" charset="0"/>
              </a:rPr>
              <a:t> :</a:t>
            </a:r>
            <a:endParaRPr lang="en-US" sz="2200" dirty="0">
              <a:latin typeface="+mn-lt"/>
              <a:cs typeface="Segoe UI" panose="020B0502040204020203" pitchFamily="34" charset="0"/>
            </a:endParaRPr>
          </a:p>
        </p:txBody>
      </p:sp>
      <p:sp>
        <p:nvSpPr>
          <p:cNvPr id="43" name="Rectangle 42"/>
          <p:cNvSpPr/>
          <p:nvPr/>
        </p:nvSpPr>
        <p:spPr>
          <a:xfrm>
            <a:off x="4226641" y="2705288"/>
            <a:ext cx="3940754" cy="338554"/>
          </a:xfrm>
          <a:prstGeom prst="rect">
            <a:avLst/>
          </a:prstGeom>
        </p:spPr>
        <p:txBody>
          <a:bodyPr wrap="square">
            <a:spAutoFit/>
          </a:bodyPr>
          <a:lstStyle/>
          <a:p>
            <a:r>
              <a:rPr lang="en-US" sz="1600" dirty="0" err="1" smtClean="0">
                <a:cs typeface="Arial" panose="020B0604020202020204" pitchFamily="34" charset="0"/>
              </a:rPr>
              <a:t>Réalisé</a:t>
            </a:r>
            <a:r>
              <a:rPr lang="en-US" sz="1600" dirty="0" smtClean="0">
                <a:cs typeface="Arial" panose="020B0604020202020204" pitchFamily="34" charset="0"/>
              </a:rPr>
              <a:t> par: </a:t>
            </a:r>
            <a:r>
              <a:rPr lang="en-US" sz="1600" b="1" dirty="0" smtClean="0">
                <a:cs typeface="Arial" panose="020B0604020202020204" pitchFamily="34" charset="0"/>
              </a:rPr>
              <a:t>EL MAADOUDI Mohamed</a:t>
            </a:r>
            <a:endParaRPr lang="en-US" sz="1600" b="1" dirty="0">
              <a:cs typeface="Arial" panose="020B0604020202020204" pitchFamily="34" charset="0"/>
            </a:endParaRPr>
          </a:p>
        </p:txBody>
      </p:sp>
      <p:sp>
        <p:nvSpPr>
          <p:cNvPr id="44" name="Rectangle 43"/>
          <p:cNvSpPr/>
          <p:nvPr/>
        </p:nvSpPr>
        <p:spPr>
          <a:xfrm>
            <a:off x="6447573" y="5733160"/>
            <a:ext cx="2566419" cy="307777"/>
          </a:xfrm>
          <a:prstGeom prst="rect">
            <a:avLst/>
          </a:prstGeom>
        </p:spPr>
        <p:txBody>
          <a:bodyPr wrap="square">
            <a:spAutoFit/>
          </a:bodyPr>
          <a:lstStyle/>
          <a:p>
            <a:r>
              <a:rPr lang="fr-FR" sz="1400" b="1" dirty="0" smtClean="0"/>
              <a:t>Pr. KERZAZI Noureddine</a:t>
            </a:r>
            <a:endParaRPr lang="fr-FR" sz="1400" dirty="0"/>
          </a:p>
        </p:txBody>
      </p:sp>
      <p:sp>
        <p:nvSpPr>
          <p:cNvPr id="45" name="Rectangle 44"/>
          <p:cNvSpPr/>
          <p:nvPr/>
        </p:nvSpPr>
        <p:spPr>
          <a:xfrm>
            <a:off x="2382961" y="728506"/>
            <a:ext cx="7374425" cy="461665"/>
          </a:xfrm>
          <a:prstGeom prst="rect">
            <a:avLst/>
          </a:prstGeom>
        </p:spPr>
        <p:txBody>
          <a:bodyPr wrap="square">
            <a:spAutoFit/>
          </a:bodyPr>
          <a:lstStyle/>
          <a:p>
            <a:pPr algn="ctr"/>
            <a:r>
              <a:rPr lang="fr-FR" sz="1200" cap="all" dirty="0">
                <a:solidFill>
                  <a:srgbClr val="000000"/>
                </a:solidFill>
              </a:rPr>
              <a:t>Université Mohammed V - RABAT</a:t>
            </a:r>
          </a:p>
          <a:p>
            <a:pPr algn="ctr"/>
            <a:r>
              <a:rPr lang="fr-FR" sz="1200" cap="all" dirty="0">
                <a:solidFill>
                  <a:srgbClr val="000000"/>
                </a:solidFill>
              </a:rPr>
              <a:t>École Nationale Supérieure d'Informatique et d'Analyse des </a:t>
            </a:r>
            <a:r>
              <a:rPr lang="fr-FR" sz="1200" cap="all" dirty="0" smtClean="0">
                <a:solidFill>
                  <a:srgbClr val="000000"/>
                </a:solidFill>
              </a:rPr>
              <a:t>Systèmes</a:t>
            </a:r>
            <a:endParaRPr lang="fr-FR" sz="1200" cap="all" dirty="0">
              <a:solidFill>
                <a:srgbClr val="000000"/>
              </a:solidFill>
              <a:effectLst/>
            </a:endParaRPr>
          </a:p>
        </p:txBody>
      </p:sp>
      <p:cxnSp>
        <p:nvCxnSpPr>
          <p:cNvPr id="46" name="Straight Connector 45"/>
          <p:cNvCxnSpPr/>
          <p:nvPr/>
        </p:nvCxnSpPr>
        <p:spPr>
          <a:xfrm>
            <a:off x="2803217" y="1436277"/>
            <a:ext cx="6531368" cy="0"/>
          </a:xfrm>
          <a:prstGeom prst="line">
            <a:avLst/>
          </a:prstGeom>
        </p:spPr>
        <p:style>
          <a:lnRef idx="1">
            <a:schemeClr val="dk1"/>
          </a:lnRef>
          <a:fillRef idx="0">
            <a:schemeClr val="dk1"/>
          </a:fillRef>
          <a:effectRef idx="0">
            <a:schemeClr val="dk1"/>
          </a:effectRef>
          <a:fontRef idx="minor">
            <a:schemeClr val="tx1"/>
          </a:fontRef>
        </p:style>
      </p:cxnSp>
      <p:sp>
        <p:nvSpPr>
          <p:cNvPr id="47" name="Rectangle 1"/>
          <p:cNvSpPr>
            <a:spLocks noChangeArrowheads="1"/>
          </p:cNvSpPr>
          <p:nvPr/>
        </p:nvSpPr>
        <p:spPr bwMode="auto">
          <a:xfrm>
            <a:off x="1790103" y="1558340"/>
            <a:ext cx="85637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rPr>
              <a:t>Projet</a:t>
            </a:r>
            <a:r>
              <a:rPr kumimoji="0" lang="en-US" altLang="en-US" sz="1600" b="0" i="0" u="none" strike="noStrike" cap="none" normalizeH="0" baseline="0" dirty="0" smtClean="0">
                <a:ln>
                  <a:noFill/>
                </a:ln>
                <a:solidFill>
                  <a:schemeClr val="tx1"/>
                </a:solidFill>
                <a:effectLst/>
              </a:rPr>
              <a:t> de fin </a:t>
            </a:r>
            <a:r>
              <a:rPr kumimoji="0" lang="en-US" altLang="en-US" sz="1600" b="0" i="0" u="none" strike="noStrike" cap="none" normalizeH="0" baseline="0" dirty="0" err="1" smtClean="0">
                <a:ln>
                  <a:noFill/>
                </a:ln>
                <a:solidFill>
                  <a:schemeClr val="tx1"/>
                </a:solidFill>
                <a:effectLst/>
              </a:rPr>
              <a:t>d'étude</a:t>
            </a:r>
            <a:r>
              <a:rPr kumimoji="0" lang="en-US" altLang="en-US" sz="1600" b="0" i="0" u="none" strike="noStrike" cap="none" normalizeH="0" baseline="0" dirty="0" smtClean="0">
                <a:ln>
                  <a:noFill/>
                </a:ln>
                <a:solidFill>
                  <a:schemeClr val="tx1"/>
                </a:solidFill>
                <a:effectLst/>
              </a:rPr>
              <a:t> pour </a:t>
            </a:r>
            <a:r>
              <a:rPr kumimoji="0" lang="en-US" altLang="en-US" sz="1600" b="0" i="0" u="none" strike="noStrike" cap="none" normalizeH="0" baseline="0" dirty="0" err="1" smtClean="0">
                <a:ln>
                  <a:noFill/>
                </a:ln>
                <a:solidFill>
                  <a:schemeClr val="tx1"/>
                </a:solidFill>
                <a:effectLst/>
              </a:rPr>
              <a:t>l'obtention</a:t>
            </a:r>
            <a:r>
              <a:rPr kumimoji="0" lang="en-US" altLang="en-US" sz="1600" b="0" i="0" u="none" strike="noStrike" cap="none" normalizeH="0" baseline="0" dirty="0" smtClean="0">
                <a:ln>
                  <a:noFill/>
                </a:ln>
                <a:solidFill>
                  <a:schemeClr val="tx1"/>
                </a:solidFill>
                <a:effectLst/>
              </a:rPr>
              <a:t> du </a:t>
            </a:r>
            <a:r>
              <a:rPr kumimoji="0" lang="en-US" altLang="en-US" sz="1600" b="0" i="0" u="none" strike="noStrike" cap="none" normalizeH="0" baseline="0" dirty="0" err="1" smtClean="0">
                <a:ln>
                  <a:noFill/>
                </a:ln>
                <a:solidFill>
                  <a:schemeClr val="tx1"/>
                </a:solidFill>
                <a:effectLst/>
              </a:rPr>
              <a:t>diplôme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d'ingénieur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d'État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informatique</a:t>
            </a:r>
            <a:endParaRPr kumimoji="0" lang="en-US" altLang="en-US" sz="1600" b="0" i="0" u="none" strike="noStrike" cap="none" normalizeH="0" baseline="0" dirty="0" smtClean="0">
              <a:ln>
                <a:noFill/>
              </a:ln>
              <a:solidFill>
                <a:schemeClr val="tx1"/>
              </a:solidFill>
              <a:effectLst/>
            </a:endParaRPr>
          </a:p>
        </p:txBody>
      </p:sp>
      <p:sp>
        <p:nvSpPr>
          <p:cNvPr id="48" name="TextBox 47"/>
          <p:cNvSpPr txBox="1"/>
          <p:nvPr/>
        </p:nvSpPr>
        <p:spPr>
          <a:xfrm flipH="1">
            <a:off x="3287894" y="4721245"/>
            <a:ext cx="5559076" cy="338554"/>
          </a:xfrm>
          <a:prstGeom prst="rect">
            <a:avLst/>
          </a:prstGeom>
          <a:noFill/>
        </p:spPr>
        <p:txBody>
          <a:bodyPr wrap="square" rtlCol="0">
            <a:spAutoFit/>
          </a:bodyPr>
          <a:lstStyle/>
          <a:p>
            <a:pPr algn="ctr"/>
            <a:r>
              <a:rPr lang="en-US" sz="1600" i="1" dirty="0" err="1" smtClean="0"/>
              <a:t>Soutenu</a:t>
            </a:r>
            <a:r>
              <a:rPr lang="en-US" sz="1600" i="1" dirty="0" smtClean="0"/>
              <a:t> le 06 </a:t>
            </a:r>
            <a:r>
              <a:rPr lang="en-US" sz="1600" i="1" dirty="0" err="1" smtClean="0"/>
              <a:t>juillet</a:t>
            </a:r>
            <a:r>
              <a:rPr lang="en-US" sz="1600" i="1" dirty="0" smtClean="0"/>
              <a:t> 2024 </a:t>
            </a:r>
            <a:r>
              <a:rPr lang="en-US" sz="1600" i="1" dirty="0" err="1" smtClean="0"/>
              <a:t>devant</a:t>
            </a:r>
            <a:r>
              <a:rPr lang="en-US" sz="1600" i="1" dirty="0" smtClean="0"/>
              <a:t> les member de jury</a:t>
            </a:r>
            <a:endParaRPr lang="en-US" sz="1600" i="1" dirty="0"/>
          </a:p>
        </p:txBody>
      </p:sp>
      <p:sp>
        <p:nvSpPr>
          <p:cNvPr id="49" name="Rectangle 48"/>
          <p:cNvSpPr/>
          <p:nvPr/>
        </p:nvSpPr>
        <p:spPr>
          <a:xfrm>
            <a:off x="6460272" y="6203007"/>
            <a:ext cx="2398107" cy="307777"/>
          </a:xfrm>
          <a:prstGeom prst="rect">
            <a:avLst/>
          </a:prstGeom>
        </p:spPr>
        <p:txBody>
          <a:bodyPr wrap="square">
            <a:spAutoFit/>
          </a:bodyPr>
          <a:lstStyle/>
          <a:p>
            <a:r>
              <a:rPr lang="fr-FR" sz="1400" b="1" dirty="0" smtClean="0"/>
              <a:t>Mme. MEJBAR Samira</a:t>
            </a:r>
            <a:endParaRPr lang="fr-FR" sz="1400" dirty="0"/>
          </a:p>
        </p:txBody>
      </p:sp>
      <p:sp>
        <p:nvSpPr>
          <p:cNvPr id="50" name="Rectangle 49"/>
          <p:cNvSpPr/>
          <p:nvPr/>
        </p:nvSpPr>
        <p:spPr>
          <a:xfrm>
            <a:off x="639679" y="5783960"/>
            <a:ext cx="3315264" cy="307777"/>
          </a:xfrm>
          <a:prstGeom prst="rect">
            <a:avLst/>
          </a:prstGeom>
        </p:spPr>
        <p:txBody>
          <a:bodyPr wrap="square">
            <a:spAutoFit/>
          </a:bodyPr>
          <a:lstStyle/>
          <a:p>
            <a:r>
              <a:rPr lang="es-ES" sz="1400" b="1" dirty="0" smtClean="0"/>
              <a:t>Pr. EL ALAMI EL MADANI Yasser</a:t>
            </a:r>
            <a:endParaRPr lang="fr-FR" sz="1400" dirty="0"/>
          </a:p>
        </p:txBody>
      </p:sp>
      <p:sp>
        <p:nvSpPr>
          <p:cNvPr id="51" name="Rectangle 50"/>
          <p:cNvSpPr/>
          <p:nvPr/>
        </p:nvSpPr>
        <p:spPr>
          <a:xfrm>
            <a:off x="639679" y="6209611"/>
            <a:ext cx="3315264" cy="307777"/>
          </a:xfrm>
          <a:prstGeom prst="rect">
            <a:avLst/>
          </a:prstGeom>
        </p:spPr>
        <p:txBody>
          <a:bodyPr wrap="square">
            <a:spAutoFit/>
          </a:bodyPr>
          <a:lstStyle/>
          <a:p>
            <a:r>
              <a:rPr lang="es-ES" sz="1400" b="1" dirty="0" smtClean="0"/>
              <a:t>Pr. EL ALAMI EL MADANI Yasser</a:t>
            </a:r>
            <a:endParaRPr lang="fr-FR" sz="1400" dirty="0"/>
          </a:p>
        </p:txBody>
      </p:sp>
      <p:sp>
        <p:nvSpPr>
          <p:cNvPr id="52" name="Rectangle 51"/>
          <p:cNvSpPr/>
          <p:nvPr/>
        </p:nvSpPr>
        <p:spPr>
          <a:xfrm>
            <a:off x="8993435" y="5717771"/>
            <a:ext cx="2983217" cy="338554"/>
          </a:xfrm>
          <a:prstGeom prst="rect">
            <a:avLst/>
          </a:prstGeom>
        </p:spPr>
        <p:txBody>
          <a:bodyPr wrap="square">
            <a:spAutoFit/>
          </a:bodyPr>
          <a:lstStyle/>
          <a:p>
            <a:r>
              <a:rPr lang="fr-FR" sz="1600" dirty="0"/>
              <a:t>Encadrant interne, ENSIAS</a:t>
            </a:r>
          </a:p>
        </p:txBody>
      </p:sp>
      <p:sp>
        <p:nvSpPr>
          <p:cNvPr id="53" name="Rectangle 52"/>
          <p:cNvSpPr/>
          <p:nvPr/>
        </p:nvSpPr>
        <p:spPr>
          <a:xfrm>
            <a:off x="8639688" y="6187618"/>
            <a:ext cx="3415230" cy="338554"/>
          </a:xfrm>
          <a:prstGeom prst="rect">
            <a:avLst/>
          </a:prstGeom>
        </p:spPr>
        <p:txBody>
          <a:bodyPr wrap="square">
            <a:spAutoFit/>
          </a:bodyPr>
          <a:lstStyle/>
          <a:p>
            <a:r>
              <a:rPr lang="fr-FR" sz="1600" dirty="0"/>
              <a:t>Encadrante </a:t>
            </a:r>
            <a:r>
              <a:rPr lang="fr-FR" sz="1600" dirty="0" err="1"/>
              <a:t>extrerne</a:t>
            </a:r>
            <a:r>
              <a:rPr lang="fr-FR" sz="1600" dirty="0"/>
              <a:t>, BCP Tech</a:t>
            </a:r>
          </a:p>
        </p:txBody>
      </p:sp>
      <p:sp>
        <p:nvSpPr>
          <p:cNvPr id="54" name="Rectangle 53"/>
          <p:cNvSpPr/>
          <p:nvPr/>
        </p:nvSpPr>
        <p:spPr>
          <a:xfrm>
            <a:off x="3984759" y="5768571"/>
            <a:ext cx="2100423" cy="338554"/>
          </a:xfrm>
          <a:prstGeom prst="rect">
            <a:avLst/>
          </a:prstGeom>
        </p:spPr>
        <p:txBody>
          <a:bodyPr wrap="square">
            <a:spAutoFit/>
          </a:bodyPr>
          <a:lstStyle/>
          <a:p>
            <a:r>
              <a:rPr lang="es-ES" sz="1600" dirty="0"/>
              <a:t>Pr</a:t>
            </a:r>
            <a:r>
              <a:rPr lang="en-US" sz="1600" dirty="0" err="1"/>
              <a:t>ésident</a:t>
            </a:r>
            <a:r>
              <a:rPr lang="fr-FR" sz="1600" dirty="0"/>
              <a:t>, ENSIAS</a:t>
            </a:r>
          </a:p>
        </p:txBody>
      </p:sp>
      <p:sp>
        <p:nvSpPr>
          <p:cNvPr id="55" name="Rectangle 54"/>
          <p:cNvSpPr/>
          <p:nvPr/>
        </p:nvSpPr>
        <p:spPr>
          <a:xfrm>
            <a:off x="3716480" y="6194222"/>
            <a:ext cx="2401836" cy="338554"/>
          </a:xfrm>
          <a:prstGeom prst="rect">
            <a:avLst/>
          </a:prstGeom>
        </p:spPr>
        <p:txBody>
          <a:bodyPr wrap="square">
            <a:spAutoFit/>
          </a:bodyPr>
          <a:lstStyle/>
          <a:p>
            <a:r>
              <a:rPr lang="es-ES" sz="1600" dirty="0"/>
              <a:t>Ex</a:t>
            </a:r>
            <a:r>
              <a:rPr lang="en-US" sz="1600" dirty="0" err="1"/>
              <a:t>aminateur</a:t>
            </a:r>
            <a:r>
              <a:rPr lang="fr-FR" sz="1600" dirty="0"/>
              <a:t>, ENSIAS</a:t>
            </a:r>
          </a:p>
        </p:txBody>
      </p:sp>
      <p:cxnSp>
        <p:nvCxnSpPr>
          <p:cNvPr id="56" name="Straight Connector 55"/>
          <p:cNvCxnSpPr/>
          <p:nvPr/>
        </p:nvCxnSpPr>
        <p:spPr>
          <a:xfrm>
            <a:off x="2803217" y="2442998"/>
            <a:ext cx="653136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2197100" y="3375434"/>
            <a:ext cx="7560286" cy="1102209"/>
          </a:xfrm>
          <a:prstGeom prst="roundRect">
            <a:avLst>
              <a:gd name="adj" fmla="val 10906"/>
            </a:avLst>
          </a:prstGeom>
          <a:noFill/>
          <a:ln w="635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5">
                  <a:lumMod val="50000"/>
                </a:schemeClr>
              </a:solidFill>
            </a:endParaRPr>
          </a:p>
        </p:txBody>
      </p:sp>
      <p:cxnSp>
        <p:nvCxnSpPr>
          <p:cNvPr id="58" name="Straight Connector 57"/>
          <p:cNvCxnSpPr/>
          <p:nvPr/>
        </p:nvCxnSpPr>
        <p:spPr>
          <a:xfrm flipV="1">
            <a:off x="2844783" y="5147426"/>
            <a:ext cx="6447985" cy="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extLst>
              <p:ext uri="{D42A27DB-BD31-4B8C-83A1-F6EECF244321}">
                <p14:modId xmlns:p14="http://schemas.microsoft.com/office/powerpoint/2010/main" val="4146178658"/>
              </p:ext>
            </p:extLst>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sp>
        <p:nvSpPr>
          <p:cNvPr id="40" name="Rectangle 39">
            <a:extLst>
              <a:ext uri="{FF2B5EF4-FFF2-40B4-BE49-F238E27FC236}">
                <a16:creationId xmlns:a16="http://schemas.microsoft.com/office/drawing/2014/main" id="{A6AC6F6D-1D31-2A72-D22F-832380EDB20C}"/>
              </a:ext>
            </a:extLst>
          </p:cNvPr>
          <p:cNvSpPr/>
          <p:nvPr/>
        </p:nvSpPr>
        <p:spPr>
          <a:xfrm>
            <a:off x="5910697" y="5233888"/>
            <a:ext cx="3962826" cy="881674"/>
          </a:xfrm>
          <a:prstGeom prst="rect">
            <a:avLst/>
          </a:prstGeom>
          <a:noFill/>
          <a:ln w="9525" cap="rnd" cmpd="sng" algn="ctr">
            <a:no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54013" indent="-171450">
              <a:buFont typeface="Arial" panose="020B0604020202020204" pitchFamily="34" charset="0"/>
              <a:buChar char="•"/>
              <a:defRPr/>
            </a:pPr>
            <a:r>
              <a:rPr lang="en-US" sz="1000" b="1" dirty="0" err="1" smtClean="0">
                <a:solidFill>
                  <a:schemeClr val="bg1">
                    <a:lumMod val="50000"/>
                  </a:schemeClr>
                </a:solidFill>
                <a:latin typeface="Segoe UI" panose="020B0502040204020203" pitchFamily="34" charset="0"/>
                <a:cs typeface="Segoe UI" panose="020B0502040204020203" pitchFamily="34" charset="0"/>
              </a:rPr>
              <a:t>Fichier</a:t>
            </a:r>
            <a:r>
              <a:rPr lang="en-US" sz="1000" b="1" dirty="0" smtClean="0">
                <a:solidFill>
                  <a:schemeClr val="bg1">
                    <a:lumMod val="50000"/>
                  </a:schemeClr>
                </a:solidFill>
                <a:latin typeface="Segoe UI" panose="020B0502040204020203" pitchFamily="34" charset="0"/>
                <a:cs typeface="Segoe UI" panose="020B0502040204020203" pitchFamily="34" charset="0"/>
              </a:rPr>
              <a:t> </a:t>
            </a:r>
            <a:r>
              <a:rPr lang="en-US" sz="1000" b="1" dirty="0" err="1" smtClean="0">
                <a:solidFill>
                  <a:schemeClr val="bg1">
                    <a:lumMod val="50000"/>
                  </a:schemeClr>
                </a:solidFill>
                <a:latin typeface="Segoe UI" panose="020B0502040204020203" pitchFamily="34" charset="0"/>
                <a:cs typeface="Segoe UI" panose="020B0502040204020203" pitchFamily="34" charset="0"/>
              </a:rPr>
              <a:t>docker</a:t>
            </a:r>
            <a:r>
              <a:rPr lang="en-US" sz="1000" b="1" dirty="0" smtClean="0">
                <a:solidFill>
                  <a:schemeClr val="bg1">
                    <a:lumMod val="50000"/>
                  </a:schemeClr>
                </a:solidFill>
                <a:latin typeface="Segoe UI" panose="020B0502040204020203" pitchFamily="34" charset="0"/>
                <a:cs typeface="Segoe UI" panose="020B0502040204020203" pitchFamily="34" charset="0"/>
              </a:rPr>
              <a:t>-compose.</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Script de v</a:t>
            </a:r>
            <a:r>
              <a:rPr lang="fr-FR" sz="1000" b="1" dirty="0">
                <a:solidFill>
                  <a:schemeClr val="bg1">
                    <a:lumMod val="50000"/>
                  </a:schemeClr>
                </a:solidFill>
                <a:latin typeface="Segoe UI" panose="020B0502040204020203" pitchFamily="34" charset="0"/>
                <a:cs typeface="Segoe UI" panose="020B0502040204020203" pitchFamily="34" charset="0"/>
              </a:rPr>
              <a:t>é</a:t>
            </a:r>
            <a:r>
              <a:rPr lang="en-US" sz="1000" b="1" dirty="0" err="1" smtClean="0">
                <a:solidFill>
                  <a:schemeClr val="bg1">
                    <a:lumMod val="50000"/>
                  </a:schemeClr>
                </a:solidFill>
                <a:latin typeface="Segoe UI" panose="020B0502040204020203" pitchFamily="34" charset="0"/>
                <a:cs typeface="Segoe UI" panose="020B0502040204020203" pitchFamily="34" charset="0"/>
              </a:rPr>
              <a:t>rification</a:t>
            </a:r>
            <a:r>
              <a:rPr lang="en-US" sz="1000" b="1" dirty="0" smtClean="0">
                <a:solidFill>
                  <a:schemeClr val="bg1">
                    <a:lumMod val="50000"/>
                  </a:schemeClr>
                </a:solidFill>
                <a:latin typeface="Segoe UI" panose="020B0502040204020203" pitchFamily="34" charset="0"/>
                <a:cs typeface="Segoe UI" panose="020B0502040204020203" pitchFamily="34" charset="0"/>
              </a:rPr>
              <a:t> du </a:t>
            </a:r>
            <a:r>
              <a:rPr lang="en-US" sz="1000" b="1" dirty="0" err="1" smtClean="0">
                <a:solidFill>
                  <a:schemeClr val="bg1">
                    <a:lumMod val="50000"/>
                  </a:schemeClr>
                </a:solidFill>
                <a:latin typeface="Segoe UI" panose="020B0502040204020203" pitchFamily="34" charset="0"/>
                <a:cs typeface="Segoe UI" panose="020B0502040204020203" pitchFamily="34" charset="0"/>
              </a:rPr>
              <a:t>qualit</a:t>
            </a:r>
            <a:r>
              <a:rPr lang="fr-FR" sz="1000" b="1" dirty="0" smtClean="0">
                <a:solidFill>
                  <a:schemeClr val="bg1">
                    <a:lumMod val="50000"/>
                  </a:schemeClr>
                </a:solidFill>
                <a:latin typeface="Segoe UI" panose="020B0502040204020203" pitchFamily="34" charset="0"/>
                <a:cs typeface="Segoe UI" panose="020B0502040204020203" pitchFamily="34" charset="0"/>
              </a:rPr>
              <a:t>é de </a:t>
            </a:r>
            <a:r>
              <a:rPr lang="en-US" sz="1000" b="1" dirty="0" smtClean="0">
                <a:solidFill>
                  <a:schemeClr val="bg1">
                    <a:lumMod val="50000"/>
                  </a:schemeClr>
                </a:solidFill>
                <a:latin typeface="Segoe UI" panose="020B0502040204020203" pitchFamily="34" charset="0"/>
                <a:cs typeface="Segoe UI" panose="020B0502040204020203" pitchFamily="34" charset="0"/>
              </a:rPr>
              <a:t>m</a:t>
            </a:r>
            <a:r>
              <a:rPr lang="fr-FR" sz="1000" b="1" dirty="0" err="1" smtClean="0">
                <a:solidFill>
                  <a:schemeClr val="bg1">
                    <a:lumMod val="50000"/>
                  </a:schemeClr>
                </a:solidFill>
                <a:latin typeface="Segoe UI" panose="020B0502040204020203" pitchFamily="34" charset="0"/>
                <a:cs typeface="Segoe UI" panose="020B0502040204020203" pitchFamily="34" charset="0"/>
              </a:rPr>
              <a:t>ét</a:t>
            </a:r>
            <a:r>
              <a:rPr lang="en-US" sz="1000" b="1" dirty="0" err="1" smtClean="0">
                <a:solidFill>
                  <a:schemeClr val="bg1">
                    <a:lumMod val="50000"/>
                  </a:schemeClr>
                </a:solidFill>
                <a:latin typeface="Segoe UI" panose="020B0502040204020203" pitchFamily="34" charset="0"/>
                <a:cs typeface="Segoe UI" panose="020B0502040204020203" pitchFamily="34" charset="0"/>
              </a:rPr>
              <a:t>adonn</a:t>
            </a:r>
            <a:r>
              <a:rPr lang="fr-FR" sz="1000" b="1" dirty="0" smtClean="0">
                <a:solidFill>
                  <a:schemeClr val="bg1">
                    <a:lumMod val="50000"/>
                  </a:schemeClr>
                </a:solidFill>
                <a:latin typeface="Segoe UI" panose="020B0502040204020203" pitchFamily="34" charset="0"/>
                <a:cs typeface="Segoe UI" panose="020B0502040204020203" pitchFamily="34" charset="0"/>
              </a:rPr>
              <a:t>é</a:t>
            </a:r>
            <a:r>
              <a:rPr lang="en-US" sz="1000" b="1" dirty="0" err="1" smtClean="0">
                <a:solidFill>
                  <a:schemeClr val="bg1">
                    <a:lumMod val="50000"/>
                  </a:schemeClr>
                </a:solidFill>
                <a:latin typeface="Segoe UI" panose="020B0502040204020203" pitchFamily="34" charset="0"/>
                <a:cs typeface="Segoe UI" panose="020B0502040204020203" pitchFamily="34" charset="0"/>
              </a:rPr>
              <a:t>es</a:t>
            </a:r>
            <a:endParaRPr lang="en-US" sz="1000" b="1" dirty="0" smtClean="0">
              <a:solidFill>
                <a:schemeClr val="bg1">
                  <a:lumMod val="50000"/>
                </a:schemeClr>
              </a:solidFill>
              <a:latin typeface="Segoe UI" panose="020B0502040204020203" pitchFamily="34" charset="0"/>
              <a:cs typeface="Segoe UI" panose="020B0502040204020203" pitchFamily="34" charset="0"/>
            </a:endParaRP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Template des flux de </a:t>
            </a:r>
            <a:r>
              <a:rPr lang="en-US" sz="1000" b="1" dirty="0" err="1" smtClean="0">
                <a:solidFill>
                  <a:schemeClr val="bg1">
                    <a:lumMod val="50000"/>
                  </a:schemeClr>
                </a:solidFill>
                <a:latin typeface="Segoe UI" panose="020B0502040204020203" pitchFamily="34" charset="0"/>
                <a:cs typeface="Segoe UI" panose="020B0502040204020203" pitchFamily="34" charset="0"/>
              </a:rPr>
              <a:t>donn</a:t>
            </a:r>
            <a:r>
              <a:rPr lang="fr-FR" sz="1000" b="1" dirty="0" smtClean="0">
                <a:solidFill>
                  <a:schemeClr val="bg1">
                    <a:lumMod val="50000"/>
                  </a:schemeClr>
                </a:solidFill>
                <a:latin typeface="Segoe UI" panose="020B0502040204020203" pitchFamily="34" charset="0"/>
                <a:cs typeface="Segoe UI" panose="020B0502040204020203" pitchFamily="34" charset="0"/>
              </a:rPr>
              <a:t>é</a:t>
            </a:r>
            <a:r>
              <a:rPr lang="en-US" sz="1000" b="1" dirty="0" err="1" smtClean="0">
                <a:solidFill>
                  <a:schemeClr val="bg1">
                    <a:lumMod val="50000"/>
                  </a:schemeClr>
                </a:solidFill>
                <a:latin typeface="Segoe UI" panose="020B0502040204020203" pitchFamily="34" charset="0"/>
                <a:cs typeface="Segoe UI" panose="020B0502040204020203" pitchFamily="34" charset="0"/>
              </a:rPr>
              <a:t>es</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Code source des </a:t>
            </a:r>
            <a:r>
              <a:rPr lang="en-US" sz="1000" b="1" dirty="0" err="1" smtClean="0">
                <a:solidFill>
                  <a:schemeClr val="bg1">
                    <a:lumMod val="50000"/>
                  </a:schemeClr>
                </a:solidFill>
                <a:latin typeface="Segoe UI" panose="020B0502040204020203" pitchFamily="34" charset="0"/>
                <a:cs typeface="Segoe UI" panose="020B0502040204020203" pitchFamily="34" charset="0"/>
              </a:rPr>
              <a:t>dags</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UI du r</a:t>
            </a:r>
            <a:r>
              <a:rPr lang="fr-FR" sz="1000" b="1" dirty="0" smtClean="0">
                <a:solidFill>
                  <a:schemeClr val="bg1">
                    <a:lumMod val="50000"/>
                  </a:schemeClr>
                </a:solidFill>
                <a:latin typeface="Segoe UI" panose="020B0502040204020203" pitchFamily="34" charset="0"/>
                <a:cs typeface="Segoe UI" panose="020B0502040204020203" pitchFamily="34" charset="0"/>
              </a:rPr>
              <a:t>é</a:t>
            </a:r>
            <a:r>
              <a:rPr lang="en-US" sz="1000" b="1" dirty="0" smtClean="0">
                <a:solidFill>
                  <a:schemeClr val="bg1">
                    <a:lumMod val="50000"/>
                  </a:schemeClr>
                </a:solidFill>
                <a:latin typeface="Segoe UI" panose="020B0502040204020203" pitchFamily="34" charset="0"/>
                <a:cs typeface="Segoe UI" panose="020B0502040204020203" pitchFamily="34" charset="0"/>
              </a:rPr>
              <a:t>sum</a:t>
            </a:r>
            <a:r>
              <a:rPr lang="fr-FR" sz="1000" b="1" dirty="0" smtClean="0">
                <a:solidFill>
                  <a:schemeClr val="bg1">
                    <a:lumMod val="50000"/>
                  </a:schemeClr>
                </a:solidFill>
                <a:latin typeface="Segoe UI" panose="020B0502040204020203" pitchFamily="34" charset="0"/>
                <a:cs typeface="Segoe UI" panose="020B0502040204020203" pitchFamily="34" charset="0"/>
              </a:rPr>
              <a:t>é</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UI pour la d</a:t>
            </a:r>
            <a:r>
              <a:rPr lang="fr-FR" sz="1000" b="1" dirty="0" smtClean="0">
                <a:solidFill>
                  <a:schemeClr val="bg1">
                    <a:lumMod val="50000"/>
                  </a:schemeClr>
                </a:solidFill>
                <a:latin typeface="Segoe UI" panose="020B0502040204020203" pitchFamily="34" charset="0"/>
                <a:cs typeface="Segoe UI" panose="020B0502040204020203" pitchFamily="34" charset="0"/>
              </a:rPr>
              <a:t>e</a:t>
            </a:r>
            <a:r>
              <a:rPr lang="en-US" sz="1000" b="1" dirty="0" err="1" smtClean="0">
                <a:solidFill>
                  <a:schemeClr val="bg1">
                    <a:lumMod val="50000"/>
                  </a:schemeClr>
                </a:solidFill>
                <a:latin typeface="Segoe UI" panose="020B0502040204020203" pitchFamily="34" charset="0"/>
                <a:cs typeface="Segoe UI" panose="020B0502040204020203" pitchFamily="34" charset="0"/>
              </a:rPr>
              <a:t>tection</a:t>
            </a:r>
            <a:r>
              <a:rPr lang="en-US" sz="1000" b="1" dirty="0" smtClean="0">
                <a:solidFill>
                  <a:schemeClr val="bg1">
                    <a:lumMod val="50000"/>
                  </a:schemeClr>
                </a:solidFill>
                <a:latin typeface="Segoe UI" panose="020B0502040204020203" pitchFamily="34" charset="0"/>
                <a:cs typeface="Segoe UI" panose="020B0502040204020203" pitchFamily="34" charset="0"/>
              </a:rPr>
              <a:t> des anomalies.</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UI du </a:t>
            </a:r>
            <a:r>
              <a:rPr lang="en-US" sz="1000" b="1" dirty="0" err="1" smtClean="0">
                <a:solidFill>
                  <a:schemeClr val="bg1">
                    <a:lumMod val="50000"/>
                  </a:schemeClr>
                </a:solidFill>
                <a:latin typeface="Segoe UI" panose="020B0502040204020203" pitchFamily="34" charset="0"/>
                <a:cs typeface="Segoe UI" panose="020B0502040204020203" pitchFamily="34" charset="0"/>
              </a:rPr>
              <a:t>Chatbot</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Tableau de </a:t>
            </a:r>
            <a:r>
              <a:rPr lang="en-US" sz="1000" b="1" dirty="0" err="1" smtClean="0">
                <a:solidFill>
                  <a:schemeClr val="bg1">
                    <a:lumMod val="50000"/>
                  </a:schemeClr>
                </a:solidFill>
                <a:latin typeface="Segoe UI" panose="020B0502040204020203" pitchFamily="34" charset="0"/>
                <a:cs typeface="Segoe UI" panose="020B0502040204020203" pitchFamily="34" charset="0"/>
              </a:rPr>
              <a:t>bord</a:t>
            </a:r>
            <a:endParaRPr lang="en-US" sz="1000" b="1" dirty="0">
              <a:solidFill>
                <a:schemeClr val="bg1">
                  <a:lumMod val="50000"/>
                </a:schemeClr>
              </a:solidFill>
              <a:latin typeface="Segoe UI" panose="020B0502040204020203" pitchFamily="34" charset="0"/>
              <a:cs typeface="Segoe UI" panose="020B0502040204020203" pitchFamily="34" charset="0"/>
            </a:endParaRPr>
          </a:p>
          <a:p>
            <a:pPr marL="182563" marR="0" lvl="0" algn="l" defTabSz="914400" rtl="0" eaLnBrk="1" fontAlgn="auto" latinLnBrk="0" hangingPunct="1">
              <a:lnSpc>
                <a:spcPct val="100000"/>
              </a:lnSpc>
              <a:spcBef>
                <a:spcPts val="0"/>
              </a:spcBef>
              <a:spcAft>
                <a:spcPts val="0"/>
              </a:spcAft>
              <a:buClrTx/>
              <a:buSzTx/>
              <a:tabLst/>
              <a:defRPr/>
            </a:pPr>
            <a:endParaRPr kumimoji="0" lang="fr-FR" sz="1000" b="1" i="0" u="none" strike="noStrike" kern="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577154"/>
            <a:ext cx="10692191" cy="0"/>
          </a:xfrm>
          <a:prstGeom prst="line">
            <a:avLst/>
          </a:prstGeom>
          <a:noFill/>
          <a:ln w="9525" cap="rnd" cmpd="sng" algn="ctr">
            <a:solidFill>
              <a:srgbClr val="575757">
                <a:lumMod val="60000"/>
                <a:lumOff val="40000"/>
              </a:srgbClr>
            </a:solidFill>
            <a:prstDash val="solid"/>
            <a:round/>
          </a:ln>
          <a:effectLst/>
        </p:spPr>
      </p:cxnSp>
      <p:sp>
        <p:nvSpPr>
          <p:cNvPr id="78" name="Freeform 82">
            <a:extLst>
              <a:ext uri="{FF2B5EF4-FFF2-40B4-BE49-F238E27FC236}">
                <a16:creationId xmlns:a16="http://schemas.microsoft.com/office/drawing/2014/main" id="{B77F0EF0-15BB-1BE9-0A81-5BD137964007}"/>
              </a:ext>
            </a:extLst>
          </p:cNvPr>
          <p:cNvSpPr/>
          <p:nvPr/>
        </p:nvSpPr>
        <p:spPr bwMode="gray">
          <a:xfrm>
            <a:off x="6118498" y="4041832"/>
            <a:ext cx="2831697" cy="978086"/>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lvl="0" defTabSz="801688" eaLnBrk="0" hangingPunct="0">
              <a:defRPr/>
            </a:pPr>
            <a:r>
              <a:rPr lang="fr-FR" sz="1000" dirty="0">
                <a:solidFill>
                  <a:schemeClr val="bg1">
                    <a:lumMod val="50000"/>
                  </a:schemeClr>
                </a:solidFill>
                <a:latin typeface="Segoe UI" panose="020B0502040204020203" pitchFamily="34" charset="0"/>
                <a:cs typeface="Segoe UI" panose="020B0502040204020203" pitchFamily="34" charset="0"/>
              </a:rPr>
              <a:t>L'objectif de la phase de développement est de mettre en œuvre les conceptions établies en une solution fonctionnelle, en codant et intégrant les différentes composantes du système, tout en s'assurant que chaque élément répond aux</a:t>
            </a:r>
            <a:endParaRPr kumimoji="0" lang="fr-FR" sz="1000" i="0" u="none" strike="noStrike" kern="120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79" name="Connecteur droit avec flèche 30">
            <a:extLst>
              <a:ext uri="{FF2B5EF4-FFF2-40B4-BE49-F238E27FC236}">
                <a16:creationId xmlns:a16="http://schemas.microsoft.com/office/drawing/2014/main" id="{3FDA47EE-4126-6E2A-1F5D-9C1F14B79273}"/>
              </a:ext>
            </a:extLst>
          </p:cNvPr>
          <p:cNvCxnSpPr>
            <a:cxnSpLocks/>
            <a:stCxn id="75" idx="2"/>
            <a:endCxn id="78" idx="0"/>
          </p:cNvCxnSpPr>
          <p:nvPr/>
        </p:nvCxnSpPr>
        <p:spPr>
          <a:xfrm flipH="1">
            <a:off x="7534347" y="3392601"/>
            <a:ext cx="3407" cy="64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4" descr="Des documents - Icônes fichiers et dossiers gratuites">
            <a:extLst>
              <a:ext uri="{FF2B5EF4-FFF2-40B4-BE49-F238E27FC236}">
                <a16:creationId xmlns:a16="http://schemas.microsoft.com/office/drawing/2014/main" id="{5664A82F-B57A-260F-6AB5-8646BF24B6F0}"/>
              </a:ext>
            </a:extLst>
          </p:cNvPr>
          <p:cNvPicPr>
            <a:picLocks noChangeAspect="1" noChangeArrowheads="1"/>
          </p:cNvPicPr>
          <p:nvPr/>
        </p:nvPicPr>
        <p:blipFill>
          <a:blip r:embed="rId4" cstate="hqprint">
            <a:duotone>
              <a:srgbClr val="FFB16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821990" y="5815246"/>
            <a:ext cx="177413" cy="206589"/>
          </a:xfrm>
          <a:prstGeom prst="rect">
            <a:avLst/>
          </a:prstGeom>
          <a:noFill/>
        </p:spPr>
      </p:pic>
      <p:sp>
        <p:nvSpPr>
          <p:cNvPr id="9" name="Right Brace 8"/>
          <p:cNvSpPr/>
          <p:nvPr/>
        </p:nvSpPr>
        <p:spPr>
          <a:xfrm>
            <a:off x="8535525" y="5802848"/>
            <a:ext cx="211756" cy="591848"/>
          </a:xfrm>
          <a:prstGeom prst="rightBrace">
            <a:avLst>
              <a:gd name="adj1" fmla="val 2632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8710855" y="5968474"/>
            <a:ext cx="949299" cy="230832"/>
          </a:xfrm>
          <a:prstGeom prst="rect">
            <a:avLst/>
          </a:prstGeom>
        </p:spPr>
        <p:txBody>
          <a:bodyPr wrap="none">
            <a:spAutoFit/>
          </a:bodyPr>
          <a:lstStyle/>
          <a:p>
            <a:r>
              <a:rPr lang="en-US" sz="900" b="1" dirty="0" smtClean="0">
                <a:solidFill>
                  <a:schemeClr val="accent1"/>
                </a:solidFill>
                <a:latin typeface="Segoe UI" panose="020B0502040204020203" pitchFamily="34" charset="0"/>
                <a:cs typeface="Segoe UI" panose="020B0502040204020203" pitchFamily="34" charset="0"/>
              </a:rPr>
              <a:t>+ code source</a:t>
            </a:r>
            <a:endParaRPr lang="en-US" sz="900" dirty="0">
              <a:solidFill>
                <a:schemeClr val="accent1"/>
              </a:solidFill>
            </a:endParaRPr>
          </a:p>
        </p:txBody>
      </p:sp>
      <p:sp>
        <p:nvSpPr>
          <p:cNvPr id="59"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72"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81"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83"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 coins arrondis 47">
            <a:extLst>
              <a:ext uri="{FF2B5EF4-FFF2-40B4-BE49-F238E27FC236}">
                <a16:creationId xmlns:a16="http://schemas.microsoft.com/office/drawing/2014/main" id="{A369BABB-D073-B46B-C21F-36C9AE967966}"/>
              </a:ext>
            </a:extLst>
          </p:cNvPr>
          <p:cNvSpPr/>
          <p:nvPr/>
        </p:nvSpPr>
        <p:spPr>
          <a:xfrm>
            <a:off x="7341673" y="511976"/>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spTree>
    <p:extLst>
      <p:ext uri="{BB962C8B-B14F-4D97-AF65-F5344CB8AC3E}">
        <p14:creationId xmlns:p14="http://schemas.microsoft.com/office/powerpoint/2010/main" val="1882171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8" grpId="0" animBg="1"/>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sp>
        <p:nvSpPr>
          <p:cNvPr id="40" name="Rectangle 39">
            <a:extLst>
              <a:ext uri="{FF2B5EF4-FFF2-40B4-BE49-F238E27FC236}">
                <a16:creationId xmlns:a16="http://schemas.microsoft.com/office/drawing/2014/main" id="{A6AC6F6D-1D31-2A72-D22F-832380EDB20C}"/>
              </a:ext>
            </a:extLst>
          </p:cNvPr>
          <p:cNvSpPr/>
          <p:nvPr/>
        </p:nvSpPr>
        <p:spPr>
          <a:xfrm>
            <a:off x="8012214" y="5388893"/>
            <a:ext cx="2568802" cy="881674"/>
          </a:xfrm>
          <a:prstGeom prst="rect">
            <a:avLst/>
          </a:prstGeom>
          <a:noFill/>
          <a:ln w="9525" cap="rnd" cmpd="sng" algn="ctr">
            <a:no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54013" indent="-171450">
              <a:buFont typeface="Arial" panose="020B0604020202020204" pitchFamily="34" charset="0"/>
              <a:buChar char="•"/>
              <a:defRPr/>
            </a:pPr>
            <a:r>
              <a:rPr lang="fr-FR" sz="1000" b="1" dirty="0">
                <a:solidFill>
                  <a:schemeClr val="bg1">
                    <a:lumMod val="50000"/>
                  </a:schemeClr>
                </a:solidFill>
                <a:latin typeface="Segoe UI" panose="020B0502040204020203" pitchFamily="34" charset="0"/>
                <a:cs typeface="Segoe UI" panose="020B0502040204020203" pitchFamily="34" charset="0"/>
              </a:rPr>
              <a:t>Guide de mise en place de </a:t>
            </a:r>
            <a:r>
              <a:rPr lang="fr-FR" sz="1000" b="1" dirty="0" smtClean="0">
                <a:solidFill>
                  <a:schemeClr val="bg1">
                    <a:lumMod val="50000"/>
                  </a:schemeClr>
                </a:solidFill>
                <a:latin typeface="Segoe UI" panose="020B0502040204020203" pitchFamily="34" charset="0"/>
                <a:cs typeface="Segoe UI" panose="020B0502040204020203" pitchFamily="34" charset="0"/>
              </a:rPr>
              <a:t>l’environnement.</a:t>
            </a:r>
            <a:endParaRPr lang="en-US" sz="1000" b="1" dirty="0" smtClean="0">
              <a:solidFill>
                <a:schemeClr val="bg1">
                  <a:lumMod val="50000"/>
                </a:schemeClr>
              </a:solidFill>
              <a:latin typeface="Segoe UI" panose="020B0502040204020203" pitchFamily="34" charset="0"/>
              <a:cs typeface="Segoe UI" panose="020B0502040204020203" pitchFamily="34" charset="0"/>
            </a:endParaRP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Manuel </a:t>
            </a:r>
            <a:r>
              <a:rPr lang="en-US" sz="1000" b="1" dirty="0" err="1" smtClean="0">
                <a:solidFill>
                  <a:schemeClr val="bg1">
                    <a:lumMod val="50000"/>
                  </a:schemeClr>
                </a:solidFill>
                <a:latin typeface="Segoe UI" panose="020B0502040204020203" pitchFamily="34" charset="0"/>
                <a:cs typeface="Segoe UI" panose="020B0502040204020203" pitchFamily="34" charset="0"/>
              </a:rPr>
              <a:t>utilisateur</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fr-FR" sz="1000" b="1" dirty="0">
                <a:solidFill>
                  <a:schemeClr val="bg1">
                    <a:lumMod val="50000"/>
                  </a:schemeClr>
                </a:solidFill>
                <a:latin typeface="Segoe UI" panose="020B0502040204020203" pitchFamily="34" charset="0"/>
                <a:cs typeface="Segoe UI" panose="020B0502040204020203" pitchFamily="34" charset="0"/>
              </a:rPr>
              <a:t>Rapports de tests unitaires, d’intégration et de </a:t>
            </a:r>
            <a:r>
              <a:rPr lang="fr-FR" sz="1000" b="1" dirty="0" smtClean="0">
                <a:solidFill>
                  <a:schemeClr val="bg1">
                    <a:lumMod val="50000"/>
                  </a:schemeClr>
                </a:solidFill>
                <a:latin typeface="Segoe UI" panose="020B0502040204020203" pitchFamily="34" charset="0"/>
                <a:cs typeface="Segoe UI" panose="020B0502040204020203" pitchFamily="34" charset="0"/>
              </a:rPr>
              <a:t>validation.</a:t>
            </a:r>
            <a:endParaRPr lang="fr-FR" sz="1000" b="1" dirty="0">
              <a:solidFill>
                <a:schemeClr val="bg1">
                  <a:lumMod val="50000"/>
                </a:schemeClr>
              </a:solidFill>
              <a:latin typeface="Segoe UI" panose="020B0502040204020203" pitchFamily="34" charset="0"/>
              <a:cs typeface="Segoe UI" panose="020B0502040204020203" pitchFamily="34" charset="0"/>
            </a:endParaRPr>
          </a:p>
        </p:txBody>
      </p:sp>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577154"/>
            <a:ext cx="10692191" cy="0"/>
          </a:xfrm>
          <a:prstGeom prst="line">
            <a:avLst/>
          </a:prstGeom>
          <a:noFill/>
          <a:ln w="9525" cap="rnd" cmpd="sng" algn="ctr">
            <a:solidFill>
              <a:srgbClr val="575757">
                <a:lumMod val="60000"/>
                <a:lumOff val="40000"/>
              </a:srgbClr>
            </a:solidFill>
            <a:prstDash val="solid"/>
            <a:round/>
          </a:ln>
          <a:effectLst/>
        </p:spPr>
      </p:cxnSp>
      <p:sp>
        <p:nvSpPr>
          <p:cNvPr id="78" name="Freeform 82">
            <a:extLst>
              <a:ext uri="{FF2B5EF4-FFF2-40B4-BE49-F238E27FC236}">
                <a16:creationId xmlns:a16="http://schemas.microsoft.com/office/drawing/2014/main" id="{B77F0EF0-15BB-1BE9-0A81-5BD137964007}"/>
              </a:ext>
            </a:extLst>
          </p:cNvPr>
          <p:cNvSpPr/>
          <p:nvPr/>
        </p:nvSpPr>
        <p:spPr bwMode="gray">
          <a:xfrm>
            <a:off x="8289389" y="4041832"/>
            <a:ext cx="2014452" cy="978086"/>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lvl="0" defTabSz="801688" eaLnBrk="0" hangingPunct="0">
              <a:defRPr/>
            </a:pPr>
            <a:r>
              <a:rPr lang="fr-FR" sz="1000" dirty="0">
                <a:solidFill>
                  <a:schemeClr val="bg1">
                    <a:lumMod val="50000"/>
                  </a:schemeClr>
                </a:solidFill>
                <a:latin typeface="Segoe UI" panose="020B0502040204020203" pitchFamily="34" charset="0"/>
                <a:cs typeface="Segoe UI" panose="020B0502040204020203" pitchFamily="34" charset="0"/>
              </a:rPr>
              <a:t>D</a:t>
            </a:r>
            <a:r>
              <a:rPr lang="fr-FR" sz="1000" dirty="0" smtClean="0">
                <a:solidFill>
                  <a:schemeClr val="bg1">
                    <a:lumMod val="50000"/>
                  </a:schemeClr>
                </a:solidFill>
                <a:latin typeface="Segoe UI" panose="020B0502040204020203" pitchFamily="34" charset="0"/>
                <a:cs typeface="Segoe UI" panose="020B0502040204020203" pitchFamily="34" charset="0"/>
              </a:rPr>
              <a:t>éployer </a:t>
            </a:r>
            <a:r>
              <a:rPr lang="fr-FR" sz="1000" dirty="0">
                <a:solidFill>
                  <a:schemeClr val="bg1">
                    <a:lumMod val="50000"/>
                  </a:schemeClr>
                </a:solidFill>
                <a:latin typeface="Segoe UI" panose="020B0502040204020203" pitchFamily="34" charset="0"/>
                <a:cs typeface="Segoe UI" panose="020B0502040204020203" pitchFamily="34" charset="0"/>
              </a:rPr>
              <a:t>la solution développée dans l'environnement de production, en assurant une transition fluide</a:t>
            </a:r>
            <a:endParaRPr kumimoji="0" lang="fr-FR" sz="1000" i="0" u="none" strike="noStrike" kern="120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79" name="Connecteur droit avec flèche 30">
            <a:extLst>
              <a:ext uri="{FF2B5EF4-FFF2-40B4-BE49-F238E27FC236}">
                <a16:creationId xmlns:a16="http://schemas.microsoft.com/office/drawing/2014/main" id="{3FDA47EE-4126-6E2A-1F5D-9C1F14B79273}"/>
              </a:ext>
            </a:extLst>
          </p:cNvPr>
          <p:cNvCxnSpPr>
            <a:cxnSpLocks/>
            <a:stCxn id="50" idx="2"/>
            <a:endCxn id="78" idx="0"/>
          </p:cNvCxnSpPr>
          <p:nvPr/>
        </p:nvCxnSpPr>
        <p:spPr>
          <a:xfrm flipH="1">
            <a:off x="9296615" y="3756000"/>
            <a:ext cx="48" cy="285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4" descr="Des documents - Icônes fichiers et dossiers gratuites">
            <a:extLst>
              <a:ext uri="{FF2B5EF4-FFF2-40B4-BE49-F238E27FC236}">
                <a16:creationId xmlns:a16="http://schemas.microsoft.com/office/drawing/2014/main" id="{5664A82F-B57A-260F-6AB5-8646BF24B6F0}"/>
              </a:ext>
            </a:extLst>
          </p:cNvPr>
          <p:cNvPicPr>
            <a:picLocks noChangeAspect="1" noChangeArrowheads="1"/>
          </p:cNvPicPr>
          <p:nvPr/>
        </p:nvPicPr>
        <p:blipFill>
          <a:blip r:embed="rId4" cstate="hqprint">
            <a:duotone>
              <a:srgbClr val="FFB16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006754" y="5673016"/>
            <a:ext cx="177413" cy="206589"/>
          </a:xfrm>
          <a:prstGeom prst="rect">
            <a:avLst/>
          </a:prstGeom>
          <a:noFill/>
        </p:spPr>
      </p:pic>
      <p:sp>
        <p:nvSpPr>
          <p:cNvPr id="44"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 coins arrondis 47">
            <a:extLst>
              <a:ext uri="{FF2B5EF4-FFF2-40B4-BE49-F238E27FC236}">
                <a16:creationId xmlns:a16="http://schemas.microsoft.com/office/drawing/2014/main" id="{A369BABB-D073-B46B-C21F-36C9AE967966}"/>
              </a:ext>
            </a:extLst>
          </p:cNvPr>
          <p:cNvSpPr/>
          <p:nvPr/>
        </p:nvSpPr>
        <p:spPr>
          <a:xfrm>
            <a:off x="7341673" y="522250"/>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spTree>
    <p:extLst>
      <p:ext uri="{BB962C8B-B14F-4D97-AF65-F5344CB8AC3E}">
        <p14:creationId xmlns:p14="http://schemas.microsoft.com/office/powerpoint/2010/main" val="21242808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accent5">
                    <a:lumMod val="50000"/>
                  </a:schemeClr>
                </a:solidFill>
                <a:latin typeface="Segoe UI (Corps)"/>
                <a:cs typeface="Segoe UI" panose="020B0502040204020203" pitchFamily="34" charset="0"/>
              </a:rPr>
              <a:t>Le cadre de la </a:t>
            </a:r>
            <a:r>
              <a:rPr lang="fr-FR" sz="1200" b="1" dirty="0" smtClean="0">
                <a:solidFill>
                  <a:schemeClr val="accent5">
                    <a:lumMod val="50000"/>
                  </a:schemeClr>
                </a:solidFill>
                <a:latin typeface="Segoe UI (Corps)"/>
                <a:cs typeface="Segoe UI" panose="020B0502040204020203" pitchFamily="34" charset="0"/>
              </a:rPr>
              <a:t>gouvernance</a:t>
            </a:r>
            <a:endParaRPr lang="en-US" sz="1200" b="1" dirty="0">
              <a:solidFill>
                <a:schemeClr val="accent5">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avec flèche vers la droite 10">
            <a:extLst>
              <a:ext uri="{FF2B5EF4-FFF2-40B4-BE49-F238E27FC236}">
                <a16:creationId xmlns:a16="http://schemas.microsoft.com/office/drawing/2014/main" id="{25CF8189-6FF7-C7B0-4C66-48BCE4097CB9}"/>
              </a:ext>
            </a:extLst>
          </p:cNvPr>
          <p:cNvSpPr/>
          <p:nvPr/>
        </p:nvSpPr>
        <p:spPr>
          <a:xfrm>
            <a:off x="667819" y="1484715"/>
            <a:ext cx="11003623" cy="1498600"/>
          </a:xfrm>
          <a:prstGeom prst="rightArrowCallout">
            <a:avLst>
              <a:gd name="adj1" fmla="val 100000"/>
              <a:gd name="adj2" fmla="val 50000"/>
              <a:gd name="adj3" fmla="val 0"/>
              <a:gd name="adj4" fmla="val 100000"/>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300"/>
              </a:spcAft>
              <a:buClrTx/>
              <a:buSzTx/>
              <a:buFontTx/>
              <a:buNone/>
              <a:tabLst/>
              <a:defRPr/>
            </a:pPr>
            <a:r>
              <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rPr>
              <a:t>Importance</a:t>
            </a:r>
            <a:r>
              <a:rPr kumimoji="0" lang="fr-FR" sz="1400" b="1" i="1" u="none" strike="noStrike" kern="0" cap="none" spc="0" normalizeH="0" baseline="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algn="just"/>
            <a:r>
              <a:rPr lang="fr-FR" sz="1400" dirty="0">
                <a:latin typeface="LMRoman12-Regular"/>
              </a:rPr>
              <a:t>Un cadre de gouvernance des données désigne le modèle qui pose les bases de la </a:t>
            </a:r>
            <a:r>
              <a:rPr lang="fr-FR" sz="1400" dirty="0" smtClean="0">
                <a:latin typeface="LMRoman12-Regular"/>
              </a:rPr>
              <a:t>stratégie et </a:t>
            </a:r>
            <a:r>
              <a:rPr lang="fr-FR" sz="1400" dirty="0">
                <a:latin typeface="LMRoman12-Regular"/>
              </a:rPr>
              <a:t>de la conformité des </a:t>
            </a:r>
            <a:r>
              <a:rPr lang="fr-FR" sz="1400" dirty="0" smtClean="0">
                <a:latin typeface="LMRoman12-Regular"/>
              </a:rPr>
              <a:t>données, essentiel </a:t>
            </a:r>
            <a:r>
              <a:rPr lang="fr-FR" sz="1400" dirty="0">
                <a:latin typeface="LMRoman12-Regular"/>
              </a:rPr>
              <a:t>pour assurer que l’organisation des </a:t>
            </a:r>
            <a:r>
              <a:rPr lang="fr-FR" sz="1400" dirty="0" smtClean="0">
                <a:latin typeface="LMRoman12-Regular"/>
              </a:rPr>
              <a:t>données soit </a:t>
            </a:r>
            <a:r>
              <a:rPr lang="fr-FR" sz="1400" dirty="0">
                <a:latin typeface="LMRoman12-Regular"/>
              </a:rPr>
              <a:t>à la fois efficace et conforme aux normes et réglementations. </a:t>
            </a:r>
            <a:r>
              <a:rPr lang="fr-FR" sz="1400" dirty="0"/>
              <a:t>combine ensuite les règles, les activités, les </a:t>
            </a:r>
            <a:r>
              <a:rPr lang="fr-FR" sz="1400" dirty="0" smtClean="0"/>
              <a:t>responsabilités, les </a:t>
            </a:r>
            <a:r>
              <a:rPr lang="fr-FR" sz="1400" dirty="0"/>
              <a:t>procédures et les processus qui déterminent la gestion et le contrôle de ces flux </a:t>
            </a:r>
            <a:r>
              <a:rPr lang="fr-FR" sz="1400" dirty="0" smtClean="0"/>
              <a:t>de </a:t>
            </a:r>
            <a:r>
              <a:rPr lang="en-US" sz="1400" dirty="0" err="1" smtClean="0"/>
              <a:t>données</a:t>
            </a:r>
            <a:r>
              <a:rPr lang="en-US" sz="1400" dirty="0"/>
              <a:t>.</a:t>
            </a:r>
            <a:endParaRPr lang="en-US" sz="1400" dirty="0"/>
          </a:p>
        </p:txBody>
      </p:sp>
      <p:sp>
        <p:nvSpPr>
          <p:cNvPr id="6" name="Rectangle 5"/>
          <p:cNvSpPr/>
          <p:nvPr/>
        </p:nvSpPr>
        <p:spPr>
          <a:xfrm>
            <a:off x="4348140" y="5998542"/>
            <a:ext cx="6170493" cy="453684"/>
          </a:xfrm>
          <a:prstGeom prst="rect">
            <a:avLst/>
          </a:prstGeom>
          <a:ln w="127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Segoe UI (Corps)"/>
              </a:rPr>
              <a:t>Data Architecture &amp; </a:t>
            </a:r>
            <a:r>
              <a:rPr lang="en-US" sz="1400" dirty="0" err="1" smtClean="0">
                <a:latin typeface="Segoe UI (Corps)"/>
              </a:rPr>
              <a:t>Outillage</a:t>
            </a:r>
            <a:endParaRPr lang="en-US" sz="1400" dirty="0">
              <a:latin typeface="Segoe UI (Corps)"/>
            </a:endParaRPr>
          </a:p>
        </p:txBody>
      </p:sp>
      <p:sp>
        <p:nvSpPr>
          <p:cNvPr id="51" name="Rectangle 50"/>
          <p:cNvSpPr/>
          <p:nvPr/>
        </p:nvSpPr>
        <p:spPr>
          <a:xfrm>
            <a:off x="4348141" y="5457923"/>
            <a:ext cx="3030659" cy="453684"/>
          </a:xfrm>
          <a:prstGeom prst="rect">
            <a:avLst/>
          </a:prstGeom>
          <a:ln w="127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latin typeface="Segoe UI (Corps)"/>
              </a:rPr>
              <a:t>Règles</a:t>
            </a:r>
            <a:r>
              <a:rPr lang="en-US" sz="1400" dirty="0">
                <a:latin typeface="Segoe UI (Corps)"/>
              </a:rPr>
              <a:t> </a:t>
            </a:r>
            <a:r>
              <a:rPr lang="en-US" sz="1400" dirty="0" smtClean="0">
                <a:latin typeface="Segoe UI (Corps)"/>
              </a:rPr>
              <a:t>&amp; </a:t>
            </a:r>
            <a:r>
              <a:rPr lang="en-US" sz="1400" dirty="0" err="1" smtClean="0">
                <a:latin typeface="Segoe UI (Corps)"/>
              </a:rPr>
              <a:t>Politiques</a:t>
            </a:r>
            <a:endParaRPr lang="en-US" sz="1400" dirty="0">
              <a:latin typeface="Segoe UI (Corps)"/>
            </a:endParaRPr>
          </a:p>
        </p:txBody>
      </p:sp>
      <p:sp>
        <p:nvSpPr>
          <p:cNvPr id="83" name="Rectangle 82"/>
          <p:cNvSpPr/>
          <p:nvPr/>
        </p:nvSpPr>
        <p:spPr>
          <a:xfrm>
            <a:off x="7515552" y="5457923"/>
            <a:ext cx="3003082" cy="453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Segoe UI (Corps)"/>
              </a:rPr>
              <a:t>Data Privacy</a:t>
            </a:r>
            <a:endParaRPr lang="en-US" sz="1400" dirty="0">
              <a:latin typeface="Segoe UI (Corps)"/>
            </a:endParaRPr>
          </a:p>
        </p:txBody>
      </p:sp>
      <p:sp>
        <p:nvSpPr>
          <p:cNvPr id="84" name="Rectangle 83"/>
          <p:cNvSpPr/>
          <p:nvPr/>
        </p:nvSpPr>
        <p:spPr>
          <a:xfrm>
            <a:off x="4348141" y="4880099"/>
            <a:ext cx="6170492" cy="453684"/>
          </a:xfrm>
          <a:prstGeom prst="rect">
            <a:avLst/>
          </a:prstGeom>
          <a:ln w="127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Segoe UI (Corps)"/>
              </a:rPr>
              <a:t>Metadata Management</a:t>
            </a:r>
            <a:endParaRPr lang="en-US" sz="1400" dirty="0">
              <a:latin typeface="Segoe UI (Corps)"/>
            </a:endParaRPr>
          </a:p>
        </p:txBody>
      </p:sp>
      <p:sp>
        <p:nvSpPr>
          <p:cNvPr id="87" name="Rectangle 86"/>
          <p:cNvSpPr/>
          <p:nvPr/>
        </p:nvSpPr>
        <p:spPr>
          <a:xfrm>
            <a:off x="4348141" y="4279526"/>
            <a:ext cx="3030659" cy="453684"/>
          </a:xfrm>
          <a:prstGeom prst="rect">
            <a:avLst/>
          </a:prstGeom>
          <a:ln w="127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Segoe UI (Corps)"/>
              </a:rPr>
              <a:t>Data Quality</a:t>
            </a:r>
            <a:endParaRPr lang="en-US" sz="1400" dirty="0">
              <a:latin typeface="Segoe UI (Corps)"/>
            </a:endParaRPr>
          </a:p>
        </p:txBody>
      </p:sp>
      <p:sp>
        <p:nvSpPr>
          <p:cNvPr id="88" name="Rectangle 87"/>
          <p:cNvSpPr/>
          <p:nvPr/>
        </p:nvSpPr>
        <p:spPr>
          <a:xfrm>
            <a:off x="7515552" y="4279526"/>
            <a:ext cx="3003082" cy="453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Segoe UI (Corps)"/>
              </a:rPr>
              <a:t>Data Security</a:t>
            </a:r>
            <a:endParaRPr lang="en-US" sz="1400" dirty="0">
              <a:latin typeface="Segoe UI (Corps)"/>
            </a:endParaRPr>
          </a:p>
        </p:txBody>
      </p:sp>
      <p:sp>
        <p:nvSpPr>
          <p:cNvPr id="89" name="Rectangle 88"/>
          <p:cNvSpPr/>
          <p:nvPr/>
        </p:nvSpPr>
        <p:spPr>
          <a:xfrm>
            <a:off x="8406470" y="3713330"/>
            <a:ext cx="2112164" cy="453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Segoe UI (Corps)"/>
              </a:rPr>
              <a:t>Data Culture</a:t>
            </a:r>
            <a:endParaRPr lang="en-US" sz="1400" dirty="0">
              <a:latin typeface="Segoe UI (Corps)"/>
            </a:endParaRPr>
          </a:p>
        </p:txBody>
      </p:sp>
      <p:sp>
        <p:nvSpPr>
          <p:cNvPr id="90" name="Rectangle 89"/>
          <p:cNvSpPr/>
          <p:nvPr/>
        </p:nvSpPr>
        <p:spPr>
          <a:xfrm>
            <a:off x="6401814" y="3713330"/>
            <a:ext cx="1827511" cy="453684"/>
          </a:xfrm>
          <a:prstGeom prst="rect">
            <a:avLst/>
          </a:prstGeom>
          <a:solidFill>
            <a:schemeClr val="accent5">
              <a:lumMod val="20000"/>
              <a:lumOff val="80000"/>
            </a:schemeClr>
          </a:solidFill>
          <a:ln w="127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Segoe UI (Corps)"/>
              </a:rPr>
              <a:t>Data Insight</a:t>
            </a:r>
            <a:endParaRPr lang="en-US" sz="1400" dirty="0">
              <a:latin typeface="Segoe UI (Corps)"/>
            </a:endParaRPr>
          </a:p>
        </p:txBody>
      </p:sp>
      <p:sp>
        <p:nvSpPr>
          <p:cNvPr id="91" name="Rectangle 90"/>
          <p:cNvSpPr/>
          <p:nvPr/>
        </p:nvSpPr>
        <p:spPr>
          <a:xfrm>
            <a:off x="4348141" y="3713330"/>
            <a:ext cx="1876528" cy="453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Segoe UI (Corps)"/>
              </a:rPr>
              <a:t>Data Catalog</a:t>
            </a:r>
            <a:endParaRPr lang="en-US" sz="1400" dirty="0">
              <a:latin typeface="Segoe UI (Corps)"/>
            </a:endParaRPr>
          </a:p>
        </p:txBody>
      </p:sp>
      <p:sp>
        <p:nvSpPr>
          <p:cNvPr id="92" name="Rectangle 91"/>
          <p:cNvSpPr/>
          <p:nvPr/>
        </p:nvSpPr>
        <p:spPr>
          <a:xfrm>
            <a:off x="966625" y="4953052"/>
            <a:ext cx="2512226" cy="307777"/>
          </a:xfrm>
          <a:prstGeom prst="rect">
            <a:avLst/>
          </a:prstGeom>
        </p:spPr>
        <p:txBody>
          <a:bodyPr wrap="none">
            <a:spAutoFit/>
          </a:bodyPr>
          <a:lstStyle/>
          <a:p>
            <a:r>
              <a:rPr lang="en-US" sz="1400" dirty="0" smtClean="0">
                <a:solidFill>
                  <a:schemeClr val="accent5">
                    <a:lumMod val="50000"/>
                  </a:schemeClr>
                </a:solidFill>
                <a:latin typeface="Segoe UI (Corps)"/>
              </a:rPr>
              <a:t>Les </a:t>
            </a:r>
            <a:r>
              <a:rPr lang="en-US" sz="1400" dirty="0" err="1" smtClean="0">
                <a:solidFill>
                  <a:schemeClr val="accent5">
                    <a:lumMod val="50000"/>
                  </a:schemeClr>
                </a:solidFill>
                <a:latin typeface="Segoe UI (Corps)"/>
              </a:rPr>
              <a:t>piliers</a:t>
            </a:r>
            <a:r>
              <a:rPr lang="en-US" sz="1400" dirty="0" smtClean="0">
                <a:solidFill>
                  <a:schemeClr val="accent5">
                    <a:lumMod val="50000"/>
                  </a:schemeClr>
                </a:solidFill>
                <a:latin typeface="Segoe UI (Corps)"/>
              </a:rPr>
              <a:t> de la </a:t>
            </a:r>
            <a:r>
              <a:rPr lang="en-US" sz="1400" dirty="0" err="1" smtClean="0">
                <a:solidFill>
                  <a:schemeClr val="accent5">
                    <a:lumMod val="50000"/>
                  </a:schemeClr>
                </a:solidFill>
                <a:latin typeface="Segoe UI (Corps)"/>
              </a:rPr>
              <a:t>gouvernance</a:t>
            </a:r>
            <a:endParaRPr lang="en-US" dirty="0">
              <a:solidFill>
                <a:schemeClr val="accent5">
                  <a:lumMod val="50000"/>
                </a:schemeClr>
              </a:solidFill>
            </a:endParaRPr>
          </a:p>
        </p:txBody>
      </p:sp>
      <p:sp>
        <p:nvSpPr>
          <p:cNvPr id="9" name="Left Brace 8"/>
          <p:cNvSpPr/>
          <p:nvPr/>
        </p:nvSpPr>
        <p:spPr>
          <a:xfrm>
            <a:off x="3503591" y="3713330"/>
            <a:ext cx="450325" cy="2738896"/>
          </a:xfrm>
          <a:prstGeom prst="leftBrace">
            <a:avLst>
              <a:gd name="adj1" fmla="val 70318"/>
              <a:gd name="adj2" fmla="val 511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20694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500"/>
                                        <p:tgtEl>
                                          <p:spTgt spid="8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fad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500"/>
                                        <p:tgtEl>
                                          <p:spTgt spid="8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fade">
                                      <p:cBhvr>
                                        <p:cTn id="43" dur="500"/>
                                        <p:tgtEl>
                                          <p:spTgt spid="8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500"/>
                                        <p:tgtEl>
                                          <p:spTgt spid="8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fade">
                                      <p:cBhvr>
                                        <p:cTn id="51" dur="500"/>
                                        <p:tgtEl>
                                          <p:spTgt spid="9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1"/>
                                        </p:tgtEl>
                                        <p:attrNameLst>
                                          <p:attrName>style.visibility</p:attrName>
                                        </p:attrNameLst>
                                      </p:cBhvr>
                                      <p:to>
                                        <p:strVal val="visible"/>
                                      </p:to>
                                    </p:set>
                                    <p:animEffect transition="in" filter="fade">
                                      <p:cBhvr>
                                        <p:cTn id="54"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 grpId="0" animBg="1"/>
      <p:bldP spid="51" grpId="0" animBg="1"/>
      <p:bldP spid="83" grpId="0" animBg="1"/>
      <p:bldP spid="84" grpId="0" animBg="1"/>
      <p:bldP spid="87" grpId="0" animBg="1"/>
      <p:bldP spid="88" grpId="0" animBg="1"/>
      <p:bldP spid="89" grpId="0" animBg="1"/>
      <p:bldP spid="90" grpId="0" animBg="1"/>
      <p:bldP spid="91" grpId="0" animBg="1"/>
      <p:bldP spid="92"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Analyse</a:t>
            </a:r>
            <a:r>
              <a:rPr kumimoji="0" lang="en-US" sz="1200" b="1" i="0" u="none" strike="noStrike" kern="1200" cap="none" spc="0" normalizeH="0" noProof="0" dirty="0" smtClean="0">
                <a:ln>
                  <a:noFill/>
                </a:ln>
                <a:solidFill>
                  <a:schemeClr val="accent5">
                    <a:lumMod val="50000"/>
                  </a:schemeClr>
                </a:solidFill>
                <a:effectLst/>
                <a:uLnTx/>
                <a:uFillTx/>
                <a:latin typeface="Segoe UI (Corps)"/>
              </a:rPr>
              <a:t> de </a:t>
            </a:r>
            <a:r>
              <a:rPr kumimoji="0" lang="en-US" sz="1200" b="1" i="0" u="none" strike="noStrike" kern="1200" cap="none" spc="0" normalizeH="0" noProof="0" dirty="0" err="1" smtClean="0">
                <a:ln>
                  <a:noFill/>
                </a:ln>
                <a:solidFill>
                  <a:schemeClr val="accent5">
                    <a:lumMod val="50000"/>
                  </a:schemeClr>
                </a:solidFill>
                <a:effectLst/>
                <a:uLnTx/>
                <a:uFillTx/>
                <a:latin typeface="Segoe UI (Corps)"/>
              </a:rPr>
              <a:t>l’existant</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ORACLE DB"/>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8038" y="2426957"/>
            <a:ext cx="506807" cy="5503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Xlsx - Icônes fichiers et dossiers gratuites"/>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98009" y="3501872"/>
            <a:ext cx="466836" cy="4668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495765" y="2884213"/>
            <a:ext cx="617659" cy="617659"/>
          </a:xfrm>
          <a:prstGeom prst="rect">
            <a:avLst/>
          </a:prstGeom>
        </p:spPr>
      </p:pic>
      <p:pic>
        <p:nvPicPr>
          <p:cNvPr id="5134" name="Picture 14" descr="File:Apache Hive logo.svg - Wikimedia Common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651623" y="2930617"/>
            <a:ext cx="586390" cy="52764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pache Atlas- Quick start (part I — REST &amp; UI) | by Alexey Artemov | Medium"/>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b="28708"/>
          <a:stretch/>
        </p:blipFill>
        <p:spPr bwMode="auto">
          <a:xfrm>
            <a:off x="4728013" y="3022600"/>
            <a:ext cx="1433575" cy="34578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2" idx="3"/>
            <a:endCxn id="5134" idx="1"/>
          </p:cNvCxnSpPr>
          <p:nvPr/>
        </p:nvCxnSpPr>
        <p:spPr>
          <a:xfrm>
            <a:off x="3113424" y="3193043"/>
            <a:ext cx="538199" cy="1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134" idx="3"/>
            <a:endCxn id="5136" idx="1"/>
          </p:cNvCxnSpPr>
          <p:nvPr/>
        </p:nvCxnSpPr>
        <p:spPr>
          <a:xfrm>
            <a:off x="4238013" y="3194441"/>
            <a:ext cx="490000" cy="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97941" y="2967164"/>
            <a:ext cx="1293944" cy="461665"/>
          </a:xfrm>
          <a:prstGeom prst="rect">
            <a:avLst/>
          </a:prstGeom>
          <a:noFill/>
        </p:spPr>
        <p:txBody>
          <a:bodyPr wrap="none" rtlCol="0">
            <a:spAutoFit/>
          </a:bodyPr>
          <a:lstStyle/>
          <a:p>
            <a:pPr algn="ctr"/>
            <a:r>
              <a:rPr lang="en-US" sz="1200" dirty="0" smtClean="0">
                <a:latin typeface="Segoe UI (Corps)"/>
              </a:rPr>
              <a:t>Metadata export</a:t>
            </a:r>
          </a:p>
          <a:p>
            <a:pPr algn="ctr"/>
            <a:r>
              <a:rPr lang="en-US" sz="1200" b="1" i="1" dirty="0" smtClean="0">
                <a:latin typeface="Segoe UI (Corps)"/>
              </a:rPr>
              <a:t>API</a:t>
            </a:r>
            <a:endParaRPr lang="en-US" sz="1200" b="1" i="1" dirty="0">
              <a:latin typeface="Segoe UI (Corps)"/>
            </a:endParaRPr>
          </a:p>
        </p:txBody>
      </p:sp>
      <p:cxnSp>
        <p:nvCxnSpPr>
          <p:cNvPr id="36" name="Straight Arrow Connector 35"/>
          <p:cNvCxnSpPr>
            <a:stCxn id="5136" idx="3"/>
            <a:endCxn id="27" idx="1"/>
          </p:cNvCxnSpPr>
          <p:nvPr/>
        </p:nvCxnSpPr>
        <p:spPr>
          <a:xfrm>
            <a:off x="6161588" y="3195492"/>
            <a:ext cx="636353" cy="2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671823" y="2997200"/>
            <a:ext cx="405059" cy="405059"/>
          </a:xfrm>
          <a:prstGeom prst="rect">
            <a:avLst/>
          </a:prstGeom>
        </p:spPr>
      </p:pic>
      <p:cxnSp>
        <p:nvCxnSpPr>
          <p:cNvPr id="41" name="Straight Arrow Connector 40"/>
          <p:cNvCxnSpPr>
            <a:stCxn id="27" idx="3"/>
            <a:endCxn id="37" idx="1"/>
          </p:cNvCxnSpPr>
          <p:nvPr/>
        </p:nvCxnSpPr>
        <p:spPr>
          <a:xfrm>
            <a:off x="8091885" y="3197997"/>
            <a:ext cx="579938" cy="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4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5400000">
            <a:off x="8700159" y="2612027"/>
            <a:ext cx="307746" cy="307746"/>
          </a:xfrm>
          <a:prstGeom prst="rect">
            <a:avLst/>
          </a:prstGeom>
        </p:spPr>
      </p:pic>
      <p:pic>
        <p:nvPicPr>
          <p:cNvPr id="75" name="Picture 74"/>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939832" y="3339087"/>
            <a:ext cx="315640" cy="315640"/>
          </a:xfrm>
          <a:prstGeom prst="rect">
            <a:avLst/>
          </a:prstGeom>
        </p:spPr>
      </p:pic>
      <p:sp>
        <p:nvSpPr>
          <p:cNvPr id="76" name="TextBox 75"/>
          <p:cNvSpPr txBox="1"/>
          <p:nvPr/>
        </p:nvSpPr>
        <p:spPr>
          <a:xfrm>
            <a:off x="9422188" y="3062088"/>
            <a:ext cx="1285929" cy="276999"/>
          </a:xfrm>
          <a:prstGeom prst="rect">
            <a:avLst/>
          </a:prstGeom>
          <a:noFill/>
        </p:spPr>
        <p:txBody>
          <a:bodyPr wrap="none" rtlCol="0">
            <a:spAutoFit/>
          </a:bodyPr>
          <a:lstStyle/>
          <a:p>
            <a:pPr algn="ctr"/>
            <a:r>
              <a:rPr lang="en-US" sz="1200" dirty="0" smtClean="0">
                <a:latin typeface="Segoe UI (Corps)"/>
              </a:rPr>
              <a:t>Summary report</a:t>
            </a:r>
          </a:p>
        </p:txBody>
      </p:sp>
      <p:cxnSp>
        <p:nvCxnSpPr>
          <p:cNvPr id="49" name="Straight Arrow Connector 48"/>
          <p:cNvCxnSpPr>
            <a:stCxn id="37" idx="3"/>
            <a:endCxn id="76" idx="1"/>
          </p:cNvCxnSpPr>
          <p:nvPr/>
        </p:nvCxnSpPr>
        <p:spPr>
          <a:xfrm>
            <a:off x="9076882" y="3199730"/>
            <a:ext cx="345306"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a:stCxn id="5122" idx="3"/>
            <a:endCxn id="2" idx="1"/>
          </p:cNvCxnSpPr>
          <p:nvPr/>
        </p:nvCxnSpPr>
        <p:spPr>
          <a:xfrm>
            <a:off x="1164845" y="2702147"/>
            <a:ext cx="1330920" cy="4908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124" idx="3"/>
            <a:endCxn id="2" idx="1"/>
          </p:cNvCxnSpPr>
          <p:nvPr/>
        </p:nvCxnSpPr>
        <p:spPr>
          <a:xfrm flipV="1">
            <a:off x="1164845" y="3193043"/>
            <a:ext cx="1330920" cy="5422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65019" y="3683939"/>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93" name="TextBox 92"/>
          <p:cNvSpPr txBox="1"/>
          <p:nvPr/>
        </p:nvSpPr>
        <p:spPr>
          <a:xfrm>
            <a:off x="1465019" y="2512420"/>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77" name="Left Brace 76"/>
          <p:cNvSpPr/>
          <p:nvPr/>
        </p:nvSpPr>
        <p:spPr>
          <a:xfrm rot="5400000">
            <a:off x="9935042" y="791030"/>
            <a:ext cx="221704" cy="2789010"/>
          </a:xfrm>
          <a:prstGeom prst="leftBrace">
            <a:avLst>
              <a:gd name="adj1" fmla="val 1847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798619" y="1779053"/>
            <a:ext cx="2533066" cy="253916"/>
          </a:xfrm>
          <a:prstGeom prst="rect">
            <a:avLst/>
          </a:prstGeom>
          <a:noFill/>
        </p:spPr>
        <p:txBody>
          <a:bodyPr wrap="none" rtlCol="0">
            <a:spAutoFit/>
          </a:bodyPr>
          <a:lstStyle/>
          <a:p>
            <a:pPr algn="ctr"/>
            <a:r>
              <a:rPr lang="en-US" sz="1050" b="1" i="1" dirty="0" err="1" smtClean="0">
                <a:solidFill>
                  <a:schemeClr val="accent1"/>
                </a:solidFill>
                <a:latin typeface="Segoe UI" panose="020B0502040204020203" pitchFamily="34" charset="0"/>
                <a:cs typeface="Segoe UI" panose="020B0502040204020203" pitchFamily="34" charset="0"/>
              </a:rPr>
              <a:t>Contrôle</a:t>
            </a:r>
            <a:r>
              <a:rPr lang="en-US" sz="1050" b="1" i="1" dirty="0">
                <a:solidFill>
                  <a:schemeClr val="accent1"/>
                </a:solidFill>
                <a:latin typeface="Segoe UI" panose="020B0502040204020203" pitchFamily="34" charset="0"/>
                <a:cs typeface="Segoe UI" panose="020B0502040204020203" pitchFamily="34" charset="0"/>
              </a:rPr>
              <a:t> </a:t>
            </a:r>
            <a:r>
              <a:rPr lang="en-US" sz="1050" b="1" i="1" dirty="0" smtClean="0">
                <a:solidFill>
                  <a:schemeClr val="accent1"/>
                </a:solidFill>
                <a:latin typeface="Segoe UI" panose="020B0502040204020203" pitchFamily="34" charset="0"/>
                <a:cs typeface="Segoe UI" panose="020B0502040204020203" pitchFamily="34" charset="0"/>
              </a:rPr>
              <a:t>du </a:t>
            </a:r>
            <a:r>
              <a:rPr lang="en-US" sz="1050" b="1" i="1" dirty="0" err="1" smtClean="0">
                <a:solidFill>
                  <a:schemeClr val="accent1"/>
                </a:solidFill>
                <a:latin typeface="Segoe UI" panose="020B0502040204020203" pitchFamily="34" charset="0"/>
                <a:cs typeface="Segoe UI" panose="020B0502040204020203" pitchFamily="34" charset="0"/>
              </a:rPr>
              <a:t>qualit</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smtClean="0">
                <a:solidFill>
                  <a:schemeClr val="accent1"/>
                </a:solidFill>
                <a:latin typeface="Segoe UI" panose="020B0502040204020203" pitchFamily="34" charset="0"/>
                <a:cs typeface="Segoe UI" panose="020B0502040204020203" pitchFamily="34" charset="0"/>
              </a:rPr>
              <a:t> des m</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tadonn</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es</a:t>
            </a:r>
            <a:endParaRPr lang="en-US" sz="1050" b="1" i="1" dirty="0">
              <a:solidFill>
                <a:schemeClr val="accent1"/>
              </a:solidFill>
              <a:latin typeface="Segoe UI" panose="020B0502040204020203" pitchFamily="34" charset="0"/>
              <a:cs typeface="Segoe UI" panose="020B0502040204020203" pitchFamily="34" charset="0"/>
            </a:endParaRPr>
          </a:p>
        </p:txBody>
      </p:sp>
      <p:sp>
        <p:nvSpPr>
          <p:cNvPr id="81" name="Rectangle 80"/>
          <p:cNvSpPr/>
          <p:nvPr/>
        </p:nvSpPr>
        <p:spPr>
          <a:xfrm>
            <a:off x="11060130" y="1386532"/>
            <a:ext cx="915970" cy="476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82">
            <a:extLst>
              <a:ext uri="{FF2B5EF4-FFF2-40B4-BE49-F238E27FC236}">
                <a16:creationId xmlns:a16="http://schemas.microsoft.com/office/drawing/2014/main" id="{B77F0EF0-15BB-1BE9-0A81-5BD137964007}"/>
              </a:ext>
            </a:extLst>
          </p:cNvPr>
          <p:cNvSpPr/>
          <p:nvPr/>
        </p:nvSpPr>
        <p:spPr bwMode="gray">
          <a:xfrm>
            <a:off x="1862174" y="4925387"/>
            <a:ext cx="1920226" cy="1477054"/>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b="1" dirty="0">
                <a:solidFill>
                  <a:schemeClr val="bg1">
                    <a:lumMod val="50000"/>
                  </a:schemeClr>
                </a:solidFill>
                <a:latin typeface="Segoe UI (Corps)"/>
              </a:rPr>
              <a:t>Ingestion manuelle : </a:t>
            </a:r>
            <a:r>
              <a:rPr lang="fr-FR" sz="1200" dirty="0">
                <a:solidFill>
                  <a:schemeClr val="bg1">
                    <a:lumMod val="50000"/>
                  </a:schemeClr>
                </a:solidFill>
                <a:latin typeface="Segoe UI (Corps)"/>
              </a:rPr>
              <a:t>Les utilisateurs effectuent l’ingestion de données dans </a:t>
            </a:r>
            <a:r>
              <a:rPr lang="fr-FR" sz="1200" dirty="0" err="1" smtClean="0">
                <a:solidFill>
                  <a:schemeClr val="bg1">
                    <a:lumMod val="50000"/>
                  </a:schemeClr>
                </a:solidFill>
                <a:latin typeface="Segoe UI (Corps)"/>
              </a:rPr>
              <a:t>Hive</a:t>
            </a:r>
            <a:r>
              <a:rPr lang="fr-FR" sz="1200" dirty="0">
                <a:solidFill>
                  <a:schemeClr val="bg1">
                    <a:lumMod val="50000"/>
                  </a:schemeClr>
                </a:solidFill>
                <a:latin typeface="Segoe UI (Corps)"/>
              </a:rPr>
              <a:t> </a:t>
            </a:r>
            <a:r>
              <a:rPr lang="fr-FR" sz="1200" dirty="0" smtClean="0">
                <a:solidFill>
                  <a:schemeClr val="bg1">
                    <a:lumMod val="50000"/>
                  </a:schemeClr>
                </a:solidFill>
                <a:latin typeface="Segoe UI (Corps)"/>
              </a:rPr>
              <a:t>plutôt </a:t>
            </a:r>
            <a:r>
              <a:rPr lang="fr-FR" sz="1200" dirty="0">
                <a:solidFill>
                  <a:schemeClr val="bg1">
                    <a:lumMod val="50000"/>
                  </a:schemeClr>
                </a:solidFill>
                <a:latin typeface="Segoe UI (Corps)"/>
              </a:rPr>
              <a:t>que de les automatiser.</a:t>
            </a:r>
            <a:endParaRPr kumimoji="0" lang="fr-FR" sz="7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cxnSp>
        <p:nvCxnSpPr>
          <p:cNvPr id="108" name="Connecteur droit avec flèche 30">
            <a:extLst>
              <a:ext uri="{FF2B5EF4-FFF2-40B4-BE49-F238E27FC236}">
                <a16:creationId xmlns:a16="http://schemas.microsoft.com/office/drawing/2014/main" id="{3FDA47EE-4126-6E2A-1F5D-9C1F14B79273}"/>
              </a:ext>
            </a:extLst>
          </p:cNvPr>
          <p:cNvCxnSpPr>
            <a:cxnSpLocks/>
            <a:stCxn id="2" idx="2"/>
            <a:endCxn id="107" idx="0"/>
          </p:cNvCxnSpPr>
          <p:nvPr/>
        </p:nvCxnSpPr>
        <p:spPr>
          <a:xfrm>
            <a:off x="2804595" y="3501872"/>
            <a:ext cx="17692" cy="1423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Freeform 82">
            <a:extLst>
              <a:ext uri="{FF2B5EF4-FFF2-40B4-BE49-F238E27FC236}">
                <a16:creationId xmlns:a16="http://schemas.microsoft.com/office/drawing/2014/main" id="{B77F0EF0-15BB-1BE9-0A81-5BD137964007}"/>
              </a:ext>
            </a:extLst>
          </p:cNvPr>
          <p:cNvSpPr/>
          <p:nvPr/>
        </p:nvSpPr>
        <p:spPr bwMode="gray">
          <a:xfrm>
            <a:off x="4544574" y="4932947"/>
            <a:ext cx="2113080" cy="145922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b="1" dirty="0">
                <a:solidFill>
                  <a:schemeClr val="bg1">
                    <a:lumMod val="50000"/>
                  </a:schemeClr>
                </a:solidFill>
                <a:latin typeface="Segoe UI (Corps)"/>
              </a:rPr>
              <a:t>Gestion des erreurs : </a:t>
            </a:r>
            <a:r>
              <a:rPr lang="fr-FR" sz="1200" dirty="0">
                <a:solidFill>
                  <a:schemeClr val="bg1">
                    <a:lumMod val="50000"/>
                  </a:schemeClr>
                </a:solidFill>
                <a:latin typeface="Segoe UI (Corps)"/>
              </a:rPr>
              <a:t>Les processus d’ingestion peuvent rencontrer des </a:t>
            </a:r>
            <a:r>
              <a:rPr lang="fr-FR" sz="1200" dirty="0" smtClean="0">
                <a:solidFill>
                  <a:schemeClr val="bg1">
                    <a:lumMod val="50000"/>
                  </a:schemeClr>
                </a:solidFill>
                <a:latin typeface="Segoe UI (Corps)"/>
              </a:rPr>
              <a:t>erreurs qui nécessitent une intervention manuelle pour les résoudre.</a:t>
            </a:r>
            <a:endParaRPr kumimoji="0" lang="fr-FR" sz="7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cxnSp>
        <p:nvCxnSpPr>
          <p:cNvPr id="109" name="Straight Arrow Connector 108"/>
          <p:cNvCxnSpPr>
            <a:stCxn id="107" idx="3"/>
            <a:endCxn id="112" idx="1"/>
          </p:cNvCxnSpPr>
          <p:nvPr/>
        </p:nvCxnSpPr>
        <p:spPr>
          <a:xfrm flipV="1">
            <a:off x="3782400" y="5662557"/>
            <a:ext cx="762174" cy="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2019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par>
                                <p:cTn id="11" presetID="22" presetClass="entr" presetSubtype="8"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wipe(left)">
                                      <p:cBhvr>
                                        <p:cTn id="13" dur="500"/>
                                        <p:tgtEl>
                                          <p:spTgt spid="61"/>
                                        </p:tgtEl>
                                      </p:cBhvr>
                                    </p:animEffect>
                                  </p:childTnLst>
                                </p:cTn>
                              </p:par>
                              <p:par>
                                <p:cTn id="14" presetID="22" presetClass="entr" presetSubtype="8"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left)">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500"/>
                                        <p:tgtEl>
                                          <p:spTgt spid="9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0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5134"/>
                                        </p:tgtEl>
                                        <p:attrNameLst>
                                          <p:attrName>style.visibility</p:attrName>
                                        </p:attrNameLst>
                                      </p:cBhvr>
                                      <p:to>
                                        <p:strVal val="visible"/>
                                      </p:to>
                                    </p:set>
                                    <p:animEffect transition="in" filter="fade">
                                      <p:cBhvr>
                                        <p:cTn id="45" dur="500"/>
                                        <p:tgtEl>
                                          <p:spTgt spid="513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par>
                                <p:cTn id="51" presetID="10" presetClass="entr" presetSubtype="0" fill="hold" nodeType="withEffect">
                                  <p:stCondLst>
                                    <p:cond delay="0"/>
                                  </p:stCondLst>
                                  <p:childTnLst>
                                    <p:set>
                                      <p:cBhvr>
                                        <p:cTn id="52" dur="1" fill="hold">
                                          <p:stCondLst>
                                            <p:cond delay="0"/>
                                          </p:stCondLst>
                                        </p:cTn>
                                        <p:tgtEl>
                                          <p:spTgt spid="5136"/>
                                        </p:tgtEl>
                                        <p:attrNameLst>
                                          <p:attrName>style.visibility</p:attrName>
                                        </p:attrNameLst>
                                      </p:cBhvr>
                                      <p:to>
                                        <p:strVal val="visible"/>
                                      </p:to>
                                    </p:set>
                                    <p:animEffect transition="in" filter="fade">
                                      <p:cBhvr>
                                        <p:cTn id="53" dur="500"/>
                                        <p:tgtEl>
                                          <p:spTgt spid="51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500"/>
                                        <p:tgtEl>
                                          <p:spTgt spid="41"/>
                                        </p:tgtEl>
                                      </p:cBhvr>
                                    </p:animEffect>
                                  </p:childTnLst>
                                </p:cTn>
                              </p:par>
                              <p:par>
                                <p:cTn id="67" presetID="10"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4"/>
                                        </p:tgtEl>
                                        <p:attrNameLst>
                                          <p:attrName>style.visibility</p:attrName>
                                        </p:attrNameLst>
                                      </p:cBhvr>
                                      <p:to>
                                        <p:strVal val="visible"/>
                                      </p:to>
                                    </p:set>
                                    <p:animEffect transition="in" filter="fade">
                                      <p:cBhvr>
                                        <p:cTn id="74" dur="500"/>
                                        <p:tgtEl>
                                          <p:spTgt spid="94"/>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wipe(up)">
                                      <p:cBhvr>
                                        <p:cTn id="77" dur="500"/>
                                        <p:tgtEl>
                                          <p:spTgt spid="7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wipe(left)">
                                      <p:cBhvr>
                                        <p:cTn id="87" dur="500"/>
                                        <p:tgtEl>
                                          <p:spTgt spid="49"/>
                                        </p:tgtEl>
                                      </p:cBhvr>
                                    </p:animEffect>
                                  </p:childTnLst>
                                </p:cTn>
                              </p:par>
                              <p:par>
                                <p:cTn id="88" presetID="10" presetClass="entr" presetSubtype="0" fill="hold"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fade">
                                      <p:cBhvr>
                                        <p:cTn id="90" dur="500"/>
                                        <p:tgtEl>
                                          <p:spTgt spid="7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6"/>
                                        </p:tgtEl>
                                        <p:attrNameLst>
                                          <p:attrName>style.visibility</p:attrName>
                                        </p:attrNameLst>
                                      </p:cBhvr>
                                      <p:to>
                                        <p:strVal val="visible"/>
                                      </p:to>
                                    </p:set>
                                    <p:animEffect transition="in" filter="fade">
                                      <p:cBhvr>
                                        <p:cTn id="9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6" grpId="0"/>
      <p:bldP spid="63" grpId="0"/>
      <p:bldP spid="93" grpId="0"/>
      <p:bldP spid="77" grpId="0" animBg="1"/>
      <p:bldP spid="94" grpId="0"/>
      <p:bldP spid="107" grpId="0" animBg="1"/>
      <p:bldP spid="1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Analyse</a:t>
            </a:r>
            <a:r>
              <a:rPr kumimoji="0" lang="en-US" sz="1200" b="1" i="0" u="none" strike="noStrike" kern="1200" cap="none" spc="0" normalizeH="0" noProof="0" dirty="0" smtClean="0">
                <a:ln>
                  <a:noFill/>
                </a:ln>
                <a:solidFill>
                  <a:schemeClr val="accent5">
                    <a:lumMod val="50000"/>
                  </a:schemeClr>
                </a:solidFill>
                <a:effectLst/>
                <a:uLnTx/>
                <a:uFillTx/>
                <a:latin typeface="Segoe UI (Corps)"/>
              </a:rPr>
              <a:t> de </a:t>
            </a:r>
            <a:r>
              <a:rPr kumimoji="0" lang="en-US" sz="1200" b="1" i="0" u="none" strike="noStrike" kern="1200" cap="none" spc="0" normalizeH="0" noProof="0" dirty="0" err="1" smtClean="0">
                <a:ln>
                  <a:noFill/>
                </a:ln>
                <a:solidFill>
                  <a:schemeClr val="accent5">
                    <a:lumMod val="50000"/>
                  </a:schemeClr>
                </a:solidFill>
                <a:effectLst/>
                <a:uLnTx/>
                <a:uFillTx/>
                <a:latin typeface="Segoe UI (Corps)"/>
              </a:rPr>
              <a:t>l’existant</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ORACLE DB"/>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8038" y="2426957"/>
            <a:ext cx="506807" cy="5503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Xlsx - Icônes fichiers et dossiers gratuites"/>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98009" y="3501872"/>
            <a:ext cx="466836" cy="4668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495765" y="2884213"/>
            <a:ext cx="617659" cy="617659"/>
          </a:xfrm>
          <a:prstGeom prst="rect">
            <a:avLst/>
          </a:prstGeom>
        </p:spPr>
      </p:pic>
      <p:pic>
        <p:nvPicPr>
          <p:cNvPr id="5134" name="Picture 14" descr="File:Apache Hive logo.svg - Wikimedia Common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651623" y="2930617"/>
            <a:ext cx="586390" cy="52764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pache Atlas- Quick start (part I — REST &amp; UI) | by Alexey Artemov | Medium"/>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b="28708"/>
          <a:stretch/>
        </p:blipFill>
        <p:spPr bwMode="auto">
          <a:xfrm>
            <a:off x="4728013" y="3022600"/>
            <a:ext cx="1433575" cy="34578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2" idx="3"/>
            <a:endCxn id="5134" idx="1"/>
          </p:cNvCxnSpPr>
          <p:nvPr/>
        </p:nvCxnSpPr>
        <p:spPr>
          <a:xfrm>
            <a:off x="3113424" y="3193043"/>
            <a:ext cx="538199" cy="1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134" idx="3"/>
            <a:endCxn id="5136" idx="1"/>
          </p:cNvCxnSpPr>
          <p:nvPr/>
        </p:nvCxnSpPr>
        <p:spPr>
          <a:xfrm>
            <a:off x="4238013" y="3194441"/>
            <a:ext cx="490000" cy="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97941" y="2967164"/>
            <a:ext cx="1293944" cy="461665"/>
          </a:xfrm>
          <a:prstGeom prst="rect">
            <a:avLst/>
          </a:prstGeom>
          <a:noFill/>
        </p:spPr>
        <p:txBody>
          <a:bodyPr wrap="none" rtlCol="0">
            <a:spAutoFit/>
          </a:bodyPr>
          <a:lstStyle/>
          <a:p>
            <a:pPr algn="ctr"/>
            <a:r>
              <a:rPr lang="en-US" sz="1200" dirty="0" smtClean="0">
                <a:latin typeface="Segoe UI (Corps)"/>
              </a:rPr>
              <a:t>Metadata export</a:t>
            </a:r>
          </a:p>
          <a:p>
            <a:pPr algn="ctr"/>
            <a:r>
              <a:rPr lang="en-US" sz="1200" b="1" i="1" dirty="0" smtClean="0">
                <a:latin typeface="Segoe UI (Corps)"/>
              </a:rPr>
              <a:t>API</a:t>
            </a:r>
            <a:endParaRPr lang="en-US" sz="1200" b="1" i="1" dirty="0">
              <a:latin typeface="Segoe UI (Corps)"/>
            </a:endParaRPr>
          </a:p>
        </p:txBody>
      </p:sp>
      <p:cxnSp>
        <p:nvCxnSpPr>
          <p:cNvPr id="36" name="Straight Arrow Connector 35"/>
          <p:cNvCxnSpPr>
            <a:stCxn id="5136" idx="3"/>
            <a:endCxn id="27" idx="1"/>
          </p:cNvCxnSpPr>
          <p:nvPr/>
        </p:nvCxnSpPr>
        <p:spPr>
          <a:xfrm>
            <a:off x="6161588" y="3195492"/>
            <a:ext cx="636353" cy="2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671823" y="2997200"/>
            <a:ext cx="405059" cy="405059"/>
          </a:xfrm>
          <a:prstGeom prst="rect">
            <a:avLst/>
          </a:prstGeom>
        </p:spPr>
      </p:pic>
      <p:cxnSp>
        <p:nvCxnSpPr>
          <p:cNvPr id="41" name="Straight Arrow Connector 40"/>
          <p:cNvCxnSpPr>
            <a:stCxn id="27" idx="3"/>
            <a:endCxn id="37" idx="1"/>
          </p:cNvCxnSpPr>
          <p:nvPr/>
        </p:nvCxnSpPr>
        <p:spPr>
          <a:xfrm>
            <a:off x="8091885" y="3197997"/>
            <a:ext cx="579938" cy="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4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5400000">
            <a:off x="8700159" y="2612027"/>
            <a:ext cx="307746" cy="307746"/>
          </a:xfrm>
          <a:prstGeom prst="rect">
            <a:avLst/>
          </a:prstGeom>
        </p:spPr>
      </p:pic>
      <p:pic>
        <p:nvPicPr>
          <p:cNvPr id="75" name="Picture 74"/>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939832" y="3339087"/>
            <a:ext cx="315640" cy="315640"/>
          </a:xfrm>
          <a:prstGeom prst="rect">
            <a:avLst/>
          </a:prstGeom>
        </p:spPr>
      </p:pic>
      <p:sp>
        <p:nvSpPr>
          <p:cNvPr id="76" name="TextBox 75"/>
          <p:cNvSpPr txBox="1"/>
          <p:nvPr/>
        </p:nvSpPr>
        <p:spPr>
          <a:xfrm>
            <a:off x="9422188" y="3062088"/>
            <a:ext cx="1285929" cy="276999"/>
          </a:xfrm>
          <a:prstGeom prst="rect">
            <a:avLst/>
          </a:prstGeom>
          <a:noFill/>
        </p:spPr>
        <p:txBody>
          <a:bodyPr wrap="none" rtlCol="0">
            <a:spAutoFit/>
          </a:bodyPr>
          <a:lstStyle/>
          <a:p>
            <a:pPr algn="ctr"/>
            <a:r>
              <a:rPr lang="en-US" sz="1200" dirty="0" smtClean="0">
                <a:latin typeface="Segoe UI (Corps)"/>
              </a:rPr>
              <a:t>Summary report</a:t>
            </a:r>
          </a:p>
        </p:txBody>
      </p:sp>
      <p:cxnSp>
        <p:nvCxnSpPr>
          <p:cNvPr id="49" name="Straight Arrow Connector 48"/>
          <p:cNvCxnSpPr>
            <a:stCxn id="37" idx="3"/>
            <a:endCxn id="76" idx="1"/>
          </p:cNvCxnSpPr>
          <p:nvPr/>
        </p:nvCxnSpPr>
        <p:spPr>
          <a:xfrm>
            <a:off x="9076882" y="3199730"/>
            <a:ext cx="345306"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0" name="Picture 49"/>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060130" y="3012440"/>
            <a:ext cx="380270" cy="380270"/>
          </a:xfrm>
          <a:prstGeom prst="rect">
            <a:avLst/>
          </a:prstGeom>
        </p:spPr>
      </p:pic>
      <p:cxnSp>
        <p:nvCxnSpPr>
          <p:cNvPr id="53" name="Straight Arrow Connector 52"/>
          <p:cNvCxnSpPr>
            <a:stCxn id="76" idx="3"/>
            <a:endCxn id="50" idx="1"/>
          </p:cNvCxnSpPr>
          <p:nvPr/>
        </p:nvCxnSpPr>
        <p:spPr>
          <a:xfrm>
            <a:off x="10708117" y="3200588"/>
            <a:ext cx="352013" cy="1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a:stCxn id="5122" idx="3"/>
            <a:endCxn id="2" idx="1"/>
          </p:cNvCxnSpPr>
          <p:nvPr/>
        </p:nvCxnSpPr>
        <p:spPr>
          <a:xfrm>
            <a:off x="1164845" y="2702147"/>
            <a:ext cx="1330920" cy="4908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124" idx="3"/>
            <a:endCxn id="2" idx="1"/>
          </p:cNvCxnSpPr>
          <p:nvPr/>
        </p:nvCxnSpPr>
        <p:spPr>
          <a:xfrm flipV="1">
            <a:off x="1164845" y="3193043"/>
            <a:ext cx="1330920" cy="5422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65019" y="3683939"/>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93" name="TextBox 92"/>
          <p:cNvSpPr txBox="1"/>
          <p:nvPr/>
        </p:nvSpPr>
        <p:spPr>
          <a:xfrm>
            <a:off x="1465019" y="2512420"/>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77" name="Left Brace 76"/>
          <p:cNvSpPr/>
          <p:nvPr/>
        </p:nvSpPr>
        <p:spPr>
          <a:xfrm rot="5400000">
            <a:off x="9935042" y="791030"/>
            <a:ext cx="221704" cy="2789010"/>
          </a:xfrm>
          <a:prstGeom prst="leftBrace">
            <a:avLst>
              <a:gd name="adj1" fmla="val 1847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798619" y="1779053"/>
            <a:ext cx="2533066" cy="253916"/>
          </a:xfrm>
          <a:prstGeom prst="rect">
            <a:avLst/>
          </a:prstGeom>
          <a:noFill/>
        </p:spPr>
        <p:txBody>
          <a:bodyPr wrap="none" rtlCol="0">
            <a:spAutoFit/>
          </a:bodyPr>
          <a:lstStyle/>
          <a:p>
            <a:pPr algn="ctr"/>
            <a:r>
              <a:rPr lang="en-US" sz="1050" b="1" i="1" dirty="0" err="1" smtClean="0">
                <a:solidFill>
                  <a:schemeClr val="accent1"/>
                </a:solidFill>
                <a:latin typeface="Segoe UI" panose="020B0502040204020203" pitchFamily="34" charset="0"/>
                <a:cs typeface="Segoe UI" panose="020B0502040204020203" pitchFamily="34" charset="0"/>
              </a:rPr>
              <a:t>Contrôle</a:t>
            </a:r>
            <a:r>
              <a:rPr lang="en-US" sz="1050" b="1" i="1" dirty="0">
                <a:solidFill>
                  <a:schemeClr val="accent1"/>
                </a:solidFill>
                <a:latin typeface="Segoe UI" panose="020B0502040204020203" pitchFamily="34" charset="0"/>
                <a:cs typeface="Segoe UI" panose="020B0502040204020203" pitchFamily="34" charset="0"/>
              </a:rPr>
              <a:t> </a:t>
            </a:r>
            <a:r>
              <a:rPr lang="en-US" sz="1050" b="1" i="1" dirty="0" smtClean="0">
                <a:solidFill>
                  <a:schemeClr val="accent1"/>
                </a:solidFill>
                <a:latin typeface="Segoe UI" panose="020B0502040204020203" pitchFamily="34" charset="0"/>
                <a:cs typeface="Segoe UI" panose="020B0502040204020203" pitchFamily="34" charset="0"/>
              </a:rPr>
              <a:t>du </a:t>
            </a:r>
            <a:r>
              <a:rPr lang="en-US" sz="1050" b="1" i="1" dirty="0" err="1" smtClean="0">
                <a:solidFill>
                  <a:schemeClr val="accent1"/>
                </a:solidFill>
                <a:latin typeface="Segoe UI" panose="020B0502040204020203" pitchFamily="34" charset="0"/>
                <a:cs typeface="Segoe UI" panose="020B0502040204020203" pitchFamily="34" charset="0"/>
              </a:rPr>
              <a:t>qualit</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smtClean="0">
                <a:solidFill>
                  <a:schemeClr val="accent1"/>
                </a:solidFill>
                <a:latin typeface="Segoe UI" panose="020B0502040204020203" pitchFamily="34" charset="0"/>
                <a:cs typeface="Segoe UI" panose="020B0502040204020203" pitchFamily="34" charset="0"/>
              </a:rPr>
              <a:t> des m</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tadonn</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es</a:t>
            </a:r>
            <a:endParaRPr lang="en-US" sz="1050" b="1" i="1" dirty="0">
              <a:solidFill>
                <a:schemeClr val="accent1"/>
              </a:solidFill>
              <a:latin typeface="Segoe UI" panose="020B0502040204020203" pitchFamily="34" charset="0"/>
              <a:cs typeface="Segoe UI" panose="020B0502040204020203" pitchFamily="34" charset="0"/>
            </a:endParaRPr>
          </a:p>
        </p:txBody>
      </p:sp>
      <p:sp>
        <p:nvSpPr>
          <p:cNvPr id="81" name="Rectangle 80"/>
          <p:cNvSpPr/>
          <p:nvPr/>
        </p:nvSpPr>
        <p:spPr>
          <a:xfrm>
            <a:off x="11060130" y="1386532"/>
            <a:ext cx="915970" cy="476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82">
            <a:extLst>
              <a:ext uri="{FF2B5EF4-FFF2-40B4-BE49-F238E27FC236}">
                <a16:creationId xmlns:a16="http://schemas.microsoft.com/office/drawing/2014/main" id="{B77F0EF0-15BB-1BE9-0A81-5BD137964007}"/>
              </a:ext>
            </a:extLst>
          </p:cNvPr>
          <p:cNvSpPr/>
          <p:nvPr/>
        </p:nvSpPr>
        <p:spPr bwMode="gray">
          <a:xfrm>
            <a:off x="9175604" y="5098402"/>
            <a:ext cx="1865476"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dirty="0">
                <a:solidFill>
                  <a:schemeClr val="bg1">
                    <a:lumMod val="50000"/>
                  </a:schemeClr>
                </a:solidFill>
                <a:latin typeface="Segoe UI (Corps)"/>
              </a:rPr>
              <a:t>La </a:t>
            </a:r>
            <a:r>
              <a:rPr lang="fr-FR" sz="1200" b="1" dirty="0">
                <a:solidFill>
                  <a:schemeClr val="bg1">
                    <a:lumMod val="50000"/>
                  </a:schemeClr>
                </a:solidFill>
                <a:latin typeface="Segoe UI (Corps)"/>
              </a:rPr>
              <a:t>génération manuelle</a:t>
            </a:r>
            <a:r>
              <a:rPr lang="fr-FR" sz="1200" dirty="0">
                <a:solidFill>
                  <a:schemeClr val="bg1">
                    <a:lumMod val="50000"/>
                  </a:schemeClr>
                </a:solidFill>
                <a:latin typeface="Segoe UI (Corps)"/>
              </a:rPr>
              <a:t> de rapports de qualité de </a:t>
            </a:r>
            <a:r>
              <a:rPr lang="fr-FR" sz="1200" dirty="0" smtClean="0">
                <a:solidFill>
                  <a:schemeClr val="bg1">
                    <a:lumMod val="50000"/>
                  </a:schemeClr>
                </a:solidFill>
                <a:latin typeface="Segoe UI (Corps)"/>
              </a:rPr>
              <a:t>métadonnées.</a:t>
            </a:r>
            <a:endParaRPr kumimoji="0" lang="fr-FR" sz="7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cxnSp>
        <p:nvCxnSpPr>
          <p:cNvPr id="125" name="Connecteur droit avec flèche 30">
            <a:extLst>
              <a:ext uri="{FF2B5EF4-FFF2-40B4-BE49-F238E27FC236}">
                <a16:creationId xmlns:a16="http://schemas.microsoft.com/office/drawing/2014/main" id="{3FDA47EE-4126-6E2A-1F5D-9C1F14B79273}"/>
              </a:ext>
            </a:extLst>
          </p:cNvPr>
          <p:cNvCxnSpPr>
            <a:cxnSpLocks/>
            <a:stCxn id="75" idx="2"/>
            <a:endCxn id="124" idx="0"/>
          </p:cNvCxnSpPr>
          <p:nvPr/>
        </p:nvCxnSpPr>
        <p:spPr>
          <a:xfrm>
            <a:off x="10097652" y="3654727"/>
            <a:ext cx="10690" cy="144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5610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left)">
                                      <p:cBhvr>
                                        <p:cTn id="13" dur="500"/>
                                        <p:tgtEl>
                                          <p:spTgt spid="53"/>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Analyse</a:t>
            </a:r>
            <a:r>
              <a:rPr kumimoji="0" lang="en-US" sz="1200" b="1" i="0" u="none" strike="noStrike" kern="1200" cap="none" spc="0" normalizeH="0" noProof="0" dirty="0" smtClean="0">
                <a:ln>
                  <a:noFill/>
                </a:ln>
                <a:solidFill>
                  <a:schemeClr val="accent5">
                    <a:lumMod val="50000"/>
                  </a:schemeClr>
                </a:solidFill>
                <a:effectLst/>
                <a:uLnTx/>
                <a:uFillTx/>
                <a:latin typeface="Segoe UI (Corps)"/>
              </a:rPr>
              <a:t> de </a:t>
            </a:r>
            <a:r>
              <a:rPr kumimoji="0" lang="en-US" sz="1200" b="1" i="0" u="none" strike="noStrike" kern="1200" cap="none" spc="0" normalizeH="0" noProof="0" dirty="0" err="1" smtClean="0">
                <a:ln>
                  <a:noFill/>
                </a:ln>
                <a:solidFill>
                  <a:schemeClr val="accent5">
                    <a:lumMod val="50000"/>
                  </a:schemeClr>
                </a:solidFill>
                <a:effectLst/>
                <a:uLnTx/>
                <a:uFillTx/>
                <a:latin typeface="Segoe UI (Corps)"/>
              </a:rPr>
              <a:t>l’existant</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ORACLE DB"/>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8038" y="2426957"/>
            <a:ext cx="506807" cy="5503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Xlsx - Icônes fichiers et dossiers gratuites"/>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98009" y="3501872"/>
            <a:ext cx="466836" cy="4668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495765" y="2884213"/>
            <a:ext cx="617659" cy="617659"/>
          </a:xfrm>
          <a:prstGeom prst="rect">
            <a:avLst/>
          </a:prstGeom>
        </p:spPr>
      </p:pic>
      <p:pic>
        <p:nvPicPr>
          <p:cNvPr id="5134" name="Picture 14" descr="File:Apache Hive logo.svg - Wikimedia Common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651623" y="2930617"/>
            <a:ext cx="586390" cy="52764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pache Atlas- Quick start (part I — REST &amp; UI) | by Alexey Artemov | Medium"/>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b="28708"/>
          <a:stretch/>
        </p:blipFill>
        <p:spPr bwMode="auto">
          <a:xfrm>
            <a:off x="4728013" y="3022600"/>
            <a:ext cx="1433575" cy="34578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2" idx="3"/>
            <a:endCxn id="5134" idx="1"/>
          </p:cNvCxnSpPr>
          <p:nvPr/>
        </p:nvCxnSpPr>
        <p:spPr>
          <a:xfrm>
            <a:off x="3113424" y="3193043"/>
            <a:ext cx="538199" cy="1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134" idx="3"/>
            <a:endCxn id="5136" idx="1"/>
          </p:cNvCxnSpPr>
          <p:nvPr/>
        </p:nvCxnSpPr>
        <p:spPr>
          <a:xfrm>
            <a:off x="4238013" y="3194441"/>
            <a:ext cx="490000" cy="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97941" y="2967164"/>
            <a:ext cx="1293944" cy="461665"/>
          </a:xfrm>
          <a:prstGeom prst="rect">
            <a:avLst/>
          </a:prstGeom>
          <a:noFill/>
        </p:spPr>
        <p:txBody>
          <a:bodyPr wrap="none" rtlCol="0">
            <a:spAutoFit/>
          </a:bodyPr>
          <a:lstStyle/>
          <a:p>
            <a:pPr algn="ctr"/>
            <a:r>
              <a:rPr lang="en-US" sz="1200" dirty="0" smtClean="0">
                <a:latin typeface="Segoe UI (Corps)"/>
              </a:rPr>
              <a:t>Metadata export</a:t>
            </a:r>
          </a:p>
          <a:p>
            <a:pPr algn="ctr"/>
            <a:r>
              <a:rPr lang="en-US" sz="1200" b="1" i="1" dirty="0" smtClean="0">
                <a:latin typeface="Segoe UI (Corps)"/>
              </a:rPr>
              <a:t>API</a:t>
            </a:r>
            <a:endParaRPr lang="en-US" sz="1200" b="1" i="1" dirty="0">
              <a:latin typeface="Segoe UI (Corps)"/>
            </a:endParaRPr>
          </a:p>
        </p:txBody>
      </p:sp>
      <p:cxnSp>
        <p:nvCxnSpPr>
          <p:cNvPr id="36" name="Straight Arrow Connector 35"/>
          <p:cNvCxnSpPr>
            <a:stCxn id="5136" idx="3"/>
            <a:endCxn id="27" idx="1"/>
          </p:cNvCxnSpPr>
          <p:nvPr/>
        </p:nvCxnSpPr>
        <p:spPr>
          <a:xfrm>
            <a:off x="6161588" y="3195492"/>
            <a:ext cx="636353" cy="2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671823" y="2997200"/>
            <a:ext cx="405059" cy="405059"/>
          </a:xfrm>
          <a:prstGeom prst="rect">
            <a:avLst/>
          </a:prstGeom>
        </p:spPr>
      </p:pic>
      <p:cxnSp>
        <p:nvCxnSpPr>
          <p:cNvPr id="41" name="Straight Arrow Connector 40"/>
          <p:cNvCxnSpPr>
            <a:stCxn id="27" idx="3"/>
            <a:endCxn id="37" idx="1"/>
          </p:cNvCxnSpPr>
          <p:nvPr/>
        </p:nvCxnSpPr>
        <p:spPr>
          <a:xfrm>
            <a:off x="8091885" y="3197997"/>
            <a:ext cx="579938" cy="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4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5400000">
            <a:off x="8700159" y="2612027"/>
            <a:ext cx="307746" cy="307746"/>
          </a:xfrm>
          <a:prstGeom prst="rect">
            <a:avLst/>
          </a:prstGeom>
        </p:spPr>
      </p:pic>
      <p:pic>
        <p:nvPicPr>
          <p:cNvPr id="75" name="Picture 74"/>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939832" y="3339087"/>
            <a:ext cx="315640" cy="315640"/>
          </a:xfrm>
          <a:prstGeom prst="rect">
            <a:avLst/>
          </a:prstGeom>
        </p:spPr>
      </p:pic>
      <p:sp>
        <p:nvSpPr>
          <p:cNvPr id="76" name="TextBox 75"/>
          <p:cNvSpPr txBox="1"/>
          <p:nvPr/>
        </p:nvSpPr>
        <p:spPr>
          <a:xfrm>
            <a:off x="9422188" y="3062088"/>
            <a:ext cx="1285929" cy="276999"/>
          </a:xfrm>
          <a:prstGeom prst="rect">
            <a:avLst/>
          </a:prstGeom>
          <a:noFill/>
        </p:spPr>
        <p:txBody>
          <a:bodyPr wrap="none" rtlCol="0">
            <a:spAutoFit/>
          </a:bodyPr>
          <a:lstStyle/>
          <a:p>
            <a:pPr algn="ctr"/>
            <a:r>
              <a:rPr lang="en-US" sz="1200" dirty="0" smtClean="0">
                <a:latin typeface="Segoe UI (Corps)"/>
              </a:rPr>
              <a:t>Summary report</a:t>
            </a:r>
          </a:p>
        </p:txBody>
      </p:sp>
      <p:cxnSp>
        <p:nvCxnSpPr>
          <p:cNvPr id="49" name="Straight Arrow Connector 48"/>
          <p:cNvCxnSpPr>
            <a:stCxn id="37" idx="3"/>
            <a:endCxn id="76" idx="1"/>
          </p:cNvCxnSpPr>
          <p:nvPr/>
        </p:nvCxnSpPr>
        <p:spPr>
          <a:xfrm>
            <a:off x="9076882" y="3199730"/>
            <a:ext cx="345306"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0" name="Picture 49"/>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060130" y="3012440"/>
            <a:ext cx="380270" cy="380270"/>
          </a:xfrm>
          <a:prstGeom prst="rect">
            <a:avLst/>
          </a:prstGeom>
        </p:spPr>
      </p:pic>
      <p:cxnSp>
        <p:nvCxnSpPr>
          <p:cNvPr id="53" name="Straight Arrow Connector 52"/>
          <p:cNvCxnSpPr>
            <a:stCxn id="76" idx="3"/>
            <a:endCxn id="50" idx="1"/>
          </p:cNvCxnSpPr>
          <p:nvPr/>
        </p:nvCxnSpPr>
        <p:spPr>
          <a:xfrm>
            <a:off x="10708117" y="3200588"/>
            <a:ext cx="352013" cy="1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a:stCxn id="5122" idx="3"/>
            <a:endCxn id="2" idx="1"/>
          </p:cNvCxnSpPr>
          <p:nvPr/>
        </p:nvCxnSpPr>
        <p:spPr>
          <a:xfrm>
            <a:off x="1164845" y="2702147"/>
            <a:ext cx="1330920" cy="4908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124" idx="3"/>
            <a:endCxn id="2" idx="1"/>
          </p:cNvCxnSpPr>
          <p:nvPr/>
        </p:nvCxnSpPr>
        <p:spPr>
          <a:xfrm flipV="1">
            <a:off x="1164845" y="3193043"/>
            <a:ext cx="1330920" cy="5422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65019" y="3683939"/>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93" name="TextBox 92"/>
          <p:cNvSpPr txBox="1"/>
          <p:nvPr/>
        </p:nvSpPr>
        <p:spPr>
          <a:xfrm>
            <a:off x="1465019" y="2512420"/>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77" name="Left Brace 76"/>
          <p:cNvSpPr/>
          <p:nvPr/>
        </p:nvSpPr>
        <p:spPr>
          <a:xfrm rot="5400000">
            <a:off x="9935042" y="791030"/>
            <a:ext cx="221704" cy="2789010"/>
          </a:xfrm>
          <a:prstGeom prst="leftBrace">
            <a:avLst>
              <a:gd name="adj1" fmla="val 1847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798619" y="1779053"/>
            <a:ext cx="2533066" cy="253916"/>
          </a:xfrm>
          <a:prstGeom prst="rect">
            <a:avLst/>
          </a:prstGeom>
          <a:noFill/>
        </p:spPr>
        <p:txBody>
          <a:bodyPr wrap="none" rtlCol="0">
            <a:spAutoFit/>
          </a:bodyPr>
          <a:lstStyle/>
          <a:p>
            <a:pPr algn="ctr"/>
            <a:r>
              <a:rPr lang="en-US" sz="1050" b="1" i="1" dirty="0" err="1" smtClean="0">
                <a:solidFill>
                  <a:schemeClr val="accent1"/>
                </a:solidFill>
                <a:latin typeface="Segoe UI" panose="020B0502040204020203" pitchFamily="34" charset="0"/>
                <a:cs typeface="Segoe UI" panose="020B0502040204020203" pitchFamily="34" charset="0"/>
              </a:rPr>
              <a:t>Contrôle</a:t>
            </a:r>
            <a:r>
              <a:rPr lang="en-US" sz="1050" b="1" i="1" dirty="0">
                <a:solidFill>
                  <a:schemeClr val="accent1"/>
                </a:solidFill>
                <a:latin typeface="Segoe UI" panose="020B0502040204020203" pitchFamily="34" charset="0"/>
                <a:cs typeface="Segoe UI" panose="020B0502040204020203" pitchFamily="34" charset="0"/>
              </a:rPr>
              <a:t> </a:t>
            </a:r>
            <a:r>
              <a:rPr lang="en-US" sz="1050" b="1" i="1" dirty="0" smtClean="0">
                <a:solidFill>
                  <a:schemeClr val="accent1"/>
                </a:solidFill>
                <a:latin typeface="Segoe UI" panose="020B0502040204020203" pitchFamily="34" charset="0"/>
                <a:cs typeface="Segoe UI" panose="020B0502040204020203" pitchFamily="34" charset="0"/>
              </a:rPr>
              <a:t>du </a:t>
            </a:r>
            <a:r>
              <a:rPr lang="en-US" sz="1050" b="1" i="1" dirty="0" err="1" smtClean="0">
                <a:solidFill>
                  <a:schemeClr val="accent1"/>
                </a:solidFill>
                <a:latin typeface="Segoe UI" panose="020B0502040204020203" pitchFamily="34" charset="0"/>
                <a:cs typeface="Segoe UI" panose="020B0502040204020203" pitchFamily="34" charset="0"/>
              </a:rPr>
              <a:t>qualit</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smtClean="0">
                <a:solidFill>
                  <a:schemeClr val="accent1"/>
                </a:solidFill>
                <a:latin typeface="Segoe UI" panose="020B0502040204020203" pitchFamily="34" charset="0"/>
                <a:cs typeface="Segoe UI" panose="020B0502040204020203" pitchFamily="34" charset="0"/>
              </a:rPr>
              <a:t> des m</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tadonn</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es</a:t>
            </a:r>
            <a:endParaRPr lang="en-US" sz="1050" b="1" i="1" dirty="0">
              <a:solidFill>
                <a:schemeClr val="accent1"/>
              </a:solidFill>
              <a:latin typeface="Segoe UI" panose="020B0502040204020203" pitchFamily="34" charset="0"/>
              <a:cs typeface="Segoe UI" panose="020B0502040204020203" pitchFamily="34" charset="0"/>
            </a:endParaRPr>
          </a:p>
        </p:txBody>
      </p:sp>
      <p:sp>
        <p:nvSpPr>
          <p:cNvPr id="81" name="Rectangle 80"/>
          <p:cNvSpPr/>
          <p:nvPr/>
        </p:nvSpPr>
        <p:spPr>
          <a:xfrm>
            <a:off x="11060130" y="1386532"/>
            <a:ext cx="915970" cy="476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82">
            <a:extLst>
              <a:ext uri="{FF2B5EF4-FFF2-40B4-BE49-F238E27FC236}">
                <a16:creationId xmlns:a16="http://schemas.microsoft.com/office/drawing/2014/main" id="{B77F0EF0-15BB-1BE9-0A81-5BD137964007}"/>
              </a:ext>
            </a:extLst>
          </p:cNvPr>
          <p:cNvSpPr/>
          <p:nvPr/>
        </p:nvSpPr>
        <p:spPr bwMode="gray">
          <a:xfrm>
            <a:off x="10417995" y="4898302"/>
            <a:ext cx="1692233"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400" dirty="0">
                <a:solidFill>
                  <a:schemeClr val="bg1">
                    <a:lumMod val="50000"/>
                  </a:schemeClr>
                </a:solidFill>
                <a:latin typeface="Segoe UI (Corps)"/>
              </a:rPr>
              <a:t>Le manque d’</a:t>
            </a:r>
            <a:r>
              <a:rPr lang="fr-FR" sz="1400" b="1" dirty="0">
                <a:solidFill>
                  <a:schemeClr val="bg1">
                    <a:lumMod val="50000"/>
                  </a:schemeClr>
                </a:solidFill>
                <a:latin typeface="Segoe UI (Corps)"/>
              </a:rPr>
              <a:t>extraction d’insights </a:t>
            </a:r>
            <a:r>
              <a:rPr lang="fr-FR" sz="1400" dirty="0">
                <a:solidFill>
                  <a:schemeClr val="bg1">
                    <a:lumMod val="50000"/>
                  </a:schemeClr>
                </a:solidFill>
                <a:latin typeface="Segoe UI (Corps)"/>
              </a:rPr>
              <a:t>à partir des métadonnées</a:t>
            </a:r>
            <a:endParaRPr kumimoji="0" lang="fr-FR" sz="5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cxnSp>
        <p:nvCxnSpPr>
          <p:cNvPr id="125" name="Connecteur droit avec flèche 30">
            <a:extLst>
              <a:ext uri="{FF2B5EF4-FFF2-40B4-BE49-F238E27FC236}">
                <a16:creationId xmlns:a16="http://schemas.microsoft.com/office/drawing/2014/main" id="{3FDA47EE-4126-6E2A-1F5D-9C1F14B79273}"/>
              </a:ext>
            </a:extLst>
          </p:cNvPr>
          <p:cNvCxnSpPr>
            <a:cxnSpLocks/>
            <a:stCxn id="50" idx="2"/>
            <a:endCxn id="124" idx="0"/>
          </p:cNvCxnSpPr>
          <p:nvPr/>
        </p:nvCxnSpPr>
        <p:spPr>
          <a:xfrm>
            <a:off x="11250265" y="3392710"/>
            <a:ext cx="13847" cy="150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3727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Analyse</a:t>
            </a:r>
            <a:r>
              <a:rPr kumimoji="0" lang="en-US" sz="1200" b="1" i="0" u="none" strike="noStrike" kern="1200" cap="none" spc="0" normalizeH="0" noProof="0" dirty="0" smtClean="0">
                <a:ln>
                  <a:noFill/>
                </a:ln>
                <a:solidFill>
                  <a:schemeClr val="accent5">
                    <a:lumMod val="50000"/>
                  </a:schemeClr>
                </a:solidFill>
                <a:effectLst/>
                <a:uLnTx/>
                <a:uFillTx/>
                <a:latin typeface="Segoe UI (Corps)"/>
              </a:rPr>
              <a:t> de </a:t>
            </a:r>
            <a:r>
              <a:rPr kumimoji="0" lang="en-US" sz="1200" b="1" i="0" u="none" strike="noStrike" kern="1200" cap="none" spc="0" normalizeH="0" noProof="0" dirty="0" err="1" smtClean="0">
                <a:ln>
                  <a:noFill/>
                </a:ln>
                <a:solidFill>
                  <a:schemeClr val="accent5">
                    <a:lumMod val="50000"/>
                  </a:schemeClr>
                </a:solidFill>
                <a:effectLst/>
                <a:uLnTx/>
                <a:uFillTx/>
                <a:latin typeface="Segoe UI (Corps)"/>
              </a:rPr>
              <a:t>l’existant</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ORACLE DB"/>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8038" y="2426957"/>
            <a:ext cx="506807" cy="5503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Xlsx - Icônes fichiers et dossiers gratuites"/>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98009" y="3501872"/>
            <a:ext cx="466836" cy="4668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495765" y="2884213"/>
            <a:ext cx="617659" cy="617659"/>
          </a:xfrm>
          <a:prstGeom prst="rect">
            <a:avLst/>
          </a:prstGeom>
        </p:spPr>
      </p:pic>
      <p:pic>
        <p:nvPicPr>
          <p:cNvPr id="5134" name="Picture 14" descr="File:Apache Hive logo.svg - Wikimedia Common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651623" y="2930617"/>
            <a:ext cx="586390" cy="52764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pache Atlas- Quick start (part I — REST &amp; UI) | by Alexey Artemov | Medium"/>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b="28708"/>
          <a:stretch/>
        </p:blipFill>
        <p:spPr bwMode="auto">
          <a:xfrm>
            <a:off x="4728013" y="3022600"/>
            <a:ext cx="1433575" cy="34578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2" idx="3"/>
            <a:endCxn id="5134" idx="1"/>
          </p:cNvCxnSpPr>
          <p:nvPr/>
        </p:nvCxnSpPr>
        <p:spPr>
          <a:xfrm>
            <a:off x="3113424" y="3193043"/>
            <a:ext cx="538199" cy="1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134" idx="3"/>
            <a:endCxn id="5136" idx="1"/>
          </p:cNvCxnSpPr>
          <p:nvPr/>
        </p:nvCxnSpPr>
        <p:spPr>
          <a:xfrm>
            <a:off x="4238013" y="3194441"/>
            <a:ext cx="490000" cy="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97941" y="2967164"/>
            <a:ext cx="1293944" cy="461665"/>
          </a:xfrm>
          <a:prstGeom prst="rect">
            <a:avLst/>
          </a:prstGeom>
          <a:noFill/>
        </p:spPr>
        <p:txBody>
          <a:bodyPr wrap="none" rtlCol="0">
            <a:spAutoFit/>
          </a:bodyPr>
          <a:lstStyle/>
          <a:p>
            <a:pPr algn="ctr"/>
            <a:r>
              <a:rPr lang="en-US" sz="1200" dirty="0" smtClean="0">
                <a:latin typeface="Segoe UI (Corps)"/>
              </a:rPr>
              <a:t>Metadata export</a:t>
            </a:r>
          </a:p>
          <a:p>
            <a:pPr algn="ctr"/>
            <a:r>
              <a:rPr lang="en-US" sz="1200" b="1" i="1" dirty="0" smtClean="0">
                <a:latin typeface="Segoe UI (Corps)"/>
              </a:rPr>
              <a:t>API</a:t>
            </a:r>
            <a:endParaRPr lang="en-US" sz="1200" b="1" i="1" dirty="0">
              <a:latin typeface="Segoe UI (Corps)"/>
            </a:endParaRPr>
          </a:p>
        </p:txBody>
      </p:sp>
      <p:cxnSp>
        <p:nvCxnSpPr>
          <p:cNvPr id="36" name="Straight Arrow Connector 35"/>
          <p:cNvCxnSpPr>
            <a:stCxn id="5136" idx="3"/>
            <a:endCxn id="27" idx="1"/>
          </p:cNvCxnSpPr>
          <p:nvPr/>
        </p:nvCxnSpPr>
        <p:spPr>
          <a:xfrm>
            <a:off x="6161588" y="3195492"/>
            <a:ext cx="636353" cy="2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671823" y="2997200"/>
            <a:ext cx="405059" cy="405059"/>
          </a:xfrm>
          <a:prstGeom prst="rect">
            <a:avLst/>
          </a:prstGeom>
        </p:spPr>
      </p:pic>
      <p:cxnSp>
        <p:nvCxnSpPr>
          <p:cNvPr id="41" name="Straight Arrow Connector 40"/>
          <p:cNvCxnSpPr>
            <a:stCxn id="27" idx="3"/>
            <a:endCxn id="37" idx="1"/>
          </p:cNvCxnSpPr>
          <p:nvPr/>
        </p:nvCxnSpPr>
        <p:spPr>
          <a:xfrm>
            <a:off x="8091885" y="3197997"/>
            <a:ext cx="579938" cy="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4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5400000">
            <a:off x="8700159" y="2612027"/>
            <a:ext cx="307746" cy="307746"/>
          </a:xfrm>
          <a:prstGeom prst="rect">
            <a:avLst/>
          </a:prstGeom>
        </p:spPr>
      </p:pic>
      <p:pic>
        <p:nvPicPr>
          <p:cNvPr id="75" name="Picture 74"/>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939832" y="3339087"/>
            <a:ext cx="315640" cy="315640"/>
          </a:xfrm>
          <a:prstGeom prst="rect">
            <a:avLst/>
          </a:prstGeom>
        </p:spPr>
      </p:pic>
      <p:sp>
        <p:nvSpPr>
          <p:cNvPr id="76" name="TextBox 75"/>
          <p:cNvSpPr txBox="1"/>
          <p:nvPr/>
        </p:nvSpPr>
        <p:spPr>
          <a:xfrm>
            <a:off x="9422188" y="3062088"/>
            <a:ext cx="1285929" cy="276999"/>
          </a:xfrm>
          <a:prstGeom prst="rect">
            <a:avLst/>
          </a:prstGeom>
          <a:noFill/>
        </p:spPr>
        <p:txBody>
          <a:bodyPr wrap="none" rtlCol="0">
            <a:spAutoFit/>
          </a:bodyPr>
          <a:lstStyle/>
          <a:p>
            <a:pPr algn="ctr"/>
            <a:r>
              <a:rPr lang="en-US" sz="1200" dirty="0" smtClean="0">
                <a:latin typeface="Segoe UI (Corps)"/>
              </a:rPr>
              <a:t>Summary report</a:t>
            </a:r>
          </a:p>
        </p:txBody>
      </p:sp>
      <p:cxnSp>
        <p:nvCxnSpPr>
          <p:cNvPr id="49" name="Straight Arrow Connector 48"/>
          <p:cNvCxnSpPr>
            <a:stCxn id="37" idx="3"/>
            <a:endCxn id="76" idx="1"/>
          </p:cNvCxnSpPr>
          <p:nvPr/>
        </p:nvCxnSpPr>
        <p:spPr>
          <a:xfrm>
            <a:off x="9076882" y="3199730"/>
            <a:ext cx="345306"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0" name="Picture 49"/>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060130" y="3012440"/>
            <a:ext cx="380270" cy="380270"/>
          </a:xfrm>
          <a:prstGeom prst="rect">
            <a:avLst/>
          </a:prstGeom>
        </p:spPr>
      </p:pic>
      <p:cxnSp>
        <p:nvCxnSpPr>
          <p:cNvPr id="53" name="Straight Arrow Connector 52"/>
          <p:cNvCxnSpPr>
            <a:stCxn id="76" idx="3"/>
            <a:endCxn id="50" idx="1"/>
          </p:cNvCxnSpPr>
          <p:nvPr/>
        </p:nvCxnSpPr>
        <p:spPr>
          <a:xfrm>
            <a:off x="10708117" y="3200588"/>
            <a:ext cx="352013" cy="1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a:stCxn id="5122" idx="3"/>
            <a:endCxn id="2" idx="1"/>
          </p:cNvCxnSpPr>
          <p:nvPr/>
        </p:nvCxnSpPr>
        <p:spPr>
          <a:xfrm>
            <a:off x="1164845" y="2702147"/>
            <a:ext cx="1330920" cy="4908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124" idx="3"/>
            <a:endCxn id="2" idx="1"/>
          </p:cNvCxnSpPr>
          <p:nvPr/>
        </p:nvCxnSpPr>
        <p:spPr>
          <a:xfrm flipV="1">
            <a:off x="1164845" y="3193043"/>
            <a:ext cx="1330920" cy="5422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65019" y="3683939"/>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93" name="TextBox 92"/>
          <p:cNvSpPr txBox="1"/>
          <p:nvPr/>
        </p:nvSpPr>
        <p:spPr>
          <a:xfrm>
            <a:off x="1465019" y="2512420"/>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77" name="Left Brace 76"/>
          <p:cNvSpPr/>
          <p:nvPr/>
        </p:nvSpPr>
        <p:spPr>
          <a:xfrm rot="5400000">
            <a:off x="9935042" y="791030"/>
            <a:ext cx="221704" cy="2789010"/>
          </a:xfrm>
          <a:prstGeom prst="leftBrace">
            <a:avLst>
              <a:gd name="adj1" fmla="val 1847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798619" y="1779053"/>
            <a:ext cx="2533066" cy="253916"/>
          </a:xfrm>
          <a:prstGeom prst="rect">
            <a:avLst/>
          </a:prstGeom>
          <a:noFill/>
        </p:spPr>
        <p:txBody>
          <a:bodyPr wrap="none" rtlCol="0">
            <a:spAutoFit/>
          </a:bodyPr>
          <a:lstStyle/>
          <a:p>
            <a:pPr algn="ctr"/>
            <a:r>
              <a:rPr lang="en-US" sz="1050" b="1" i="1" dirty="0" err="1" smtClean="0">
                <a:solidFill>
                  <a:schemeClr val="accent1"/>
                </a:solidFill>
                <a:latin typeface="Segoe UI" panose="020B0502040204020203" pitchFamily="34" charset="0"/>
                <a:cs typeface="Segoe UI" panose="020B0502040204020203" pitchFamily="34" charset="0"/>
              </a:rPr>
              <a:t>Contrôle</a:t>
            </a:r>
            <a:r>
              <a:rPr lang="en-US" sz="1050" b="1" i="1" dirty="0">
                <a:solidFill>
                  <a:schemeClr val="accent1"/>
                </a:solidFill>
                <a:latin typeface="Segoe UI" panose="020B0502040204020203" pitchFamily="34" charset="0"/>
                <a:cs typeface="Segoe UI" panose="020B0502040204020203" pitchFamily="34" charset="0"/>
              </a:rPr>
              <a:t> </a:t>
            </a:r>
            <a:r>
              <a:rPr lang="en-US" sz="1050" b="1" i="1" dirty="0" smtClean="0">
                <a:solidFill>
                  <a:schemeClr val="accent1"/>
                </a:solidFill>
                <a:latin typeface="Segoe UI" panose="020B0502040204020203" pitchFamily="34" charset="0"/>
                <a:cs typeface="Segoe UI" panose="020B0502040204020203" pitchFamily="34" charset="0"/>
              </a:rPr>
              <a:t>du </a:t>
            </a:r>
            <a:r>
              <a:rPr lang="en-US" sz="1050" b="1" i="1" dirty="0" err="1" smtClean="0">
                <a:solidFill>
                  <a:schemeClr val="accent1"/>
                </a:solidFill>
                <a:latin typeface="Segoe UI" panose="020B0502040204020203" pitchFamily="34" charset="0"/>
                <a:cs typeface="Segoe UI" panose="020B0502040204020203" pitchFamily="34" charset="0"/>
              </a:rPr>
              <a:t>qualit</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smtClean="0">
                <a:solidFill>
                  <a:schemeClr val="accent1"/>
                </a:solidFill>
                <a:latin typeface="Segoe UI" panose="020B0502040204020203" pitchFamily="34" charset="0"/>
                <a:cs typeface="Segoe UI" panose="020B0502040204020203" pitchFamily="34" charset="0"/>
              </a:rPr>
              <a:t> des m</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tadonn</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es</a:t>
            </a:r>
            <a:endParaRPr lang="en-US" sz="1050" b="1" i="1" dirty="0">
              <a:solidFill>
                <a:schemeClr val="accent1"/>
              </a:solidFill>
              <a:latin typeface="Segoe UI" panose="020B0502040204020203" pitchFamily="34" charset="0"/>
              <a:cs typeface="Segoe UI" panose="020B0502040204020203" pitchFamily="34" charset="0"/>
            </a:endParaRPr>
          </a:p>
        </p:txBody>
      </p:sp>
      <p:sp>
        <p:nvSpPr>
          <p:cNvPr id="5" name="Rounded Rectangle 4"/>
          <p:cNvSpPr/>
          <p:nvPr/>
        </p:nvSpPr>
        <p:spPr>
          <a:xfrm>
            <a:off x="482885" y="1332375"/>
            <a:ext cx="11493215" cy="3434834"/>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Rectangle 80"/>
          <p:cNvSpPr/>
          <p:nvPr/>
        </p:nvSpPr>
        <p:spPr>
          <a:xfrm>
            <a:off x="11194716" y="1169027"/>
            <a:ext cx="915970" cy="664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1440399" y="1002884"/>
            <a:ext cx="683211" cy="683211"/>
          </a:xfrm>
          <a:prstGeom prst="rect">
            <a:avLst/>
          </a:prstGeom>
        </p:spPr>
      </p:pic>
      <p:sp>
        <p:nvSpPr>
          <p:cNvPr id="51" name="Freeform 82">
            <a:extLst>
              <a:ext uri="{FF2B5EF4-FFF2-40B4-BE49-F238E27FC236}">
                <a16:creationId xmlns:a16="http://schemas.microsoft.com/office/drawing/2014/main" id="{B77F0EF0-15BB-1BE9-0A81-5BD137964007}"/>
              </a:ext>
            </a:extLst>
          </p:cNvPr>
          <p:cNvSpPr/>
          <p:nvPr/>
        </p:nvSpPr>
        <p:spPr bwMode="gray">
          <a:xfrm>
            <a:off x="9076882" y="5406447"/>
            <a:ext cx="2005007"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400" b="1" dirty="0" smtClean="0">
                <a:solidFill>
                  <a:schemeClr val="bg1">
                    <a:lumMod val="50000"/>
                  </a:schemeClr>
                </a:solidFill>
                <a:latin typeface="Segoe UI (Corps)"/>
              </a:rPr>
              <a:t>Orchestration manuelle </a:t>
            </a:r>
            <a:r>
              <a:rPr lang="fr-FR" sz="1400" dirty="0" smtClean="0">
                <a:solidFill>
                  <a:schemeClr val="bg1">
                    <a:lumMod val="50000"/>
                  </a:schemeClr>
                </a:solidFill>
                <a:latin typeface="Segoe UI (Corps)"/>
              </a:rPr>
              <a:t>des différents processus du pipeline.</a:t>
            </a:r>
            <a:endParaRPr kumimoji="0" lang="fr-FR" sz="5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cxnSp>
        <p:nvCxnSpPr>
          <p:cNvPr id="8" name="Elbow Connector 7"/>
          <p:cNvCxnSpPr>
            <a:stCxn id="6" idx="2"/>
            <a:endCxn id="51" idx="0"/>
          </p:cNvCxnSpPr>
          <p:nvPr/>
        </p:nvCxnSpPr>
        <p:spPr>
          <a:xfrm rot="5400000">
            <a:off x="9070520" y="2694962"/>
            <a:ext cx="3720352" cy="1702619"/>
          </a:xfrm>
          <a:prstGeom prst="bentConnector3">
            <a:avLst>
              <a:gd name="adj1" fmla="val 6726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1362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Analyse</a:t>
            </a:r>
            <a:r>
              <a:rPr kumimoji="0" lang="en-US" sz="1200" b="1" i="0" u="none" strike="noStrike" kern="1200" cap="none" spc="0" normalizeH="0" noProof="0" dirty="0" smtClean="0">
                <a:ln>
                  <a:noFill/>
                </a:ln>
                <a:solidFill>
                  <a:schemeClr val="accent5">
                    <a:lumMod val="50000"/>
                  </a:schemeClr>
                </a:solidFill>
                <a:effectLst/>
                <a:uLnTx/>
                <a:uFillTx/>
                <a:latin typeface="Segoe UI (Corps)"/>
              </a:rPr>
              <a:t> de </a:t>
            </a:r>
            <a:r>
              <a:rPr kumimoji="0" lang="en-US" sz="1200" b="1" i="0" u="none" strike="noStrike" kern="1200" cap="none" spc="0" normalizeH="0" noProof="0" dirty="0" err="1" smtClean="0">
                <a:ln>
                  <a:noFill/>
                </a:ln>
                <a:solidFill>
                  <a:schemeClr val="accent5">
                    <a:lumMod val="50000"/>
                  </a:schemeClr>
                </a:solidFill>
                <a:effectLst/>
                <a:uLnTx/>
                <a:uFillTx/>
                <a:latin typeface="Segoe UI (Corps)"/>
              </a:rPr>
              <a:t>l’existant</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ORACLE DB"/>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8038" y="2426957"/>
            <a:ext cx="506807" cy="5503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Xlsx - Icônes fichiers et dossiers gratuites"/>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98009" y="3501872"/>
            <a:ext cx="466836" cy="4668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495765" y="2884213"/>
            <a:ext cx="617659" cy="617659"/>
          </a:xfrm>
          <a:prstGeom prst="rect">
            <a:avLst/>
          </a:prstGeom>
        </p:spPr>
      </p:pic>
      <p:pic>
        <p:nvPicPr>
          <p:cNvPr id="5134" name="Picture 14" descr="File:Apache Hive logo.svg - Wikimedia Common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651623" y="2930617"/>
            <a:ext cx="586390" cy="52764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pache Atlas- Quick start (part I — REST &amp; UI) | by Alexey Artemov | Medium"/>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b="28708"/>
          <a:stretch/>
        </p:blipFill>
        <p:spPr bwMode="auto">
          <a:xfrm>
            <a:off x="4728013" y="3022600"/>
            <a:ext cx="1433575" cy="34578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2" idx="3"/>
            <a:endCxn id="5134" idx="1"/>
          </p:cNvCxnSpPr>
          <p:nvPr/>
        </p:nvCxnSpPr>
        <p:spPr>
          <a:xfrm>
            <a:off x="3113424" y="3193043"/>
            <a:ext cx="538199" cy="1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134" idx="3"/>
            <a:endCxn id="5136" idx="1"/>
          </p:cNvCxnSpPr>
          <p:nvPr/>
        </p:nvCxnSpPr>
        <p:spPr>
          <a:xfrm>
            <a:off x="4238013" y="3194441"/>
            <a:ext cx="490000" cy="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97941" y="2967164"/>
            <a:ext cx="1293944" cy="461665"/>
          </a:xfrm>
          <a:prstGeom prst="rect">
            <a:avLst/>
          </a:prstGeom>
          <a:noFill/>
        </p:spPr>
        <p:txBody>
          <a:bodyPr wrap="none" rtlCol="0">
            <a:spAutoFit/>
          </a:bodyPr>
          <a:lstStyle/>
          <a:p>
            <a:pPr algn="ctr"/>
            <a:r>
              <a:rPr lang="en-US" sz="1200" dirty="0" smtClean="0">
                <a:latin typeface="Segoe UI (Corps)"/>
              </a:rPr>
              <a:t>Metadata export</a:t>
            </a:r>
          </a:p>
          <a:p>
            <a:pPr algn="ctr"/>
            <a:r>
              <a:rPr lang="en-US" sz="1200" b="1" i="1" dirty="0" smtClean="0">
                <a:latin typeface="Segoe UI (Corps)"/>
              </a:rPr>
              <a:t>API</a:t>
            </a:r>
            <a:endParaRPr lang="en-US" sz="1200" b="1" i="1" dirty="0">
              <a:latin typeface="Segoe UI (Corps)"/>
            </a:endParaRPr>
          </a:p>
        </p:txBody>
      </p:sp>
      <p:cxnSp>
        <p:nvCxnSpPr>
          <p:cNvPr id="36" name="Straight Arrow Connector 35"/>
          <p:cNvCxnSpPr>
            <a:stCxn id="5136" idx="3"/>
            <a:endCxn id="27" idx="1"/>
          </p:cNvCxnSpPr>
          <p:nvPr/>
        </p:nvCxnSpPr>
        <p:spPr>
          <a:xfrm>
            <a:off x="6161588" y="3195492"/>
            <a:ext cx="636353" cy="2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671823" y="2997200"/>
            <a:ext cx="405059" cy="405059"/>
          </a:xfrm>
          <a:prstGeom prst="rect">
            <a:avLst/>
          </a:prstGeom>
        </p:spPr>
      </p:pic>
      <p:cxnSp>
        <p:nvCxnSpPr>
          <p:cNvPr id="41" name="Straight Arrow Connector 40"/>
          <p:cNvCxnSpPr>
            <a:stCxn id="27" idx="3"/>
            <a:endCxn id="37" idx="1"/>
          </p:cNvCxnSpPr>
          <p:nvPr/>
        </p:nvCxnSpPr>
        <p:spPr>
          <a:xfrm>
            <a:off x="8091885" y="3197997"/>
            <a:ext cx="579938" cy="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4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5400000">
            <a:off x="8700159" y="2612027"/>
            <a:ext cx="307746" cy="307746"/>
          </a:xfrm>
          <a:prstGeom prst="rect">
            <a:avLst/>
          </a:prstGeom>
        </p:spPr>
      </p:pic>
      <p:pic>
        <p:nvPicPr>
          <p:cNvPr id="75" name="Picture 74"/>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939832" y="3339087"/>
            <a:ext cx="315640" cy="315640"/>
          </a:xfrm>
          <a:prstGeom prst="rect">
            <a:avLst/>
          </a:prstGeom>
        </p:spPr>
      </p:pic>
      <p:sp>
        <p:nvSpPr>
          <p:cNvPr id="76" name="TextBox 75"/>
          <p:cNvSpPr txBox="1"/>
          <p:nvPr/>
        </p:nvSpPr>
        <p:spPr>
          <a:xfrm>
            <a:off x="9422188" y="3062088"/>
            <a:ext cx="1285929" cy="276999"/>
          </a:xfrm>
          <a:prstGeom prst="rect">
            <a:avLst/>
          </a:prstGeom>
          <a:noFill/>
        </p:spPr>
        <p:txBody>
          <a:bodyPr wrap="none" rtlCol="0">
            <a:spAutoFit/>
          </a:bodyPr>
          <a:lstStyle/>
          <a:p>
            <a:pPr algn="ctr"/>
            <a:r>
              <a:rPr lang="en-US" sz="1200" dirty="0" smtClean="0">
                <a:latin typeface="Segoe UI (Corps)"/>
              </a:rPr>
              <a:t>Summary report</a:t>
            </a:r>
          </a:p>
        </p:txBody>
      </p:sp>
      <p:cxnSp>
        <p:nvCxnSpPr>
          <p:cNvPr id="49" name="Straight Arrow Connector 48"/>
          <p:cNvCxnSpPr>
            <a:stCxn id="37" idx="3"/>
            <a:endCxn id="76" idx="1"/>
          </p:cNvCxnSpPr>
          <p:nvPr/>
        </p:nvCxnSpPr>
        <p:spPr>
          <a:xfrm>
            <a:off x="9076882" y="3199730"/>
            <a:ext cx="345306"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0" name="Picture 49"/>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060130" y="3012440"/>
            <a:ext cx="380270" cy="380270"/>
          </a:xfrm>
          <a:prstGeom prst="rect">
            <a:avLst/>
          </a:prstGeom>
        </p:spPr>
      </p:pic>
      <p:cxnSp>
        <p:nvCxnSpPr>
          <p:cNvPr id="53" name="Straight Arrow Connector 52"/>
          <p:cNvCxnSpPr>
            <a:stCxn id="76" idx="3"/>
            <a:endCxn id="50" idx="1"/>
          </p:cNvCxnSpPr>
          <p:nvPr/>
        </p:nvCxnSpPr>
        <p:spPr>
          <a:xfrm>
            <a:off x="10708117" y="3200588"/>
            <a:ext cx="352013" cy="1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a:stCxn id="5122" idx="3"/>
            <a:endCxn id="2" idx="1"/>
          </p:cNvCxnSpPr>
          <p:nvPr/>
        </p:nvCxnSpPr>
        <p:spPr>
          <a:xfrm>
            <a:off x="1164845" y="2702147"/>
            <a:ext cx="1330920" cy="4908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124" idx="3"/>
            <a:endCxn id="2" idx="1"/>
          </p:cNvCxnSpPr>
          <p:nvPr/>
        </p:nvCxnSpPr>
        <p:spPr>
          <a:xfrm flipV="1">
            <a:off x="1164845" y="3193043"/>
            <a:ext cx="1330920" cy="5422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65019" y="3683939"/>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93" name="TextBox 92"/>
          <p:cNvSpPr txBox="1"/>
          <p:nvPr/>
        </p:nvSpPr>
        <p:spPr>
          <a:xfrm>
            <a:off x="1465019" y="2512420"/>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77" name="Left Brace 76"/>
          <p:cNvSpPr/>
          <p:nvPr/>
        </p:nvSpPr>
        <p:spPr>
          <a:xfrm rot="5400000">
            <a:off x="9935042" y="791030"/>
            <a:ext cx="221704" cy="2789010"/>
          </a:xfrm>
          <a:prstGeom prst="leftBrace">
            <a:avLst>
              <a:gd name="adj1" fmla="val 1847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798619" y="1779053"/>
            <a:ext cx="2533066" cy="253916"/>
          </a:xfrm>
          <a:prstGeom prst="rect">
            <a:avLst/>
          </a:prstGeom>
          <a:noFill/>
        </p:spPr>
        <p:txBody>
          <a:bodyPr wrap="none" rtlCol="0">
            <a:spAutoFit/>
          </a:bodyPr>
          <a:lstStyle/>
          <a:p>
            <a:pPr algn="ctr"/>
            <a:r>
              <a:rPr lang="en-US" sz="1050" b="1" i="1" dirty="0" err="1" smtClean="0">
                <a:solidFill>
                  <a:schemeClr val="accent1"/>
                </a:solidFill>
                <a:latin typeface="Segoe UI" panose="020B0502040204020203" pitchFamily="34" charset="0"/>
                <a:cs typeface="Segoe UI" panose="020B0502040204020203" pitchFamily="34" charset="0"/>
              </a:rPr>
              <a:t>Contrôle</a:t>
            </a:r>
            <a:r>
              <a:rPr lang="en-US" sz="1050" b="1" i="1" dirty="0">
                <a:solidFill>
                  <a:schemeClr val="accent1"/>
                </a:solidFill>
                <a:latin typeface="Segoe UI" panose="020B0502040204020203" pitchFamily="34" charset="0"/>
                <a:cs typeface="Segoe UI" panose="020B0502040204020203" pitchFamily="34" charset="0"/>
              </a:rPr>
              <a:t> </a:t>
            </a:r>
            <a:r>
              <a:rPr lang="en-US" sz="1050" b="1" i="1" dirty="0" smtClean="0">
                <a:solidFill>
                  <a:schemeClr val="accent1"/>
                </a:solidFill>
                <a:latin typeface="Segoe UI" panose="020B0502040204020203" pitchFamily="34" charset="0"/>
                <a:cs typeface="Segoe UI" panose="020B0502040204020203" pitchFamily="34" charset="0"/>
              </a:rPr>
              <a:t>du </a:t>
            </a:r>
            <a:r>
              <a:rPr lang="en-US" sz="1050" b="1" i="1" dirty="0" err="1" smtClean="0">
                <a:solidFill>
                  <a:schemeClr val="accent1"/>
                </a:solidFill>
                <a:latin typeface="Segoe UI" panose="020B0502040204020203" pitchFamily="34" charset="0"/>
                <a:cs typeface="Segoe UI" panose="020B0502040204020203" pitchFamily="34" charset="0"/>
              </a:rPr>
              <a:t>qualit</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smtClean="0">
                <a:solidFill>
                  <a:schemeClr val="accent1"/>
                </a:solidFill>
                <a:latin typeface="Segoe UI" panose="020B0502040204020203" pitchFamily="34" charset="0"/>
                <a:cs typeface="Segoe UI" panose="020B0502040204020203" pitchFamily="34" charset="0"/>
              </a:rPr>
              <a:t> des m</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tadonn</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es</a:t>
            </a:r>
            <a:endParaRPr lang="en-US" sz="1050" b="1" i="1" dirty="0">
              <a:solidFill>
                <a:schemeClr val="accent1"/>
              </a:solidFill>
              <a:latin typeface="Segoe UI" panose="020B0502040204020203" pitchFamily="34" charset="0"/>
              <a:cs typeface="Segoe UI" panose="020B0502040204020203" pitchFamily="34" charset="0"/>
            </a:endParaRPr>
          </a:p>
        </p:txBody>
      </p:sp>
      <p:sp>
        <p:nvSpPr>
          <p:cNvPr id="5" name="Rounded Rectangle 4"/>
          <p:cNvSpPr/>
          <p:nvPr/>
        </p:nvSpPr>
        <p:spPr>
          <a:xfrm>
            <a:off x="482885" y="1332375"/>
            <a:ext cx="11493215" cy="3434834"/>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Rectangle 80"/>
          <p:cNvSpPr/>
          <p:nvPr/>
        </p:nvSpPr>
        <p:spPr>
          <a:xfrm>
            <a:off x="11194716" y="1169027"/>
            <a:ext cx="915970" cy="664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1440399" y="1002884"/>
            <a:ext cx="683211" cy="683211"/>
          </a:xfrm>
          <a:prstGeom prst="rect">
            <a:avLst/>
          </a:prstGeom>
        </p:spPr>
      </p:pic>
      <p:sp>
        <p:nvSpPr>
          <p:cNvPr id="52" name="Freeform 82">
            <a:extLst>
              <a:ext uri="{FF2B5EF4-FFF2-40B4-BE49-F238E27FC236}">
                <a16:creationId xmlns:a16="http://schemas.microsoft.com/office/drawing/2014/main" id="{B77F0EF0-15BB-1BE9-0A81-5BD137964007}"/>
              </a:ext>
            </a:extLst>
          </p:cNvPr>
          <p:cNvSpPr/>
          <p:nvPr/>
        </p:nvSpPr>
        <p:spPr bwMode="gray">
          <a:xfrm>
            <a:off x="4161615" y="5230449"/>
            <a:ext cx="4437223"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400" b="1" dirty="0" smtClean="0">
                <a:solidFill>
                  <a:schemeClr val="bg1">
                    <a:lumMod val="50000"/>
                  </a:schemeClr>
                </a:solidFill>
                <a:latin typeface="Segoe UI (Corps)"/>
              </a:rPr>
              <a:t>Pipelines </a:t>
            </a:r>
            <a:r>
              <a:rPr lang="fr-FR" sz="1400" b="1" dirty="0" err="1" smtClean="0">
                <a:solidFill>
                  <a:schemeClr val="bg1">
                    <a:lumMod val="50000"/>
                  </a:schemeClr>
                </a:solidFill>
                <a:latin typeface="Segoe UI (Corps)"/>
              </a:rPr>
              <a:t>semi-manuelle</a:t>
            </a:r>
            <a:r>
              <a:rPr lang="fr-FR" sz="1400" b="1" dirty="0" smtClean="0">
                <a:solidFill>
                  <a:schemeClr val="bg1">
                    <a:lumMod val="50000"/>
                  </a:schemeClr>
                </a:solidFill>
                <a:latin typeface="Segoe UI (Corps)"/>
              </a:rPr>
              <a:t> </a:t>
            </a:r>
            <a:r>
              <a:rPr lang="fr-FR" sz="1400" b="1" dirty="0">
                <a:solidFill>
                  <a:schemeClr val="bg1">
                    <a:lumMod val="50000"/>
                  </a:schemeClr>
                </a:solidFill>
                <a:latin typeface="Segoe UI (Corps)"/>
              </a:rPr>
              <a:t>: </a:t>
            </a:r>
            <a:r>
              <a:rPr lang="fr-FR" sz="1400" dirty="0" smtClean="0">
                <a:solidFill>
                  <a:schemeClr val="bg1">
                    <a:lumMod val="50000"/>
                  </a:schemeClr>
                </a:solidFill>
                <a:latin typeface="Segoe UI (Corps)"/>
              </a:rPr>
              <a:t>il </a:t>
            </a:r>
            <a:r>
              <a:rPr lang="fr-FR" sz="1400" dirty="0">
                <a:solidFill>
                  <a:schemeClr val="bg1">
                    <a:lumMod val="50000"/>
                  </a:schemeClr>
                </a:solidFill>
                <a:latin typeface="Segoe UI (Corps)"/>
              </a:rPr>
              <a:t>comprennent des étapes où des interventions </a:t>
            </a:r>
            <a:r>
              <a:rPr lang="fr-FR" sz="1400" dirty="0" smtClean="0">
                <a:solidFill>
                  <a:schemeClr val="bg1">
                    <a:lumMod val="50000"/>
                  </a:schemeClr>
                </a:solidFill>
                <a:latin typeface="Segoe UI (Corps)"/>
              </a:rPr>
              <a:t>manuelles sont </a:t>
            </a:r>
            <a:r>
              <a:rPr lang="fr-FR" sz="1400" dirty="0">
                <a:solidFill>
                  <a:schemeClr val="bg1">
                    <a:lumMod val="50000"/>
                  </a:schemeClr>
                </a:solidFill>
                <a:latin typeface="Segoe UI (Corps)"/>
              </a:rPr>
              <a:t>nécessaires à des moments précis ou selon une cadence déterminée</a:t>
            </a:r>
            <a:r>
              <a:rPr lang="fr-FR" sz="1400" b="1" dirty="0">
                <a:solidFill>
                  <a:schemeClr val="bg1">
                    <a:lumMod val="50000"/>
                  </a:schemeClr>
                </a:solidFill>
                <a:latin typeface="Segoe UI (Corps)"/>
              </a:rPr>
              <a:t>.</a:t>
            </a:r>
            <a:endParaRPr kumimoji="0" lang="fr-FR" sz="5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spTree>
    <p:extLst>
      <p:ext uri="{BB962C8B-B14F-4D97-AF65-F5344CB8AC3E}">
        <p14:creationId xmlns:p14="http://schemas.microsoft.com/office/powerpoint/2010/main" val="39586099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Analyse</a:t>
            </a:r>
            <a:r>
              <a:rPr kumimoji="0" lang="en-US" sz="1200" b="1" i="0" u="none" strike="noStrike" kern="1200" cap="none" spc="0" normalizeH="0" baseline="0" noProof="0" dirty="0" smtClean="0">
                <a:ln>
                  <a:noFill/>
                </a:ln>
                <a:solidFill>
                  <a:schemeClr val="accent5">
                    <a:lumMod val="50000"/>
                  </a:schemeClr>
                </a:solidFill>
                <a:effectLst/>
                <a:uLnTx/>
                <a:uFillTx/>
                <a:latin typeface="Segoe UI (Corps)"/>
                <a:ea typeface="+mn-ea"/>
                <a:cs typeface="+mn-cs"/>
              </a:rPr>
              <a:t> des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besoins</a:t>
            </a:r>
            <a:endParaRPr kumimoji="0" lang="fr-FR" sz="1200" b="1" i="0" u="none" strike="noStrike" kern="1200" cap="none" spc="0" normalizeH="0" baseline="0" noProof="0" dirty="0">
              <a:ln>
                <a:noFill/>
              </a:ln>
              <a:solidFill>
                <a:schemeClr val="accent5">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tangle avec flèche vers la droite 10">
            <a:extLst>
              <a:ext uri="{FF2B5EF4-FFF2-40B4-BE49-F238E27FC236}">
                <a16:creationId xmlns:a16="http://schemas.microsoft.com/office/drawing/2014/main" id="{25CF8189-6FF7-C7B0-4C66-48BCE4097CB9}"/>
              </a:ext>
            </a:extLst>
          </p:cNvPr>
          <p:cNvSpPr/>
          <p:nvPr/>
        </p:nvSpPr>
        <p:spPr>
          <a:xfrm>
            <a:off x="1057728" y="1885407"/>
            <a:ext cx="10017305" cy="1789436"/>
          </a:xfrm>
          <a:prstGeom prst="rightArrowCallout">
            <a:avLst>
              <a:gd name="adj1" fmla="val 100000"/>
              <a:gd name="adj2" fmla="val 50000"/>
              <a:gd name="adj3" fmla="val 0"/>
              <a:gd name="adj4" fmla="val 100000"/>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endParaRPr>
          </a:p>
          <a:p>
            <a:pPr marL="0" marR="0" lvl="0" indent="0" algn="just" defTabSz="914400" rtl="0" eaLnBrk="1" fontAlgn="auto" latinLnBrk="0" hangingPunct="1">
              <a:lnSpc>
                <a:spcPct val="100000"/>
              </a:lnSpc>
              <a:spcBef>
                <a:spcPts val="0"/>
              </a:spcBef>
              <a:spcAft>
                <a:spcPts val="300"/>
              </a:spcAft>
              <a:buClrTx/>
              <a:buSzTx/>
              <a:buFontTx/>
              <a:buNone/>
              <a:tabLst/>
              <a:defRPr/>
            </a:pPr>
            <a:r>
              <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rPr>
              <a:t>Importance</a:t>
            </a:r>
            <a:r>
              <a:rPr kumimoji="0" lang="fr-FR" sz="1400" b="1" i="1" u="none" strike="noStrike" kern="0" cap="none" spc="0" normalizeH="0" baseline="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algn="just"/>
            <a:r>
              <a:rPr lang="fr-FR" sz="1400" dirty="0">
                <a:latin typeface="Segoe UI (Corps)"/>
              </a:rPr>
              <a:t>L’analyse des besoins est une étape </a:t>
            </a:r>
            <a:r>
              <a:rPr lang="fr-FR" sz="1400" dirty="0" smtClean="0">
                <a:latin typeface="Segoe UI (Corps)"/>
              </a:rPr>
              <a:t>fondamentale </a:t>
            </a:r>
            <a:r>
              <a:rPr lang="fr-FR" sz="1400" dirty="0">
                <a:latin typeface="Segoe UI (Corps)"/>
              </a:rPr>
              <a:t>dans tout projet de gouvernance </a:t>
            </a:r>
            <a:r>
              <a:rPr lang="fr-FR" sz="1400" dirty="0" smtClean="0">
                <a:latin typeface="Segoe UI (Corps)"/>
              </a:rPr>
              <a:t>des données</a:t>
            </a:r>
            <a:r>
              <a:rPr lang="fr-FR" sz="1400" dirty="0">
                <a:latin typeface="Segoe UI (Corps)"/>
              </a:rPr>
              <a:t>, car elle constitue la fondation sur laquelle seront établies toutes les </a:t>
            </a:r>
            <a:r>
              <a:rPr lang="fr-FR" sz="1400" dirty="0" smtClean="0">
                <a:latin typeface="Segoe UI (Corps)"/>
              </a:rPr>
              <a:t>décisions à </a:t>
            </a:r>
            <a:r>
              <a:rPr lang="fr-FR" sz="1400" dirty="0">
                <a:latin typeface="Segoe UI (Corps)"/>
              </a:rPr>
              <a:t>venir. Il est essentiel de passer par cette étape afin d’obtenir une </a:t>
            </a:r>
            <a:r>
              <a:rPr lang="fr-FR" sz="1400" dirty="0" smtClean="0">
                <a:latin typeface="Segoe UI (Corps)"/>
              </a:rPr>
              <a:t>compréhension approfondie </a:t>
            </a:r>
            <a:r>
              <a:rPr lang="fr-FR" sz="1400" dirty="0">
                <a:latin typeface="Segoe UI (Corps)"/>
              </a:rPr>
              <a:t>des attentes des parties prenantes.</a:t>
            </a:r>
            <a:endParaRPr lang="en-US" sz="1400" dirty="0">
              <a:latin typeface="Segoe UI (Corps)"/>
            </a:endParaRPr>
          </a:p>
        </p:txBody>
      </p:sp>
      <p:sp>
        <p:nvSpPr>
          <p:cNvPr id="34" name="Left Brace 33"/>
          <p:cNvSpPr/>
          <p:nvPr/>
        </p:nvSpPr>
        <p:spPr>
          <a:xfrm rot="5400000">
            <a:off x="5780857" y="2350717"/>
            <a:ext cx="571046" cy="3288240"/>
          </a:xfrm>
          <a:prstGeom prst="leftBrace">
            <a:avLst>
              <a:gd name="adj1" fmla="val 11137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3662704" y="4339822"/>
            <a:ext cx="1827744" cy="307777"/>
          </a:xfrm>
          <a:prstGeom prst="rect">
            <a:avLst/>
          </a:prstGeom>
          <a:noFill/>
        </p:spPr>
        <p:txBody>
          <a:bodyPr wrap="none" rtlCol="0">
            <a:spAutoFit/>
          </a:bodyPr>
          <a:lstStyle/>
          <a:p>
            <a:r>
              <a:rPr lang="en-US" sz="1400" dirty="0" err="1" smtClean="0">
                <a:solidFill>
                  <a:schemeClr val="accent1"/>
                </a:solidFill>
                <a:latin typeface="Segoe UI (Corps)"/>
              </a:rPr>
              <a:t>Besoins</a:t>
            </a:r>
            <a:r>
              <a:rPr lang="en-US" sz="1400" dirty="0" smtClean="0">
                <a:solidFill>
                  <a:schemeClr val="accent1"/>
                </a:solidFill>
                <a:latin typeface="Segoe UI (Corps)"/>
              </a:rPr>
              <a:t> </a:t>
            </a:r>
            <a:r>
              <a:rPr lang="en-US" sz="1400" dirty="0" err="1" smtClean="0">
                <a:solidFill>
                  <a:schemeClr val="accent1"/>
                </a:solidFill>
                <a:latin typeface="Segoe UI (Corps)"/>
              </a:rPr>
              <a:t>fonctionnels</a:t>
            </a:r>
            <a:endParaRPr lang="en-US" sz="1400" dirty="0">
              <a:solidFill>
                <a:schemeClr val="accent1"/>
              </a:solidFill>
              <a:latin typeface="Segoe UI (Corps)"/>
            </a:endParaRPr>
          </a:p>
        </p:txBody>
      </p:sp>
      <p:sp>
        <p:nvSpPr>
          <p:cNvPr id="116" name="TextBox 115"/>
          <p:cNvSpPr txBox="1"/>
          <p:nvPr/>
        </p:nvSpPr>
        <p:spPr>
          <a:xfrm>
            <a:off x="6743846" y="4339822"/>
            <a:ext cx="2175596" cy="307777"/>
          </a:xfrm>
          <a:prstGeom prst="rect">
            <a:avLst/>
          </a:prstGeom>
          <a:noFill/>
        </p:spPr>
        <p:txBody>
          <a:bodyPr wrap="none" rtlCol="0">
            <a:spAutoFit/>
          </a:bodyPr>
          <a:lstStyle/>
          <a:p>
            <a:r>
              <a:rPr lang="en-US" sz="1400" dirty="0" err="1" smtClean="0">
                <a:solidFill>
                  <a:schemeClr val="accent1"/>
                </a:solidFill>
                <a:latin typeface="Segoe UI (Corps)"/>
              </a:rPr>
              <a:t>Besoins</a:t>
            </a:r>
            <a:r>
              <a:rPr lang="en-US" sz="1400" dirty="0" smtClean="0">
                <a:solidFill>
                  <a:schemeClr val="accent1"/>
                </a:solidFill>
                <a:latin typeface="Segoe UI (Corps)"/>
              </a:rPr>
              <a:t> non </a:t>
            </a:r>
            <a:r>
              <a:rPr lang="en-US" sz="1400" dirty="0" err="1" smtClean="0">
                <a:solidFill>
                  <a:schemeClr val="accent1"/>
                </a:solidFill>
                <a:latin typeface="Segoe UI (Corps)"/>
              </a:rPr>
              <a:t>fonctionnels</a:t>
            </a:r>
            <a:endParaRPr lang="en-US" sz="1400" dirty="0">
              <a:solidFill>
                <a:schemeClr val="accent1"/>
              </a:solidFill>
              <a:latin typeface="Segoe UI (Corps)"/>
            </a:endParaRPr>
          </a:p>
        </p:txBody>
      </p:sp>
    </p:spTree>
    <p:extLst>
      <p:ext uri="{BB962C8B-B14F-4D97-AF65-F5344CB8AC3E}">
        <p14:creationId xmlns:p14="http://schemas.microsoft.com/office/powerpoint/2010/main" val="17461793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arn(inHorizontal)">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34" grpId="0" animBg="1"/>
      <p:bldP spid="35" grpId="0"/>
      <p:bldP spid="1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Analyse</a:t>
            </a:r>
            <a:r>
              <a:rPr kumimoji="0" lang="en-US" sz="1200" b="1" i="0" u="none" strike="noStrike" kern="1200" cap="none" spc="0" normalizeH="0" baseline="0" noProof="0" dirty="0" smtClean="0">
                <a:ln>
                  <a:noFill/>
                </a:ln>
                <a:solidFill>
                  <a:schemeClr val="accent5">
                    <a:lumMod val="50000"/>
                  </a:schemeClr>
                </a:solidFill>
                <a:effectLst/>
                <a:uLnTx/>
                <a:uFillTx/>
                <a:latin typeface="Segoe UI (Corps)"/>
                <a:ea typeface="+mn-ea"/>
                <a:cs typeface="+mn-cs"/>
              </a:rPr>
              <a:t> des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besoins</a:t>
            </a:r>
            <a:endParaRPr kumimoji="0" lang="fr-FR" sz="1200" b="1" i="0" u="none" strike="noStrike" kern="1200" cap="none" spc="0" normalizeH="0" baseline="0" noProof="0" dirty="0">
              <a:ln>
                <a:noFill/>
              </a:ln>
              <a:solidFill>
                <a:schemeClr val="accent5">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Connecteur : en arc 59">
            <a:extLst>
              <a:ext uri="{FF2B5EF4-FFF2-40B4-BE49-F238E27FC236}">
                <a16:creationId xmlns:a16="http://schemas.microsoft.com/office/drawing/2014/main" id="{FB56366C-88B0-56BA-1A00-1D3B8C5C4C84}"/>
              </a:ext>
            </a:extLst>
          </p:cNvPr>
          <p:cNvCxnSpPr/>
          <p:nvPr/>
        </p:nvCxnSpPr>
        <p:spPr>
          <a:xfrm rot="10800000" flipH="1">
            <a:off x="2338504" y="1840143"/>
            <a:ext cx="515087" cy="13783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cteur : en arc 61">
            <a:extLst>
              <a:ext uri="{FF2B5EF4-FFF2-40B4-BE49-F238E27FC236}">
                <a16:creationId xmlns:a16="http://schemas.microsoft.com/office/drawing/2014/main" id="{56B395EC-8C33-D74A-AA37-4B076B6222D7}"/>
              </a:ext>
            </a:extLst>
          </p:cNvPr>
          <p:cNvCxnSpPr/>
          <p:nvPr/>
        </p:nvCxnSpPr>
        <p:spPr>
          <a:xfrm>
            <a:off x="2338504" y="3218501"/>
            <a:ext cx="515087" cy="15117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950230" y="1693834"/>
            <a:ext cx="1649811" cy="276999"/>
          </a:xfrm>
          <a:prstGeom prst="rect">
            <a:avLst/>
          </a:prstGeom>
        </p:spPr>
        <p:txBody>
          <a:bodyPr wrap="none">
            <a:spAutoFit/>
          </a:bodyPr>
          <a:lstStyle/>
          <a:p>
            <a:r>
              <a:rPr lang="en-US" sz="1200" dirty="0">
                <a:solidFill>
                  <a:schemeClr val="accent5">
                    <a:lumMod val="50000"/>
                  </a:schemeClr>
                </a:solidFill>
                <a:latin typeface="Segoe UI (Corps)"/>
              </a:rPr>
              <a:t>Ingestion de </a:t>
            </a:r>
            <a:r>
              <a:rPr lang="en-US" sz="1200" dirty="0" err="1">
                <a:solidFill>
                  <a:schemeClr val="accent5">
                    <a:lumMod val="50000"/>
                  </a:schemeClr>
                </a:solidFill>
                <a:latin typeface="Segoe UI (Corps)"/>
              </a:rPr>
              <a:t>données</a:t>
            </a:r>
            <a:endParaRPr lang="en-US" sz="1200" dirty="0">
              <a:solidFill>
                <a:schemeClr val="accent5">
                  <a:lumMod val="50000"/>
                </a:schemeClr>
              </a:solidFill>
              <a:latin typeface="Segoe UI (Corps)"/>
            </a:endParaRPr>
          </a:p>
        </p:txBody>
      </p:sp>
      <p:sp>
        <p:nvSpPr>
          <p:cNvPr id="89" name="Rectangle 88"/>
          <p:cNvSpPr/>
          <p:nvPr/>
        </p:nvSpPr>
        <p:spPr>
          <a:xfrm>
            <a:off x="2938727" y="2336679"/>
            <a:ext cx="1965603" cy="461665"/>
          </a:xfrm>
          <a:prstGeom prst="rect">
            <a:avLst/>
          </a:prstGeom>
        </p:spPr>
        <p:txBody>
          <a:bodyPr wrap="none">
            <a:spAutoFit/>
          </a:bodyPr>
          <a:lstStyle/>
          <a:p>
            <a:r>
              <a:rPr lang="fr-FR" sz="1200" dirty="0">
                <a:solidFill>
                  <a:schemeClr val="accent5">
                    <a:lumMod val="50000"/>
                  </a:schemeClr>
                </a:solidFill>
                <a:latin typeface="Segoe UI (Corps)"/>
              </a:rPr>
              <a:t>Contrôle de la qualité des </a:t>
            </a:r>
            <a:endParaRPr lang="fr-FR" sz="1200" dirty="0" smtClean="0">
              <a:solidFill>
                <a:schemeClr val="accent5">
                  <a:lumMod val="50000"/>
                </a:schemeClr>
              </a:solidFill>
              <a:latin typeface="Segoe UI (Corps)"/>
            </a:endParaRPr>
          </a:p>
          <a:p>
            <a:r>
              <a:rPr lang="fr-FR" sz="1200" dirty="0" smtClean="0">
                <a:solidFill>
                  <a:schemeClr val="accent5">
                    <a:lumMod val="50000"/>
                  </a:schemeClr>
                </a:solidFill>
                <a:latin typeface="Segoe UI (Corps)"/>
              </a:rPr>
              <a:t>métadonnées</a:t>
            </a:r>
            <a:endParaRPr lang="en-US" sz="1200" dirty="0">
              <a:solidFill>
                <a:schemeClr val="accent5">
                  <a:lumMod val="50000"/>
                </a:schemeClr>
              </a:solidFill>
              <a:latin typeface="Segoe UI (Corps)"/>
            </a:endParaRPr>
          </a:p>
        </p:txBody>
      </p:sp>
      <p:sp>
        <p:nvSpPr>
          <p:cNvPr id="90" name="Rectangle 89"/>
          <p:cNvSpPr/>
          <p:nvPr/>
        </p:nvSpPr>
        <p:spPr>
          <a:xfrm>
            <a:off x="2961728" y="3091009"/>
            <a:ext cx="1369286" cy="276999"/>
          </a:xfrm>
          <a:prstGeom prst="rect">
            <a:avLst/>
          </a:prstGeom>
        </p:spPr>
        <p:txBody>
          <a:bodyPr wrap="none">
            <a:spAutoFit/>
          </a:bodyPr>
          <a:lstStyle/>
          <a:p>
            <a:r>
              <a:rPr lang="en-US" sz="1200" dirty="0">
                <a:solidFill>
                  <a:schemeClr val="accent5">
                    <a:lumMod val="50000"/>
                  </a:schemeClr>
                </a:solidFill>
                <a:latin typeface="Segoe UI (Corps)"/>
              </a:rPr>
              <a:t>Résumé des </a:t>
            </a:r>
            <a:r>
              <a:rPr lang="en-US" sz="1200" dirty="0" smtClean="0">
                <a:solidFill>
                  <a:schemeClr val="accent5">
                    <a:lumMod val="50000"/>
                  </a:schemeClr>
                </a:solidFill>
                <a:latin typeface="Segoe UI (Corps)"/>
              </a:rPr>
              <a:t>logs</a:t>
            </a:r>
            <a:endParaRPr lang="en-US" sz="1200" dirty="0">
              <a:solidFill>
                <a:schemeClr val="accent5">
                  <a:lumMod val="50000"/>
                </a:schemeClr>
              </a:solidFill>
              <a:latin typeface="Segoe UI (Corps)"/>
            </a:endParaRPr>
          </a:p>
        </p:txBody>
      </p:sp>
      <p:sp>
        <p:nvSpPr>
          <p:cNvPr id="91" name="Rectangle 90"/>
          <p:cNvSpPr/>
          <p:nvPr/>
        </p:nvSpPr>
        <p:spPr>
          <a:xfrm>
            <a:off x="2961729" y="3810293"/>
            <a:ext cx="1863011" cy="276999"/>
          </a:xfrm>
          <a:prstGeom prst="rect">
            <a:avLst/>
          </a:prstGeom>
        </p:spPr>
        <p:txBody>
          <a:bodyPr wrap="none">
            <a:spAutoFit/>
          </a:bodyPr>
          <a:lstStyle/>
          <a:p>
            <a:r>
              <a:rPr lang="en-US" sz="1200" dirty="0" err="1">
                <a:solidFill>
                  <a:schemeClr val="accent5">
                    <a:lumMod val="50000"/>
                  </a:schemeClr>
                </a:solidFill>
                <a:latin typeface="Segoe UI (Corps)"/>
              </a:rPr>
              <a:t>Détection</a:t>
            </a:r>
            <a:r>
              <a:rPr lang="en-US" sz="1200" dirty="0">
                <a:solidFill>
                  <a:schemeClr val="accent5">
                    <a:lumMod val="50000"/>
                  </a:schemeClr>
                </a:solidFill>
                <a:latin typeface="Segoe UI (Corps)"/>
              </a:rPr>
              <a:t> des anomalies</a:t>
            </a:r>
            <a:endParaRPr lang="en-US" sz="1200" dirty="0">
              <a:solidFill>
                <a:schemeClr val="accent5">
                  <a:lumMod val="50000"/>
                </a:schemeClr>
              </a:solidFill>
              <a:latin typeface="Segoe UI (Corps)"/>
            </a:endParaRPr>
          </a:p>
        </p:txBody>
      </p:sp>
      <p:sp>
        <p:nvSpPr>
          <p:cNvPr id="92" name="Rectangle 91"/>
          <p:cNvSpPr/>
          <p:nvPr/>
        </p:nvSpPr>
        <p:spPr>
          <a:xfrm>
            <a:off x="2971790" y="4576354"/>
            <a:ext cx="2077813" cy="276999"/>
          </a:xfrm>
          <a:prstGeom prst="rect">
            <a:avLst/>
          </a:prstGeom>
        </p:spPr>
        <p:txBody>
          <a:bodyPr wrap="none">
            <a:spAutoFit/>
          </a:bodyPr>
          <a:lstStyle/>
          <a:p>
            <a:r>
              <a:rPr lang="fr-FR" sz="1200" dirty="0">
                <a:solidFill>
                  <a:schemeClr val="accent5">
                    <a:lumMod val="50000"/>
                  </a:schemeClr>
                </a:solidFill>
                <a:latin typeface="Segoe UI (Corps)"/>
              </a:rPr>
              <a:t>Mécanisme de notifications </a:t>
            </a:r>
            <a:endParaRPr lang="en-US" sz="1200" dirty="0">
              <a:solidFill>
                <a:schemeClr val="accent5">
                  <a:lumMod val="50000"/>
                </a:schemeClr>
              </a:solidFill>
              <a:latin typeface="Segoe UI (Corps)"/>
            </a:endParaRPr>
          </a:p>
        </p:txBody>
      </p:sp>
      <p:cxnSp>
        <p:nvCxnSpPr>
          <p:cNvPr id="99" name="Curved Connector 98"/>
          <p:cNvCxnSpPr/>
          <p:nvPr/>
        </p:nvCxnSpPr>
        <p:spPr>
          <a:xfrm rot="16200000" flipH="1">
            <a:off x="2525021" y="3583073"/>
            <a:ext cx="429331" cy="374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40723" y="3036488"/>
            <a:ext cx="1827744" cy="307777"/>
          </a:xfrm>
          <a:prstGeom prst="rect">
            <a:avLst/>
          </a:prstGeom>
        </p:spPr>
        <p:txBody>
          <a:bodyPr wrap="none">
            <a:spAutoFit/>
          </a:bodyPr>
          <a:lstStyle/>
          <a:p>
            <a:r>
              <a:rPr lang="en-US" sz="1400" dirty="0" err="1" smtClean="0">
                <a:solidFill>
                  <a:schemeClr val="accent5">
                    <a:lumMod val="50000"/>
                  </a:schemeClr>
                </a:solidFill>
                <a:latin typeface="Segoe UI (Corps)"/>
              </a:rPr>
              <a:t>Besoins</a:t>
            </a:r>
            <a:r>
              <a:rPr lang="en-US" sz="1400" dirty="0" smtClean="0">
                <a:solidFill>
                  <a:schemeClr val="accent5">
                    <a:lumMod val="50000"/>
                  </a:schemeClr>
                </a:solidFill>
                <a:latin typeface="Segoe UI (Corps)"/>
              </a:rPr>
              <a:t> </a:t>
            </a:r>
            <a:r>
              <a:rPr lang="en-US" sz="1400" dirty="0" err="1" smtClean="0">
                <a:solidFill>
                  <a:schemeClr val="accent5">
                    <a:lumMod val="50000"/>
                  </a:schemeClr>
                </a:solidFill>
                <a:latin typeface="Segoe UI (Corps)"/>
              </a:rPr>
              <a:t>fonctionnels</a:t>
            </a:r>
            <a:endParaRPr lang="en-US" dirty="0">
              <a:solidFill>
                <a:schemeClr val="accent5">
                  <a:lumMod val="50000"/>
                </a:schemeClr>
              </a:solidFill>
            </a:endParaRPr>
          </a:p>
        </p:txBody>
      </p:sp>
      <p:sp>
        <p:nvSpPr>
          <p:cNvPr id="101" name="Rectangle 100"/>
          <p:cNvSpPr/>
          <p:nvPr/>
        </p:nvSpPr>
        <p:spPr>
          <a:xfrm>
            <a:off x="5717628" y="1609195"/>
            <a:ext cx="6096000" cy="461665"/>
          </a:xfrm>
          <a:prstGeom prst="rect">
            <a:avLst/>
          </a:prstGeom>
        </p:spPr>
        <p:txBody>
          <a:bodyPr wrap="square">
            <a:spAutoFit/>
          </a:bodyPr>
          <a:lstStyle/>
          <a:p>
            <a:pPr algn="just"/>
            <a:r>
              <a:rPr lang="fr-FR" sz="1200" dirty="0">
                <a:latin typeface="Segoe UI (Corps)"/>
              </a:rPr>
              <a:t>Le système doit être capable d'extraire, transformer et stocker les </a:t>
            </a:r>
            <a:r>
              <a:rPr lang="fr-FR" sz="1200" dirty="0" smtClean="0">
                <a:latin typeface="Segoe UI (Corps)"/>
              </a:rPr>
              <a:t>données </a:t>
            </a:r>
          </a:p>
          <a:p>
            <a:pPr algn="just"/>
            <a:r>
              <a:rPr lang="fr-FR" sz="1200" dirty="0" smtClean="0">
                <a:latin typeface="Segoe UI (Corps)"/>
              </a:rPr>
              <a:t>provenant </a:t>
            </a:r>
            <a:r>
              <a:rPr lang="fr-FR" sz="1200" dirty="0">
                <a:latin typeface="Segoe UI (Corps)"/>
              </a:rPr>
              <a:t>de diverses sources telles qu'Oracle et Excel, en mode batch.</a:t>
            </a:r>
            <a:endParaRPr lang="en-US" sz="1200" dirty="0">
              <a:latin typeface="Segoe UI (Corps)"/>
            </a:endParaRPr>
          </a:p>
        </p:txBody>
      </p:sp>
      <p:sp>
        <p:nvSpPr>
          <p:cNvPr id="102" name="Rectangle 101"/>
          <p:cNvSpPr/>
          <p:nvPr/>
        </p:nvSpPr>
        <p:spPr>
          <a:xfrm>
            <a:off x="5717628" y="2289706"/>
            <a:ext cx="6096000" cy="461665"/>
          </a:xfrm>
          <a:prstGeom prst="rect">
            <a:avLst/>
          </a:prstGeom>
        </p:spPr>
        <p:txBody>
          <a:bodyPr wrap="square">
            <a:spAutoFit/>
          </a:bodyPr>
          <a:lstStyle/>
          <a:p>
            <a:pPr algn="just"/>
            <a:r>
              <a:rPr lang="fr-FR" sz="1200" dirty="0">
                <a:latin typeface="Segoe UI (Corps)"/>
              </a:rPr>
              <a:t>Le système doit être en mesure de fournir un aperçu de la qualité des </a:t>
            </a:r>
            <a:endParaRPr lang="fr-FR" sz="1200" dirty="0" smtClean="0">
              <a:latin typeface="Segoe UI (Corps)"/>
            </a:endParaRPr>
          </a:p>
          <a:p>
            <a:pPr algn="just"/>
            <a:r>
              <a:rPr lang="fr-FR" sz="1200" dirty="0" smtClean="0">
                <a:latin typeface="Segoe UI (Corps)"/>
              </a:rPr>
              <a:t>métadonnées</a:t>
            </a:r>
            <a:r>
              <a:rPr lang="fr-FR" sz="1200" dirty="0">
                <a:latin typeface="Segoe UI (Corps)"/>
              </a:rPr>
              <a:t>.</a:t>
            </a:r>
            <a:endParaRPr lang="en-US" sz="1200" dirty="0">
              <a:latin typeface="Segoe UI (Corps)"/>
            </a:endParaRPr>
          </a:p>
        </p:txBody>
      </p:sp>
      <p:sp>
        <p:nvSpPr>
          <p:cNvPr id="103" name="Rectangle 102"/>
          <p:cNvSpPr/>
          <p:nvPr/>
        </p:nvSpPr>
        <p:spPr>
          <a:xfrm>
            <a:off x="5729126" y="3038472"/>
            <a:ext cx="6096000" cy="461665"/>
          </a:xfrm>
          <a:prstGeom prst="rect">
            <a:avLst/>
          </a:prstGeom>
        </p:spPr>
        <p:txBody>
          <a:bodyPr wrap="square">
            <a:spAutoFit/>
          </a:bodyPr>
          <a:lstStyle/>
          <a:p>
            <a:pPr algn="just"/>
            <a:r>
              <a:rPr lang="fr-FR" sz="1200" dirty="0">
                <a:latin typeface="Segoe UI (Corps)"/>
              </a:rPr>
              <a:t>Le système doit être capable de fournir un résumé détaillé sur la qualité </a:t>
            </a:r>
          </a:p>
          <a:p>
            <a:pPr algn="just"/>
            <a:r>
              <a:rPr lang="fr-FR" sz="1200" dirty="0" smtClean="0">
                <a:latin typeface="Segoe UI (Corps)"/>
              </a:rPr>
              <a:t>des </a:t>
            </a:r>
            <a:r>
              <a:rPr lang="fr-FR" sz="1200" dirty="0">
                <a:latin typeface="Segoe UI (Corps)"/>
              </a:rPr>
              <a:t>métadonnées.</a:t>
            </a:r>
            <a:endParaRPr lang="en-US" sz="1200" dirty="0">
              <a:latin typeface="Segoe UI (Corps)"/>
            </a:endParaRPr>
          </a:p>
        </p:txBody>
      </p:sp>
      <p:cxnSp>
        <p:nvCxnSpPr>
          <p:cNvPr id="104" name="Connecteur droit 49">
            <a:extLst>
              <a:ext uri="{FF2B5EF4-FFF2-40B4-BE49-F238E27FC236}">
                <a16:creationId xmlns:a16="http://schemas.microsoft.com/office/drawing/2014/main" id="{25C7246B-7A3D-70AF-1106-1BB59B3FD0AC}"/>
              </a:ext>
            </a:extLst>
          </p:cNvPr>
          <p:cNvCxnSpPr/>
          <p:nvPr/>
        </p:nvCxnSpPr>
        <p:spPr>
          <a:xfrm rot="5400000">
            <a:off x="5459139" y="1857766"/>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5" name="Connecteur droit 49">
            <a:extLst>
              <a:ext uri="{FF2B5EF4-FFF2-40B4-BE49-F238E27FC236}">
                <a16:creationId xmlns:a16="http://schemas.microsoft.com/office/drawing/2014/main" id="{25C7246B-7A3D-70AF-1106-1BB59B3FD0AC}"/>
              </a:ext>
            </a:extLst>
          </p:cNvPr>
          <p:cNvCxnSpPr/>
          <p:nvPr/>
        </p:nvCxnSpPr>
        <p:spPr>
          <a:xfrm rot="5400000">
            <a:off x="5459139" y="2557541"/>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6" name="Connecteur droit 49">
            <a:extLst>
              <a:ext uri="{FF2B5EF4-FFF2-40B4-BE49-F238E27FC236}">
                <a16:creationId xmlns:a16="http://schemas.microsoft.com/office/drawing/2014/main" id="{25C7246B-7A3D-70AF-1106-1BB59B3FD0AC}"/>
              </a:ext>
            </a:extLst>
          </p:cNvPr>
          <p:cNvCxnSpPr/>
          <p:nvPr/>
        </p:nvCxnSpPr>
        <p:spPr>
          <a:xfrm rot="5400000">
            <a:off x="5470637" y="3285193"/>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729127" y="3798793"/>
            <a:ext cx="6096000" cy="276999"/>
          </a:xfrm>
          <a:prstGeom prst="rect">
            <a:avLst/>
          </a:prstGeom>
        </p:spPr>
        <p:txBody>
          <a:bodyPr wrap="square">
            <a:spAutoFit/>
          </a:bodyPr>
          <a:lstStyle/>
          <a:p>
            <a:pPr algn="just"/>
            <a:r>
              <a:rPr lang="fr-FR" sz="1200" dirty="0">
                <a:latin typeface="Segoe UI (Corps)"/>
              </a:rPr>
              <a:t>Le système doit pouvoir détecter les anomalies dans les logs.</a:t>
            </a:r>
            <a:endParaRPr lang="en-US" sz="1200" dirty="0">
              <a:latin typeface="Segoe UI (Corps)"/>
            </a:endParaRPr>
          </a:p>
        </p:txBody>
      </p:sp>
      <p:cxnSp>
        <p:nvCxnSpPr>
          <p:cNvPr id="108" name="Connecteur droit 49">
            <a:extLst>
              <a:ext uri="{FF2B5EF4-FFF2-40B4-BE49-F238E27FC236}">
                <a16:creationId xmlns:a16="http://schemas.microsoft.com/office/drawing/2014/main" id="{25C7246B-7A3D-70AF-1106-1BB59B3FD0AC}"/>
              </a:ext>
            </a:extLst>
          </p:cNvPr>
          <p:cNvCxnSpPr/>
          <p:nvPr/>
        </p:nvCxnSpPr>
        <p:spPr>
          <a:xfrm rot="5400000">
            <a:off x="5470638" y="3933104"/>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5729126" y="4497269"/>
            <a:ext cx="6096000" cy="461665"/>
          </a:xfrm>
          <a:prstGeom prst="rect">
            <a:avLst/>
          </a:prstGeom>
        </p:spPr>
        <p:txBody>
          <a:bodyPr wrap="square">
            <a:spAutoFit/>
          </a:bodyPr>
          <a:lstStyle/>
          <a:p>
            <a:pPr algn="just"/>
            <a:r>
              <a:rPr lang="fr-FR" sz="1200" dirty="0">
                <a:latin typeface="Segoe UI (Corps)"/>
              </a:rPr>
              <a:t>Le système doit permettre l'envoi automatique d'emails contenant des </a:t>
            </a:r>
            <a:r>
              <a:rPr lang="fr-FR" sz="1200" dirty="0" smtClean="0">
                <a:latin typeface="Segoe UI (Corps)"/>
              </a:rPr>
              <a:t>résumés</a:t>
            </a:r>
          </a:p>
          <a:p>
            <a:pPr algn="just"/>
            <a:r>
              <a:rPr lang="fr-FR" sz="1200" dirty="0" smtClean="0">
                <a:latin typeface="Segoe UI (Corps)"/>
              </a:rPr>
              <a:t>des </a:t>
            </a:r>
            <a:r>
              <a:rPr lang="fr-FR" sz="1200" dirty="0">
                <a:latin typeface="Segoe UI (Corps)"/>
              </a:rPr>
              <a:t>logs et des alertes d'anomalies.</a:t>
            </a:r>
            <a:endParaRPr lang="en-US" sz="1200" dirty="0">
              <a:latin typeface="Segoe UI (Corps)"/>
            </a:endParaRPr>
          </a:p>
        </p:txBody>
      </p:sp>
      <p:cxnSp>
        <p:nvCxnSpPr>
          <p:cNvPr id="110" name="Connecteur droit 49">
            <a:extLst>
              <a:ext uri="{FF2B5EF4-FFF2-40B4-BE49-F238E27FC236}">
                <a16:creationId xmlns:a16="http://schemas.microsoft.com/office/drawing/2014/main" id="{25C7246B-7A3D-70AF-1106-1BB59B3FD0AC}"/>
              </a:ext>
            </a:extLst>
          </p:cNvPr>
          <p:cNvCxnSpPr/>
          <p:nvPr/>
        </p:nvCxnSpPr>
        <p:spPr>
          <a:xfrm rot="5400000">
            <a:off x="5470637" y="4741016"/>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Curved Connector 113"/>
          <p:cNvCxnSpPr/>
          <p:nvPr/>
        </p:nvCxnSpPr>
        <p:spPr>
          <a:xfrm rot="5400000" flipH="1" flipV="1">
            <a:off x="2517470" y="2528937"/>
            <a:ext cx="429331" cy="374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90" idx="1"/>
          </p:cNvCxnSpPr>
          <p:nvPr/>
        </p:nvCxnSpPr>
        <p:spPr>
          <a:xfrm>
            <a:off x="2338503" y="3218501"/>
            <a:ext cx="623225" cy="3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40723" y="5926075"/>
            <a:ext cx="2225289" cy="307777"/>
          </a:xfrm>
          <a:prstGeom prst="rect">
            <a:avLst/>
          </a:prstGeom>
        </p:spPr>
        <p:txBody>
          <a:bodyPr wrap="none">
            <a:spAutoFit/>
          </a:bodyPr>
          <a:lstStyle/>
          <a:p>
            <a:r>
              <a:rPr lang="en-US" sz="1400" dirty="0" err="1" smtClean="0">
                <a:solidFill>
                  <a:schemeClr val="accent5">
                    <a:lumMod val="50000"/>
                  </a:schemeClr>
                </a:solidFill>
                <a:latin typeface="Segoe UI (Corps)"/>
              </a:rPr>
              <a:t>Besoins</a:t>
            </a:r>
            <a:r>
              <a:rPr lang="en-US" sz="1400" dirty="0" smtClean="0">
                <a:solidFill>
                  <a:schemeClr val="accent5">
                    <a:lumMod val="50000"/>
                  </a:schemeClr>
                </a:solidFill>
                <a:latin typeface="Segoe UI (Corps)"/>
              </a:rPr>
              <a:t> non </a:t>
            </a:r>
            <a:r>
              <a:rPr lang="en-US" sz="1400" dirty="0" err="1" smtClean="0">
                <a:solidFill>
                  <a:schemeClr val="accent5">
                    <a:lumMod val="50000"/>
                  </a:schemeClr>
                </a:solidFill>
                <a:latin typeface="Segoe UI (Corps)"/>
              </a:rPr>
              <a:t>fonctionnels</a:t>
            </a:r>
            <a:endParaRPr lang="en-US" dirty="0">
              <a:solidFill>
                <a:schemeClr val="accent5">
                  <a:lumMod val="50000"/>
                </a:schemeClr>
              </a:solidFill>
            </a:endParaRPr>
          </a:p>
        </p:txBody>
      </p:sp>
      <p:sp>
        <p:nvSpPr>
          <p:cNvPr id="46" name="Rectangle 45"/>
          <p:cNvSpPr/>
          <p:nvPr/>
        </p:nvSpPr>
        <p:spPr>
          <a:xfrm>
            <a:off x="2936022" y="5937617"/>
            <a:ext cx="1079142" cy="284693"/>
          </a:xfrm>
          <a:prstGeom prst="rect">
            <a:avLst/>
          </a:prstGeom>
        </p:spPr>
        <p:txBody>
          <a:bodyPr wrap="none">
            <a:spAutoFit/>
          </a:bodyPr>
          <a:lstStyle/>
          <a:p>
            <a:pPr>
              <a:buSzPts val="1800"/>
            </a:pPr>
            <a:r>
              <a:rPr lang="en-US" sz="1250" dirty="0" smtClean="0">
                <a:latin typeface="Segoe UI" panose="020B0502040204020203" pitchFamily="34" charset="0"/>
                <a:cs typeface="Segoe UI" panose="020B0502040204020203" pitchFamily="34" charset="0"/>
              </a:rPr>
              <a:t>Performance</a:t>
            </a:r>
            <a:endParaRPr lang="en-US" sz="1250" dirty="0">
              <a:latin typeface="Segoe UI" panose="020B0502040204020203" pitchFamily="34" charset="0"/>
              <a:cs typeface="Segoe UI" panose="020B0502040204020203" pitchFamily="34" charset="0"/>
            </a:endParaRPr>
          </a:p>
        </p:txBody>
      </p:sp>
      <p:sp>
        <p:nvSpPr>
          <p:cNvPr id="48" name="Rectangle 47"/>
          <p:cNvSpPr/>
          <p:nvPr/>
        </p:nvSpPr>
        <p:spPr>
          <a:xfrm>
            <a:off x="4373975" y="5937617"/>
            <a:ext cx="901529" cy="284693"/>
          </a:xfrm>
          <a:prstGeom prst="rect">
            <a:avLst/>
          </a:prstGeom>
        </p:spPr>
        <p:txBody>
          <a:bodyPr wrap="none">
            <a:spAutoFit/>
          </a:bodyPr>
          <a:lstStyle/>
          <a:p>
            <a:r>
              <a:rPr lang="fr-FR" sz="1250" dirty="0" smtClean="0">
                <a:latin typeface="Segoe UI" panose="020B0502040204020203" pitchFamily="34" charset="0"/>
                <a:cs typeface="Segoe UI" panose="020B0502040204020203" pitchFamily="34" charset="0"/>
              </a:rPr>
              <a:t>La fiabilité</a:t>
            </a:r>
            <a:endParaRPr lang="fr-FR" sz="1250" dirty="0">
              <a:latin typeface="Segoe UI" panose="020B0502040204020203" pitchFamily="34" charset="0"/>
              <a:cs typeface="Segoe UI" panose="020B0502040204020203" pitchFamily="34" charset="0"/>
            </a:endParaRPr>
          </a:p>
        </p:txBody>
      </p:sp>
      <p:sp>
        <p:nvSpPr>
          <p:cNvPr id="49" name="Rectangle 48"/>
          <p:cNvSpPr/>
          <p:nvPr/>
        </p:nvSpPr>
        <p:spPr>
          <a:xfrm>
            <a:off x="5634315" y="5937617"/>
            <a:ext cx="1074653" cy="284693"/>
          </a:xfrm>
          <a:prstGeom prst="rect">
            <a:avLst/>
          </a:prstGeom>
        </p:spPr>
        <p:txBody>
          <a:bodyPr wrap="none">
            <a:spAutoFit/>
          </a:bodyPr>
          <a:lstStyle/>
          <a:p>
            <a:r>
              <a:rPr lang="fr-FR" sz="1250" dirty="0" smtClean="0">
                <a:latin typeface="Segoe UI" panose="020B0502040204020203" pitchFamily="34" charset="0"/>
                <a:cs typeface="Segoe UI" panose="020B0502040204020203" pitchFamily="34" charset="0"/>
              </a:rPr>
              <a:t>La </a:t>
            </a:r>
            <a:r>
              <a:rPr lang="fr-FR" sz="1250" dirty="0" err="1" smtClean="0">
                <a:latin typeface="Segoe UI" panose="020B0502040204020203" pitchFamily="34" charset="0"/>
                <a:cs typeface="Segoe UI" panose="020B0502040204020203" pitchFamily="34" charset="0"/>
              </a:rPr>
              <a:t>scalabilité</a:t>
            </a:r>
            <a:endParaRPr lang="fr-FR" sz="1250" dirty="0">
              <a:latin typeface="Segoe UI" panose="020B0502040204020203" pitchFamily="34" charset="0"/>
              <a:cs typeface="Segoe UI" panose="020B0502040204020203" pitchFamily="34" charset="0"/>
            </a:endParaRPr>
          </a:p>
        </p:txBody>
      </p:sp>
      <p:sp>
        <p:nvSpPr>
          <p:cNvPr id="50" name="Rectangle 49"/>
          <p:cNvSpPr/>
          <p:nvPr/>
        </p:nvSpPr>
        <p:spPr>
          <a:xfrm>
            <a:off x="7067779" y="5841436"/>
            <a:ext cx="1371521" cy="477054"/>
          </a:xfrm>
          <a:prstGeom prst="rect">
            <a:avLst/>
          </a:prstGeom>
        </p:spPr>
        <p:txBody>
          <a:bodyPr wrap="square">
            <a:spAutoFit/>
          </a:bodyPr>
          <a:lstStyle/>
          <a:p>
            <a:pPr algn="ctr"/>
            <a:r>
              <a:rPr lang="fr-FR" sz="1250" dirty="0" smtClean="0">
                <a:latin typeface="Segoe UI" panose="020B0502040204020203" pitchFamily="34" charset="0"/>
                <a:cs typeface="Segoe UI" panose="020B0502040204020203" pitchFamily="34" charset="0"/>
              </a:rPr>
              <a:t>Conformité</a:t>
            </a:r>
            <a:r>
              <a:rPr lang="en-US" sz="1250" dirty="0" smtClean="0">
                <a:latin typeface="Segoe UI" panose="020B0502040204020203" pitchFamily="34" charset="0"/>
                <a:cs typeface="Segoe UI" panose="020B0502040204020203" pitchFamily="34" charset="0"/>
              </a:rPr>
              <a:t> </a:t>
            </a:r>
          </a:p>
          <a:p>
            <a:pPr algn="ctr"/>
            <a:r>
              <a:rPr lang="en-US" sz="1250" dirty="0" err="1" smtClean="0">
                <a:latin typeface="Segoe UI" panose="020B0502040204020203" pitchFamily="34" charset="0"/>
                <a:cs typeface="Segoe UI" panose="020B0502040204020203" pitchFamily="34" charset="0"/>
              </a:rPr>
              <a:t>réglementaire</a:t>
            </a:r>
            <a:endParaRPr lang="fr-FR" sz="1250" dirty="0">
              <a:latin typeface="Segoe UI" panose="020B0502040204020203" pitchFamily="34" charset="0"/>
              <a:cs typeface="Segoe UI" panose="020B0502040204020203" pitchFamily="34" charset="0"/>
            </a:endParaRPr>
          </a:p>
        </p:txBody>
      </p:sp>
      <p:sp>
        <p:nvSpPr>
          <p:cNvPr id="51" name="Rectangle 50"/>
          <p:cNvSpPr/>
          <p:nvPr/>
        </p:nvSpPr>
        <p:spPr>
          <a:xfrm>
            <a:off x="8798111" y="5937617"/>
            <a:ext cx="749244" cy="284693"/>
          </a:xfrm>
          <a:prstGeom prst="rect">
            <a:avLst/>
          </a:prstGeom>
        </p:spPr>
        <p:txBody>
          <a:bodyPr wrap="none">
            <a:spAutoFit/>
          </a:bodyPr>
          <a:lstStyle/>
          <a:p>
            <a:r>
              <a:rPr lang="en-US" sz="1250" i="1" dirty="0" smtClean="0">
                <a:latin typeface="Segoe UI" panose="020B0502040204020203" pitchFamily="34" charset="0"/>
                <a:cs typeface="Segoe UI" panose="020B0502040204020203" pitchFamily="34" charset="0"/>
              </a:rPr>
              <a:t>S</a:t>
            </a:r>
            <a:r>
              <a:rPr lang="fr-FR" sz="1250" i="1" dirty="0" smtClean="0">
                <a:latin typeface="Segoe UI" panose="020B0502040204020203" pitchFamily="34" charset="0"/>
                <a:cs typeface="Segoe UI" panose="020B0502040204020203" pitchFamily="34" charset="0"/>
              </a:rPr>
              <a:t>é</a:t>
            </a:r>
            <a:r>
              <a:rPr lang="en-US" sz="1250" i="1" dirty="0" err="1" smtClean="0">
                <a:latin typeface="Segoe UI" panose="020B0502040204020203" pitchFamily="34" charset="0"/>
                <a:cs typeface="Segoe UI" panose="020B0502040204020203" pitchFamily="34" charset="0"/>
              </a:rPr>
              <a:t>curit</a:t>
            </a:r>
            <a:r>
              <a:rPr lang="fr-FR" sz="1250" i="1" dirty="0" smtClean="0">
                <a:latin typeface="Segoe UI" panose="020B0502040204020203" pitchFamily="34" charset="0"/>
                <a:cs typeface="Segoe UI" panose="020B0502040204020203" pitchFamily="34" charset="0"/>
              </a:rPr>
              <a:t>é</a:t>
            </a:r>
            <a:endParaRPr lang="en-US" sz="1250" i="1" dirty="0">
              <a:latin typeface="Segoe UI" panose="020B0502040204020203" pitchFamily="34" charset="0"/>
              <a:cs typeface="Segoe UI" panose="020B0502040204020203" pitchFamily="34" charset="0"/>
            </a:endParaRPr>
          </a:p>
        </p:txBody>
      </p:sp>
      <p:sp>
        <p:nvSpPr>
          <p:cNvPr id="52" name="Rectangle 51"/>
          <p:cNvSpPr/>
          <p:nvPr/>
        </p:nvSpPr>
        <p:spPr>
          <a:xfrm>
            <a:off x="9906165" y="5937617"/>
            <a:ext cx="1145955" cy="284693"/>
          </a:xfrm>
          <a:prstGeom prst="rect">
            <a:avLst/>
          </a:prstGeom>
        </p:spPr>
        <p:txBody>
          <a:bodyPr wrap="none">
            <a:spAutoFit/>
          </a:bodyPr>
          <a:lstStyle/>
          <a:p>
            <a:r>
              <a:rPr lang="en-US" sz="1250" dirty="0" smtClean="0">
                <a:latin typeface="Segoe UI" panose="020B0502040204020203" pitchFamily="34" charset="0"/>
                <a:cs typeface="Segoe UI" panose="020B0502040204020203" pitchFamily="34" charset="0"/>
              </a:rPr>
              <a:t>Orchestration</a:t>
            </a:r>
            <a:endParaRPr lang="en-US" sz="1250" dirty="0">
              <a:latin typeface="Segoe UI" panose="020B0502040204020203" pitchFamily="34" charset="0"/>
              <a:cs typeface="Segoe UI" panose="020B0502040204020203" pitchFamily="34" charset="0"/>
            </a:endParaRPr>
          </a:p>
        </p:txBody>
      </p:sp>
      <p:cxnSp>
        <p:nvCxnSpPr>
          <p:cNvPr id="53" name="Connecteur droit 49">
            <a:extLst>
              <a:ext uri="{FF2B5EF4-FFF2-40B4-BE49-F238E27FC236}">
                <a16:creationId xmlns:a16="http://schemas.microsoft.com/office/drawing/2014/main" id="{25C7246B-7A3D-70AF-1106-1BB59B3FD0AC}"/>
              </a:ext>
            </a:extLst>
          </p:cNvPr>
          <p:cNvCxnSpPr/>
          <p:nvPr/>
        </p:nvCxnSpPr>
        <p:spPr>
          <a:xfrm>
            <a:off x="4051228" y="6094457"/>
            <a:ext cx="2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49">
            <a:extLst>
              <a:ext uri="{FF2B5EF4-FFF2-40B4-BE49-F238E27FC236}">
                <a16:creationId xmlns:a16="http://schemas.microsoft.com/office/drawing/2014/main" id="{25C7246B-7A3D-70AF-1106-1BB59B3FD0AC}"/>
              </a:ext>
            </a:extLst>
          </p:cNvPr>
          <p:cNvCxnSpPr/>
          <p:nvPr/>
        </p:nvCxnSpPr>
        <p:spPr>
          <a:xfrm>
            <a:off x="5242221" y="6094457"/>
            <a:ext cx="2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49">
            <a:extLst>
              <a:ext uri="{FF2B5EF4-FFF2-40B4-BE49-F238E27FC236}">
                <a16:creationId xmlns:a16="http://schemas.microsoft.com/office/drawing/2014/main" id="{25C7246B-7A3D-70AF-1106-1BB59B3FD0AC}"/>
              </a:ext>
            </a:extLst>
          </p:cNvPr>
          <p:cNvCxnSpPr/>
          <p:nvPr/>
        </p:nvCxnSpPr>
        <p:spPr>
          <a:xfrm>
            <a:off x="6758152" y="6094457"/>
            <a:ext cx="2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cteur droit 49">
            <a:extLst>
              <a:ext uri="{FF2B5EF4-FFF2-40B4-BE49-F238E27FC236}">
                <a16:creationId xmlns:a16="http://schemas.microsoft.com/office/drawing/2014/main" id="{25C7246B-7A3D-70AF-1106-1BB59B3FD0AC}"/>
              </a:ext>
            </a:extLst>
          </p:cNvPr>
          <p:cNvCxnSpPr/>
          <p:nvPr/>
        </p:nvCxnSpPr>
        <p:spPr>
          <a:xfrm>
            <a:off x="8430833" y="6094457"/>
            <a:ext cx="2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cteur droit 49">
            <a:extLst>
              <a:ext uri="{FF2B5EF4-FFF2-40B4-BE49-F238E27FC236}">
                <a16:creationId xmlns:a16="http://schemas.microsoft.com/office/drawing/2014/main" id="{25C7246B-7A3D-70AF-1106-1BB59B3FD0AC}"/>
              </a:ext>
            </a:extLst>
          </p:cNvPr>
          <p:cNvCxnSpPr/>
          <p:nvPr/>
        </p:nvCxnSpPr>
        <p:spPr>
          <a:xfrm>
            <a:off x="9592992" y="6094457"/>
            <a:ext cx="26548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Left Brace 4"/>
          <p:cNvSpPr/>
          <p:nvPr/>
        </p:nvSpPr>
        <p:spPr>
          <a:xfrm>
            <a:off x="2768771" y="5898249"/>
            <a:ext cx="169956" cy="392415"/>
          </a:xfrm>
          <a:prstGeom prst="leftBrace">
            <a:avLst>
              <a:gd name="adj1" fmla="val 2844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4687190" y="5494868"/>
            <a:ext cx="281762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74060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par>
                                <p:cTn id="14" presetID="22" presetClass="entr" presetSubtype="4"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wipe(down)">
                                      <p:cBhvr>
                                        <p:cTn id="16" dur="500"/>
                                        <p:tgtEl>
                                          <p:spTgt spid="86"/>
                                        </p:tgtEl>
                                      </p:cBhvr>
                                    </p:animEffect>
                                  </p:childTnLst>
                                </p:cTn>
                              </p:par>
                              <p:par>
                                <p:cTn id="17" presetID="10" presetClass="entr" presetSubtype="0" fill="hold" nodeType="with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4"/>
                                        </p:tgtEl>
                                        <p:attrNameLst>
                                          <p:attrName>style.visibility</p:attrName>
                                        </p:attrNameLst>
                                      </p:cBhvr>
                                      <p:to>
                                        <p:strVal val="visible"/>
                                      </p:to>
                                    </p:set>
                                    <p:animEffect transition="in" filter="wipe(down)">
                                      <p:cBhvr>
                                        <p:cTn id="24" dur="500"/>
                                        <p:tgtEl>
                                          <p:spTgt spid="1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par>
                                <p:cTn id="28" presetID="10" presetClass="entr" presetSubtype="0" fill="hold" nodeType="with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fade">
                                      <p:cBhvr>
                                        <p:cTn id="30" dur="500"/>
                                        <p:tgtEl>
                                          <p:spTgt spid="10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fade">
                                      <p:cBhvr>
                                        <p:cTn id="33" dur="500"/>
                                        <p:tgtEl>
                                          <p:spTgt spid="10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wipe(up)">
                                      <p:cBhvr>
                                        <p:cTn id="38" dur="500"/>
                                        <p:tgtEl>
                                          <p:spTgt spid="8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fade">
                                      <p:cBhvr>
                                        <p:cTn id="41" dur="500"/>
                                        <p:tgtEl>
                                          <p:spTgt spid="92"/>
                                        </p:tgtEl>
                                      </p:cBhvr>
                                    </p:animEffect>
                                  </p:childTnLst>
                                </p:cTn>
                              </p:par>
                              <p:par>
                                <p:cTn id="42" presetID="10" presetClass="entr" presetSubtype="0" fill="hold" nodeType="withEffect">
                                  <p:stCondLst>
                                    <p:cond delay="0"/>
                                  </p:stCondLst>
                                  <p:childTnLst>
                                    <p:set>
                                      <p:cBhvr>
                                        <p:cTn id="43" dur="1" fill="hold">
                                          <p:stCondLst>
                                            <p:cond delay="0"/>
                                          </p:stCondLst>
                                        </p:cTn>
                                        <p:tgtEl>
                                          <p:spTgt spid="110"/>
                                        </p:tgtEl>
                                        <p:attrNameLst>
                                          <p:attrName>style.visibility</p:attrName>
                                        </p:attrNameLst>
                                      </p:cBhvr>
                                      <p:to>
                                        <p:strVal val="visible"/>
                                      </p:to>
                                    </p:set>
                                    <p:animEffect transition="in" filter="fade">
                                      <p:cBhvr>
                                        <p:cTn id="44" dur="500"/>
                                        <p:tgtEl>
                                          <p:spTgt spid="1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fade">
                                      <p:cBhvr>
                                        <p:cTn id="47" dur="500"/>
                                        <p:tgtEl>
                                          <p:spTgt spid="10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wipe(up)">
                                      <p:cBhvr>
                                        <p:cTn id="52" dur="500"/>
                                        <p:tgtEl>
                                          <p:spTgt spid="99"/>
                                        </p:tgtEl>
                                      </p:cBhvr>
                                    </p:animEffect>
                                  </p:childTnLst>
                                </p:cTn>
                              </p:par>
                              <p:par>
                                <p:cTn id="53" presetID="10" presetClass="entr" presetSubtype="0" fill="hold" nodeType="with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fade">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left)">
                                      <p:cBhvr>
                                        <p:cTn id="66" dur="500"/>
                                        <p:tgtEl>
                                          <p:spTgt spid="33"/>
                                        </p:tgtEl>
                                      </p:cBhvr>
                                    </p:animEffect>
                                  </p:childTnLst>
                                </p:cTn>
                              </p:par>
                              <p:par>
                                <p:cTn id="67" presetID="10" presetClass="entr" presetSubtype="0" fill="hold" nodeType="with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fade">
                                      <p:cBhvr>
                                        <p:cTn id="69" dur="500"/>
                                        <p:tgtEl>
                                          <p:spTgt spid="10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fade">
                                      <p:cBhvr>
                                        <p:cTn id="72" dur="500"/>
                                        <p:tgtEl>
                                          <p:spTgt spid="90"/>
                                        </p:tgtEl>
                                      </p:cBhvr>
                                    </p:animEffect>
                                  </p:childTnLst>
                                </p:cTn>
                              </p:par>
                              <p:par>
                                <p:cTn id="73" presetID="10" presetClass="entr" presetSubtype="0" fill="hold" nodeType="withEffect">
                                  <p:stCondLst>
                                    <p:cond delay="0"/>
                                  </p:stCondLst>
                                  <p:childTnLst>
                                    <p:set>
                                      <p:cBhvr>
                                        <p:cTn id="74" dur="1" fill="hold">
                                          <p:stCondLst>
                                            <p:cond delay="0"/>
                                          </p:stCondLst>
                                        </p:cTn>
                                        <p:tgtEl>
                                          <p:spTgt spid="103">
                                            <p:txEl>
                                              <p:pRg st="0" end="0"/>
                                            </p:txEl>
                                          </p:spTgt>
                                        </p:tgtEl>
                                        <p:attrNameLst>
                                          <p:attrName>style.visibility</p:attrName>
                                        </p:attrNameLst>
                                      </p:cBhvr>
                                      <p:to>
                                        <p:strVal val="visible"/>
                                      </p:to>
                                    </p:set>
                                    <p:animEffect transition="in" filter="fade">
                                      <p:cBhvr>
                                        <p:cTn id="75" dur="500"/>
                                        <p:tgtEl>
                                          <p:spTgt spid="103">
                                            <p:txEl>
                                              <p:pRg st="0" end="0"/>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103">
                                            <p:txEl>
                                              <p:pRg st="1" end="1"/>
                                            </p:txEl>
                                          </p:spTgt>
                                        </p:tgtEl>
                                        <p:attrNameLst>
                                          <p:attrName>style.visibility</p:attrName>
                                        </p:attrNameLst>
                                      </p:cBhvr>
                                      <p:to>
                                        <p:strVal val="visible"/>
                                      </p:to>
                                    </p:set>
                                    <p:animEffect transition="in" filter="fade">
                                      <p:cBhvr>
                                        <p:cTn id="78" dur="500"/>
                                        <p:tgtEl>
                                          <p:spTgt spid="103">
                                            <p:txEl>
                                              <p:pRg st="1" end="1"/>
                                            </p:txEl>
                                          </p:spTgt>
                                        </p:tgtEl>
                                      </p:cBhvr>
                                    </p:animEffect>
                                  </p:childTnLst>
                                </p:cTn>
                              </p:par>
                              <p:par>
                                <p:cTn id="79" presetID="22" presetClass="entr" presetSubtype="8" fill="hold"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6"/>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0"/>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57"/>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56"/>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54"/>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53"/>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1" grpId="0"/>
      <p:bldP spid="92" grpId="0"/>
      <p:bldP spid="100" grpId="0"/>
      <p:bldP spid="101" grpId="0"/>
      <p:bldP spid="102" grpId="0"/>
      <p:bldP spid="107" grpId="0"/>
      <p:bldP spid="109" grpId="0"/>
      <p:bldP spid="42" grpId="0"/>
      <p:bldP spid="46" grpId="0"/>
      <p:bldP spid="48" grpId="0"/>
      <p:bldP spid="49" grpId="0"/>
      <p:bldP spid="50" grpId="0"/>
      <p:bldP spid="51" grpId="0"/>
      <p:bldP spid="52"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24000" y="0"/>
            <a:ext cx="9144000" cy="15716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12" name="Pentagon 11"/>
          <p:cNvSpPr/>
          <p:nvPr/>
        </p:nvSpPr>
        <p:spPr>
          <a:xfrm>
            <a:off x="1" y="-243408"/>
            <a:ext cx="2123728" cy="504032"/>
          </a:xfrm>
          <a:prstGeom prst="homePlate">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6" name="Chevron 5"/>
          <p:cNvSpPr/>
          <p:nvPr/>
        </p:nvSpPr>
        <p:spPr>
          <a:xfrm rot="10800000">
            <a:off x="6672592" y="6504842"/>
            <a:ext cx="4968024" cy="3600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7" name="Chevron 6"/>
          <p:cNvSpPr/>
          <p:nvPr/>
        </p:nvSpPr>
        <p:spPr>
          <a:xfrm>
            <a:off x="1256705" y="6497999"/>
            <a:ext cx="4335239" cy="360000"/>
          </a:xfrm>
          <a:prstGeom prst="chevron">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19" name="Pentagon 18"/>
          <p:cNvSpPr/>
          <p:nvPr/>
        </p:nvSpPr>
        <p:spPr>
          <a:xfrm>
            <a:off x="1343472" y="800720"/>
            <a:ext cx="9691320" cy="813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24" name="TextBox 23"/>
          <p:cNvSpPr txBox="1"/>
          <p:nvPr/>
        </p:nvSpPr>
        <p:spPr>
          <a:xfrm>
            <a:off x="9788390" y="6454388"/>
            <a:ext cx="484090" cy="369332"/>
          </a:xfrm>
          <a:prstGeom prst="rect">
            <a:avLst/>
          </a:prstGeom>
          <a:solidFill>
            <a:schemeClr val="bg1"/>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22" name="Chevron 21"/>
          <p:cNvSpPr/>
          <p:nvPr/>
        </p:nvSpPr>
        <p:spPr>
          <a:xfrm rot="10800000">
            <a:off x="0" y="6420108"/>
            <a:ext cx="10056456" cy="437892"/>
          </a:xfrm>
          <a:prstGeom prst="chevron">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0" scaled="1"/>
            <a:tileRect/>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23" name="Chevron 22"/>
          <p:cNvSpPr/>
          <p:nvPr/>
        </p:nvSpPr>
        <p:spPr>
          <a:xfrm>
            <a:off x="10056440" y="6420107"/>
            <a:ext cx="2123728" cy="44473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cxnSp>
        <p:nvCxnSpPr>
          <p:cNvPr id="27" name="Straight Connector 26"/>
          <p:cNvCxnSpPr/>
          <p:nvPr/>
        </p:nvCxnSpPr>
        <p:spPr>
          <a:xfrm>
            <a:off x="8184232" y="6479851"/>
            <a:ext cx="0" cy="288000"/>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4437425" y="239776"/>
            <a:ext cx="31412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0" dirty="0">
                <a:ln>
                  <a:noFill/>
                </a:ln>
                <a:solidFill>
                  <a:srgbClr val="E7E6E6">
                    <a:lumMod val="50000"/>
                  </a:srgbClr>
                </a:solidFill>
                <a:effectLst/>
                <a:uLnTx/>
                <a:uFillTx/>
                <a:latin typeface="Segoe UI (Corps)"/>
                <a:ea typeface="+mn-ea"/>
                <a:cs typeface="+mn-cs"/>
              </a:rPr>
              <a:t>PLAN</a:t>
            </a:r>
          </a:p>
        </p:txBody>
      </p:sp>
      <p:sp>
        <p:nvSpPr>
          <p:cNvPr id="31" name="Pentagon 23"/>
          <p:cNvSpPr/>
          <p:nvPr/>
        </p:nvSpPr>
        <p:spPr>
          <a:xfrm rot="10800000">
            <a:off x="10068273" y="-243407"/>
            <a:ext cx="2123728" cy="50403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14" name="Arc 13"/>
          <p:cNvSpPr/>
          <p:nvPr/>
        </p:nvSpPr>
        <p:spPr>
          <a:xfrm>
            <a:off x="-3363212" y="-152363"/>
            <a:ext cx="6858002" cy="6858000"/>
          </a:xfrm>
          <a:prstGeom prst="arc">
            <a:avLst>
              <a:gd name="adj1" fmla="val 16200000"/>
              <a:gd name="adj2" fmla="val 5370932"/>
            </a:avLst>
          </a:prstGeom>
          <a:solidFill>
            <a:schemeClr val="bg1"/>
          </a:solidFill>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21" name="TextBox 7"/>
          <p:cNvSpPr txBox="1"/>
          <p:nvPr/>
        </p:nvSpPr>
        <p:spPr>
          <a:xfrm flipH="1">
            <a:off x="3429355" y="1685847"/>
            <a:ext cx="5808995" cy="430887"/>
          </a:xfrm>
          <a:prstGeom prst="rect">
            <a:avLst/>
          </a:prstGeom>
          <a:noFill/>
        </p:spPr>
        <p:txBody>
          <a:bodyPr wrap="square" rtlCol="0">
            <a:spAutoFit/>
          </a:bodyPr>
          <a:lstStyle/>
          <a:p>
            <a:pPr lvl="0">
              <a:defRPr/>
            </a:pPr>
            <a:r>
              <a:rPr lang="fr-FR" sz="2200" b="1" dirty="0">
                <a:solidFill>
                  <a:srgbClr val="E7E6E6">
                    <a:lumMod val="50000"/>
                  </a:srgbClr>
                </a:solidFill>
                <a:latin typeface="Segoe UI (Corps)"/>
              </a:rPr>
              <a:t>Présentation du projet</a:t>
            </a:r>
            <a:endParaRPr kumimoji="0" lang="fr-FR" sz="22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25" name="Oval 14"/>
          <p:cNvSpPr/>
          <p:nvPr/>
        </p:nvSpPr>
        <p:spPr>
          <a:xfrm>
            <a:off x="3031900" y="1778274"/>
            <a:ext cx="311727" cy="311727"/>
          </a:xfrm>
          <a:prstGeom prst="ellipse">
            <a:avLst/>
          </a:prstGeom>
          <a:solidFill>
            <a:schemeClr val="accent6">
              <a:lumMod val="75000"/>
            </a:schemeClr>
          </a:solidFill>
          <a:ln>
            <a:noFill/>
          </a:ln>
          <a:effectLst>
            <a:innerShdw blurRad="63500" dist="50800" dir="13500000">
              <a:prstClr val="black">
                <a:alpha val="50000"/>
              </a:prstClr>
            </a:inn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0"/>
                <a:solidFill>
                  <a:srgbClr val="E7E6E6"/>
                </a:solidFill>
                <a:effectLst/>
                <a:uLnTx/>
                <a:uFillTx/>
                <a:latin typeface="Segoe UI (Corps)"/>
                <a:ea typeface="+mn-ea"/>
                <a:cs typeface="+mn-cs"/>
              </a:rPr>
              <a:t>1</a:t>
            </a:r>
          </a:p>
        </p:txBody>
      </p:sp>
      <p:sp>
        <p:nvSpPr>
          <p:cNvPr id="26" name="Oval 15"/>
          <p:cNvSpPr/>
          <p:nvPr/>
        </p:nvSpPr>
        <p:spPr>
          <a:xfrm>
            <a:off x="3320001" y="3354216"/>
            <a:ext cx="311727" cy="311727"/>
          </a:xfrm>
          <a:prstGeom prst="ellipse">
            <a:avLst/>
          </a:prstGeom>
          <a:solidFill>
            <a:schemeClr val="accent6">
              <a:lumMod val="75000"/>
            </a:schemeClr>
          </a:solidFill>
          <a:ln>
            <a:noFill/>
          </a:ln>
          <a:effectLst>
            <a:innerShdw blurRad="63500" dist="50800" dir="13500000">
              <a:prstClr val="black">
                <a:alpha val="50000"/>
              </a:prstClr>
            </a:inn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7E6E6"/>
                </a:solidFill>
                <a:effectLst/>
                <a:uLnTx/>
                <a:uFillTx/>
                <a:latin typeface="Segoe UI (Corps)"/>
                <a:ea typeface="+mn-ea"/>
                <a:cs typeface="+mn-cs"/>
              </a:rPr>
              <a:t>3</a:t>
            </a:r>
          </a:p>
        </p:txBody>
      </p:sp>
      <p:sp>
        <p:nvSpPr>
          <p:cNvPr id="29" name="Oval 16"/>
          <p:cNvSpPr/>
          <p:nvPr/>
        </p:nvSpPr>
        <p:spPr>
          <a:xfrm>
            <a:off x="3209899" y="4142187"/>
            <a:ext cx="311727" cy="311727"/>
          </a:xfrm>
          <a:prstGeom prst="ellipse">
            <a:avLst/>
          </a:prstGeom>
          <a:solidFill>
            <a:schemeClr val="accent6">
              <a:lumMod val="75000"/>
            </a:schemeClr>
          </a:solidFill>
          <a:ln>
            <a:noFill/>
          </a:ln>
          <a:effectLst>
            <a:innerShdw blurRad="63500" dist="50800" dir="13500000">
              <a:prstClr val="black">
                <a:alpha val="50000"/>
              </a:prstClr>
            </a:inn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7E6E6"/>
                </a:solidFill>
                <a:effectLst/>
                <a:uLnTx/>
                <a:uFillTx/>
                <a:latin typeface="Segoe UI (Corps)"/>
                <a:ea typeface="+mn-ea"/>
                <a:cs typeface="+mn-cs"/>
              </a:rPr>
              <a:t>4</a:t>
            </a:r>
          </a:p>
        </p:txBody>
      </p:sp>
      <p:sp>
        <p:nvSpPr>
          <p:cNvPr id="32" name="Oval 17"/>
          <p:cNvSpPr/>
          <p:nvPr/>
        </p:nvSpPr>
        <p:spPr>
          <a:xfrm>
            <a:off x="2847534" y="4930158"/>
            <a:ext cx="311727" cy="311727"/>
          </a:xfrm>
          <a:prstGeom prst="ellipse">
            <a:avLst/>
          </a:prstGeom>
          <a:solidFill>
            <a:schemeClr val="accent6">
              <a:lumMod val="75000"/>
            </a:schemeClr>
          </a:solidFill>
          <a:ln>
            <a:noFill/>
          </a:ln>
          <a:effectLst>
            <a:innerShdw blurRad="63500" dist="50800" dir="13500000">
              <a:prstClr val="black">
                <a:alpha val="50000"/>
              </a:prstClr>
            </a:inn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7E6E6"/>
                </a:solidFill>
                <a:effectLst/>
                <a:uLnTx/>
                <a:uFillTx/>
                <a:latin typeface="Segoe UI (Corps)"/>
                <a:ea typeface="+mn-ea"/>
                <a:cs typeface="+mn-cs"/>
              </a:rPr>
              <a:t>5</a:t>
            </a:r>
          </a:p>
        </p:txBody>
      </p:sp>
      <p:sp>
        <p:nvSpPr>
          <p:cNvPr id="33" name="Arc 32"/>
          <p:cNvSpPr/>
          <p:nvPr/>
        </p:nvSpPr>
        <p:spPr>
          <a:xfrm>
            <a:off x="-1533935" y="1905000"/>
            <a:ext cx="3048000" cy="3048000"/>
          </a:xfrm>
          <a:prstGeom prst="arc">
            <a:avLst>
              <a:gd name="adj1" fmla="val 16200000"/>
              <a:gd name="adj2" fmla="val 5359794"/>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38" name="TextBox 7"/>
          <p:cNvSpPr txBox="1"/>
          <p:nvPr/>
        </p:nvSpPr>
        <p:spPr>
          <a:xfrm flipH="1">
            <a:off x="3717377" y="3276637"/>
            <a:ext cx="4838728"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200" b="1" i="0" u="none" strike="noStrike" kern="1200" cap="none" spc="0" normalizeH="0" baseline="0" noProof="0" dirty="0" smtClean="0">
                <a:ln>
                  <a:noFill/>
                </a:ln>
                <a:solidFill>
                  <a:srgbClr val="E7E6E6">
                    <a:lumMod val="50000"/>
                  </a:srgbClr>
                </a:solidFill>
                <a:effectLst/>
                <a:uLnTx/>
                <a:uFillTx/>
                <a:latin typeface="Segoe UI (Corps)"/>
                <a:ea typeface="+mn-ea"/>
                <a:cs typeface="+mn-cs"/>
              </a:rPr>
              <a:t>Conception</a:t>
            </a:r>
            <a:endParaRPr kumimoji="0" lang="fr-FR" sz="22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39" name="TextBox 7"/>
          <p:cNvSpPr txBox="1"/>
          <p:nvPr/>
        </p:nvSpPr>
        <p:spPr>
          <a:xfrm flipH="1">
            <a:off x="3605389" y="4072032"/>
            <a:ext cx="7389647" cy="430887"/>
          </a:xfrm>
          <a:prstGeom prst="rect">
            <a:avLst/>
          </a:prstGeom>
          <a:noFill/>
        </p:spPr>
        <p:txBody>
          <a:bodyPr wrap="square" rtlCol="0">
            <a:spAutoFit/>
          </a:bodyPr>
          <a:lstStyle/>
          <a:p>
            <a:pPr lvl="0">
              <a:defRPr/>
            </a:pPr>
            <a:r>
              <a:rPr lang="fr-FR" sz="2200" b="1" dirty="0">
                <a:solidFill>
                  <a:srgbClr val="E7E6E6">
                    <a:lumMod val="50000"/>
                  </a:srgbClr>
                </a:solidFill>
                <a:latin typeface="Segoe UI (Corps)"/>
              </a:rPr>
              <a:t>Développement</a:t>
            </a:r>
            <a:endParaRPr kumimoji="0" lang="fr-FR" sz="22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0" name="TextBox 7"/>
          <p:cNvSpPr txBox="1"/>
          <p:nvPr/>
        </p:nvSpPr>
        <p:spPr>
          <a:xfrm flipH="1">
            <a:off x="3236626" y="4867427"/>
            <a:ext cx="6518809" cy="430887"/>
          </a:xfrm>
          <a:prstGeom prst="rect">
            <a:avLst/>
          </a:prstGeom>
          <a:noFill/>
        </p:spPr>
        <p:txBody>
          <a:bodyPr wrap="square" rtlCol="0">
            <a:spAutoFit/>
          </a:bodyPr>
          <a:lstStyle/>
          <a:p>
            <a:pPr lvl="0">
              <a:defRPr/>
            </a:pPr>
            <a:r>
              <a:rPr lang="en-US" sz="2200" b="1" dirty="0">
                <a:solidFill>
                  <a:srgbClr val="E7E6E6">
                    <a:lumMod val="50000"/>
                  </a:srgbClr>
                </a:solidFill>
                <a:latin typeface="Segoe UI (Corps)"/>
              </a:rPr>
              <a:t>Conclusion</a:t>
            </a:r>
            <a:endParaRPr lang="fr-FR" sz="2200" b="1" dirty="0">
              <a:solidFill>
                <a:srgbClr val="E7E6E6">
                  <a:lumMod val="50000"/>
                </a:srgbClr>
              </a:solidFill>
              <a:latin typeface="Segoe UI (Corps)"/>
            </a:endParaRPr>
          </a:p>
        </p:txBody>
      </p:sp>
      <p:sp>
        <p:nvSpPr>
          <p:cNvPr id="2" name="TextBox 7">
            <a:extLst>
              <a:ext uri="{FF2B5EF4-FFF2-40B4-BE49-F238E27FC236}">
                <a16:creationId xmlns:a16="http://schemas.microsoft.com/office/drawing/2014/main" id="{E5685B3A-A5DC-4855-52F2-4E6077E82734}"/>
              </a:ext>
            </a:extLst>
          </p:cNvPr>
          <p:cNvSpPr txBox="1"/>
          <p:nvPr/>
        </p:nvSpPr>
        <p:spPr>
          <a:xfrm flipH="1">
            <a:off x="3620204" y="2481242"/>
            <a:ext cx="5808995"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err="1" smtClean="0">
                <a:ln>
                  <a:noFill/>
                </a:ln>
                <a:solidFill>
                  <a:srgbClr val="E7E6E6">
                    <a:lumMod val="50000"/>
                  </a:srgbClr>
                </a:solidFill>
                <a:effectLst/>
                <a:uLnTx/>
                <a:uFillTx/>
                <a:latin typeface="Segoe UI (Corps)"/>
                <a:ea typeface="+mn-ea"/>
                <a:cs typeface="+mn-cs"/>
              </a:rPr>
              <a:t>Analyse</a:t>
            </a:r>
            <a:endParaRPr kumimoji="0" lang="fr-FR" sz="22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3" name="Oval 14">
            <a:extLst>
              <a:ext uri="{FF2B5EF4-FFF2-40B4-BE49-F238E27FC236}">
                <a16:creationId xmlns:a16="http://schemas.microsoft.com/office/drawing/2014/main" id="{AC9A8499-D9D4-1156-8741-CE9428EEB4B5}"/>
              </a:ext>
            </a:extLst>
          </p:cNvPr>
          <p:cNvSpPr/>
          <p:nvPr/>
        </p:nvSpPr>
        <p:spPr>
          <a:xfrm>
            <a:off x="3265613" y="2566245"/>
            <a:ext cx="311727" cy="311727"/>
          </a:xfrm>
          <a:prstGeom prst="ellipse">
            <a:avLst/>
          </a:prstGeom>
          <a:solidFill>
            <a:schemeClr val="accent6">
              <a:lumMod val="75000"/>
            </a:schemeClr>
          </a:solidFill>
          <a:ln>
            <a:noFill/>
          </a:ln>
          <a:effectLst>
            <a:innerShdw blurRad="63500" dist="50800" dir="13500000">
              <a:prstClr val="black">
                <a:alpha val="50000"/>
              </a:prstClr>
            </a:inn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0"/>
                <a:solidFill>
                  <a:srgbClr val="E7E6E6"/>
                </a:solidFill>
                <a:effectLst/>
                <a:uLnTx/>
                <a:uFillTx/>
                <a:latin typeface="Segoe UI (Corps)"/>
                <a:ea typeface="+mn-ea"/>
                <a:cs typeface="+mn-cs"/>
              </a:rPr>
              <a:t>2</a:t>
            </a:r>
          </a:p>
        </p:txBody>
      </p:sp>
    </p:spTree>
    <p:extLst>
      <p:ext uri="{BB962C8B-B14F-4D97-AF65-F5344CB8AC3E}">
        <p14:creationId xmlns:p14="http://schemas.microsoft.com/office/powerpoint/2010/main" val="37514853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0" presetClass="path" presetSubtype="0" accel="50000" decel="50000" fill="hold" grpId="0" nodeType="withEffect">
                                  <p:stCondLst>
                                    <p:cond delay="0"/>
                                  </p:stCondLst>
                                  <p:childTnLst>
                                    <p:animMotion origin="layout" path="M 3.88889E-6 -3.7037E-6 L -0.12604 -3.7037E-6 " pathEditMode="relative" ptsTypes="AA">
                                      <p:cBhvr>
                                        <p:cTn id="10" dur="1500" fill="hold"/>
                                        <p:tgtEl>
                                          <p:spTgt spid="19"/>
                                        </p:tgtEl>
                                        <p:attrNameLst>
                                          <p:attrName>ppt_x</p:attrName>
                                          <p:attrName>ppt_y</p:attrName>
                                        </p:attrNameLst>
                                      </p:cBhvr>
                                    </p:animMotion>
                                  </p:childTnLst>
                                </p:cTn>
                              </p:par>
                              <p:par>
                                <p:cTn id="11" presetID="10" presetClass="entr" presetSubtype="0" fill="hold" grpId="0" nodeType="withEffect">
                                  <p:stCondLst>
                                    <p:cond delay="9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2" presetClass="entr" presetSubtype="4" fill="hold" grpId="0" nodeType="withEffect">
                                  <p:stCondLst>
                                    <p:cond delay="40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4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40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4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ppt_x"/>
                                          </p:val>
                                        </p:tav>
                                        <p:tav tm="100000">
                                          <p:val>
                                            <p:strVal val="#ppt_x"/>
                                          </p:val>
                                        </p:tav>
                                      </p:tavLst>
                                    </p:anim>
                                    <p:anim calcmode="lin" valueType="num">
                                      <p:cBhvr additive="base">
                                        <p:cTn id="29" dur="500" fill="hold"/>
                                        <p:tgtEl>
                                          <p:spTgt spid="27"/>
                                        </p:tgtEl>
                                        <p:attrNameLst>
                                          <p:attrName>ppt_y</p:attrName>
                                        </p:attrNameLst>
                                      </p:cBhvr>
                                      <p:tavLst>
                                        <p:tav tm="0">
                                          <p:val>
                                            <p:strVal val="1+#ppt_h/2"/>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9" grpId="0" animBg="1"/>
      <p:bldP spid="24" grpId="0" animBg="1"/>
      <p:bldP spid="22" grpId="0" animBg="1"/>
      <p:bldP spid="23" grpId="0" animBg="1"/>
      <p:bldP spid="30" grpId="0"/>
      <p:bldP spid="21" grpId="0"/>
      <p:bldP spid="38" grpId="0"/>
      <p:bldP spid="39" grpId="0"/>
      <p:bldP spid="40"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Analyse</a:t>
            </a:r>
            <a:r>
              <a:rPr kumimoji="0" lang="en-US" sz="1200" b="1" i="0" u="none" strike="noStrike" kern="1200" cap="none" spc="0" normalizeH="0" baseline="0" noProof="0" dirty="0" smtClean="0">
                <a:ln>
                  <a:noFill/>
                </a:ln>
                <a:solidFill>
                  <a:schemeClr val="accent5">
                    <a:lumMod val="50000"/>
                  </a:schemeClr>
                </a:solidFill>
                <a:effectLst/>
                <a:uLnTx/>
                <a:uFillTx/>
                <a:latin typeface="Segoe UI (Corps)"/>
                <a:ea typeface="+mn-ea"/>
                <a:cs typeface="+mn-cs"/>
              </a:rPr>
              <a:t> des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besoins</a:t>
            </a:r>
            <a:endParaRPr kumimoji="0" lang="fr-FR" sz="1200" b="1" i="0" u="none" strike="noStrike" kern="1200" cap="none" spc="0" normalizeH="0" baseline="0" noProof="0" dirty="0">
              <a:ln>
                <a:noFill/>
              </a:ln>
              <a:solidFill>
                <a:schemeClr val="accent5">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67510" y="3529361"/>
            <a:ext cx="2225289" cy="307777"/>
          </a:xfrm>
          <a:prstGeom prst="rect">
            <a:avLst/>
          </a:prstGeom>
        </p:spPr>
        <p:txBody>
          <a:bodyPr wrap="none">
            <a:spAutoFit/>
          </a:bodyPr>
          <a:lstStyle/>
          <a:p>
            <a:r>
              <a:rPr lang="en-US" sz="1400" dirty="0" err="1" smtClean="0">
                <a:solidFill>
                  <a:schemeClr val="accent5">
                    <a:lumMod val="50000"/>
                  </a:schemeClr>
                </a:solidFill>
                <a:latin typeface="Segoe UI (Corps)"/>
              </a:rPr>
              <a:t>Besoins</a:t>
            </a:r>
            <a:r>
              <a:rPr lang="en-US" sz="1400" dirty="0" smtClean="0">
                <a:solidFill>
                  <a:schemeClr val="accent5">
                    <a:lumMod val="50000"/>
                  </a:schemeClr>
                </a:solidFill>
                <a:latin typeface="Segoe UI (Corps)"/>
              </a:rPr>
              <a:t> non </a:t>
            </a:r>
            <a:r>
              <a:rPr lang="en-US" sz="1400" dirty="0" err="1" smtClean="0">
                <a:solidFill>
                  <a:schemeClr val="accent5">
                    <a:lumMod val="50000"/>
                  </a:schemeClr>
                </a:solidFill>
                <a:latin typeface="Segoe UI (Corps)"/>
              </a:rPr>
              <a:t>fonctionnels</a:t>
            </a:r>
            <a:endParaRPr lang="en-US" dirty="0">
              <a:solidFill>
                <a:schemeClr val="accent5">
                  <a:lumMod val="50000"/>
                </a:schemeClr>
              </a:solidFill>
            </a:endParaRPr>
          </a:p>
        </p:txBody>
      </p:sp>
      <p:cxnSp>
        <p:nvCxnSpPr>
          <p:cNvPr id="42" name="Connecteur : en arc 59">
            <a:extLst>
              <a:ext uri="{FF2B5EF4-FFF2-40B4-BE49-F238E27FC236}">
                <a16:creationId xmlns:a16="http://schemas.microsoft.com/office/drawing/2014/main" id="{FB56366C-88B0-56BA-1A00-1D3B8C5C4C84}"/>
              </a:ext>
            </a:extLst>
          </p:cNvPr>
          <p:cNvCxnSpPr/>
          <p:nvPr/>
        </p:nvCxnSpPr>
        <p:spPr>
          <a:xfrm rot="10800000" flipH="1">
            <a:off x="2415409" y="2093382"/>
            <a:ext cx="515087" cy="16232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 en arc 61">
            <a:extLst>
              <a:ext uri="{FF2B5EF4-FFF2-40B4-BE49-F238E27FC236}">
                <a16:creationId xmlns:a16="http://schemas.microsoft.com/office/drawing/2014/main" id="{56B395EC-8C33-D74A-AA37-4B076B6222D7}"/>
              </a:ext>
            </a:extLst>
          </p:cNvPr>
          <p:cNvCxnSpPr/>
          <p:nvPr/>
        </p:nvCxnSpPr>
        <p:spPr>
          <a:xfrm>
            <a:off x="2415409" y="3716641"/>
            <a:ext cx="515087" cy="17803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030742" y="1924370"/>
            <a:ext cx="1079142" cy="284693"/>
          </a:xfrm>
          <a:prstGeom prst="rect">
            <a:avLst/>
          </a:prstGeom>
        </p:spPr>
        <p:txBody>
          <a:bodyPr wrap="none">
            <a:spAutoFit/>
          </a:bodyPr>
          <a:lstStyle/>
          <a:p>
            <a:pPr>
              <a:buSzPts val="1800"/>
            </a:pPr>
            <a:r>
              <a:rPr lang="en-US" sz="1250" dirty="0" smtClean="0">
                <a:solidFill>
                  <a:schemeClr val="accent5">
                    <a:lumMod val="50000"/>
                  </a:schemeClr>
                </a:solidFill>
                <a:latin typeface="Segoe UI" panose="020B0502040204020203" pitchFamily="34" charset="0"/>
                <a:cs typeface="Segoe UI" panose="020B0502040204020203" pitchFamily="34" charset="0"/>
              </a:rPr>
              <a:t>Performance</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49" name="Rectangle 48"/>
          <p:cNvSpPr/>
          <p:nvPr/>
        </p:nvSpPr>
        <p:spPr>
          <a:xfrm>
            <a:off x="3030742" y="2606883"/>
            <a:ext cx="901529" cy="284693"/>
          </a:xfrm>
          <a:prstGeom prst="rect">
            <a:avLst/>
          </a:prstGeom>
        </p:spPr>
        <p:txBody>
          <a:bodyPr wrap="none">
            <a:spAutoFit/>
          </a:bodyPr>
          <a:lstStyle/>
          <a:p>
            <a:r>
              <a:rPr lang="fr-FR" sz="1250" dirty="0" smtClean="0">
                <a:solidFill>
                  <a:schemeClr val="accent5">
                    <a:lumMod val="50000"/>
                  </a:schemeClr>
                </a:solidFill>
                <a:latin typeface="Segoe UI" panose="020B0502040204020203" pitchFamily="34" charset="0"/>
                <a:cs typeface="Segoe UI" panose="020B0502040204020203" pitchFamily="34" charset="0"/>
              </a:rPr>
              <a:t>La fiabilité</a:t>
            </a:r>
            <a:endParaRPr lang="fr-FR"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50" name="Rectangle 49"/>
          <p:cNvSpPr/>
          <p:nvPr/>
        </p:nvSpPr>
        <p:spPr>
          <a:xfrm>
            <a:off x="3030742" y="3280929"/>
            <a:ext cx="1074653" cy="284693"/>
          </a:xfrm>
          <a:prstGeom prst="rect">
            <a:avLst/>
          </a:prstGeom>
        </p:spPr>
        <p:txBody>
          <a:bodyPr wrap="none">
            <a:spAutoFit/>
          </a:bodyPr>
          <a:lstStyle/>
          <a:p>
            <a:r>
              <a:rPr lang="fr-FR" sz="1250" dirty="0" smtClean="0">
                <a:solidFill>
                  <a:schemeClr val="accent5">
                    <a:lumMod val="50000"/>
                  </a:schemeClr>
                </a:solidFill>
                <a:latin typeface="Segoe UI" panose="020B0502040204020203" pitchFamily="34" charset="0"/>
                <a:cs typeface="Segoe UI" panose="020B0502040204020203" pitchFamily="34" charset="0"/>
              </a:rPr>
              <a:t>La </a:t>
            </a:r>
            <a:r>
              <a:rPr lang="fr-FR" sz="1250" dirty="0" err="1" smtClean="0">
                <a:solidFill>
                  <a:schemeClr val="accent5">
                    <a:lumMod val="50000"/>
                  </a:schemeClr>
                </a:solidFill>
                <a:latin typeface="Segoe UI" panose="020B0502040204020203" pitchFamily="34" charset="0"/>
                <a:cs typeface="Segoe UI" panose="020B0502040204020203" pitchFamily="34" charset="0"/>
              </a:rPr>
              <a:t>scalabilité</a:t>
            </a:r>
            <a:endParaRPr lang="fr-FR"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51" name="Rectangle 50"/>
          <p:cNvSpPr/>
          <p:nvPr/>
        </p:nvSpPr>
        <p:spPr>
          <a:xfrm>
            <a:off x="3030741" y="3971909"/>
            <a:ext cx="2248829" cy="284693"/>
          </a:xfrm>
          <a:prstGeom prst="rect">
            <a:avLst/>
          </a:prstGeom>
        </p:spPr>
        <p:txBody>
          <a:bodyPr wrap="square">
            <a:spAutoFit/>
          </a:bodyPr>
          <a:lstStyle/>
          <a:p>
            <a:r>
              <a:rPr lang="fr-FR" sz="1250" dirty="0" smtClean="0">
                <a:solidFill>
                  <a:schemeClr val="accent5">
                    <a:lumMod val="50000"/>
                  </a:schemeClr>
                </a:solidFill>
                <a:latin typeface="Segoe UI" panose="020B0502040204020203" pitchFamily="34" charset="0"/>
                <a:cs typeface="Segoe UI" panose="020B0502040204020203" pitchFamily="34" charset="0"/>
              </a:rPr>
              <a:t>Conformité</a:t>
            </a:r>
            <a:r>
              <a:rPr lang="en-US" sz="1250" dirty="0" smtClean="0">
                <a:solidFill>
                  <a:schemeClr val="accent5">
                    <a:lumMod val="50000"/>
                  </a:schemeClr>
                </a:solidFill>
                <a:latin typeface="Segoe UI" panose="020B0502040204020203" pitchFamily="34" charset="0"/>
                <a:cs typeface="Segoe UI" panose="020B0502040204020203" pitchFamily="34" charset="0"/>
              </a:rPr>
              <a:t> </a:t>
            </a:r>
            <a:r>
              <a:rPr lang="en-US" sz="1250" dirty="0" err="1" smtClean="0">
                <a:solidFill>
                  <a:schemeClr val="accent5">
                    <a:lumMod val="50000"/>
                  </a:schemeClr>
                </a:solidFill>
                <a:latin typeface="Segoe UI" panose="020B0502040204020203" pitchFamily="34" charset="0"/>
                <a:cs typeface="Segoe UI" panose="020B0502040204020203" pitchFamily="34" charset="0"/>
              </a:rPr>
              <a:t>réglementaire</a:t>
            </a:r>
            <a:endParaRPr lang="fr-FR"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52" name="Rectangle 51"/>
          <p:cNvSpPr/>
          <p:nvPr/>
        </p:nvSpPr>
        <p:spPr>
          <a:xfrm>
            <a:off x="3030742" y="4654422"/>
            <a:ext cx="749244" cy="284693"/>
          </a:xfrm>
          <a:prstGeom prst="rect">
            <a:avLst/>
          </a:prstGeom>
        </p:spPr>
        <p:txBody>
          <a:bodyPr wrap="none">
            <a:spAutoFit/>
          </a:bodyPr>
          <a:lstStyle/>
          <a:p>
            <a:r>
              <a:rPr lang="en-US" sz="1250" dirty="0" smtClean="0">
                <a:solidFill>
                  <a:schemeClr val="accent5">
                    <a:lumMod val="50000"/>
                  </a:schemeClr>
                </a:solidFill>
                <a:latin typeface="Segoe UI" panose="020B0502040204020203" pitchFamily="34" charset="0"/>
                <a:cs typeface="Segoe UI" panose="020B0502040204020203" pitchFamily="34" charset="0"/>
              </a:rPr>
              <a:t>S</a:t>
            </a:r>
            <a:r>
              <a:rPr lang="fr-FR" sz="1250" dirty="0" smtClean="0">
                <a:solidFill>
                  <a:schemeClr val="accent5">
                    <a:lumMod val="50000"/>
                  </a:schemeClr>
                </a:solidFill>
                <a:latin typeface="Segoe UI" panose="020B0502040204020203" pitchFamily="34" charset="0"/>
                <a:cs typeface="Segoe UI" panose="020B0502040204020203" pitchFamily="34" charset="0"/>
              </a:rPr>
              <a:t>é</a:t>
            </a:r>
            <a:r>
              <a:rPr lang="en-US" sz="1250" dirty="0" err="1" smtClean="0">
                <a:solidFill>
                  <a:schemeClr val="accent5">
                    <a:lumMod val="50000"/>
                  </a:schemeClr>
                </a:solidFill>
                <a:latin typeface="Segoe UI" panose="020B0502040204020203" pitchFamily="34" charset="0"/>
                <a:cs typeface="Segoe UI" panose="020B0502040204020203" pitchFamily="34" charset="0"/>
              </a:rPr>
              <a:t>curit</a:t>
            </a:r>
            <a:r>
              <a:rPr lang="fr-FR" sz="1250" dirty="0" smtClean="0">
                <a:solidFill>
                  <a:schemeClr val="accent5">
                    <a:lumMod val="50000"/>
                  </a:schemeClr>
                </a:solidFill>
                <a:latin typeface="Segoe UI" panose="020B0502040204020203" pitchFamily="34" charset="0"/>
                <a:cs typeface="Segoe UI" panose="020B0502040204020203" pitchFamily="34" charset="0"/>
              </a:rPr>
              <a:t>é</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53" name="Rectangle 52"/>
          <p:cNvSpPr/>
          <p:nvPr/>
        </p:nvSpPr>
        <p:spPr>
          <a:xfrm>
            <a:off x="3030742" y="5336935"/>
            <a:ext cx="1145955" cy="284693"/>
          </a:xfrm>
          <a:prstGeom prst="rect">
            <a:avLst/>
          </a:prstGeom>
        </p:spPr>
        <p:txBody>
          <a:bodyPr wrap="none">
            <a:spAutoFit/>
          </a:bodyPr>
          <a:lstStyle/>
          <a:p>
            <a:r>
              <a:rPr lang="en-US" sz="1250" dirty="0" smtClean="0">
                <a:solidFill>
                  <a:schemeClr val="accent5">
                    <a:lumMod val="50000"/>
                  </a:schemeClr>
                </a:solidFill>
                <a:latin typeface="Segoe UI" panose="020B0502040204020203" pitchFamily="34" charset="0"/>
                <a:cs typeface="Segoe UI" panose="020B0502040204020203" pitchFamily="34" charset="0"/>
              </a:rPr>
              <a:t>Orchestration</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cxnSp>
        <p:nvCxnSpPr>
          <p:cNvPr id="54" name="Curved Connector 53"/>
          <p:cNvCxnSpPr>
            <a:endCxn id="49" idx="1"/>
          </p:cNvCxnSpPr>
          <p:nvPr/>
        </p:nvCxnSpPr>
        <p:spPr>
          <a:xfrm rot="5400000" flipH="1" flipV="1">
            <a:off x="2626966" y="2778660"/>
            <a:ext cx="433205" cy="37434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p:nvPr/>
        </p:nvCxnSpPr>
        <p:spPr>
          <a:xfrm rot="16200000" flipH="1">
            <a:off x="2638963" y="4427880"/>
            <a:ext cx="429331" cy="374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201690" y="1839731"/>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Minimiser les délais de traitement en </a:t>
            </a:r>
            <a:r>
              <a:rPr lang="fr-FR" sz="1200" dirty="0" smtClean="0">
                <a:latin typeface="Segoe UI" panose="020B0502040204020203" pitchFamily="34" charset="0"/>
                <a:cs typeface="Segoe UI" panose="020B0502040204020203" pitchFamily="34" charset="0"/>
              </a:rPr>
              <a:t>automatisant </a:t>
            </a:r>
            <a:r>
              <a:rPr lang="fr-FR" sz="1200" dirty="0">
                <a:latin typeface="Segoe UI" panose="020B0502040204020203" pitchFamily="34" charset="0"/>
                <a:cs typeface="Segoe UI" panose="020B0502040204020203" pitchFamily="34" charset="0"/>
              </a:rPr>
              <a:t>les tâches </a:t>
            </a:r>
            <a:r>
              <a:rPr lang="fr-FR" sz="1200" dirty="0" smtClean="0">
                <a:latin typeface="Segoe UI" panose="020B0502040204020203" pitchFamily="34" charset="0"/>
                <a:cs typeface="Segoe UI" panose="020B0502040204020203" pitchFamily="34" charset="0"/>
              </a:rPr>
              <a:t>répétitives </a:t>
            </a:r>
            <a:r>
              <a:rPr lang="fr-FR" sz="1200" dirty="0">
                <a:latin typeface="Segoe UI" panose="020B0502040204020203" pitchFamily="34" charset="0"/>
                <a:cs typeface="Segoe UI" panose="020B0502040204020203" pitchFamily="34" charset="0"/>
              </a:rPr>
              <a:t>et en </a:t>
            </a:r>
            <a:r>
              <a:rPr lang="fr-FR" sz="1200" dirty="0" err="1" smtClean="0">
                <a:latin typeface="Segoe UI" panose="020B0502040204020203" pitchFamily="34" charset="0"/>
                <a:cs typeface="Segoe UI" panose="020B0502040204020203" pitchFamily="34" charset="0"/>
              </a:rPr>
              <a:t>opmisant</a:t>
            </a:r>
            <a:r>
              <a:rPr lang="fr-FR" sz="1200" dirty="0" smtClean="0">
                <a:latin typeface="Segoe UI" panose="020B0502040204020203" pitchFamily="34" charset="0"/>
                <a:cs typeface="Segoe UI" panose="020B0502040204020203" pitchFamily="34" charset="0"/>
              </a:rPr>
              <a:t> </a:t>
            </a:r>
            <a:r>
              <a:rPr lang="fr-FR" sz="1200" dirty="0">
                <a:latin typeface="Segoe UI" panose="020B0502040204020203" pitchFamily="34" charset="0"/>
                <a:cs typeface="Segoe UI" panose="020B0502040204020203" pitchFamily="34" charset="0"/>
              </a:rPr>
              <a:t>les </a:t>
            </a:r>
            <a:r>
              <a:rPr lang="fr-FR" sz="1200" dirty="0" smtClean="0">
                <a:latin typeface="Segoe UI" panose="020B0502040204020203" pitchFamily="34" charset="0"/>
                <a:cs typeface="Segoe UI" panose="020B0502040204020203" pitchFamily="34" charset="0"/>
              </a:rPr>
              <a:t>workflows</a:t>
            </a:r>
            <a:endParaRPr lang="en-US" sz="1200" dirty="0">
              <a:latin typeface="Segoe UI" panose="020B0502040204020203" pitchFamily="34" charset="0"/>
              <a:cs typeface="Segoe UI" panose="020B0502040204020203" pitchFamily="34" charset="0"/>
            </a:endParaRPr>
          </a:p>
        </p:txBody>
      </p:sp>
      <p:sp>
        <p:nvSpPr>
          <p:cNvPr id="57" name="Rectangle 56"/>
          <p:cNvSpPr/>
          <p:nvPr/>
        </p:nvSpPr>
        <p:spPr>
          <a:xfrm>
            <a:off x="5201690" y="2506078"/>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le système soit solide et capable de </a:t>
            </a:r>
            <a:r>
              <a:rPr lang="fr-FR" sz="1200" dirty="0" smtClean="0">
                <a:latin typeface="Segoe UI" panose="020B0502040204020203" pitchFamily="34" charset="0"/>
                <a:cs typeface="Segoe UI" panose="020B0502040204020203" pitchFamily="34" charset="0"/>
              </a:rPr>
              <a:t>fonctionner </a:t>
            </a:r>
            <a:r>
              <a:rPr lang="fr-FR" sz="1200" dirty="0">
                <a:latin typeface="Segoe UI" panose="020B0502040204020203" pitchFamily="34" charset="0"/>
                <a:cs typeface="Segoe UI" panose="020B0502040204020203" pitchFamily="34" charset="0"/>
              </a:rPr>
              <a:t>sans </a:t>
            </a:r>
            <a:r>
              <a:rPr lang="fr-FR" sz="1200" dirty="0" smtClean="0">
                <a:latin typeface="Segoe UI" panose="020B0502040204020203" pitchFamily="34" charset="0"/>
                <a:cs typeface="Segoe UI" panose="020B0502040204020203" pitchFamily="34" charset="0"/>
              </a:rPr>
              <a:t>interruption </a:t>
            </a:r>
            <a:r>
              <a:rPr lang="fr-FR" sz="1200" dirty="0">
                <a:latin typeface="Segoe UI" panose="020B0502040204020203" pitchFamily="34" charset="0"/>
                <a:cs typeface="Segoe UI" panose="020B0502040204020203" pitchFamily="34" charset="0"/>
              </a:rPr>
              <a:t>sans erreurs ou défaillances.</a:t>
            </a:r>
            <a:endParaRPr lang="en-US" sz="1200" dirty="0">
              <a:latin typeface="Segoe UI" panose="020B0502040204020203" pitchFamily="34" charset="0"/>
              <a:cs typeface="Segoe UI" panose="020B0502040204020203" pitchFamily="34" charset="0"/>
            </a:endParaRPr>
          </a:p>
        </p:txBody>
      </p:sp>
      <p:sp>
        <p:nvSpPr>
          <p:cNvPr id="58" name="Rectangle 57"/>
          <p:cNvSpPr/>
          <p:nvPr/>
        </p:nvSpPr>
        <p:spPr>
          <a:xfrm>
            <a:off x="5201690" y="3222958"/>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Le système doit pouvoir s'ajuster et gérer </a:t>
            </a:r>
            <a:r>
              <a:rPr lang="fr-FR" sz="1200" dirty="0" smtClean="0">
                <a:latin typeface="Segoe UI" panose="020B0502040204020203" pitchFamily="34" charset="0"/>
                <a:cs typeface="Segoe UI" panose="020B0502040204020203" pitchFamily="34" charset="0"/>
              </a:rPr>
              <a:t>l'augmentation </a:t>
            </a:r>
            <a:r>
              <a:rPr lang="fr-FR" sz="1200" dirty="0">
                <a:latin typeface="Segoe UI" panose="020B0502040204020203" pitchFamily="34" charset="0"/>
                <a:cs typeface="Segoe UI" panose="020B0502040204020203" pitchFamily="34" charset="0"/>
              </a:rPr>
              <a:t>des volumes de données sans perte de performances.</a:t>
            </a:r>
            <a:endParaRPr lang="en-US" sz="1200" dirty="0">
              <a:latin typeface="Segoe UI" panose="020B0502040204020203" pitchFamily="34" charset="0"/>
              <a:cs typeface="Segoe UI" panose="020B0502040204020203" pitchFamily="34" charset="0"/>
            </a:endParaRPr>
          </a:p>
        </p:txBody>
      </p:sp>
      <p:cxnSp>
        <p:nvCxnSpPr>
          <p:cNvPr id="60" name="Connecteur droit 49">
            <a:extLst>
              <a:ext uri="{FF2B5EF4-FFF2-40B4-BE49-F238E27FC236}">
                <a16:creationId xmlns:a16="http://schemas.microsoft.com/office/drawing/2014/main" id="{25C7246B-7A3D-70AF-1106-1BB59B3FD0AC}"/>
              </a:ext>
            </a:extLst>
          </p:cNvPr>
          <p:cNvCxnSpPr/>
          <p:nvPr/>
        </p:nvCxnSpPr>
        <p:spPr>
          <a:xfrm rot="5400000">
            <a:off x="4943201" y="2088302"/>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Connecteur droit 49">
            <a:extLst>
              <a:ext uri="{FF2B5EF4-FFF2-40B4-BE49-F238E27FC236}">
                <a16:creationId xmlns:a16="http://schemas.microsoft.com/office/drawing/2014/main" id="{25C7246B-7A3D-70AF-1106-1BB59B3FD0AC}"/>
              </a:ext>
            </a:extLst>
          </p:cNvPr>
          <p:cNvCxnSpPr/>
          <p:nvPr/>
        </p:nvCxnSpPr>
        <p:spPr>
          <a:xfrm rot="5400000">
            <a:off x="4943201" y="2773913"/>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Connecteur droit 49">
            <a:extLst>
              <a:ext uri="{FF2B5EF4-FFF2-40B4-BE49-F238E27FC236}">
                <a16:creationId xmlns:a16="http://schemas.microsoft.com/office/drawing/2014/main" id="{25C7246B-7A3D-70AF-1106-1BB59B3FD0AC}"/>
              </a:ext>
            </a:extLst>
          </p:cNvPr>
          <p:cNvCxnSpPr/>
          <p:nvPr/>
        </p:nvCxnSpPr>
        <p:spPr>
          <a:xfrm rot="5400000">
            <a:off x="4943201" y="346967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201690" y="3834818"/>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respecter les normes de l'industrie et les </a:t>
            </a:r>
            <a:r>
              <a:rPr lang="fr-FR" sz="1200" dirty="0" smtClean="0">
                <a:latin typeface="Segoe UI" panose="020B0502040204020203" pitchFamily="34" charset="0"/>
                <a:cs typeface="Segoe UI" panose="020B0502040204020203" pitchFamily="34" charset="0"/>
              </a:rPr>
              <a:t>régulations </a:t>
            </a:r>
            <a:r>
              <a:rPr lang="fr-FR" sz="1200" dirty="0">
                <a:latin typeface="Segoe UI" panose="020B0502040204020203" pitchFamily="34" charset="0"/>
                <a:cs typeface="Segoe UI" panose="020B0502040204020203" pitchFamily="34" charset="0"/>
              </a:rPr>
              <a:t>en vigueur concernant la qualité des données, la </a:t>
            </a:r>
            <a:r>
              <a:rPr lang="fr-FR" sz="1200" dirty="0" smtClean="0">
                <a:latin typeface="Segoe UI" panose="020B0502040204020203" pitchFamily="34" charset="0"/>
                <a:cs typeface="Segoe UI" panose="020B0502040204020203" pitchFamily="34" charset="0"/>
              </a:rPr>
              <a:t>confidentialité</a:t>
            </a:r>
            <a:r>
              <a:rPr lang="fr-FR" sz="1200" dirty="0">
                <a:latin typeface="Segoe UI" panose="020B0502040204020203" pitchFamily="34" charset="0"/>
                <a:cs typeface="Segoe UI" panose="020B0502040204020203" pitchFamily="34" charset="0"/>
              </a:rPr>
              <a:t>, et le partage des données.</a:t>
            </a:r>
            <a:endParaRPr lang="en-US" sz="1200" dirty="0">
              <a:latin typeface="Segoe UI" panose="020B0502040204020203" pitchFamily="34" charset="0"/>
              <a:cs typeface="Segoe UI" panose="020B0502040204020203" pitchFamily="34" charset="0"/>
            </a:endParaRPr>
          </a:p>
        </p:txBody>
      </p:sp>
      <p:cxnSp>
        <p:nvCxnSpPr>
          <p:cNvPr id="75" name="Connecteur droit 49">
            <a:extLst>
              <a:ext uri="{FF2B5EF4-FFF2-40B4-BE49-F238E27FC236}">
                <a16:creationId xmlns:a16="http://schemas.microsoft.com/office/drawing/2014/main" id="{25C7246B-7A3D-70AF-1106-1BB59B3FD0AC}"/>
              </a:ext>
            </a:extLst>
          </p:cNvPr>
          <p:cNvCxnSpPr/>
          <p:nvPr/>
        </p:nvCxnSpPr>
        <p:spPr>
          <a:xfrm rot="5400000">
            <a:off x="4943201" y="409612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5201690" y="4514313"/>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Protéger les métadonnées, qui sont souvent cruciales pour la compréhension des données sensibles.</a:t>
            </a:r>
            <a:endParaRPr lang="en-US" sz="1200" dirty="0">
              <a:latin typeface="Segoe UI" panose="020B0502040204020203" pitchFamily="34" charset="0"/>
              <a:cs typeface="Segoe UI" panose="020B0502040204020203" pitchFamily="34" charset="0"/>
            </a:endParaRPr>
          </a:p>
        </p:txBody>
      </p:sp>
      <p:cxnSp>
        <p:nvCxnSpPr>
          <p:cNvPr id="77" name="Connecteur droit 49">
            <a:extLst>
              <a:ext uri="{FF2B5EF4-FFF2-40B4-BE49-F238E27FC236}">
                <a16:creationId xmlns:a16="http://schemas.microsoft.com/office/drawing/2014/main" id="{25C7246B-7A3D-70AF-1106-1BB59B3FD0AC}"/>
              </a:ext>
            </a:extLst>
          </p:cNvPr>
          <p:cNvCxnSpPr/>
          <p:nvPr/>
        </p:nvCxnSpPr>
        <p:spPr>
          <a:xfrm rot="5400000">
            <a:off x="4943201" y="4758060"/>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01690" y="5280018"/>
            <a:ext cx="6096000" cy="461665"/>
          </a:xfrm>
          <a:prstGeom prst="rect">
            <a:avLst/>
          </a:prstGeom>
        </p:spPr>
        <p:txBody>
          <a:bodyPr>
            <a:spAutoFit/>
          </a:bodyPr>
          <a:lstStyle/>
          <a:p>
            <a:pPr algn="just"/>
            <a:r>
              <a:rPr lang="fr-FR" sz="1200" dirty="0">
                <a:latin typeface="Segoe UI" panose="020B0502040204020203" pitchFamily="34" charset="0"/>
                <a:cs typeface="Segoe UI" panose="020B0502040204020203" pitchFamily="34" charset="0"/>
              </a:rPr>
              <a:t>le système puisse orchestrer et gérer les divers flux de données tout en surveillant leur </a:t>
            </a:r>
            <a:r>
              <a:rPr lang="fr-FR" sz="1200" dirty="0" smtClean="0">
                <a:latin typeface="Segoe UI" panose="020B0502040204020203" pitchFamily="34" charset="0"/>
                <a:cs typeface="Segoe UI" panose="020B0502040204020203" pitchFamily="34" charset="0"/>
              </a:rPr>
              <a:t>exécution</a:t>
            </a:r>
            <a:r>
              <a:rPr lang="fr-FR" sz="1200" dirty="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p:txBody>
      </p:sp>
      <p:cxnSp>
        <p:nvCxnSpPr>
          <p:cNvPr id="79" name="Connecteur droit 49">
            <a:extLst>
              <a:ext uri="{FF2B5EF4-FFF2-40B4-BE49-F238E27FC236}">
                <a16:creationId xmlns:a16="http://schemas.microsoft.com/office/drawing/2014/main" id="{25C7246B-7A3D-70AF-1106-1BB59B3FD0AC}"/>
              </a:ext>
            </a:extLst>
          </p:cNvPr>
          <p:cNvCxnSpPr/>
          <p:nvPr/>
        </p:nvCxnSpPr>
        <p:spPr>
          <a:xfrm rot="5400000">
            <a:off x="4943201" y="548312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Curved Connector 80"/>
          <p:cNvCxnSpPr>
            <a:endCxn id="50" idx="1"/>
          </p:cNvCxnSpPr>
          <p:nvPr/>
        </p:nvCxnSpPr>
        <p:spPr>
          <a:xfrm flipV="1">
            <a:off x="2425470" y="3423276"/>
            <a:ext cx="605272" cy="29596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p:cNvCxnSpPr/>
          <p:nvPr/>
        </p:nvCxnSpPr>
        <p:spPr>
          <a:xfrm>
            <a:off x="2440517" y="3716640"/>
            <a:ext cx="574882" cy="4061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6265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down)">
                                      <p:cBhvr>
                                        <p:cTn id="12" dur="500"/>
                                        <p:tgtEl>
                                          <p:spTgt spid="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down)">
                                      <p:cBhvr>
                                        <p:cTn id="26" dur="500"/>
                                        <p:tgtEl>
                                          <p:spTgt spid="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wipe(down)">
                                      <p:cBhvr>
                                        <p:cTn id="40" dur="500"/>
                                        <p:tgtEl>
                                          <p:spTgt spid="8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58">
                                            <p:txEl>
                                              <p:pRg st="0" end="0"/>
                                            </p:txEl>
                                          </p:spTgt>
                                        </p:tgtEl>
                                        <p:attrNameLst>
                                          <p:attrName>style.visibility</p:attrName>
                                        </p:attrNameLst>
                                      </p:cBhvr>
                                      <p:to>
                                        <p:strVal val="visible"/>
                                      </p:to>
                                    </p:set>
                                    <p:animEffect transition="in" filter="fade">
                                      <p:cBhvr>
                                        <p:cTn id="46" dur="500"/>
                                        <p:tgtEl>
                                          <p:spTgt spid="58">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up)">
                                      <p:cBhvr>
                                        <p:cTn id="54" dur="500"/>
                                        <p:tgtEl>
                                          <p:spTgt spid="46"/>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nodeType="with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fade">
                                      <p:cBhvr>
                                        <p:cTn id="61" dur="500"/>
                                        <p:tgtEl>
                                          <p:spTgt spid="7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fade">
                                      <p:cBhvr>
                                        <p:cTn id="64" dur="500"/>
                                        <p:tgtEl>
                                          <p:spTgt spid="7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up)">
                                      <p:cBhvr>
                                        <p:cTn id="69" dur="500"/>
                                        <p:tgtEl>
                                          <p:spTgt spid="5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fade">
                                      <p:cBhvr>
                                        <p:cTn id="75" dur="500"/>
                                        <p:tgtEl>
                                          <p:spTgt spid="7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wipe(up)">
                                      <p:cBhvr>
                                        <p:cTn id="83" dur="500"/>
                                        <p:tgtEl>
                                          <p:spTgt spid="82"/>
                                        </p:tgtEl>
                                      </p:cBhvr>
                                    </p:animEffect>
                                  </p:childTnLst>
                                </p:cTn>
                              </p:par>
                              <p:par>
                                <p:cTn id="84" presetID="10" presetClass="entr" presetSubtype="0" fill="hold" nodeType="with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fade">
                                      <p:cBhvr>
                                        <p:cTn id="86" dur="500"/>
                                        <p:tgtEl>
                                          <p:spTgt spid="7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8" grpId="0"/>
      <p:bldP spid="49" grpId="0"/>
      <p:bldP spid="50" grpId="0"/>
      <p:bldP spid="51" grpId="0"/>
      <p:bldP spid="52" grpId="0"/>
      <p:bldP spid="53" grpId="0"/>
      <p:bldP spid="56" grpId="0"/>
      <p:bldP spid="57" grpId="0"/>
      <p:bldP spid="66" grpId="0"/>
      <p:bldP spid="76" grpId="0"/>
      <p:bldP spid="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528" y="502398"/>
            <a:ext cx="2313198" cy="461665"/>
          </a:xfrm>
          <a:prstGeom prst="rect">
            <a:avLst/>
          </a:prstGeom>
        </p:spPr>
        <p:txBody>
          <a:bodyPr wrap="none">
            <a:spAutoFit/>
          </a:bodyPr>
          <a:lstStyle/>
          <a:p>
            <a:pPr algn="ctr"/>
            <a:r>
              <a:rPr lang="en-US" sz="1200" b="1" dirty="0">
                <a:solidFill>
                  <a:schemeClr val="accent5">
                    <a:lumMod val="50000"/>
                  </a:schemeClr>
                </a:solidFill>
                <a:latin typeface="Segoe UI" panose="020B0502040204020203" pitchFamily="34" charset="0"/>
                <a:cs typeface="Segoe UI" panose="020B0502040204020203" pitchFamily="34" charset="0"/>
              </a:rPr>
              <a:t>Les </a:t>
            </a:r>
            <a:r>
              <a:rPr lang="en-US" sz="1200" b="1" dirty="0" err="1">
                <a:solidFill>
                  <a:schemeClr val="accent5">
                    <a:lumMod val="50000"/>
                  </a:schemeClr>
                </a:solidFill>
                <a:latin typeface="Segoe UI" panose="020B0502040204020203" pitchFamily="34" charset="0"/>
                <a:cs typeface="Segoe UI" panose="020B0502040204020203" pitchFamily="34" charset="0"/>
              </a:rPr>
              <a:t>besoins</a:t>
            </a:r>
            <a:r>
              <a:rPr lang="en-US" sz="1200" b="1" dirty="0">
                <a:solidFill>
                  <a:schemeClr val="accent5">
                    <a:lumMod val="50000"/>
                  </a:schemeClr>
                </a:solidFill>
                <a:latin typeface="Segoe UI" panose="020B0502040204020203" pitchFamily="34" charset="0"/>
                <a:cs typeface="Segoe UI" panose="020B0502040204020203" pitchFamily="34" charset="0"/>
              </a:rPr>
              <a:t> d’automatisation </a:t>
            </a:r>
            <a:endParaRPr lang="en-US" sz="1200" b="1" dirty="0" smtClean="0">
              <a:solidFill>
                <a:schemeClr val="accent5">
                  <a:lumMod val="50000"/>
                </a:schemeClr>
              </a:solidFill>
              <a:latin typeface="Segoe UI" panose="020B0502040204020203" pitchFamily="34" charset="0"/>
              <a:cs typeface="Segoe UI" panose="020B0502040204020203" pitchFamily="34" charset="0"/>
            </a:endParaRPr>
          </a:p>
          <a:p>
            <a:pPr algn="ctr"/>
            <a:r>
              <a:rPr lang="en-US" sz="1200" b="1" dirty="0" smtClean="0">
                <a:solidFill>
                  <a:schemeClr val="accent5">
                    <a:lumMod val="50000"/>
                  </a:schemeClr>
                </a:solidFill>
                <a:latin typeface="Segoe UI" panose="020B0502040204020203" pitchFamily="34" charset="0"/>
                <a:cs typeface="Segoe UI" panose="020B0502040204020203" pitchFamily="34" charset="0"/>
              </a:rPr>
              <a:t>de </a:t>
            </a:r>
            <a:r>
              <a:rPr lang="en-US" sz="1200" b="1" dirty="0" err="1">
                <a:solidFill>
                  <a:schemeClr val="accent5">
                    <a:lumMod val="50000"/>
                  </a:schemeClr>
                </a:solidFill>
                <a:latin typeface="Segoe UI" panose="020B0502040204020203" pitchFamily="34" charset="0"/>
                <a:cs typeface="Segoe UI" panose="020B0502040204020203" pitchFamily="34" charset="0"/>
              </a:rPr>
              <a:t>l’ingestion</a:t>
            </a:r>
            <a:endParaRPr lang="en-US" sz="1200" b="1" dirty="0">
              <a:solidFill>
                <a:schemeClr val="accent5">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886205" y="1779468"/>
            <a:ext cx="6153752" cy="338554"/>
          </a:xfrm>
          <a:prstGeom prst="rect">
            <a:avLst/>
          </a:prstGeom>
        </p:spPr>
        <p:txBody>
          <a:bodyPr wrap="square">
            <a:spAutoFit/>
          </a:bodyPr>
          <a:lstStyle/>
          <a:p>
            <a:pPr algn="ctr"/>
            <a:r>
              <a:rPr lang="en-US" sz="1600" dirty="0">
                <a:solidFill>
                  <a:schemeClr val="accent5">
                    <a:lumMod val="50000"/>
                  </a:schemeClr>
                </a:solidFill>
                <a:latin typeface="Segoe UI" panose="020B0502040204020203" pitchFamily="34" charset="0"/>
                <a:cs typeface="Segoe UI" panose="020B0502040204020203" pitchFamily="34" charset="0"/>
              </a:rPr>
              <a:t>Les </a:t>
            </a:r>
            <a:r>
              <a:rPr lang="en-US" sz="1600" dirty="0" err="1">
                <a:solidFill>
                  <a:schemeClr val="accent5">
                    <a:lumMod val="50000"/>
                  </a:schemeClr>
                </a:solidFill>
                <a:latin typeface="Segoe UI" panose="020B0502040204020203" pitchFamily="34" charset="0"/>
                <a:cs typeface="Segoe UI" panose="020B0502040204020203" pitchFamily="34" charset="0"/>
              </a:rPr>
              <a:t>besoins</a:t>
            </a:r>
            <a:r>
              <a:rPr lang="en-US" sz="1600" dirty="0">
                <a:solidFill>
                  <a:schemeClr val="accent5">
                    <a:lumMod val="50000"/>
                  </a:schemeClr>
                </a:solidFill>
                <a:latin typeface="Segoe UI" panose="020B0502040204020203" pitchFamily="34" charset="0"/>
                <a:cs typeface="Segoe UI" panose="020B0502040204020203" pitchFamily="34" charset="0"/>
              </a:rPr>
              <a:t> d’automatisation </a:t>
            </a:r>
            <a:r>
              <a:rPr lang="en-US" sz="1600" dirty="0" smtClean="0">
                <a:solidFill>
                  <a:schemeClr val="accent5">
                    <a:lumMod val="50000"/>
                  </a:schemeClr>
                </a:solidFill>
                <a:latin typeface="Segoe UI" panose="020B0502040204020203" pitchFamily="34" charset="0"/>
                <a:cs typeface="Segoe UI" panose="020B0502040204020203" pitchFamily="34" charset="0"/>
              </a:rPr>
              <a:t>du </a:t>
            </a:r>
            <a:r>
              <a:rPr lang="en-US" sz="1600" dirty="0" err="1" smtClean="0">
                <a:solidFill>
                  <a:schemeClr val="accent5">
                    <a:lumMod val="50000"/>
                  </a:schemeClr>
                </a:solidFill>
                <a:latin typeface="Segoe UI" panose="020B0502040204020203" pitchFamily="34" charset="0"/>
                <a:cs typeface="Segoe UI" panose="020B0502040204020203" pitchFamily="34" charset="0"/>
              </a:rPr>
              <a:t>processus</a:t>
            </a:r>
            <a:r>
              <a:rPr lang="en-US" sz="1600" dirty="0" smtClean="0">
                <a:solidFill>
                  <a:schemeClr val="accent5">
                    <a:lumMod val="50000"/>
                  </a:schemeClr>
                </a:solidFill>
                <a:latin typeface="Segoe UI" panose="020B0502040204020203" pitchFamily="34" charset="0"/>
                <a:cs typeface="Segoe UI" panose="020B0502040204020203" pitchFamily="34" charset="0"/>
              </a:rPr>
              <a:t> d ’ingestion</a:t>
            </a:r>
            <a:endParaRPr lang="en-US" sz="1600" dirty="0">
              <a:solidFill>
                <a:schemeClr val="accent5">
                  <a:lumMod val="50000"/>
                </a:schemeClr>
              </a:solidFill>
              <a:latin typeface="Segoe UI" panose="020B0502040204020203" pitchFamily="34" charset="0"/>
              <a:cs typeface="Segoe UI" panose="020B0502040204020203" pitchFamily="34" charset="0"/>
            </a:endParaRPr>
          </a:p>
        </p:txBody>
      </p:sp>
      <p:sp>
        <p:nvSpPr>
          <p:cNvPr id="83" name="Freeform 82">
            <a:extLst>
              <a:ext uri="{FF2B5EF4-FFF2-40B4-BE49-F238E27FC236}">
                <a16:creationId xmlns:a16="http://schemas.microsoft.com/office/drawing/2014/main" id="{B77F0EF0-15BB-1BE9-0A81-5BD137964007}"/>
              </a:ext>
            </a:extLst>
          </p:cNvPr>
          <p:cNvSpPr/>
          <p:nvPr/>
        </p:nvSpPr>
        <p:spPr bwMode="gray">
          <a:xfrm>
            <a:off x="1444561" y="3199961"/>
            <a:ext cx="1853882" cy="141054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t">
            <a:noAutofit/>
          </a:bodyPr>
          <a:lstStyle/>
          <a:p>
            <a:pPr algn="ctr"/>
            <a:endParaRPr lang="fr-FR" sz="1400" dirty="0">
              <a:solidFill>
                <a:schemeClr val="bg1">
                  <a:lumMod val="50000"/>
                </a:schemeClr>
              </a:solidFill>
              <a:latin typeface="Segoe UI (Corps)"/>
            </a:endParaRPr>
          </a:p>
          <a:p>
            <a:pPr algn="ctr"/>
            <a:r>
              <a:rPr lang="fr-FR" sz="1400" dirty="0" smtClean="0">
                <a:solidFill>
                  <a:schemeClr val="bg1">
                    <a:lumMod val="50000"/>
                  </a:schemeClr>
                </a:solidFill>
                <a:latin typeface="Segoe UI (Corps)"/>
              </a:rPr>
              <a:t>Amélioration </a:t>
            </a:r>
            <a:r>
              <a:rPr lang="fr-FR" sz="1400" dirty="0">
                <a:solidFill>
                  <a:schemeClr val="bg1">
                    <a:lumMod val="50000"/>
                  </a:schemeClr>
                </a:solidFill>
                <a:latin typeface="Segoe UI (Corps)"/>
              </a:rPr>
              <a:t>de la qualité </a:t>
            </a:r>
            <a:r>
              <a:rPr lang="fr-FR" sz="1400" dirty="0" smtClean="0">
                <a:solidFill>
                  <a:schemeClr val="bg1">
                    <a:lumMod val="50000"/>
                  </a:schemeClr>
                </a:solidFill>
                <a:latin typeface="Segoe UI (Corps)"/>
              </a:rPr>
              <a:t>des données.</a:t>
            </a:r>
            <a:endParaRPr lang="en-US" sz="1400" dirty="0">
              <a:solidFill>
                <a:schemeClr val="bg1">
                  <a:lumMod val="50000"/>
                </a:schemeClr>
              </a:solidFill>
              <a:effectLst/>
              <a:latin typeface="Segoe UI (Corps)"/>
            </a:endParaRPr>
          </a:p>
        </p:txBody>
      </p:sp>
      <p:cxnSp>
        <p:nvCxnSpPr>
          <p:cNvPr id="84" name="Connecteur : en arc 59">
            <a:extLst>
              <a:ext uri="{FF2B5EF4-FFF2-40B4-BE49-F238E27FC236}">
                <a16:creationId xmlns:a16="http://schemas.microsoft.com/office/drawing/2014/main" id="{FB56366C-88B0-56BA-1A00-1D3B8C5C4C84}"/>
              </a:ext>
            </a:extLst>
          </p:cNvPr>
          <p:cNvCxnSpPr>
            <a:endCxn id="88" idx="0"/>
          </p:cNvCxnSpPr>
          <p:nvPr/>
        </p:nvCxnSpPr>
        <p:spPr>
          <a:xfrm>
            <a:off x="6158956" y="2315222"/>
            <a:ext cx="3559439" cy="88473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eur : en arc 61">
            <a:extLst>
              <a:ext uri="{FF2B5EF4-FFF2-40B4-BE49-F238E27FC236}">
                <a16:creationId xmlns:a16="http://schemas.microsoft.com/office/drawing/2014/main" id="{56B395EC-8C33-D74A-AA37-4B076B6222D7}"/>
              </a:ext>
            </a:extLst>
          </p:cNvPr>
          <p:cNvCxnSpPr>
            <a:endCxn id="83" idx="0"/>
          </p:cNvCxnSpPr>
          <p:nvPr/>
        </p:nvCxnSpPr>
        <p:spPr>
          <a:xfrm rot="10800000" flipV="1">
            <a:off x="2371503" y="2315221"/>
            <a:ext cx="3787467" cy="8847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Freeform 82">
            <a:extLst>
              <a:ext uri="{FF2B5EF4-FFF2-40B4-BE49-F238E27FC236}">
                <a16:creationId xmlns:a16="http://schemas.microsoft.com/office/drawing/2014/main" id="{B77F0EF0-15BB-1BE9-0A81-5BD137964007}"/>
              </a:ext>
            </a:extLst>
          </p:cNvPr>
          <p:cNvSpPr/>
          <p:nvPr/>
        </p:nvSpPr>
        <p:spPr bwMode="gray">
          <a:xfrm>
            <a:off x="3793516" y="3199961"/>
            <a:ext cx="1973893" cy="141054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t">
            <a:noAutofit/>
          </a:bodyPr>
          <a:lstStyle/>
          <a:p>
            <a:pPr algn="ctr"/>
            <a:endParaRPr lang="en-US" sz="1400" dirty="0" smtClean="0">
              <a:solidFill>
                <a:schemeClr val="bg1">
                  <a:lumMod val="50000"/>
                </a:schemeClr>
              </a:solidFill>
              <a:latin typeface="Segoe UI (Corps)"/>
            </a:endParaRPr>
          </a:p>
          <a:p>
            <a:pPr algn="ctr"/>
            <a:r>
              <a:rPr lang="en-US" sz="1400" dirty="0" err="1" smtClean="0">
                <a:solidFill>
                  <a:schemeClr val="bg1">
                    <a:lumMod val="50000"/>
                  </a:schemeClr>
                </a:solidFill>
                <a:latin typeface="Segoe UI (Corps)"/>
              </a:rPr>
              <a:t>Utilisation</a:t>
            </a:r>
            <a:r>
              <a:rPr lang="en-US" sz="1400" dirty="0" smtClean="0">
                <a:solidFill>
                  <a:schemeClr val="bg1">
                    <a:lumMod val="50000"/>
                  </a:schemeClr>
                </a:solidFill>
                <a:latin typeface="Segoe UI (Corps)"/>
              </a:rPr>
              <a:t> de pipelines  </a:t>
            </a:r>
            <a:r>
              <a:rPr lang="en-US" sz="1400" dirty="0" err="1" smtClean="0">
                <a:solidFill>
                  <a:schemeClr val="bg1">
                    <a:lumMod val="50000"/>
                  </a:schemeClr>
                </a:solidFill>
                <a:latin typeface="Segoe UI (Corps)"/>
              </a:rPr>
              <a:t>programmée</a:t>
            </a:r>
            <a:r>
              <a:rPr lang="en-US" sz="1400" dirty="0" smtClean="0">
                <a:solidFill>
                  <a:schemeClr val="bg1">
                    <a:lumMod val="50000"/>
                  </a:schemeClr>
                </a:solidFill>
                <a:latin typeface="Segoe UI (Corps)"/>
              </a:rPr>
              <a:t>.</a:t>
            </a:r>
            <a:endParaRPr lang="en-US" sz="1400" dirty="0">
              <a:solidFill>
                <a:schemeClr val="bg1">
                  <a:lumMod val="50000"/>
                </a:schemeClr>
              </a:solidFill>
              <a:effectLst/>
              <a:latin typeface="Segoe UI (Corps)"/>
            </a:endParaRPr>
          </a:p>
        </p:txBody>
      </p:sp>
      <p:sp>
        <p:nvSpPr>
          <p:cNvPr id="87" name="Freeform 82">
            <a:extLst>
              <a:ext uri="{FF2B5EF4-FFF2-40B4-BE49-F238E27FC236}">
                <a16:creationId xmlns:a16="http://schemas.microsoft.com/office/drawing/2014/main" id="{B77F0EF0-15BB-1BE9-0A81-5BD137964007}"/>
              </a:ext>
            </a:extLst>
          </p:cNvPr>
          <p:cNvSpPr/>
          <p:nvPr/>
        </p:nvSpPr>
        <p:spPr bwMode="gray">
          <a:xfrm>
            <a:off x="6262482" y="3199961"/>
            <a:ext cx="1973893" cy="141054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t">
            <a:noAutofit/>
          </a:bodyPr>
          <a:lstStyle/>
          <a:p>
            <a:pPr algn="ctr"/>
            <a:endParaRPr lang="en-US" sz="14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400" dirty="0" err="1" smtClean="0">
                <a:solidFill>
                  <a:schemeClr val="bg1">
                    <a:lumMod val="50000"/>
                  </a:schemeClr>
                </a:solidFill>
                <a:latin typeface="Segoe UI" panose="020B0502040204020203" pitchFamily="34" charset="0"/>
                <a:cs typeface="Segoe UI" panose="020B0502040204020203" pitchFamily="34" charset="0"/>
              </a:rPr>
              <a:t>Amélioration</a:t>
            </a:r>
            <a:r>
              <a:rPr lang="en-US" sz="1400" dirty="0" smtClean="0">
                <a:solidFill>
                  <a:schemeClr val="bg1">
                    <a:lumMod val="50000"/>
                  </a:schemeClr>
                </a:solidFill>
                <a:latin typeface="Segoe UI" panose="020B0502040204020203" pitchFamily="34" charset="0"/>
                <a:cs typeface="Segoe UI" panose="020B0502040204020203" pitchFamily="34" charset="0"/>
              </a:rPr>
              <a:t> </a:t>
            </a:r>
            <a:r>
              <a:rPr lang="en-US" sz="1400" dirty="0">
                <a:solidFill>
                  <a:schemeClr val="bg1">
                    <a:lumMod val="50000"/>
                  </a:schemeClr>
                </a:solidFill>
                <a:latin typeface="Segoe UI" panose="020B0502040204020203" pitchFamily="34" charset="0"/>
                <a:cs typeface="Segoe UI" panose="020B0502040204020203" pitchFamily="34" charset="0"/>
              </a:rPr>
              <a:t>de la </a:t>
            </a:r>
          </a:p>
          <a:p>
            <a:pPr algn="ctr"/>
            <a:r>
              <a:rPr lang="en-US" sz="1400" dirty="0" err="1" smtClean="0">
                <a:solidFill>
                  <a:schemeClr val="bg1">
                    <a:lumMod val="50000"/>
                  </a:schemeClr>
                </a:solidFill>
                <a:latin typeface="Segoe UI" panose="020B0502040204020203" pitchFamily="34" charset="0"/>
                <a:cs typeface="Segoe UI" panose="020B0502040204020203" pitchFamily="34" charset="0"/>
              </a:rPr>
              <a:t>Productivité</a:t>
            </a:r>
            <a:r>
              <a:rPr lang="en-US" sz="1400" dirty="0" smtClean="0">
                <a:solidFill>
                  <a:schemeClr val="bg1">
                    <a:lumMod val="50000"/>
                  </a:schemeClr>
                </a:solidFill>
                <a:latin typeface="Segoe UI" panose="020B0502040204020203" pitchFamily="34" charset="0"/>
                <a:cs typeface="Segoe UI" panose="020B0502040204020203" pitchFamily="34" charset="0"/>
              </a:rPr>
              <a:t>.</a:t>
            </a:r>
            <a:endParaRPr lang="en-US" sz="1400" dirty="0">
              <a:solidFill>
                <a:schemeClr val="bg1">
                  <a:lumMod val="50000"/>
                </a:schemeClr>
              </a:solidFill>
              <a:effectLst/>
              <a:latin typeface="Segoe UI" panose="020B0502040204020203" pitchFamily="34" charset="0"/>
              <a:cs typeface="Segoe UI" panose="020B0502040204020203" pitchFamily="34" charset="0"/>
            </a:endParaRPr>
          </a:p>
        </p:txBody>
      </p:sp>
      <p:sp>
        <p:nvSpPr>
          <p:cNvPr id="88" name="Freeform 82">
            <a:extLst>
              <a:ext uri="{FF2B5EF4-FFF2-40B4-BE49-F238E27FC236}">
                <a16:creationId xmlns:a16="http://schemas.microsoft.com/office/drawing/2014/main" id="{B77F0EF0-15BB-1BE9-0A81-5BD137964007}"/>
              </a:ext>
            </a:extLst>
          </p:cNvPr>
          <p:cNvSpPr/>
          <p:nvPr/>
        </p:nvSpPr>
        <p:spPr bwMode="gray">
          <a:xfrm>
            <a:off x="8731448" y="3199961"/>
            <a:ext cx="1973893" cy="141054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t">
            <a:noAutofit/>
          </a:bodyPr>
          <a:lstStyle/>
          <a:p>
            <a:pPr algn="ctr"/>
            <a:endParaRPr lang="fr-FR" sz="1400" dirty="0" smtClean="0">
              <a:solidFill>
                <a:schemeClr val="bg1">
                  <a:lumMod val="50000"/>
                </a:schemeClr>
              </a:solidFill>
              <a:latin typeface="Segoe UI (Corps)"/>
            </a:endParaRPr>
          </a:p>
          <a:p>
            <a:pPr algn="ctr"/>
            <a:r>
              <a:rPr lang="fr-FR" sz="1400" dirty="0" smtClean="0">
                <a:solidFill>
                  <a:schemeClr val="bg1">
                    <a:lumMod val="50000"/>
                  </a:schemeClr>
                </a:solidFill>
                <a:latin typeface="Segoe UI (Corps)"/>
              </a:rPr>
              <a:t>Amélioration </a:t>
            </a:r>
            <a:r>
              <a:rPr lang="fr-FR" sz="1400" dirty="0">
                <a:solidFill>
                  <a:schemeClr val="bg1">
                    <a:lumMod val="50000"/>
                  </a:schemeClr>
                </a:solidFill>
                <a:latin typeface="Segoe UI (Corps)"/>
              </a:rPr>
              <a:t>de la </a:t>
            </a:r>
            <a:endParaRPr lang="en-US" sz="1400" dirty="0">
              <a:solidFill>
                <a:schemeClr val="bg1">
                  <a:lumMod val="50000"/>
                </a:schemeClr>
              </a:solidFill>
              <a:latin typeface="Segoe UI (Corps)"/>
            </a:endParaRPr>
          </a:p>
          <a:p>
            <a:pPr algn="ctr"/>
            <a:r>
              <a:rPr lang="fr-FR" sz="1400" dirty="0">
                <a:solidFill>
                  <a:schemeClr val="bg1">
                    <a:lumMod val="50000"/>
                  </a:schemeClr>
                </a:solidFill>
                <a:latin typeface="Segoe UI (Corps)"/>
              </a:rPr>
              <a:t>vitesse d’analyse</a:t>
            </a:r>
            <a:endParaRPr lang="en-US" sz="1400" dirty="0">
              <a:solidFill>
                <a:schemeClr val="bg1">
                  <a:lumMod val="50000"/>
                </a:schemeClr>
              </a:solidFill>
              <a:effectLst/>
              <a:latin typeface="Segoe UI (Corps)"/>
            </a:endParaRPr>
          </a:p>
        </p:txBody>
      </p:sp>
      <p:cxnSp>
        <p:nvCxnSpPr>
          <p:cNvPr id="12" name="Curved Connector 11"/>
          <p:cNvCxnSpPr>
            <a:endCxn id="86" idx="0"/>
          </p:cNvCxnSpPr>
          <p:nvPr/>
        </p:nvCxnSpPr>
        <p:spPr>
          <a:xfrm rot="10800000" flipV="1">
            <a:off x="4780464" y="2321981"/>
            <a:ext cx="966323" cy="87798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p:nvPr/>
        </p:nvCxnSpPr>
        <p:spPr>
          <a:xfrm rot="10800000" flipH="1" flipV="1">
            <a:off x="6303688" y="2321982"/>
            <a:ext cx="966319" cy="87797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 descr="data quality Icon - Free PNG &amp; SVG 3459021 - Noun Projec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103006" y="4090365"/>
            <a:ext cx="417583" cy="417583"/>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Group 91"/>
          <p:cNvGrpSpPr/>
          <p:nvPr/>
        </p:nvGrpSpPr>
        <p:grpSpPr>
          <a:xfrm>
            <a:off x="4581552" y="4077414"/>
            <a:ext cx="397819" cy="410037"/>
            <a:chOff x="4684404" y="3858633"/>
            <a:chExt cx="891901" cy="920991"/>
          </a:xfrm>
        </p:grpSpPr>
        <p:pic>
          <p:nvPicPr>
            <p:cNvPr id="93" name="Picture 9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84404" y="3887723"/>
              <a:ext cx="891901" cy="891901"/>
            </a:xfrm>
            <a:prstGeom prst="rect">
              <a:avLst/>
            </a:prstGeom>
          </p:spPr>
        </p:pic>
        <p:pic>
          <p:nvPicPr>
            <p:cNvPr id="94" name="Picture 93"/>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976139" y="3858633"/>
              <a:ext cx="269930" cy="269930"/>
            </a:xfrm>
            <a:prstGeom prst="rect">
              <a:avLst/>
            </a:prstGeom>
          </p:spPr>
        </p:pic>
      </p:grpSp>
      <p:pic>
        <p:nvPicPr>
          <p:cNvPr id="95" name="Picture 94"/>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077986" y="4077414"/>
            <a:ext cx="342884" cy="342884"/>
          </a:xfrm>
          <a:prstGeom prst="rect">
            <a:avLst/>
          </a:prstGeom>
        </p:spPr>
      </p:pic>
      <p:pic>
        <p:nvPicPr>
          <p:cNvPr id="96" name="Picture 95"/>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9481840" y="4014344"/>
            <a:ext cx="473107" cy="473107"/>
          </a:xfrm>
          <a:prstGeom prst="rect">
            <a:avLst/>
          </a:prstGeom>
        </p:spPr>
      </p:pic>
    </p:spTree>
    <p:extLst>
      <p:ext uri="{BB962C8B-B14F-4D97-AF65-F5344CB8AC3E}">
        <p14:creationId xmlns:p14="http://schemas.microsoft.com/office/powerpoint/2010/main" val="169290377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85"/>
                                        </p:tgtEl>
                                        <p:attrNameLst>
                                          <p:attrName>style.visibility</p:attrName>
                                        </p:attrNameLst>
                                      </p:cBhvr>
                                      <p:to>
                                        <p:strVal val="visible"/>
                                      </p:to>
                                    </p:set>
                                    <p:animEffect transition="in" filter="wipe(up)">
                                      <p:cBhvr>
                                        <p:cTn id="9" dur="500"/>
                                        <p:tgtEl>
                                          <p:spTgt spid="8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par>
                                <p:cTn id="13" presetID="10" presetClass="entr" presetSubtype="0" fill="hold" nodeType="with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500"/>
                                        <p:tgtEl>
                                          <p:spTgt spid="91"/>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fade">
                                      <p:cBhvr>
                                        <p:cTn id="23" dur="500"/>
                                        <p:tgtEl>
                                          <p:spTgt spid="86"/>
                                        </p:tgtEl>
                                      </p:cBhvr>
                                    </p:animEffect>
                                  </p:childTnLst>
                                </p:cTn>
                              </p:par>
                              <p:par>
                                <p:cTn id="24" presetID="10" presetClass="entr" presetSubtype="0" fill="hold" nodeType="withEffect">
                                  <p:stCondLst>
                                    <p:cond delay="0"/>
                                  </p:stCondLst>
                                  <p:childTnLst>
                                    <p:set>
                                      <p:cBhvr>
                                        <p:cTn id="25" dur="1" fill="hold">
                                          <p:stCondLst>
                                            <p:cond delay="0"/>
                                          </p:stCondLst>
                                        </p:cTn>
                                        <p:tgtEl>
                                          <p:spTgt spid="92"/>
                                        </p:tgtEl>
                                        <p:attrNameLst>
                                          <p:attrName>style.visibility</p:attrName>
                                        </p:attrNameLst>
                                      </p:cBhvr>
                                      <p:to>
                                        <p:strVal val="visible"/>
                                      </p:to>
                                    </p:set>
                                    <p:animEffect transition="in" filter="fade">
                                      <p:cBhvr>
                                        <p:cTn id="26" dur="500"/>
                                        <p:tgtEl>
                                          <p:spTgt spid="92"/>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up)">
                                      <p:cBhvr>
                                        <p:cTn id="30" dur="500"/>
                                        <p:tgtEl>
                                          <p:spTgt spid="90"/>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par>
                                <p:cTn id="35" presetID="10" presetClass="entr" presetSubtype="0" fill="hold"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500"/>
                                        <p:tgtEl>
                                          <p:spTgt spid="95"/>
                                        </p:tgtEl>
                                      </p:cBhvr>
                                    </p:animEffect>
                                  </p:childTnLst>
                                </p:cTn>
                              </p:par>
                            </p:childTnLst>
                          </p:cTn>
                        </p:par>
                        <p:par>
                          <p:cTn id="38" fill="hold">
                            <p:stCondLst>
                              <p:cond delay="2500"/>
                            </p:stCondLst>
                            <p:childTnLst>
                              <p:par>
                                <p:cTn id="39" presetID="22" presetClass="entr" presetSubtype="1"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wipe(up)">
                                      <p:cBhvr>
                                        <p:cTn id="41" dur="500"/>
                                        <p:tgtEl>
                                          <p:spTgt spid="84"/>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fade">
                                      <p:cBhvr>
                                        <p:cTn id="45" dur="500"/>
                                        <p:tgtEl>
                                          <p:spTgt spid="88"/>
                                        </p:tgtEl>
                                      </p:cBhvr>
                                    </p:animEffect>
                                  </p:childTnLst>
                                </p:cTn>
                              </p:par>
                              <p:par>
                                <p:cTn id="46" presetID="10" presetClass="entr" presetSubtype="0" fill="hold"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3" grpId="0" animBg="1"/>
      <p:bldP spid="86" grpId="0" animBg="1"/>
      <p:bldP spid="87" grpId="0" animBg="1"/>
      <p:bldP spid="8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b="1" dirty="0" smtClean="0">
                <a:solidFill>
                  <a:schemeClr val="accent5">
                    <a:lumMod val="50000"/>
                  </a:schemeClr>
                </a:solidFill>
                <a:latin typeface="Segoe UI (Corps)"/>
                <a:cs typeface="Segoe UI" panose="020B0502040204020203" pitchFamily="34" charset="0"/>
              </a:rPr>
              <a:t>Les normes de qualité </a:t>
            </a:r>
          </a:p>
          <a:p>
            <a:pPr algn="ctr"/>
            <a:r>
              <a:rPr lang="fr-FR" sz="1200" b="1" dirty="0" smtClean="0">
                <a:solidFill>
                  <a:schemeClr val="accent5">
                    <a:lumMod val="50000"/>
                  </a:schemeClr>
                </a:solidFill>
                <a:latin typeface="Segoe UI (Corps)"/>
                <a:cs typeface="Segoe UI" panose="020B0502040204020203" pitchFamily="34" charset="0"/>
              </a:rPr>
              <a:t>de métadonnées</a:t>
            </a:r>
            <a:endParaRPr lang="en-US" sz="1200" b="1" dirty="0">
              <a:solidFill>
                <a:schemeClr val="accent5">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554074" y="2812551"/>
            <a:ext cx="4520647" cy="20448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664686" y="2933694"/>
            <a:ext cx="4410036" cy="1692771"/>
          </a:xfrm>
          <a:prstGeom prst="rect">
            <a:avLst/>
          </a:prstGeom>
        </p:spPr>
        <p:txBody>
          <a:bodyPr wrap="square">
            <a:spAutoFit/>
          </a:bodyPr>
          <a:lstStyle/>
          <a:p>
            <a:pPr marL="171450" indent="-171450">
              <a:buFont typeface="Arial" panose="020B0604020202020204" pitchFamily="34" charset="0"/>
              <a:buChar char="•"/>
              <a:defRPr/>
            </a:pPr>
            <a:r>
              <a:rPr lang="en-US" sz="1300" dirty="0" err="1">
                <a:solidFill>
                  <a:schemeClr val="bg1">
                    <a:lumMod val="50000"/>
                  </a:schemeClr>
                </a:solidFill>
                <a:latin typeface="Segoe UI (Corps)"/>
              </a:rPr>
              <a:t>Conformité</a:t>
            </a:r>
            <a:r>
              <a:rPr lang="en-US" sz="1300" dirty="0">
                <a:solidFill>
                  <a:schemeClr val="bg1">
                    <a:lumMod val="50000"/>
                  </a:schemeClr>
                </a:solidFill>
                <a:latin typeface="Segoe UI (Corps)"/>
              </a:rPr>
              <a:t> aux </a:t>
            </a:r>
            <a:r>
              <a:rPr lang="en-US" sz="1300" dirty="0" smtClean="0">
                <a:solidFill>
                  <a:schemeClr val="bg1">
                    <a:lumMod val="50000"/>
                  </a:schemeClr>
                </a:solidFill>
                <a:latin typeface="Segoe UI (Corps)"/>
              </a:rPr>
              <a:t>norms (Db Name, Table Name…)</a:t>
            </a:r>
            <a:endParaRPr lang="fr-FR" sz="1300" dirty="0">
              <a:solidFill>
                <a:schemeClr val="bg1">
                  <a:lumMod val="50000"/>
                </a:schemeClr>
              </a:solidFill>
              <a:latin typeface="Segoe UI (Corps)"/>
            </a:endParaRPr>
          </a:p>
          <a:p>
            <a:pPr marL="171450" lvl="0" indent="-171450">
              <a:buFont typeface="Arial" panose="020B0604020202020204" pitchFamily="34" charset="0"/>
              <a:buChar char="•"/>
              <a:defRPr/>
            </a:pPr>
            <a:r>
              <a:rPr lang="en-US" sz="1300" dirty="0" err="1">
                <a:solidFill>
                  <a:schemeClr val="bg1">
                    <a:lumMod val="50000"/>
                  </a:schemeClr>
                </a:solidFill>
                <a:latin typeface="Segoe UI (Corps)"/>
              </a:rPr>
              <a:t>Unicité</a:t>
            </a:r>
            <a:endParaRPr lang="en-US" sz="1300" dirty="0">
              <a:solidFill>
                <a:schemeClr val="bg1">
                  <a:lumMod val="50000"/>
                </a:schemeClr>
              </a:solidFill>
              <a:latin typeface="Segoe UI (Corps)"/>
            </a:endParaRPr>
          </a:p>
          <a:p>
            <a:pPr marL="171450" lvl="0" indent="-171450">
              <a:buFont typeface="Arial" panose="020B0604020202020204" pitchFamily="34" charset="0"/>
              <a:buChar char="•"/>
              <a:defRPr/>
            </a:pPr>
            <a:r>
              <a:rPr lang="en-US" sz="1300" dirty="0" err="1">
                <a:solidFill>
                  <a:schemeClr val="bg1">
                    <a:lumMod val="50000"/>
                  </a:schemeClr>
                </a:solidFill>
                <a:latin typeface="Segoe UI (Corps)"/>
              </a:rPr>
              <a:t>Complétude</a:t>
            </a:r>
            <a:endParaRPr lang="en-US" sz="1300" dirty="0">
              <a:solidFill>
                <a:schemeClr val="bg1">
                  <a:lumMod val="50000"/>
                </a:schemeClr>
              </a:solidFill>
              <a:latin typeface="Segoe UI (Corps)"/>
            </a:endParaRPr>
          </a:p>
          <a:p>
            <a:pPr marL="171450" indent="-171450">
              <a:buFont typeface="Arial" panose="020B0604020202020204" pitchFamily="34" charset="0"/>
              <a:buChar char="•"/>
              <a:defRPr/>
            </a:pPr>
            <a:r>
              <a:rPr lang="en-US" sz="1300" dirty="0" err="1">
                <a:solidFill>
                  <a:schemeClr val="bg1">
                    <a:lumMod val="50000"/>
                  </a:schemeClr>
                </a:solidFill>
                <a:latin typeface="Segoe UI (Corps)"/>
              </a:rPr>
              <a:t>Nombre</a:t>
            </a:r>
            <a:r>
              <a:rPr lang="en-US" sz="1300" dirty="0">
                <a:solidFill>
                  <a:schemeClr val="bg1">
                    <a:lumMod val="50000"/>
                  </a:schemeClr>
                </a:solidFill>
                <a:latin typeface="Segoe UI (Corps)"/>
              </a:rPr>
              <a:t> de </a:t>
            </a:r>
            <a:r>
              <a:rPr lang="en-US" sz="1300" dirty="0" err="1">
                <a:solidFill>
                  <a:schemeClr val="bg1">
                    <a:lumMod val="50000"/>
                  </a:schemeClr>
                </a:solidFill>
                <a:latin typeface="Segoe UI (Corps)"/>
              </a:rPr>
              <a:t>colonnes</a:t>
            </a:r>
            <a:r>
              <a:rPr lang="en-US" sz="1300" dirty="0">
                <a:solidFill>
                  <a:schemeClr val="bg1">
                    <a:lumMod val="50000"/>
                  </a:schemeClr>
                </a:solidFill>
                <a:latin typeface="Segoe UI (Corps)"/>
              </a:rPr>
              <a:t> </a:t>
            </a:r>
            <a:r>
              <a:rPr lang="en-US" sz="1300" dirty="0" err="1">
                <a:solidFill>
                  <a:schemeClr val="bg1">
                    <a:lumMod val="50000"/>
                  </a:schemeClr>
                </a:solidFill>
                <a:latin typeface="Segoe UI (Corps)"/>
              </a:rPr>
              <a:t>valide</a:t>
            </a:r>
            <a:endParaRPr lang="en-US" sz="1300" dirty="0">
              <a:solidFill>
                <a:schemeClr val="bg1">
                  <a:lumMod val="50000"/>
                </a:schemeClr>
              </a:solidFill>
              <a:latin typeface="Segoe UI (Corps)"/>
            </a:endParaRPr>
          </a:p>
          <a:p>
            <a:pPr marL="171450" indent="-171450">
              <a:buFont typeface="Arial" panose="020B0604020202020204" pitchFamily="34" charset="0"/>
              <a:buChar char="•"/>
              <a:defRPr/>
            </a:pPr>
            <a:r>
              <a:rPr lang="fr-FR" sz="1300" dirty="0">
                <a:solidFill>
                  <a:schemeClr val="bg1">
                    <a:lumMod val="50000"/>
                  </a:schemeClr>
                </a:solidFill>
                <a:latin typeface="Segoe UI (Corps)"/>
              </a:rPr>
              <a:t>la validité des formats </a:t>
            </a:r>
            <a:r>
              <a:rPr lang="fr-FR" sz="1300" dirty="0" err="1">
                <a:solidFill>
                  <a:schemeClr val="bg1">
                    <a:lumMod val="50000"/>
                  </a:schemeClr>
                </a:solidFill>
                <a:latin typeface="Segoe UI (Corps)"/>
              </a:rPr>
              <a:t>dedate</a:t>
            </a:r>
            <a:r>
              <a:rPr lang="fr-FR" sz="1300" dirty="0">
                <a:solidFill>
                  <a:schemeClr val="bg1">
                    <a:lumMod val="50000"/>
                  </a:schemeClr>
                </a:solidFill>
                <a:latin typeface="Segoe UI (Corps)"/>
              </a:rPr>
              <a:t>.</a:t>
            </a:r>
          </a:p>
          <a:p>
            <a:pPr marL="171450" indent="-171450">
              <a:buFont typeface="Arial" panose="020B0604020202020204" pitchFamily="34" charset="0"/>
              <a:buChar char="•"/>
              <a:defRPr/>
            </a:pPr>
            <a:r>
              <a:rPr lang="fr-FR" sz="1300" dirty="0">
                <a:solidFill>
                  <a:schemeClr val="bg1">
                    <a:lumMod val="50000"/>
                  </a:schemeClr>
                </a:solidFill>
                <a:latin typeface="Segoe UI (Corps)"/>
              </a:rPr>
              <a:t>la cohérence des dates.</a:t>
            </a:r>
            <a:endParaRPr lang="en-US" sz="1300" dirty="0">
              <a:solidFill>
                <a:schemeClr val="bg1">
                  <a:lumMod val="50000"/>
                </a:schemeClr>
              </a:solidFill>
              <a:latin typeface="Segoe UI (Corps)"/>
            </a:endParaRPr>
          </a:p>
          <a:p>
            <a:pPr marL="171450" indent="-171450">
              <a:buFont typeface="Arial" panose="020B0604020202020204" pitchFamily="34" charset="0"/>
              <a:buChar char="•"/>
              <a:defRPr/>
            </a:pPr>
            <a:r>
              <a:rPr lang="en-US" sz="1300" dirty="0" err="1">
                <a:solidFill>
                  <a:schemeClr val="bg1">
                    <a:lumMod val="50000"/>
                  </a:schemeClr>
                </a:solidFill>
                <a:latin typeface="Segoe UI (Corps)"/>
              </a:rPr>
              <a:t>Attributs</a:t>
            </a:r>
            <a:r>
              <a:rPr lang="en-US" sz="1300" dirty="0">
                <a:solidFill>
                  <a:schemeClr val="bg1">
                    <a:lumMod val="50000"/>
                  </a:schemeClr>
                </a:solidFill>
                <a:latin typeface="Segoe UI (Corps)"/>
              </a:rPr>
              <a:t> </a:t>
            </a:r>
            <a:r>
              <a:rPr lang="en-US" sz="1300" dirty="0" err="1">
                <a:solidFill>
                  <a:schemeClr val="bg1">
                    <a:lumMod val="50000"/>
                  </a:schemeClr>
                </a:solidFill>
                <a:latin typeface="Segoe UI (Corps)"/>
              </a:rPr>
              <a:t>numériques</a:t>
            </a:r>
            <a:r>
              <a:rPr lang="en-US" sz="1300" dirty="0">
                <a:solidFill>
                  <a:schemeClr val="bg1">
                    <a:lumMod val="50000"/>
                  </a:schemeClr>
                </a:solidFill>
                <a:latin typeface="Segoe UI (Corps)"/>
              </a:rPr>
              <a:t> positive et diff</a:t>
            </a:r>
            <a:r>
              <a:rPr lang="fr-FR" sz="1300" dirty="0">
                <a:solidFill>
                  <a:schemeClr val="bg1">
                    <a:lumMod val="50000"/>
                  </a:schemeClr>
                </a:solidFill>
                <a:latin typeface="Segoe UI (Corps)"/>
              </a:rPr>
              <a:t>é</a:t>
            </a:r>
            <a:r>
              <a:rPr lang="en-US" sz="1300" dirty="0">
                <a:solidFill>
                  <a:schemeClr val="bg1">
                    <a:lumMod val="50000"/>
                  </a:schemeClr>
                </a:solidFill>
                <a:latin typeface="Segoe UI (Corps)"/>
              </a:rPr>
              <a:t>rents de 0</a:t>
            </a:r>
            <a:r>
              <a:rPr lang="fr-FR" sz="1300" dirty="0">
                <a:solidFill>
                  <a:schemeClr val="bg1">
                    <a:lumMod val="50000"/>
                  </a:schemeClr>
                </a:solidFill>
                <a:latin typeface="Segoe UI (Corps)"/>
              </a:rPr>
              <a:t>;</a:t>
            </a:r>
          </a:p>
          <a:p>
            <a:pPr marL="171450" indent="-171450">
              <a:buFont typeface="Arial" panose="020B0604020202020204" pitchFamily="34" charset="0"/>
              <a:buChar char="•"/>
              <a:defRPr/>
            </a:pPr>
            <a:r>
              <a:rPr lang="fr-FR" sz="1300" dirty="0">
                <a:solidFill>
                  <a:schemeClr val="bg1">
                    <a:lumMod val="50000"/>
                  </a:schemeClr>
                </a:solidFill>
                <a:latin typeface="Segoe UI (Corps)"/>
              </a:rPr>
              <a:t>Vérifier si des classifications existent pour la </a:t>
            </a:r>
            <a:r>
              <a:rPr lang="fr-FR" sz="1300" dirty="0" smtClean="0">
                <a:solidFill>
                  <a:schemeClr val="bg1">
                    <a:lumMod val="50000"/>
                  </a:schemeClr>
                </a:solidFill>
                <a:latin typeface="Segoe UI (Corps)"/>
              </a:rPr>
              <a:t>table.</a:t>
            </a:r>
            <a:endParaRPr lang="en-US" sz="1300" dirty="0">
              <a:solidFill>
                <a:schemeClr val="bg1">
                  <a:lumMod val="50000"/>
                </a:schemeClr>
              </a:solidFill>
              <a:latin typeface="Segoe UI (Corps)"/>
            </a:endParaRPr>
          </a:p>
        </p:txBody>
      </p:sp>
      <p:sp>
        <p:nvSpPr>
          <p:cNvPr id="51" name="Rectangle 50"/>
          <p:cNvSpPr/>
          <p:nvPr/>
        </p:nvSpPr>
        <p:spPr>
          <a:xfrm>
            <a:off x="6378895" y="2812551"/>
            <a:ext cx="3419623" cy="20448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476613" y="2933694"/>
            <a:ext cx="3244903" cy="1692771"/>
          </a:xfrm>
          <a:prstGeom prst="rect">
            <a:avLst/>
          </a:prstGeom>
        </p:spPr>
        <p:txBody>
          <a:bodyPr wrap="square">
            <a:spAutoFit/>
          </a:bodyPr>
          <a:lstStyle/>
          <a:p>
            <a:pPr marL="171450" lvl="0" indent="-171450">
              <a:buFont typeface="Arial" panose="020B0604020202020204" pitchFamily="34" charset="0"/>
              <a:buChar char="•"/>
              <a:defRPr/>
            </a:pPr>
            <a:r>
              <a:rPr lang="fr-FR" sz="1300" dirty="0" smtClean="0">
                <a:solidFill>
                  <a:schemeClr val="bg1">
                    <a:lumMod val="50000"/>
                  </a:schemeClr>
                </a:solidFill>
                <a:latin typeface="Segoe UI (Corps)"/>
              </a:rPr>
              <a:t>Disponibilité.</a:t>
            </a:r>
            <a:endParaRPr lang="fr-FR" sz="1300" dirty="0">
              <a:solidFill>
                <a:schemeClr val="bg1">
                  <a:lumMod val="50000"/>
                </a:schemeClr>
              </a:solidFill>
              <a:latin typeface="Segoe UI (Corps)"/>
            </a:endParaRPr>
          </a:p>
          <a:p>
            <a:pPr marL="171450" lvl="0" indent="-171450">
              <a:buFont typeface="Arial" panose="020B0604020202020204" pitchFamily="34" charset="0"/>
              <a:buChar char="•"/>
              <a:defRPr/>
            </a:pPr>
            <a:r>
              <a:rPr lang="en-US" sz="1300" dirty="0" err="1" smtClean="0">
                <a:solidFill>
                  <a:schemeClr val="bg1">
                    <a:lumMod val="50000"/>
                  </a:schemeClr>
                </a:solidFill>
                <a:latin typeface="Segoe UI (Corps)"/>
              </a:rPr>
              <a:t>Unicité</a:t>
            </a:r>
            <a:r>
              <a:rPr lang="en-US" sz="1300" dirty="0" smtClean="0">
                <a:solidFill>
                  <a:schemeClr val="bg1">
                    <a:lumMod val="50000"/>
                  </a:schemeClr>
                </a:solidFill>
                <a:latin typeface="Segoe UI (Corps)"/>
              </a:rPr>
              <a:t>.</a:t>
            </a:r>
            <a:endParaRPr lang="en-US" sz="1300" dirty="0">
              <a:solidFill>
                <a:schemeClr val="bg1">
                  <a:lumMod val="50000"/>
                </a:schemeClr>
              </a:solidFill>
              <a:latin typeface="Segoe UI (Corps)"/>
            </a:endParaRPr>
          </a:p>
          <a:p>
            <a:pPr marL="171450" lvl="0" indent="-171450">
              <a:buFont typeface="Arial" panose="020B0604020202020204" pitchFamily="34" charset="0"/>
              <a:buChar char="•"/>
              <a:defRPr/>
            </a:pPr>
            <a:r>
              <a:rPr lang="fr-FR" sz="1300" dirty="0">
                <a:solidFill>
                  <a:schemeClr val="bg1">
                    <a:lumMod val="50000"/>
                  </a:schemeClr>
                </a:solidFill>
                <a:latin typeface="Segoe UI (Corps)"/>
              </a:rPr>
              <a:t>Vérifier les types de données </a:t>
            </a:r>
            <a:r>
              <a:rPr lang="fr-FR" sz="1300" dirty="0" smtClean="0">
                <a:solidFill>
                  <a:schemeClr val="bg1">
                    <a:lumMod val="50000"/>
                  </a:schemeClr>
                </a:solidFill>
                <a:latin typeface="Segoe UI (Corps)"/>
              </a:rPr>
              <a:t>des colonnes.</a:t>
            </a:r>
            <a:endParaRPr lang="fr-FR" sz="1300" dirty="0">
              <a:solidFill>
                <a:schemeClr val="bg1">
                  <a:lumMod val="50000"/>
                </a:schemeClr>
              </a:solidFill>
              <a:latin typeface="Segoe UI (Corps)"/>
            </a:endParaRPr>
          </a:p>
          <a:p>
            <a:pPr marL="171450" indent="-171450">
              <a:buFont typeface="Arial" panose="020B0604020202020204" pitchFamily="34" charset="0"/>
              <a:buChar char="•"/>
              <a:defRPr/>
            </a:pPr>
            <a:r>
              <a:rPr lang="fr-FR" sz="1300" dirty="0">
                <a:solidFill>
                  <a:schemeClr val="bg1">
                    <a:lumMod val="50000"/>
                  </a:schemeClr>
                </a:solidFill>
                <a:latin typeface="Segoe UI (Corps)"/>
              </a:rPr>
              <a:t>S’assurer que les noms d’attributs sont conformes aux normes </a:t>
            </a:r>
            <a:r>
              <a:rPr lang="fr-FR" sz="1300" dirty="0" smtClean="0">
                <a:solidFill>
                  <a:schemeClr val="bg1">
                    <a:lumMod val="50000"/>
                  </a:schemeClr>
                </a:solidFill>
                <a:latin typeface="Segoe UI (Corps)"/>
              </a:rPr>
              <a:t>prédéfinies.</a:t>
            </a:r>
            <a:endParaRPr lang="en-US" sz="1300" dirty="0">
              <a:solidFill>
                <a:schemeClr val="bg1">
                  <a:lumMod val="50000"/>
                </a:schemeClr>
              </a:solidFill>
              <a:latin typeface="Segoe UI (Corps)"/>
            </a:endParaRPr>
          </a:p>
          <a:p>
            <a:pPr marL="171450" indent="-171450">
              <a:buFont typeface="Arial" panose="020B0604020202020204" pitchFamily="34" charset="0"/>
              <a:buChar char="•"/>
              <a:defRPr/>
            </a:pPr>
            <a:r>
              <a:rPr lang="fr-FR" sz="1300" dirty="0">
                <a:solidFill>
                  <a:schemeClr val="bg1">
                    <a:lumMod val="50000"/>
                  </a:schemeClr>
                </a:solidFill>
                <a:latin typeface="Segoe UI (Corps)"/>
              </a:rPr>
              <a:t>Vérifier si des classifications existent pour la table.</a:t>
            </a:r>
            <a:endParaRPr lang="en-US" sz="1300" dirty="0">
              <a:solidFill>
                <a:schemeClr val="bg1">
                  <a:lumMod val="50000"/>
                </a:schemeClr>
              </a:solidFill>
              <a:latin typeface="Segoe UI (Corps)"/>
            </a:endParaRPr>
          </a:p>
        </p:txBody>
      </p:sp>
      <p:sp>
        <p:nvSpPr>
          <p:cNvPr id="6" name="Rectangle 5"/>
          <p:cNvSpPr/>
          <p:nvPr/>
        </p:nvSpPr>
        <p:spPr>
          <a:xfrm>
            <a:off x="2468775" y="2627313"/>
            <a:ext cx="2122275" cy="3063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ZoneTexte 33">
            <a:extLst>
              <a:ext uri="{FF2B5EF4-FFF2-40B4-BE49-F238E27FC236}">
                <a16:creationId xmlns:a16="http://schemas.microsoft.com/office/drawing/2014/main" id="{6818B034-3D7B-8402-13F7-E5DCD9CCDDB9}"/>
              </a:ext>
            </a:extLst>
          </p:cNvPr>
          <p:cNvSpPr txBox="1"/>
          <p:nvPr/>
        </p:nvSpPr>
        <p:spPr>
          <a:xfrm>
            <a:off x="3080191" y="2647352"/>
            <a:ext cx="1559395" cy="292388"/>
          </a:xfrm>
          <a:prstGeom prst="rect">
            <a:avLst/>
          </a:prstGeom>
          <a:solidFill>
            <a:schemeClr val="bg1"/>
          </a:solid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EFCA9F">
                    <a:lumMod val="75000"/>
                  </a:srgbClr>
                </a:solidFill>
                <a:effectLst/>
                <a:uLnTx/>
                <a:uFillTx/>
                <a:latin typeface="Segoe UI (Corps)"/>
                <a:ea typeface="+mn-ea"/>
                <a:cs typeface="+mn-cs"/>
              </a:rPr>
              <a:t>Pour les tables</a:t>
            </a:r>
            <a:endParaRPr kumimoji="0" lang="fr-FR" sz="1300" b="1" i="0" u="none" strike="noStrike" kern="1200" cap="none" spc="0" normalizeH="0" baseline="0" noProof="0" dirty="0">
              <a:ln>
                <a:noFill/>
              </a:ln>
              <a:solidFill>
                <a:srgbClr val="EFCA9F">
                  <a:lumMod val="75000"/>
                </a:srgbClr>
              </a:solidFill>
              <a:effectLst/>
              <a:uLnTx/>
              <a:uFillTx/>
              <a:latin typeface="Segoe UI (Corps)"/>
              <a:ea typeface="+mn-ea"/>
              <a:cs typeface="+mn-cs"/>
            </a:endParaRPr>
          </a:p>
        </p:txBody>
      </p:sp>
      <p:sp>
        <p:nvSpPr>
          <p:cNvPr id="61" name="Rectangle 60"/>
          <p:cNvSpPr/>
          <p:nvPr/>
        </p:nvSpPr>
        <p:spPr>
          <a:xfrm>
            <a:off x="7009112" y="2682703"/>
            <a:ext cx="2122275" cy="3063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ZoneTexte 33">
            <a:extLst>
              <a:ext uri="{FF2B5EF4-FFF2-40B4-BE49-F238E27FC236}">
                <a16:creationId xmlns:a16="http://schemas.microsoft.com/office/drawing/2014/main" id="{6818B034-3D7B-8402-13F7-E5DCD9CCDDB9}"/>
              </a:ext>
            </a:extLst>
          </p:cNvPr>
          <p:cNvSpPr txBox="1"/>
          <p:nvPr/>
        </p:nvSpPr>
        <p:spPr>
          <a:xfrm>
            <a:off x="7620528" y="2702742"/>
            <a:ext cx="1815032" cy="292388"/>
          </a:xfrm>
          <a:prstGeom prst="rect">
            <a:avLst/>
          </a:prstGeom>
          <a:solidFill>
            <a:schemeClr val="bg1"/>
          </a:solid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EFCA9F">
                    <a:lumMod val="75000"/>
                  </a:srgbClr>
                </a:solidFill>
                <a:effectLst/>
                <a:uLnTx/>
                <a:uFillTx/>
                <a:latin typeface="Segoe UI (Corps)"/>
                <a:ea typeface="+mn-ea"/>
                <a:cs typeface="+mn-cs"/>
              </a:rPr>
              <a:t>Pour les </a:t>
            </a:r>
            <a:r>
              <a:rPr kumimoji="0" lang="en-US" sz="1300" b="1" i="0" u="none" strike="noStrike" kern="1200" cap="none" spc="0" normalizeH="0" baseline="0" noProof="0" dirty="0" err="1" smtClean="0">
                <a:ln>
                  <a:noFill/>
                </a:ln>
                <a:solidFill>
                  <a:srgbClr val="EFCA9F">
                    <a:lumMod val="75000"/>
                  </a:srgbClr>
                </a:solidFill>
                <a:effectLst/>
                <a:uLnTx/>
                <a:uFillTx/>
                <a:latin typeface="Segoe UI (Corps)"/>
                <a:ea typeface="+mn-ea"/>
                <a:cs typeface="+mn-cs"/>
              </a:rPr>
              <a:t>colonnes</a:t>
            </a:r>
            <a:endParaRPr kumimoji="0" lang="fr-FR" sz="1300" b="1" i="0" u="none" strike="noStrike" kern="1200" cap="none" spc="0" normalizeH="0" baseline="0" noProof="0" dirty="0">
              <a:ln>
                <a:noFill/>
              </a:ln>
              <a:solidFill>
                <a:srgbClr val="EFCA9F">
                  <a:lumMod val="75000"/>
                </a:srgbClr>
              </a:solidFill>
              <a:effectLst/>
              <a:uLnTx/>
              <a:uFillTx/>
              <a:latin typeface="Segoe UI (Corps)"/>
              <a:ea typeface="+mn-ea"/>
              <a:cs typeface="+mn-cs"/>
            </a:endParaRPr>
          </a:p>
        </p:txBody>
      </p:sp>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793842" y="2569588"/>
            <a:ext cx="342159" cy="342159"/>
          </a:xfrm>
          <a:prstGeom prst="rect">
            <a:avLst/>
          </a:prstGeom>
        </p:spPr>
      </p:pic>
      <p:pic>
        <p:nvPicPr>
          <p:cNvPr id="63" name="Picture 6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334179" y="2624978"/>
            <a:ext cx="342159" cy="342159"/>
          </a:xfrm>
          <a:prstGeom prst="rect">
            <a:avLst/>
          </a:prstGeom>
        </p:spPr>
      </p:pic>
      <p:sp>
        <p:nvSpPr>
          <p:cNvPr id="8" name="Rectangle 7"/>
          <p:cNvSpPr/>
          <p:nvPr/>
        </p:nvSpPr>
        <p:spPr>
          <a:xfrm>
            <a:off x="1500935" y="1572979"/>
            <a:ext cx="4565446" cy="323165"/>
          </a:xfrm>
          <a:prstGeom prst="rect">
            <a:avLst/>
          </a:prstGeom>
        </p:spPr>
        <p:txBody>
          <a:bodyPr wrap="square">
            <a:spAutoFit/>
          </a:bodyPr>
          <a:lstStyle/>
          <a:p>
            <a:r>
              <a:rPr lang="fr-FR" sz="1500" dirty="0" smtClean="0">
                <a:solidFill>
                  <a:schemeClr val="bg1">
                    <a:lumMod val="50000"/>
                  </a:schemeClr>
                </a:solidFill>
                <a:latin typeface="Segoe UI (Corps)"/>
                <a:cs typeface="Segoe UI" panose="020B0502040204020203" pitchFamily="34" charset="0"/>
              </a:rPr>
              <a:t>Les normes de </a:t>
            </a:r>
            <a:r>
              <a:rPr lang="fr-FR" sz="1500" dirty="0">
                <a:solidFill>
                  <a:schemeClr val="bg1">
                    <a:lumMod val="50000"/>
                  </a:schemeClr>
                </a:solidFill>
                <a:latin typeface="Segoe UI (Corps)"/>
                <a:cs typeface="Segoe UI" panose="020B0502040204020203" pitchFamily="34" charset="0"/>
              </a:rPr>
              <a:t>qualité </a:t>
            </a:r>
            <a:r>
              <a:rPr lang="fr-FR" sz="1500" dirty="0" smtClean="0">
                <a:solidFill>
                  <a:schemeClr val="bg1">
                    <a:lumMod val="50000"/>
                  </a:schemeClr>
                </a:solidFill>
                <a:latin typeface="Segoe UI (Corps)"/>
                <a:cs typeface="Segoe UI" panose="020B0502040204020203" pitchFamily="34" charset="0"/>
              </a:rPr>
              <a:t>de </a:t>
            </a:r>
            <a:r>
              <a:rPr lang="fr-FR" sz="1500" dirty="0">
                <a:solidFill>
                  <a:schemeClr val="bg1">
                    <a:lumMod val="50000"/>
                  </a:schemeClr>
                </a:solidFill>
                <a:latin typeface="Segoe UI (Corps)"/>
                <a:cs typeface="Segoe UI" panose="020B0502040204020203" pitchFamily="34" charset="0"/>
              </a:rPr>
              <a:t>métadonnées</a:t>
            </a:r>
            <a:endParaRPr lang="en-US" sz="1500" dirty="0">
              <a:solidFill>
                <a:schemeClr val="bg1">
                  <a:lumMod val="50000"/>
                </a:schemeClr>
              </a:solidFill>
              <a:latin typeface="Segoe UI (Corps)"/>
              <a:cs typeface="Segoe UI" panose="020B0502040204020203" pitchFamily="34" charset="0"/>
            </a:endParaRPr>
          </a:p>
        </p:txBody>
      </p:sp>
      <p:cxnSp>
        <p:nvCxnSpPr>
          <p:cNvPr id="11" name="Straight Connector 10"/>
          <p:cNvCxnSpPr/>
          <p:nvPr/>
        </p:nvCxnSpPr>
        <p:spPr>
          <a:xfrm>
            <a:off x="1611121" y="1926966"/>
            <a:ext cx="3563651"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4854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rPr>
              <a:t>Architecture du </a:t>
            </a:r>
            <a:endParaRPr lang="en-US" sz="1200" b="1" dirty="0" smtClean="0">
              <a:solidFill>
                <a:schemeClr val="accent5">
                  <a:lumMod val="50000"/>
                </a:schemeClr>
              </a:solidFill>
            </a:endParaRPr>
          </a:p>
          <a:p>
            <a:pPr algn="ctr"/>
            <a:r>
              <a:rPr lang="en-US" sz="1200" b="1" dirty="0" err="1" smtClean="0">
                <a:solidFill>
                  <a:schemeClr val="accent5">
                    <a:lumMod val="50000"/>
                  </a:schemeClr>
                </a:solidFill>
              </a:rPr>
              <a:t>système</a:t>
            </a:r>
            <a:endParaRPr lang="en-US" sz="1200" dirty="0">
              <a:solidFill>
                <a:schemeClr val="accent5">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70060" y="562056"/>
            <a:ext cx="1309974" cy="461665"/>
          </a:xfrm>
          <a:prstGeom prst="rect">
            <a:avLst/>
          </a:prstGeom>
        </p:spPr>
        <p:txBody>
          <a:bodyPr wrap="none">
            <a:spAutoFit/>
          </a:bodyPr>
          <a:lstStyle/>
          <a:p>
            <a:pPr algn="ctr"/>
            <a:r>
              <a:rPr lang="en-US" sz="1200" dirty="0" err="1">
                <a:solidFill>
                  <a:schemeClr val="bg1">
                    <a:lumMod val="50000"/>
                  </a:schemeClr>
                </a:solidFill>
                <a:latin typeface="Segoe UI (Corps)"/>
              </a:rPr>
              <a:t>Diagrammes</a:t>
            </a:r>
            <a:r>
              <a:rPr lang="en-US" sz="1200" dirty="0">
                <a:solidFill>
                  <a:schemeClr val="bg1">
                    <a:lumMod val="50000"/>
                  </a:schemeClr>
                </a:solidFill>
                <a:latin typeface="Segoe UI (Corps)"/>
              </a:rPr>
              <a:t> de </a:t>
            </a:r>
            <a:endParaRPr lang="en-US" sz="1200" dirty="0" smtClean="0">
              <a:solidFill>
                <a:schemeClr val="bg1">
                  <a:lumMod val="50000"/>
                </a:schemeClr>
              </a:solidFill>
              <a:latin typeface="Segoe UI (Corps)"/>
            </a:endParaRPr>
          </a:p>
          <a:p>
            <a:pPr algn="ctr"/>
            <a:r>
              <a:rPr lang="en-US" sz="1200" dirty="0" err="1" smtClean="0">
                <a:solidFill>
                  <a:schemeClr val="bg1">
                    <a:lumMod val="50000"/>
                  </a:schemeClr>
                </a:solidFill>
                <a:latin typeface="Segoe UI (Corps)"/>
              </a:rPr>
              <a:t>séquences</a:t>
            </a:r>
            <a:endParaRPr lang="en-US" sz="1200" dirty="0">
              <a:solidFill>
                <a:schemeClr val="bg1">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21966" y="1359038"/>
            <a:ext cx="7488830" cy="5103447"/>
          </a:xfrm>
          <a:prstGeom prst="rect">
            <a:avLst/>
          </a:prstGeom>
        </p:spPr>
      </p:pic>
    </p:spTree>
    <p:extLst>
      <p:ext uri="{BB962C8B-B14F-4D97-AF65-F5344CB8AC3E}">
        <p14:creationId xmlns:p14="http://schemas.microsoft.com/office/powerpoint/2010/main" val="402328158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b="1" dirty="0">
                <a:solidFill>
                  <a:schemeClr val="accent5">
                    <a:lumMod val="50000"/>
                  </a:schemeClr>
                </a:solidFill>
                <a:latin typeface="Segoe UI (Corps)"/>
              </a:rPr>
              <a:t>Diagramme de flux de processus</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70060" y="562056"/>
            <a:ext cx="1309974" cy="461665"/>
          </a:xfrm>
          <a:prstGeom prst="rect">
            <a:avLst/>
          </a:prstGeom>
        </p:spPr>
        <p:txBody>
          <a:bodyPr wrap="none">
            <a:spAutoFit/>
          </a:bodyPr>
          <a:lstStyle/>
          <a:p>
            <a:pPr algn="ctr"/>
            <a:r>
              <a:rPr lang="en-US" sz="1200" dirty="0" err="1">
                <a:solidFill>
                  <a:schemeClr val="bg1">
                    <a:lumMod val="50000"/>
                  </a:schemeClr>
                </a:solidFill>
                <a:latin typeface="Segoe UI (Corps)"/>
              </a:rPr>
              <a:t>Diagrammes</a:t>
            </a:r>
            <a:r>
              <a:rPr lang="en-US" sz="1200" dirty="0">
                <a:solidFill>
                  <a:schemeClr val="bg1">
                    <a:lumMod val="50000"/>
                  </a:schemeClr>
                </a:solidFill>
                <a:latin typeface="Segoe UI (Corps)"/>
              </a:rPr>
              <a:t> de </a:t>
            </a:r>
            <a:endParaRPr lang="en-US" sz="1200" dirty="0" smtClean="0">
              <a:solidFill>
                <a:schemeClr val="bg1">
                  <a:lumMod val="50000"/>
                </a:schemeClr>
              </a:solidFill>
              <a:latin typeface="Segoe UI (Corps)"/>
            </a:endParaRPr>
          </a:p>
          <a:p>
            <a:pPr algn="ctr"/>
            <a:r>
              <a:rPr lang="en-US" sz="1200" dirty="0" err="1" smtClean="0">
                <a:solidFill>
                  <a:schemeClr val="bg1">
                    <a:lumMod val="50000"/>
                  </a:schemeClr>
                </a:solidFill>
                <a:latin typeface="Segoe UI (Corps)"/>
              </a:rPr>
              <a:t>séquences</a:t>
            </a:r>
            <a:endParaRPr lang="en-US" sz="1200" dirty="0">
              <a:solidFill>
                <a:schemeClr val="bg1">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pic>
        <p:nvPicPr>
          <p:cNvPr id="2" name="Picture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5122" y="1600200"/>
            <a:ext cx="5558224" cy="4985657"/>
          </a:xfrm>
          <a:prstGeom prst="rect">
            <a:avLst/>
          </a:prstGeom>
        </p:spPr>
      </p:pic>
    </p:spTree>
    <p:extLst>
      <p:ext uri="{BB962C8B-B14F-4D97-AF65-F5344CB8AC3E}">
        <p14:creationId xmlns:p14="http://schemas.microsoft.com/office/powerpoint/2010/main" val="30032374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b="1" dirty="0">
                <a:solidFill>
                  <a:schemeClr val="accent5">
                    <a:lumMod val="50000"/>
                  </a:schemeClr>
                </a:solidFill>
                <a:latin typeface="Segoe UI (Corps)"/>
              </a:rPr>
              <a:t>Conception du </a:t>
            </a:r>
            <a:endParaRPr lang="en-US" sz="1200" b="1" dirty="0" smtClean="0">
              <a:solidFill>
                <a:schemeClr val="accent5">
                  <a:lumMod val="50000"/>
                </a:schemeClr>
              </a:solidFill>
              <a:latin typeface="Segoe UI (Corps)"/>
            </a:endParaRPr>
          </a:p>
          <a:p>
            <a:pPr lvl="0" algn="ctr">
              <a:defRPr/>
            </a:pPr>
            <a:r>
              <a:rPr lang="en-US" sz="1200" b="1" dirty="0" err="1" smtClean="0">
                <a:solidFill>
                  <a:schemeClr val="accent5">
                    <a:lumMod val="50000"/>
                  </a:schemeClr>
                </a:solidFill>
                <a:latin typeface="Segoe UI (Corps)"/>
              </a:rPr>
              <a:t>Chatbot</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70060" y="562056"/>
            <a:ext cx="1309974" cy="461665"/>
          </a:xfrm>
          <a:prstGeom prst="rect">
            <a:avLst/>
          </a:prstGeom>
        </p:spPr>
        <p:txBody>
          <a:bodyPr wrap="none">
            <a:spAutoFit/>
          </a:bodyPr>
          <a:lstStyle/>
          <a:p>
            <a:pPr algn="ctr"/>
            <a:r>
              <a:rPr lang="en-US" sz="1200" dirty="0" err="1">
                <a:solidFill>
                  <a:schemeClr val="bg1">
                    <a:lumMod val="50000"/>
                  </a:schemeClr>
                </a:solidFill>
                <a:latin typeface="Segoe UI (Corps)"/>
              </a:rPr>
              <a:t>Diagrammes</a:t>
            </a:r>
            <a:r>
              <a:rPr lang="en-US" sz="1200" dirty="0">
                <a:solidFill>
                  <a:schemeClr val="bg1">
                    <a:lumMod val="50000"/>
                  </a:schemeClr>
                </a:solidFill>
                <a:latin typeface="Segoe UI (Corps)"/>
              </a:rPr>
              <a:t> de </a:t>
            </a:r>
            <a:endParaRPr lang="en-US" sz="1200" dirty="0" smtClean="0">
              <a:solidFill>
                <a:schemeClr val="bg1">
                  <a:lumMod val="50000"/>
                </a:schemeClr>
              </a:solidFill>
              <a:latin typeface="Segoe UI (Corps)"/>
            </a:endParaRPr>
          </a:p>
          <a:p>
            <a:pPr algn="ctr"/>
            <a:r>
              <a:rPr lang="en-US" sz="1200" dirty="0" err="1" smtClean="0">
                <a:solidFill>
                  <a:schemeClr val="bg1">
                    <a:lumMod val="50000"/>
                  </a:schemeClr>
                </a:solidFill>
                <a:latin typeface="Segoe UI (Corps)"/>
              </a:rPr>
              <a:t>séquences</a:t>
            </a:r>
            <a:endParaRPr lang="en-US" sz="1200" dirty="0">
              <a:solidFill>
                <a:schemeClr val="bg1">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sp>
        <p:nvSpPr>
          <p:cNvPr id="24" name="Rectangle avec flèche vers la droite 10">
            <a:extLst>
              <a:ext uri="{FF2B5EF4-FFF2-40B4-BE49-F238E27FC236}">
                <a16:creationId xmlns:a16="http://schemas.microsoft.com/office/drawing/2014/main" id="{25CF8189-6FF7-C7B0-4C66-48BCE4097CB9}"/>
              </a:ext>
            </a:extLst>
          </p:cNvPr>
          <p:cNvSpPr/>
          <p:nvPr/>
        </p:nvSpPr>
        <p:spPr>
          <a:xfrm>
            <a:off x="2155241" y="1750535"/>
            <a:ext cx="7849170" cy="1498600"/>
          </a:xfrm>
          <a:prstGeom prst="rightArrowCallout">
            <a:avLst>
              <a:gd name="adj1" fmla="val 100000"/>
              <a:gd name="adj2" fmla="val 50000"/>
              <a:gd name="adj3" fmla="val 0"/>
              <a:gd name="adj4" fmla="val 100000"/>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endParaRPr>
          </a:p>
          <a:p>
            <a:pPr marL="0" marR="0" lvl="0" indent="0" algn="just" defTabSz="914400" rtl="0" eaLnBrk="1" fontAlgn="auto" latinLnBrk="0" hangingPunct="1">
              <a:lnSpc>
                <a:spcPct val="100000"/>
              </a:lnSpc>
              <a:spcBef>
                <a:spcPts val="0"/>
              </a:spcBef>
              <a:spcAft>
                <a:spcPts val="300"/>
              </a:spcAft>
              <a:buClrTx/>
              <a:buSzTx/>
              <a:buFontTx/>
              <a:buNone/>
              <a:tabLst/>
              <a:defRPr/>
            </a:pPr>
            <a:r>
              <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rPr>
              <a:t>Motivation</a:t>
            </a:r>
            <a:r>
              <a:rPr kumimoji="0" lang="fr-FR" sz="1400" b="1" i="1" u="none" strike="noStrike" kern="0" cap="none" spc="0" normalizeH="0" baseline="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algn="just"/>
            <a:r>
              <a:rPr lang="fr-FR" sz="1400" dirty="0">
                <a:latin typeface="Segoe UI (Corps)"/>
              </a:rPr>
              <a:t>R</a:t>
            </a:r>
            <a:r>
              <a:rPr lang="fr-FR" sz="1400" dirty="0" smtClean="0">
                <a:latin typeface="Segoe UI (Corps)"/>
              </a:rPr>
              <a:t>épondre </a:t>
            </a:r>
            <a:r>
              <a:rPr lang="fr-FR" sz="1400" dirty="0">
                <a:latin typeface="Segoe UI (Corps)"/>
              </a:rPr>
              <a:t>aux interrogations spécifiques des </a:t>
            </a:r>
            <a:r>
              <a:rPr lang="fr-FR" sz="1400" dirty="0" smtClean="0">
                <a:latin typeface="Segoe UI (Corps)"/>
              </a:rPr>
              <a:t>utilisateurs concernant </a:t>
            </a:r>
            <a:r>
              <a:rPr lang="fr-FR" sz="1400" dirty="0">
                <a:latin typeface="Segoe UI (Corps)"/>
              </a:rPr>
              <a:t>les données de logs, </a:t>
            </a:r>
            <a:r>
              <a:rPr lang="fr-FR" sz="1400" dirty="0" smtClean="0">
                <a:latin typeface="Segoe UI (Corps)"/>
              </a:rPr>
              <a:t>pour extraire le maximum des insights sur les erreurs</a:t>
            </a:r>
            <a:r>
              <a:rPr lang="fr-FR" sz="1400" dirty="0">
                <a:latin typeface="Segoe UI (Corps)"/>
              </a:rPr>
              <a:t>, les warnings, les infos sur chaque table.</a:t>
            </a:r>
            <a:endParaRPr lang="en-US" sz="1400" dirty="0">
              <a:latin typeface="Segoe UI (Corps)"/>
            </a:endParaRPr>
          </a:p>
        </p:txBody>
      </p:sp>
      <p:grpSp>
        <p:nvGrpSpPr>
          <p:cNvPr id="8" name="Group 7"/>
          <p:cNvGrpSpPr/>
          <p:nvPr/>
        </p:nvGrpSpPr>
        <p:grpSpPr>
          <a:xfrm>
            <a:off x="2910053" y="3457374"/>
            <a:ext cx="6312655" cy="1859289"/>
            <a:chOff x="2910053" y="3577116"/>
            <a:chExt cx="6312655" cy="1859289"/>
          </a:xfrm>
        </p:grpSpPr>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910053" y="3577116"/>
              <a:ext cx="6312655" cy="1367410"/>
            </a:xfrm>
            <a:prstGeom prst="rect">
              <a:avLst/>
            </a:prstGeom>
          </p:spPr>
        </p:pic>
        <p:sp>
          <p:nvSpPr>
            <p:cNvPr id="7" name="TextBox 6"/>
            <p:cNvSpPr txBox="1"/>
            <p:nvPr/>
          </p:nvSpPr>
          <p:spPr>
            <a:xfrm>
              <a:off x="5167737" y="5159406"/>
              <a:ext cx="1797287" cy="276999"/>
            </a:xfrm>
            <a:prstGeom prst="rect">
              <a:avLst/>
            </a:prstGeom>
            <a:noFill/>
          </p:spPr>
          <p:txBody>
            <a:bodyPr wrap="none" rtlCol="0">
              <a:spAutoFit/>
            </a:bodyPr>
            <a:lstStyle/>
            <a:p>
              <a:pPr algn="ctr"/>
              <a:r>
                <a:rPr lang="en-US" sz="1200" dirty="0" smtClean="0">
                  <a:latin typeface="Segoe UI (Corps)"/>
                </a:rPr>
                <a:t>Architecture du </a:t>
              </a:r>
              <a:r>
                <a:rPr lang="en-US" sz="1200" dirty="0" err="1" smtClean="0">
                  <a:latin typeface="Segoe UI (Corps)"/>
                </a:rPr>
                <a:t>Chatbot</a:t>
              </a:r>
              <a:endParaRPr lang="en-US" sz="1200" dirty="0">
                <a:latin typeface="Segoe UI (Corps)"/>
              </a:endParaRPr>
            </a:p>
          </p:txBody>
        </p:sp>
      </p:grpSp>
    </p:spTree>
    <p:extLst>
      <p:ext uri="{BB962C8B-B14F-4D97-AF65-F5344CB8AC3E}">
        <p14:creationId xmlns:p14="http://schemas.microsoft.com/office/powerpoint/2010/main" val="31116616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39603" y="562056"/>
            <a:ext cx="1370889" cy="461665"/>
          </a:xfrm>
          <a:prstGeom prst="rect">
            <a:avLst/>
          </a:prstGeom>
        </p:spPr>
        <p:txBody>
          <a:bodyPr wrap="none">
            <a:spAutoFit/>
          </a:bodyPr>
          <a:lstStyle/>
          <a:p>
            <a:pPr algn="ctr"/>
            <a:r>
              <a:rPr lang="en-US" sz="1200" b="1" dirty="0" err="1">
                <a:solidFill>
                  <a:schemeClr val="accent5">
                    <a:lumMod val="50000"/>
                  </a:schemeClr>
                </a:solidFill>
                <a:latin typeface="Segoe UI (Corps)"/>
              </a:rPr>
              <a:t>Diagrammes</a:t>
            </a:r>
            <a:r>
              <a:rPr lang="en-US" sz="1200" b="1" dirty="0">
                <a:solidFill>
                  <a:schemeClr val="accent5">
                    <a:lumMod val="50000"/>
                  </a:schemeClr>
                </a:solidFill>
                <a:latin typeface="Segoe UI (Corps)"/>
              </a:rPr>
              <a:t> de </a:t>
            </a:r>
            <a:endParaRPr lang="en-US" sz="1200" b="1" dirty="0" smtClean="0">
              <a:solidFill>
                <a:schemeClr val="accent5">
                  <a:lumMod val="50000"/>
                </a:schemeClr>
              </a:solidFill>
              <a:latin typeface="Segoe UI (Corps)"/>
            </a:endParaRPr>
          </a:p>
          <a:p>
            <a:pPr algn="ctr"/>
            <a:r>
              <a:rPr lang="en-US" sz="1200" b="1" dirty="0" err="1" smtClean="0">
                <a:solidFill>
                  <a:schemeClr val="accent5">
                    <a:lumMod val="50000"/>
                  </a:schemeClr>
                </a:solidFill>
                <a:latin typeface="Segoe UI (Corps)"/>
              </a:rPr>
              <a:t>séquences</a:t>
            </a:r>
            <a:endParaRPr lang="en-US" sz="1200" b="1" dirty="0">
              <a:solidFill>
                <a:schemeClr val="accent5">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04647" y="1983790"/>
            <a:ext cx="6143482" cy="4585135"/>
          </a:xfrm>
          <a:prstGeom prst="rect">
            <a:avLst/>
          </a:prstGeom>
        </p:spPr>
      </p:pic>
      <p:sp>
        <p:nvSpPr>
          <p:cNvPr id="26" name="Rectangle 25"/>
          <p:cNvSpPr/>
          <p:nvPr/>
        </p:nvSpPr>
        <p:spPr>
          <a:xfrm>
            <a:off x="1500935" y="1386788"/>
            <a:ext cx="4565446" cy="292388"/>
          </a:xfrm>
          <a:prstGeom prst="rect">
            <a:avLst/>
          </a:prstGeom>
        </p:spPr>
        <p:txBody>
          <a:bodyPr wrap="square">
            <a:spAutoFit/>
          </a:bodyPr>
          <a:lstStyle/>
          <a:p>
            <a:r>
              <a:rPr lang="fr-FR" sz="1300" dirty="0" smtClean="0">
                <a:solidFill>
                  <a:schemeClr val="bg1">
                    <a:lumMod val="50000"/>
                  </a:schemeClr>
                </a:solidFill>
                <a:latin typeface="Segoe UI (Corps)"/>
                <a:cs typeface="Segoe UI" panose="020B0502040204020203" pitchFamily="34" charset="0"/>
              </a:rPr>
              <a:t>Diagramme de </a:t>
            </a:r>
            <a:r>
              <a:rPr lang="fr-FR" sz="1300" dirty="0" err="1" smtClean="0">
                <a:solidFill>
                  <a:schemeClr val="bg1">
                    <a:lumMod val="50000"/>
                  </a:schemeClr>
                </a:solidFill>
                <a:latin typeface="Segoe UI (Corps)"/>
                <a:cs typeface="Segoe UI" panose="020B0502040204020203" pitchFamily="34" charset="0"/>
              </a:rPr>
              <a:t>sé</a:t>
            </a:r>
            <a:r>
              <a:rPr lang="en-US" sz="1300" dirty="0" err="1" smtClean="0">
                <a:solidFill>
                  <a:schemeClr val="bg1">
                    <a:lumMod val="50000"/>
                  </a:schemeClr>
                </a:solidFill>
                <a:latin typeface="Segoe UI (Corps)"/>
                <a:cs typeface="Segoe UI" panose="020B0502040204020203" pitchFamily="34" charset="0"/>
              </a:rPr>
              <a:t>quence</a:t>
            </a:r>
            <a:r>
              <a:rPr lang="en-US" sz="1300" dirty="0" smtClean="0">
                <a:solidFill>
                  <a:schemeClr val="bg1">
                    <a:lumMod val="50000"/>
                  </a:schemeClr>
                </a:solidFill>
                <a:latin typeface="Segoe UI (Corps)"/>
                <a:cs typeface="Segoe UI" panose="020B0502040204020203" pitchFamily="34" charset="0"/>
              </a:rPr>
              <a:t> du </a:t>
            </a:r>
            <a:r>
              <a:rPr lang="en-US" sz="1300" dirty="0" err="1" smtClean="0">
                <a:solidFill>
                  <a:schemeClr val="bg1">
                    <a:lumMod val="50000"/>
                  </a:schemeClr>
                </a:solidFill>
                <a:latin typeface="Segoe UI (Corps)"/>
                <a:cs typeface="Segoe UI" panose="020B0502040204020203" pitchFamily="34" charset="0"/>
              </a:rPr>
              <a:t>Chatbot</a:t>
            </a:r>
            <a:r>
              <a:rPr lang="en-US" sz="1300" dirty="0" smtClean="0">
                <a:solidFill>
                  <a:schemeClr val="bg1">
                    <a:lumMod val="50000"/>
                  </a:schemeClr>
                </a:solidFill>
                <a:latin typeface="Segoe UI (Corps)"/>
                <a:cs typeface="Segoe UI" panose="020B0502040204020203" pitchFamily="34" charset="0"/>
              </a:rPr>
              <a:t> :</a:t>
            </a:r>
            <a:endParaRPr lang="en-US" sz="1300" dirty="0">
              <a:solidFill>
                <a:schemeClr val="bg1">
                  <a:lumMod val="50000"/>
                </a:schemeClr>
              </a:solidFill>
              <a:latin typeface="Segoe UI (Corps)"/>
              <a:cs typeface="Segoe UI" panose="020B0502040204020203" pitchFamily="34" charset="0"/>
            </a:endParaRPr>
          </a:p>
        </p:txBody>
      </p:sp>
      <p:cxnSp>
        <p:nvCxnSpPr>
          <p:cNvPr id="27" name="Straight Connector 26"/>
          <p:cNvCxnSpPr/>
          <p:nvPr/>
        </p:nvCxnSpPr>
        <p:spPr>
          <a:xfrm>
            <a:off x="1589349" y="1740775"/>
            <a:ext cx="2699622"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9446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39603" y="562056"/>
            <a:ext cx="1370889" cy="461665"/>
          </a:xfrm>
          <a:prstGeom prst="rect">
            <a:avLst/>
          </a:prstGeom>
        </p:spPr>
        <p:txBody>
          <a:bodyPr wrap="none">
            <a:spAutoFit/>
          </a:bodyPr>
          <a:lstStyle/>
          <a:p>
            <a:pPr algn="ctr"/>
            <a:r>
              <a:rPr lang="en-US" sz="1200" b="1" dirty="0" err="1">
                <a:solidFill>
                  <a:schemeClr val="accent5">
                    <a:lumMod val="50000"/>
                  </a:schemeClr>
                </a:solidFill>
                <a:latin typeface="Segoe UI (Corps)"/>
              </a:rPr>
              <a:t>Diagrammes</a:t>
            </a:r>
            <a:r>
              <a:rPr lang="en-US" sz="1200" b="1" dirty="0">
                <a:solidFill>
                  <a:schemeClr val="accent5">
                    <a:lumMod val="50000"/>
                  </a:schemeClr>
                </a:solidFill>
                <a:latin typeface="Segoe UI (Corps)"/>
              </a:rPr>
              <a:t> de </a:t>
            </a:r>
            <a:endParaRPr lang="en-US" sz="1200" b="1" dirty="0" smtClean="0">
              <a:solidFill>
                <a:schemeClr val="accent5">
                  <a:lumMod val="50000"/>
                </a:schemeClr>
              </a:solidFill>
              <a:latin typeface="Segoe UI (Corps)"/>
            </a:endParaRPr>
          </a:p>
          <a:p>
            <a:pPr algn="ctr"/>
            <a:r>
              <a:rPr lang="en-US" sz="1200" b="1" dirty="0" err="1" smtClean="0">
                <a:solidFill>
                  <a:schemeClr val="accent5">
                    <a:lumMod val="50000"/>
                  </a:schemeClr>
                </a:solidFill>
                <a:latin typeface="Segoe UI (Corps)"/>
              </a:rPr>
              <a:t>séquences</a:t>
            </a:r>
            <a:endParaRPr lang="en-US" sz="1200" b="1" dirty="0">
              <a:solidFill>
                <a:schemeClr val="accent5">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60257" y="2481793"/>
            <a:ext cx="6012247" cy="3420761"/>
          </a:xfrm>
          <a:prstGeom prst="rect">
            <a:avLst/>
          </a:prstGeom>
        </p:spPr>
      </p:pic>
      <p:sp>
        <p:nvSpPr>
          <p:cNvPr id="26" name="Rectangle 25"/>
          <p:cNvSpPr/>
          <p:nvPr/>
        </p:nvSpPr>
        <p:spPr>
          <a:xfrm>
            <a:off x="1500935" y="1386788"/>
            <a:ext cx="4565446" cy="292388"/>
          </a:xfrm>
          <a:prstGeom prst="rect">
            <a:avLst/>
          </a:prstGeom>
        </p:spPr>
        <p:txBody>
          <a:bodyPr wrap="square">
            <a:spAutoFit/>
          </a:bodyPr>
          <a:lstStyle/>
          <a:p>
            <a:r>
              <a:rPr lang="fr-FR" sz="1300" dirty="0" smtClean="0">
                <a:solidFill>
                  <a:schemeClr val="bg1">
                    <a:lumMod val="50000"/>
                  </a:schemeClr>
                </a:solidFill>
                <a:latin typeface="Segoe UI (Corps)"/>
                <a:cs typeface="Segoe UI" panose="020B0502040204020203" pitchFamily="34" charset="0"/>
              </a:rPr>
              <a:t>Diagramme de </a:t>
            </a:r>
            <a:r>
              <a:rPr lang="fr-FR" sz="1300" dirty="0" err="1" smtClean="0">
                <a:solidFill>
                  <a:schemeClr val="bg1">
                    <a:lumMod val="50000"/>
                  </a:schemeClr>
                </a:solidFill>
                <a:latin typeface="Segoe UI (Corps)"/>
                <a:cs typeface="Segoe UI" panose="020B0502040204020203" pitchFamily="34" charset="0"/>
              </a:rPr>
              <a:t>sé</a:t>
            </a:r>
            <a:r>
              <a:rPr lang="en-US" sz="1300" dirty="0" err="1" smtClean="0">
                <a:solidFill>
                  <a:schemeClr val="bg1">
                    <a:lumMod val="50000"/>
                  </a:schemeClr>
                </a:solidFill>
                <a:latin typeface="Segoe UI (Corps)"/>
                <a:cs typeface="Segoe UI" panose="020B0502040204020203" pitchFamily="34" charset="0"/>
              </a:rPr>
              <a:t>quence</a:t>
            </a:r>
            <a:r>
              <a:rPr lang="en-US" sz="1300" dirty="0" smtClean="0">
                <a:solidFill>
                  <a:schemeClr val="bg1">
                    <a:lumMod val="50000"/>
                  </a:schemeClr>
                </a:solidFill>
                <a:latin typeface="Segoe UI (Corps)"/>
                <a:cs typeface="Segoe UI" panose="020B0502040204020203" pitchFamily="34" charset="0"/>
              </a:rPr>
              <a:t> du </a:t>
            </a:r>
            <a:r>
              <a:rPr lang="en-US" sz="1300" dirty="0" err="1" smtClean="0">
                <a:solidFill>
                  <a:schemeClr val="bg1">
                    <a:lumMod val="50000"/>
                  </a:schemeClr>
                </a:solidFill>
                <a:latin typeface="Segoe UI (Corps)"/>
                <a:cs typeface="Segoe UI" panose="020B0502040204020203" pitchFamily="34" charset="0"/>
              </a:rPr>
              <a:t>processus</a:t>
            </a:r>
            <a:r>
              <a:rPr lang="en-US" sz="1300" dirty="0" smtClean="0">
                <a:solidFill>
                  <a:schemeClr val="bg1">
                    <a:lumMod val="50000"/>
                  </a:schemeClr>
                </a:solidFill>
                <a:latin typeface="Segoe UI (Corps)"/>
                <a:cs typeface="Segoe UI" panose="020B0502040204020203" pitchFamily="34" charset="0"/>
              </a:rPr>
              <a:t> de </a:t>
            </a:r>
            <a:r>
              <a:rPr lang="en-US" sz="1300" dirty="0" err="1" smtClean="0">
                <a:solidFill>
                  <a:schemeClr val="bg1">
                    <a:lumMod val="50000"/>
                  </a:schemeClr>
                </a:solidFill>
                <a:latin typeface="Segoe UI (Corps)"/>
                <a:cs typeface="Segoe UI" panose="020B0502040204020203" pitchFamily="34" charset="0"/>
              </a:rPr>
              <a:t>résum</a:t>
            </a:r>
            <a:r>
              <a:rPr lang="fr-FR" sz="1300" dirty="0" smtClean="0">
                <a:solidFill>
                  <a:schemeClr val="bg1">
                    <a:lumMod val="50000"/>
                  </a:schemeClr>
                </a:solidFill>
                <a:latin typeface="Segoe UI (Corps)"/>
                <a:cs typeface="Segoe UI" panose="020B0502040204020203" pitchFamily="34" charset="0"/>
              </a:rPr>
              <a:t>é :</a:t>
            </a:r>
            <a:endParaRPr lang="en-US" sz="1300" dirty="0">
              <a:solidFill>
                <a:schemeClr val="bg1">
                  <a:lumMod val="50000"/>
                </a:schemeClr>
              </a:solidFill>
              <a:latin typeface="Segoe UI (Corps)"/>
              <a:cs typeface="Segoe UI" panose="020B0502040204020203" pitchFamily="34" charset="0"/>
            </a:endParaRPr>
          </a:p>
        </p:txBody>
      </p:sp>
      <p:cxnSp>
        <p:nvCxnSpPr>
          <p:cNvPr id="27" name="Straight Connector 26"/>
          <p:cNvCxnSpPr/>
          <p:nvPr/>
        </p:nvCxnSpPr>
        <p:spPr>
          <a:xfrm>
            <a:off x="1589349" y="1740775"/>
            <a:ext cx="372288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3840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39603" y="562056"/>
            <a:ext cx="1370889" cy="461665"/>
          </a:xfrm>
          <a:prstGeom prst="rect">
            <a:avLst/>
          </a:prstGeom>
        </p:spPr>
        <p:txBody>
          <a:bodyPr wrap="none">
            <a:spAutoFit/>
          </a:bodyPr>
          <a:lstStyle/>
          <a:p>
            <a:pPr algn="ctr"/>
            <a:r>
              <a:rPr lang="en-US" sz="1200" b="1" dirty="0" err="1">
                <a:solidFill>
                  <a:schemeClr val="accent5">
                    <a:lumMod val="50000"/>
                  </a:schemeClr>
                </a:solidFill>
                <a:latin typeface="Segoe UI (Corps)"/>
              </a:rPr>
              <a:t>Diagrammes</a:t>
            </a:r>
            <a:r>
              <a:rPr lang="en-US" sz="1200" b="1" dirty="0">
                <a:solidFill>
                  <a:schemeClr val="accent5">
                    <a:lumMod val="50000"/>
                  </a:schemeClr>
                </a:solidFill>
                <a:latin typeface="Segoe UI (Corps)"/>
              </a:rPr>
              <a:t> de </a:t>
            </a:r>
            <a:endParaRPr lang="en-US" sz="1200" b="1" dirty="0" smtClean="0">
              <a:solidFill>
                <a:schemeClr val="accent5">
                  <a:lumMod val="50000"/>
                </a:schemeClr>
              </a:solidFill>
              <a:latin typeface="Segoe UI (Corps)"/>
            </a:endParaRPr>
          </a:p>
          <a:p>
            <a:pPr algn="ctr"/>
            <a:r>
              <a:rPr lang="en-US" sz="1200" b="1" dirty="0" err="1" smtClean="0">
                <a:solidFill>
                  <a:schemeClr val="accent5">
                    <a:lumMod val="50000"/>
                  </a:schemeClr>
                </a:solidFill>
                <a:latin typeface="Segoe UI (Corps)"/>
              </a:rPr>
              <a:t>séquences</a:t>
            </a:r>
            <a:endParaRPr lang="en-US" sz="1200" b="1" dirty="0">
              <a:solidFill>
                <a:schemeClr val="accent5">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pic>
        <p:nvPicPr>
          <p:cNvPr id="2" name="Picture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870767" y="2621013"/>
            <a:ext cx="6418118" cy="3136640"/>
          </a:xfrm>
          <a:prstGeom prst="rect">
            <a:avLst/>
          </a:prstGeom>
        </p:spPr>
      </p:pic>
      <p:sp>
        <p:nvSpPr>
          <p:cNvPr id="25" name="Rectangle 24"/>
          <p:cNvSpPr/>
          <p:nvPr/>
        </p:nvSpPr>
        <p:spPr>
          <a:xfrm>
            <a:off x="1500935" y="1386788"/>
            <a:ext cx="6554494" cy="292388"/>
          </a:xfrm>
          <a:prstGeom prst="rect">
            <a:avLst/>
          </a:prstGeom>
        </p:spPr>
        <p:txBody>
          <a:bodyPr wrap="square">
            <a:spAutoFit/>
          </a:bodyPr>
          <a:lstStyle/>
          <a:p>
            <a:r>
              <a:rPr lang="fr-FR" sz="1300" dirty="0" smtClean="0">
                <a:solidFill>
                  <a:schemeClr val="bg1">
                    <a:lumMod val="50000"/>
                  </a:schemeClr>
                </a:solidFill>
                <a:latin typeface="Segoe UI (Corps)"/>
                <a:cs typeface="Segoe UI" panose="020B0502040204020203" pitchFamily="34" charset="0"/>
              </a:rPr>
              <a:t>Diagramme de </a:t>
            </a:r>
            <a:r>
              <a:rPr lang="fr-FR" sz="1300" dirty="0" err="1" smtClean="0">
                <a:solidFill>
                  <a:schemeClr val="bg1">
                    <a:lumMod val="50000"/>
                  </a:schemeClr>
                </a:solidFill>
                <a:latin typeface="Segoe UI (Corps)"/>
                <a:cs typeface="Segoe UI" panose="020B0502040204020203" pitchFamily="34" charset="0"/>
              </a:rPr>
              <a:t>sé</a:t>
            </a:r>
            <a:r>
              <a:rPr lang="en-US" sz="1300" dirty="0" err="1" smtClean="0">
                <a:solidFill>
                  <a:schemeClr val="bg1">
                    <a:lumMod val="50000"/>
                  </a:schemeClr>
                </a:solidFill>
                <a:latin typeface="Segoe UI (Corps)"/>
                <a:cs typeface="Segoe UI" panose="020B0502040204020203" pitchFamily="34" charset="0"/>
              </a:rPr>
              <a:t>quence</a:t>
            </a:r>
            <a:r>
              <a:rPr lang="en-US" sz="1300" dirty="0" smtClean="0">
                <a:solidFill>
                  <a:schemeClr val="bg1">
                    <a:lumMod val="50000"/>
                  </a:schemeClr>
                </a:solidFill>
                <a:latin typeface="Segoe UI (Corps)"/>
                <a:cs typeface="Segoe UI" panose="020B0502040204020203" pitchFamily="34" charset="0"/>
              </a:rPr>
              <a:t> du </a:t>
            </a:r>
            <a:r>
              <a:rPr lang="en-US" sz="1300" dirty="0" err="1" smtClean="0">
                <a:solidFill>
                  <a:schemeClr val="bg1">
                    <a:lumMod val="50000"/>
                  </a:schemeClr>
                </a:solidFill>
                <a:latin typeface="Segoe UI (Corps)"/>
                <a:cs typeface="Segoe UI" panose="020B0502040204020203" pitchFamily="34" charset="0"/>
              </a:rPr>
              <a:t>processus</a:t>
            </a:r>
            <a:r>
              <a:rPr lang="en-US" sz="1300" dirty="0" smtClean="0">
                <a:solidFill>
                  <a:schemeClr val="bg1">
                    <a:lumMod val="50000"/>
                  </a:schemeClr>
                </a:solidFill>
                <a:latin typeface="Segoe UI (Corps)"/>
                <a:cs typeface="Segoe UI" panose="020B0502040204020203" pitchFamily="34" charset="0"/>
              </a:rPr>
              <a:t> de la d</a:t>
            </a:r>
            <a:r>
              <a:rPr lang="fr-FR" sz="1300" dirty="0">
                <a:solidFill>
                  <a:schemeClr val="bg1">
                    <a:lumMod val="50000"/>
                  </a:schemeClr>
                </a:solidFill>
                <a:latin typeface="Segoe UI (Corps)"/>
                <a:cs typeface="Segoe UI" panose="020B0502040204020203" pitchFamily="34" charset="0"/>
              </a:rPr>
              <a:t>é</a:t>
            </a:r>
            <a:r>
              <a:rPr lang="en-US" sz="1300" dirty="0" err="1" smtClean="0">
                <a:solidFill>
                  <a:schemeClr val="bg1">
                    <a:lumMod val="50000"/>
                  </a:schemeClr>
                </a:solidFill>
                <a:latin typeface="Segoe UI (Corps)"/>
                <a:cs typeface="Segoe UI" panose="020B0502040204020203" pitchFamily="34" charset="0"/>
              </a:rPr>
              <a:t>tection</a:t>
            </a:r>
            <a:r>
              <a:rPr lang="en-US" sz="1300" dirty="0" smtClean="0">
                <a:solidFill>
                  <a:schemeClr val="bg1">
                    <a:lumMod val="50000"/>
                  </a:schemeClr>
                </a:solidFill>
                <a:latin typeface="Segoe UI (Corps)"/>
                <a:cs typeface="Segoe UI" panose="020B0502040204020203" pitchFamily="34" charset="0"/>
              </a:rPr>
              <a:t> des anomalies :</a:t>
            </a:r>
            <a:endParaRPr lang="en-US" sz="1300" dirty="0">
              <a:solidFill>
                <a:schemeClr val="bg1">
                  <a:lumMod val="50000"/>
                </a:schemeClr>
              </a:solidFill>
              <a:latin typeface="Segoe UI (Corps)"/>
              <a:cs typeface="Segoe UI" panose="020B0502040204020203" pitchFamily="34" charset="0"/>
            </a:endParaRPr>
          </a:p>
        </p:txBody>
      </p:sp>
      <p:cxnSp>
        <p:nvCxnSpPr>
          <p:cNvPr id="27" name="Straight Connector 26"/>
          <p:cNvCxnSpPr/>
          <p:nvPr/>
        </p:nvCxnSpPr>
        <p:spPr>
          <a:xfrm>
            <a:off x="1589349" y="1740775"/>
            <a:ext cx="514890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7841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70060" y="562056"/>
            <a:ext cx="1309974" cy="461665"/>
          </a:xfrm>
          <a:prstGeom prst="rect">
            <a:avLst/>
          </a:prstGeom>
        </p:spPr>
        <p:txBody>
          <a:bodyPr wrap="none">
            <a:spAutoFit/>
          </a:bodyPr>
          <a:lstStyle/>
          <a:p>
            <a:pPr algn="ctr"/>
            <a:r>
              <a:rPr lang="en-US" sz="1200" dirty="0" err="1">
                <a:solidFill>
                  <a:schemeClr val="bg1">
                    <a:lumMod val="50000"/>
                  </a:schemeClr>
                </a:solidFill>
                <a:latin typeface="Segoe UI (Corps)"/>
              </a:rPr>
              <a:t>Diagrammes</a:t>
            </a:r>
            <a:r>
              <a:rPr lang="en-US" sz="1200" dirty="0">
                <a:solidFill>
                  <a:schemeClr val="bg1">
                    <a:lumMod val="50000"/>
                  </a:schemeClr>
                </a:solidFill>
                <a:latin typeface="Segoe UI (Corps)"/>
              </a:rPr>
              <a:t> de </a:t>
            </a:r>
            <a:endParaRPr lang="en-US" sz="1200" dirty="0" smtClean="0">
              <a:solidFill>
                <a:schemeClr val="bg1">
                  <a:lumMod val="50000"/>
                </a:schemeClr>
              </a:solidFill>
              <a:latin typeface="Segoe UI (Corps)"/>
            </a:endParaRPr>
          </a:p>
          <a:p>
            <a:pPr algn="ctr"/>
            <a:r>
              <a:rPr lang="en-US" sz="1200" dirty="0" err="1" smtClean="0">
                <a:solidFill>
                  <a:schemeClr val="bg1">
                    <a:lumMod val="50000"/>
                  </a:schemeClr>
                </a:solidFill>
                <a:latin typeface="Segoe UI (Corps)"/>
              </a:rPr>
              <a:t>séquences</a:t>
            </a:r>
            <a:endParaRPr lang="en-US" sz="1200" dirty="0">
              <a:solidFill>
                <a:schemeClr val="bg1">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b="1" dirty="0">
                <a:solidFill>
                  <a:schemeClr val="accent5">
                    <a:lumMod val="50000"/>
                  </a:schemeClr>
                </a:solidFill>
                <a:latin typeface="Segoe UI (Corps)"/>
              </a:rPr>
              <a:t>Conception du tableau de bord</a:t>
            </a:r>
            <a:endParaRPr lang="en-US" sz="1200" b="1" dirty="0">
              <a:solidFill>
                <a:schemeClr val="accent5">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sp>
        <p:nvSpPr>
          <p:cNvPr id="26" name="Rectangle avec flèche vers la droite 10">
            <a:extLst>
              <a:ext uri="{FF2B5EF4-FFF2-40B4-BE49-F238E27FC236}">
                <a16:creationId xmlns:a16="http://schemas.microsoft.com/office/drawing/2014/main" id="{25CF8189-6FF7-C7B0-4C66-48BCE4097CB9}"/>
              </a:ext>
            </a:extLst>
          </p:cNvPr>
          <p:cNvSpPr/>
          <p:nvPr/>
        </p:nvSpPr>
        <p:spPr>
          <a:xfrm>
            <a:off x="1552867" y="1722121"/>
            <a:ext cx="9057484" cy="1750422"/>
          </a:xfrm>
          <a:prstGeom prst="rightArrowCallout">
            <a:avLst>
              <a:gd name="adj1" fmla="val 100000"/>
              <a:gd name="adj2" fmla="val 50000"/>
              <a:gd name="adj3" fmla="val 0"/>
              <a:gd name="adj4" fmla="val 100000"/>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endParaRPr>
          </a:p>
          <a:p>
            <a:pPr marL="0" marR="0" lvl="0" indent="0" algn="just" defTabSz="914400" rtl="0" eaLnBrk="1" fontAlgn="auto" latinLnBrk="0" hangingPunct="1">
              <a:lnSpc>
                <a:spcPct val="100000"/>
              </a:lnSpc>
              <a:spcBef>
                <a:spcPts val="0"/>
              </a:spcBef>
              <a:spcAft>
                <a:spcPts val="300"/>
              </a:spcAft>
              <a:buClrTx/>
              <a:buSzTx/>
              <a:buFontTx/>
              <a:buNone/>
              <a:tabLst/>
              <a:defRPr/>
            </a:pPr>
            <a:r>
              <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rPr>
              <a:t>Motivation</a:t>
            </a:r>
            <a:r>
              <a:rPr kumimoji="0" lang="fr-FR" sz="1400" b="1" i="1" u="none" strike="noStrike" kern="0" cap="none" spc="0" normalizeH="0" baseline="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algn="just"/>
            <a:r>
              <a:rPr lang="fr-FR" sz="1400" dirty="0">
                <a:latin typeface="Segoe UI (Corps)"/>
              </a:rPr>
              <a:t>Dans le cadre de la gouvernance des données, il est essentiel d’assurer la qualité </a:t>
            </a:r>
            <a:r>
              <a:rPr lang="fr-FR" sz="1400" dirty="0" smtClean="0">
                <a:latin typeface="Segoe UI (Corps)"/>
              </a:rPr>
              <a:t>des données </a:t>
            </a:r>
            <a:r>
              <a:rPr lang="fr-FR" sz="1400" dirty="0">
                <a:latin typeface="Segoe UI (Corps)"/>
              </a:rPr>
              <a:t>et d’extraire des insights qui aideront à la prise de décision. Dans ce </a:t>
            </a:r>
            <a:r>
              <a:rPr lang="fr-FR" sz="1400" dirty="0" smtClean="0">
                <a:latin typeface="Segoe UI (Corps)"/>
              </a:rPr>
              <a:t>sens </a:t>
            </a:r>
            <a:r>
              <a:rPr lang="fr-FR" sz="1400" dirty="0">
                <a:latin typeface="Segoe UI (Corps)"/>
              </a:rPr>
              <a:t>l’objectif du tableau de bord est de faciliter le pilotage proactif de la surveillance </a:t>
            </a:r>
            <a:r>
              <a:rPr lang="fr-FR" sz="1400" dirty="0" smtClean="0">
                <a:latin typeface="Segoe UI (Corps)"/>
              </a:rPr>
              <a:t>de </a:t>
            </a:r>
            <a:r>
              <a:rPr lang="en-US" sz="1400" dirty="0" smtClean="0">
                <a:latin typeface="Segoe UI (Corps)"/>
              </a:rPr>
              <a:t>la </a:t>
            </a:r>
            <a:r>
              <a:rPr lang="en-US" sz="1400" dirty="0" err="1">
                <a:latin typeface="Segoe UI (Corps)"/>
              </a:rPr>
              <a:t>qualité</a:t>
            </a:r>
            <a:r>
              <a:rPr lang="en-US" sz="1400" dirty="0">
                <a:latin typeface="Segoe UI (Corps)"/>
              </a:rPr>
              <a:t> des </a:t>
            </a:r>
            <a:r>
              <a:rPr lang="en-US" sz="1400" dirty="0" err="1">
                <a:latin typeface="Segoe UI (Corps)"/>
              </a:rPr>
              <a:t>métadonnées</a:t>
            </a:r>
            <a:r>
              <a:rPr lang="en-US" sz="1400" dirty="0">
                <a:latin typeface="Segoe UI (Corps)"/>
              </a:rPr>
              <a:t>.</a:t>
            </a:r>
          </a:p>
        </p:txBody>
      </p:sp>
      <p:cxnSp>
        <p:nvCxnSpPr>
          <p:cNvPr id="28" name="Connecteur : en arc 59">
            <a:extLst>
              <a:ext uri="{FF2B5EF4-FFF2-40B4-BE49-F238E27FC236}">
                <a16:creationId xmlns:a16="http://schemas.microsoft.com/office/drawing/2014/main" id="{FB56366C-88B0-56BA-1A00-1D3B8C5C4C84}"/>
              </a:ext>
            </a:extLst>
          </p:cNvPr>
          <p:cNvCxnSpPr/>
          <p:nvPr/>
        </p:nvCxnSpPr>
        <p:spPr>
          <a:xfrm rot="16200000" flipH="1">
            <a:off x="6474490" y="3171877"/>
            <a:ext cx="515087" cy="21154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 en arc 61">
            <a:extLst>
              <a:ext uri="{FF2B5EF4-FFF2-40B4-BE49-F238E27FC236}">
                <a16:creationId xmlns:a16="http://schemas.microsoft.com/office/drawing/2014/main" id="{56B395EC-8C33-D74A-AA37-4B076B6222D7}"/>
              </a:ext>
            </a:extLst>
          </p:cNvPr>
          <p:cNvCxnSpPr/>
          <p:nvPr/>
        </p:nvCxnSpPr>
        <p:spPr>
          <a:xfrm rot="5400000">
            <a:off x="4256660" y="3069519"/>
            <a:ext cx="515087" cy="232018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536831" y="3610825"/>
            <a:ext cx="2292615" cy="292388"/>
          </a:xfrm>
          <a:prstGeom prst="rect">
            <a:avLst/>
          </a:prstGeom>
        </p:spPr>
        <p:txBody>
          <a:bodyPr wrap="none">
            <a:spAutoFit/>
          </a:bodyPr>
          <a:lstStyle/>
          <a:p>
            <a:r>
              <a:rPr lang="en-US" sz="1300" dirty="0">
                <a:solidFill>
                  <a:schemeClr val="accent5">
                    <a:lumMod val="50000"/>
                  </a:schemeClr>
                </a:solidFill>
                <a:latin typeface="Segoe UI (Corps)"/>
              </a:rPr>
              <a:t>Identification des </a:t>
            </a:r>
            <a:r>
              <a:rPr lang="en-US" sz="1300" dirty="0" err="1">
                <a:solidFill>
                  <a:schemeClr val="accent5">
                    <a:lumMod val="50000"/>
                  </a:schemeClr>
                </a:solidFill>
                <a:latin typeface="Segoe UI (Corps)"/>
              </a:rPr>
              <a:t>indicateurs</a:t>
            </a:r>
            <a:endParaRPr lang="en-US" sz="1300" dirty="0">
              <a:solidFill>
                <a:schemeClr val="accent5">
                  <a:lumMod val="50000"/>
                </a:schemeClr>
              </a:solidFill>
              <a:latin typeface="Segoe UI (Corps)"/>
            </a:endParaRPr>
          </a:p>
        </p:txBody>
      </p:sp>
      <p:sp>
        <p:nvSpPr>
          <p:cNvPr id="8" name="Rectangle 7"/>
          <p:cNvSpPr/>
          <p:nvPr/>
        </p:nvSpPr>
        <p:spPr>
          <a:xfrm>
            <a:off x="2707266" y="4598667"/>
            <a:ext cx="1293687" cy="307777"/>
          </a:xfrm>
          <a:prstGeom prst="rect">
            <a:avLst/>
          </a:prstGeom>
        </p:spPr>
        <p:txBody>
          <a:bodyPr wrap="none">
            <a:spAutoFit/>
          </a:bodyPr>
          <a:lstStyle/>
          <a:p>
            <a:r>
              <a:rPr lang="en-US" sz="1400" b="1" dirty="0">
                <a:solidFill>
                  <a:schemeClr val="accent5">
                    <a:lumMod val="50000"/>
                  </a:schemeClr>
                </a:solidFill>
                <a:latin typeface="Segoe UI (Corps)"/>
              </a:rPr>
              <a:t>% Anomalies</a:t>
            </a:r>
            <a:endParaRPr lang="en-US" sz="1400" dirty="0">
              <a:solidFill>
                <a:schemeClr val="accent5">
                  <a:lumMod val="50000"/>
                </a:schemeClr>
              </a:solidFill>
              <a:latin typeface="Segoe UI (Corps)"/>
            </a:endParaRPr>
          </a:p>
        </p:txBody>
      </p:sp>
      <p:sp>
        <p:nvSpPr>
          <p:cNvPr id="9" name="Rectangle 8"/>
          <p:cNvSpPr/>
          <p:nvPr/>
        </p:nvSpPr>
        <p:spPr>
          <a:xfrm>
            <a:off x="4583516" y="4598667"/>
            <a:ext cx="1904689" cy="307777"/>
          </a:xfrm>
          <a:prstGeom prst="rect">
            <a:avLst/>
          </a:prstGeom>
        </p:spPr>
        <p:txBody>
          <a:bodyPr wrap="none">
            <a:spAutoFit/>
          </a:bodyPr>
          <a:lstStyle/>
          <a:p>
            <a:r>
              <a:rPr lang="en-US" sz="1400" b="1" dirty="0">
                <a:solidFill>
                  <a:schemeClr val="accent5">
                    <a:lumMod val="50000"/>
                  </a:schemeClr>
                </a:solidFill>
                <a:latin typeface="Segoe UI (Corps)"/>
              </a:rPr>
              <a:t>% Incomplete tables</a:t>
            </a:r>
            <a:endParaRPr lang="en-US" sz="1400" dirty="0">
              <a:solidFill>
                <a:schemeClr val="accent5">
                  <a:lumMod val="50000"/>
                </a:schemeClr>
              </a:solidFill>
              <a:latin typeface="Segoe UI (Corps)"/>
            </a:endParaRPr>
          </a:p>
        </p:txBody>
      </p:sp>
      <p:sp>
        <p:nvSpPr>
          <p:cNvPr id="10" name="Rectangle 9"/>
          <p:cNvSpPr/>
          <p:nvPr/>
        </p:nvSpPr>
        <p:spPr>
          <a:xfrm>
            <a:off x="7070769" y="4598667"/>
            <a:ext cx="1283813" cy="307777"/>
          </a:xfrm>
          <a:prstGeom prst="rect">
            <a:avLst/>
          </a:prstGeom>
        </p:spPr>
        <p:txBody>
          <a:bodyPr wrap="none">
            <a:spAutoFit/>
          </a:bodyPr>
          <a:lstStyle/>
          <a:p>
            <a:r>
              <a:rPr lang="en-US" sz="1400" b="1" dirty="0" err="1">
                <a:solidFill>
                  <a:schemeClr val="accent5">
                    <a:lumMod val="50000"/>
                  </a:schemeClr>
                </a:solidFill>
                <a:latin typeface="Segoe UI (Corps)"/>
              </a:rPr>
              <a:t>Nb</a:t>
            </a:r>
            <a:r>
              <a:rPr lang="en-US" sz="1400" b="1" dirty="0">
                <a:solidFill>
                  <a:schemeClr val="accent5">
                    <a:lumMod val="50000"/>
                  </a:schemeClr>
                </a:solidFill>
                <a:latin typeface="Segoe UI (Corps)"/>
              </a:rPr>
              <a:t> de Tables</a:t>
            </a:r>
            <a:endParaRPr lang="en-US" sz="1400" dirty="0">
              <a:solidFill>
                <a:schemeClr val="accent5">
                  <a:lumMod val="50000"/>
                </a:schemeClr>
              </a:solidFill>
              <a:latin typeface="Segoe UI (Corps)"/>
            </a:endParaRPr>
          </a:p>
        </p:txBody>
      </p:sp>
      <p:cxnSp>
        <p:nvCxnSpPr>
          <p:cNvPr id="12" name="Straight Arrow Connector 11"/>
          <p:cNvCxnSpPr/>
          <p:nvPr/>
        </p:nvCxnSpPr>
        <p:spPr>
          <a:xfrm>
            <a:off x="5674297" y="3972069"/>
            <a:ext cx="0" cy="51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6740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3FFBC4F-1336-A69C-3124-E8049D1A2978}"/>
              </a:ext>
            </a:extLst>
          </p:cNvPr>
          <p:cNvSpPr/>
          <p:nvPr/>
        </p:nvSpPr>
        <p:spPr>
          <a:xfrm>
            <a:off x="911053" y="2031337"/>
            <a:ext cx="10383510" cy="1345048"/>
          </a:xfrm>
          <a:prstGeom prst="rect">
            <a:avLst/>
          </a:prstGeom>
          <a:ln w="3175">
            <a:solidFill>
              <a:schemeClr val="accent1">
                <a:lumMod val="40000"/>
                <a:lumOff val="60000"/>
              </a:schemeClr>
            </a:solidFill>
            <a:prstDash val="lgDashDotDot"/>
          </a:ln>
        </p:spPr>
        <p:style>
          <a:lnRef idx="2">
            <a:schemeClr val="accent1"/>
          </a:lnRef>
          <a:fillRef idx="1">
            <a:schemeClr val="lt1"/>
          </a:fillRef>
          <a:effectRef idx="0">
            <a:schemeClr val="accent1"/>
          </a:effectRef>
          <a:fontRef idx="minor">
            <a:schemeClr val="dk1"/>
          </a:fontRef>
        </p:style>
        <p:txBody>
          <a:bodyPr wrap="square" anchor="ctr">
            <a:spAutoFit/>
          </a:bodyPr>
          <a:lstStyle/>
          <a:p>
            <a:pPr defTabSz="742950">
              <a:lnSpc>
                <a:spcPct val="150000"/>
              </a:lnSpc>
              <a:spcBef>
                <a:spcPct val="0"/>
              </a:spcBef>
              <a:defRPr/>
            </a:pPr>
            <a:r>
              <a:rPr lang="fr-FR" sz="1400" i="1" dirty="0">
                <a:latin typeface="Segoe UI" panose="020B0502040204020203" pitchFamily="34" charset="0"/>
                <a:cs typeface="Segoe UI" panose="020B0502040204020203" pitchFamily="34" charset="0"/>
              </a:rPr>
              <a:t>Le Groupe Banque Populaire dispose d’un pôle « Plateformes Technologiques, Innovations et Opérations Groupe », au sein duquel réside l’entité « Plateformes Technologiques ». </a:t>
            </a:r>
            <a:r>
              <a:rPr lang="fr-FR" sz="1400" i="1" dirty="0" smtClean="0">
                <a:latin typeface="Segoe UI" panose="020B0502040204020203" pitchFamily="34" charset="0"/>
                <a:cs typeface="Segoe UI" panose="020B0502040204020203" pitchFamily="34" charset="0"/>
              </a:rPr>
              <a:t>Ma </a:t>
            </a:r>
            <a:r>
              <a:rPr lang="fr-FR" sz="1400" i="1" dirty="0">
                <a:latin typeface="Segoe UI" panose="020B0502040204020203" pitchFamily="34" charset="0"/>
                <a:cs typeface="Segoe UI" panose="020B0502040204020203" pitchFamily="34" charset="0"/>
              </a:rPr>
              <a:t>période de stage est effectuée au sein de Data </a:t>
            </a:r>
            <a:r>
              <a:rPr lang="fr-FR" sz="1400" i="1" dirty="0" err="1">
                <a:latin typeface="Segoe UI" panose="020B0502040204020203" pitchFamily="34" charset="0"/>
                <a:cs typeface="Segoe UI" panose="020B0502040204020203" pitchFamily="34" charset="0"/>
              </a:rPr>
              <a:t>Custodian</a:t>
            </a:r>
            <a:r>
              <a:rPr lang="fr-FR" sz="1400" i="1" dirty="0">
                <a:latin typeface="Segoe UI" panose="020B0502040204020203" pitchFamily="34" charset="0"/>
                <a:cs typeface="Segoe UI" panose="020B0502040204020203" pitchFamily="34" charset="0"/>
              </a:rPr>
              <a:t>, nouvellement nommé Data </a:t>
            </a:r>
            <a:r>
              <a:rPr lang="fr-FR" sz="1400" i="1" dirty="0" err="1">
                <a:latin typeface="Segoe UI" panose="020B0502040204020203" pitchFamily="34" charset="0"/>
                <a:cs typeface="Segoe UI" panose="020B0502040204020203" pitchFamily="34" charset="0"/>
              </a:rPr>
              <a:t>Analytics</a:t>
            </a:r>
            <a:r>
              <a:rPr lang="fr-FR" sz="1400" i="1" dirty="0">
                <a:latin typeface="Segoe UI" panose="020B0502040204020203" pitchFamily="34" charset="0"/>
                <a:cs typeface="Segoe UI" panose="020B0502040204020203" pitchFamily="34" charset="0"/>
              </a:rPr>
              <a:t>. Il s’agit d’une filiale rattachée à l’entité « Plateformes Technologiques ». Elle se charge de tous les sujets liés aux </a:t>
            </a:r>
            <a:r>
              <a:rPr lang="fr-FR" sz="1400" i="1" dirty="0" smtClean="0">
                <a:latin typeface="Segoe UI" panose="020B0502040204020203" pitchFamily="34" charset="0"/>
                <a:cs typeface="Segoe UI" panose="020B0502040204020203" pitchFamily="34" charset="0"/>
              </a:rPr>
              <a:t>data </a:t>
            </a:r>
            <a:r>
              <a:rPr lang="fr-FR" sz="1400" i="1" dirty="0">
                <a:latin typeface="Segoe UI" panose="020B0502040204020203" pitchFamily="34" charset="0"/>
                <a:cs typeface="Segoe UI" panose="020B0502040204020203" pitchFamily="34" charset="0"/>
              </a:rPr>
              <a:t>au niveau du groupe</a:t>
            </a:r>
            <a:r>
              <a:rPr lang="fr-FR" sz="1400" i="1" dirty="0" smtClean="0">
                <a:latin typeface="Segoe UI" panose="020B0502040204020203" pitchFamily="34" charset="0"/>
                <a:cs typeface="Segoe UI" panose="020B0502040204020203" pitchFamily="34" charset="0"/>
              </a:rPr>
              <a:t>.</a:t>
            </a:r>
            <a:endParaRPr lang="en-US" altLang="en-US" sz="1100" i="1" dirty="0">
              <a:solidFill>
                <a:schemeClr val="tx1"/>
              </a:solidFill>
              <a:latin typeface="Segoe UI" panose="020B0502040204020203" pitchFamily="34" charset="0"/>
              <a:cs typeface="Segoe UI" panose="020B0502040204020203" pitchFamily="34" charset="0"/>
            </a:endParaRPr>
          </a:p>
        </p:txBody>
      </p:sp>
      <p:sp>
        <p:nvSpPr>
          <p:cNvPr id="42" name="TextBox 22">
            <a:extLst>
              <a:ext uri="{FF2B5EF4-FFF2-40B4-BE49-F238E27FC236}">
                <a16:creationId xmlns:a16="http://schemas.microsoft.com/office/drawing/2014/main" id="{7F098F73-F2E7-39ED-5506-26CAD9AEA104}"/>
              </a:ext>
            </a:extLst>
          </p:cNvPr>
          <p:cNvSpPr txBox="1"/>
          <p:nvPr/>
        </p:nvSpPr>
        <p:spPr>
          <a:xfrm>
            <a:off x="4874307" y="4705396"/>
            <a:ext cx="2468330" cy="374898"/>
          </a:xfrm>
          <a:prstGeom prst="rect">
            <a:avLst/>
          </a:prstGeom>
          <a:noFill/>
        </p:spPr>
        <p:txBody>
          <a:bodyPr wrap="square" lIns="0" tIns="0" rIns="0" bIns="3599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E7E6E6">
                    <a:lumMod val="50000"/>
                  </a:srgbClr>
                </a:solidFill>
                <a:effectLst/>
                <a:uLnTx/>
                <a:uFillTx/>
                <a:latin typeface="Segoe UI (Corps)"/>
                <a:ea typeface="+mn-ea"/>
                <a:cs typeface="+mn-cs"/>
              </a:rPr>
              <a:t>Data Framework &amp;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E7E6E6">
                    <a:lumMod val="50000"/>
                  </a:srgbClr>
                </a:solidFill>
                <a:latin typeface="Segoe UI (Corps)"/>
              </a:rPr>
              <a:t>Technology</a:t>
            </a:r>
            <a:endParaRPr kumimoji="0" lang="en-US" sz="11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3" name="TextBox 30">
            <a:extLst>
              <a:ext uri="{FF2B5EF4-FFF2-40B4-BE49-F238E27FC236}">
                <a16:creationId xmlns:a16="http://schemas.microsoft.com/office/drawing/2014/main" id="{1F1F2DD5-4871-0C36-5B0C-6AEC7F8F6791}"/>
              </a:ext>
            </a:extLst>
          </p:cNvPr>
          <p:cNvSpPr txBox="1"/>
          <p:nvPr/>
        </p:nvSpPr>
        <p:spPr>
          <a:xfrm>
            <a:off x="2258015" y="4705396"/>
            <a:ext cx="2468325" cy="374898"/>
          </a:xfrm>
          <a:prstGeom prst="rect">
            <a:avLst/>
          </a:prstGeom>
          <a:noFill/>
        </p:spPr>
        <p:txBody>
          <a:bodyPr wrap="square" lIns="0" tIns="0" rIns="0" bIns="3599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E7E6E6">
                    <a:lumMod val="50000"/>
                  </a:srgbClr>
                </a:solidFill>
                <a:effectLst/>
                <a:uLnTx/>
                <a:uFillTx/>
                <a:latin typeface="Segoe UI (Corps)"/>
                <a:ea typeface="+mn-ea"/>
                <a:cs typeface="+mn-cs"/>
              </a:rPr>
              <a:t>Data Engineering, Data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E7E6E6">
                    <a:lumMod val="50000"/>
                  </a:srgbClr>
                </a:solidFill>
                <a:latin typeface="Segoe UI (Corps)"/>
              </a:rPr>
              <a:t>Mining &amp; Technology</a:t>
            </a:r>
            <a:endParaRPr kumimoji="0" lang="en-US" sz="11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4" name="TextBox 26">
            <a:extLst>
              <a:ext uri="{FF2B5EF4-FFF2-40B4-BE49-F238E27FC236}">
                <a16:creationId xmlns:a16="http://schemas.microsoft.com/office/drawing/2014/main" id="{8FDEC1A8-F848-6002-2B2F-A26F8F5CCD92}"/>
              </a:ext>
            </a:extLst>
          </p:cNvPr>
          <p:cNvSpPr txBox="1"/>
          <p:nvPr/>
        </p:nvSpPr>
        <p:spPr>
          <a:xfrm>
            <a:off x="7500450" y="4705396"/>
            <a:ext cx="2468322" cy="405675"/>
          </a:xfrm>
          <a:prstGeom prst="rect">
            <a:avLst/>
          </a:prstGeom>
          <a:noFill/>
        </p:spPr>
        <p:txBody>
          <a:bodyPr wrap="square" lIns="0" tIns="0" rIns="0" bIns="3599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accent5">
                    <a:lumMod val="50000"/>
                  </a:schemeClr>
                </a:solidFill>
                <a:effectLst>
                  <a:outerShdw blurRad="38100" dist="38100" dir="2700000" algn="tl">
                    <a:srgbClr val="000000">
                      <a:alpha val="43137"/>
                    </a:srgbClr>
                  </a:outerShdw>
                </a:effectLst>
                <a:uLnTx/>
                <a:uFillTx/>
                <a:latin typeface="Segoe UI (Corps)"/>
              </a:rPr>
              <a:t>Groupe</a:t>
            </a:r>
            <a:r>
              <a:rPr kumimoji="0" lang="en-US" sz="1200" b="1" i="0" u="none" strike="noStrike" kern="1200" cap="none" spc="0" normalizeH="0" baseline="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rPr>
              <a:t> Data</a:t>
            </a:r>
            <a:r>
              <a:rPr kumimoji="0" lang="en-US" sz="1200" b="1" i="0" u="none" strike="noStrike" kern="1200" cap="none" spc="0" normalizeH="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rPr>
              <a:t> Governance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accent5">
                    <a:lumMod val="50000"/>
                  </a:schemeClr>
                </a:solidFill>
                <a:effectLst>
                  <a:outerShdw blurRad="38100" dist="38100" dir="2700000" algn="tl">
                    <a:srgbClr val="000000">
                      <a:alpha val="43137"/>
                    </a:srgbClr>
                  </a:outerShdw>
                </a:effectLst>
                <a:latin typeface="Segoe UI (Corps)"/>
              </a:rPr>
              <a:t>Norm</a:t>
            </a:r>
            <a:r>
              <a:rPr lang="en-US" sz="1200" b="1" dirty="0" smtClean="0">
                <a:solidFill>
                  <a:schemeClr val="accent5">
                    <a:lumMod val="50000"/>
                  </a:schemeClr>
                </a:solidFill>
                <a:effectLst>
                  <a:outerShdw blurRad="38100" dist="38100" dir="2700000" algn="tl">
                    <a:srgbClr val="000000">
                      <a:alpha val="43137"/>
                    </a:srgbClr>
                  </a:outerShdw>
                </a:effectLst>
                <a:latin typeface="Segoe UI (Corps)"/>
              </a:rPr>
              <a:t> &amp; Quality</a:t>
            </a:r>
            <a:endParaRPr kumimoji="0" lang="en-US" sz="1200" b="1" i="0" u="none" strike="noStrike" kern="1200" cap="none" spc="0" normalizeH="0" baseline="0" noProof="0" dirty="0">
              <a:ln>
                <a:noFill/>
              </a:ln>
              <a:solidFill>
                <a:schemeClr val="accent5">
                  <a:lumMod val="50000"/>
                </a:schemeClr>
              </a:solidFill>
              <a:effectLst>
                <a:outerShdw blurRad="38100" dist="38100" dir="2700000" algn="tl">
                  <a:srgbClr val="000000">
                    <a:alpha val="43137"/>
                  </a:srgbClr>
                </a:outerShdw>
              </a:effectLst>
              <a:uLnTx/>
              <a:uFillTx/>
              <a:latin typeface="Segoe UI (Corps)"/>
            </a:endParaRPr>
          </a:p>
        </p:txBody>
      </p:sp>
      <p:sp>
        <p:nvSpPr>
          <p:cNvPr id="45" name="Espace réservé du texte 5">
            <a:extLst>
              <a:ext uri="{FF2B5EF4-FFF2-40B4-BE49-F238E27FC236}">
                <a16:creationId xmlns:a16="http://schemas.microsoft.com/office/drawing/2014/main" id="{916BD8EA-B87A-7257-561C-096A0D7357B2}"/>
              </a:ext>
            </a:extLst>
          </p:cNvPr>
          <p:cNvSpPr txBox="1">
            <a:spLocks/>
          </p:cNvSpPr>
          <p:nvPr/>
        </p:nvSpPr>
        <p:spPr>
          <a:xfrm>
            <a:off x="3750729" y="3795877"/>
            <a:ext cx="4704158" cy="241637"/>
          </a:xfrm>
          <a:prstGeom prst="rect">
            <a:avLst/>
          </a:prstGeom>
        </p:spPr>
        <p:txBody>
          <a:bodyPr/>
          <a:lstStyle>
            <a:lvl1pPr marL="0" indent="0" algn="l" defTabSz="914400" rtl="0" eaLnBrk="1" latinLnBrk="0" hangingPunct="1">
              <a:lnSpc>
                <a:spcPct val="70000"/>
              </a:lnSpc>
              <a:spcBef>
                <a:spcPts val="1000"/>
              </a:spcBef>
              <a:spcAft>
                <a:spcPts val="20"/>
              </a:spcAft>
              <a:buFont typeface="Arial" panose="020B0604020202020204" pitchFamily="34" charset="0"/>
              <a:buNone/>
              <a:defRPr sz="46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defRPr/>
            </a:pPr>
            <a:r>
              <a:rPr lang="fr-FR" sz="1400" i="1" dirty="0">
                <a:solidFill>
                  <a:schemeClr val="accent5">
                    <a:lumMod val="50000"/>
                  </a:schemeClr>
                </a:solidFill>
              </a:rPr>
              <a:t>Data </a:t>
            </a:r>
            <a:r>
              <a:rPr lang="fr-FR" sz="1400" i="1" dirty="0" err="1">
                <a:solidFill>
                  <a:schemeClr val="accent5">
                    <a:lumMod val="50000"/>
                  </a:schemeClr>
                </a:solidFill>
              </a:rPr>
              <a:t>Analytics</a:t>
            </a:r>
            <a:r>
              <a:rPr lang="fr-FR" sz="1400" i="1" dirty="0">
                <a:solidFill>
                  <a:schemeClr val="accent5">
                    <a:lumMod val="50000"/>
                  </a:schemeClr>
                </a:solidFill>
              </a:rPr>
              <a:t> se divise en trois entités </a:t>
            </a:r>
            <a:r>
              <a:rPr lang="fr-FR" sz="1400" i="1" dirty="0" smtClean="0">
                <a:solidFill>
                  <a:schemeClr val="accent5">
                    <a:lumMod val="50000"/>
                  </a:schemeClr>
                </a:solidFill>
              </a:rPr>
              <a:t>distinctes :</a:t>
            </a:r>
            <a:endParaRPr kumimoji="0" lang="fr-FR" sz="1400" b="1" i="1" u="none" strike="noStrike" kern="1200" cap="none" spc="0" normalizeH="0" baseline="0" noProof="0" dirty="0">
              <a:ln>
                <a:noFill/>
              </a:ln>
              <a:solidFill>
                <a:schemeClr val="accent5">
                  <a:lumMod val="50000"/>
                </a:schemeClr>
              </a:solidFill>
              <a:effectLst/>
              <a:uLnTx/>
              <a:uFillTx/>
              <a:latin typeface="Segoe UI (Corps)"/>
              <a:cs typeface="Segoe UI" panose="020B0502040204020203" pitchFamily="34" charset="0"/>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cxnSp>
        <p:nvCxnSpPr>
          <p:cNvPr id="82" name="Connecteur : en arc 81">
            <a:extLst>
              <a:ext uri="{FF2B5EF4-FFF2-40B4-BE49-F238E27FC236}">
                <a16:creationId xmlns:a16="http://schemas.microsoft.com/office/drawing/2014/main" id="{3A612E41-C22A-8758-997A-C055A3FF899C}"/>
              </a:ext>
            </a:extLst>
          </p:cNvPr>
          <p:cNvCxnSpPr>
            <a:endCxn id="43" idx="0"/>
          </p:cNvCxnSpPr>
          <p:nvPr/>
        </p:nvCxnSpPr>
        <p:spPr>
          <a:xfrm rot="10800000" flipV="1">
            <a:off x="3492179" y="4322372"/>
            <a:ext cx="2610633" cy="3830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eur : en arc 83">
            <a:extLst>
              <a:ext uri="{FF2B5EF4-FFF2-40B4-BE49-F238E27FC236}">
                <a16:creationId xmlns:a16="http://schemas.microsoft.com/office/drawing/2014/main" id="{6889E6CC-6B0C-62A5-8185-0CC15920E057}"/>
              </a:ext>
            </a:extLst>
          </p:cNvPr>
          <p:cNvCxnSpPr>
            <a:endCxn id="44" idx="0"/>
          </p:cNvCxnSpPr>
          <p:nvPr/>
        </p:nvCxnSpPr>
        <p:spPr>
          <a:xfrm>
            <a:off x="6102808" y="4322371"/>
            <a:ext cx="2631803" cy="3830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cteur : en arc 85">
            <a:extLst>
              <a:ext uri="{FF2B5EF4-FFF2-40B4-BE49-F238E27FC236}">
                <a16:creationId xmlns:a16="http://schemas.microsoft.com/office/drawing/2014/main" id="{01A7D76B-9ED2-FC2C-91AD-C8FE956FC7A0}"/>
              </a:ext>
            </a:extLst>
          </p:cNvPr>
          <p:cNvCxnSpPr>
            <a:endCxn id="42" idx="0"/>
          </p:cNvCxnSpPr>
          <p:nvPr/>
        </p:nvCxnSpPr>
        <p:spPr>
          <a:xfrm rot="16200000" flipH="1">
            <a:off x="5914128" y="4511052"/>
            <a:ext cx="383024" cy="56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36294" y="1460257"/>
            <a:ext cx="1458269" cy="455543"/>
          </a:xfrm>
          <a:prstGeom prst="rect">
            <a:avLst/>
          </a:prstGeom>
        </p:spPr>
      </p:pic>
      <p:sp>
        <p:nvSpPr>
          <p:cNvPr id="63"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74" name="Rectangle : coins arrondis 46">
            <a:extLst>
              <a:ext uri="{FF2B5EF4-FFF2-40B4-BE49-F238E27FC236}">
                <a16:creationId xmlns:a16="http://schemas.microsoft.com/office/drawing/2014/main" id="{E83BA53A-A2E5-AAA5-5953-4DBEA7E86244}"/>
              </a:ext>
            </a:extLst>
          </p:cNvPr>
          <p:cNvSpPr/>
          <p:nvPr/>
        </p:nvSpPr>
        <p:spPr>
          <a:xfrm>
            <a:off x="5811496" y="506380"/>
            <a:ext cx="826344" cy="2118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E7E6E6">
                    <a:lumMod val="50000"/>
                  </a:srgbClr>
                </a:solidFill>
                <a:effectLst/>
                <a:uLnTx/>
                <a:uFillTx/>
                <a:latin typeface="Segoe UI (Corps)"/>
                <a:ea typeface="+mn-ea"/>
                <a:cs typeface="+mn-cs"/>
              </a:rPr>
              <a:t>Objectifs</a:t>
            </a:r>
            <a:endParaRPr kumimoji="0" lang="fr-FR" sz="1200" b="0"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cxnSp>
        <p:nvCxnSpPr>
          <p:cNvPr id="75"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b="1" dirty="0">
                <a:solidFill>
                  <a:schemeClr val="accent5">
                    <a:lumMod val="50000"/>
                  </a:schemeClr>
                </a:solidFill>
                <a:latin typeface="Segoe UI (Corps)"/>
              </a:rPr>
              <a:t>Organisme d’</a:t>
            </a:r>
            <a:r>
              <a:rPr lang="fr-FR" sz="1200" b="1" dirty="0" err="1">
                <a:solidFill>
                  <a:schemeClr val="accent5">
                    <a:lumMod val="50000"/>
                  </a:schemeClr>
                </a:solidFill>
                <a:latin typeface="Segoe UI (Corps)"/>
              </a:rPr>
              <a:t>acceuil</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cxnSp>
        <p:nvCxnSpPr>
          <p:cNvPr id="77"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 coins arrondis 47">
            <a:extLst>
              <a:ext uri="{FF2B5EF4-FFF2-40B4-BE49-F238E27FC236}">
                <a16:creationId xmlns:a16="http://schemas.microsoft.com/office/drawing/2014/main" id="{A369BABB-D073-B46B-C21F-36C9AE967966}"/>
              </a:ext>
            </a:extLst>
          </p:cNvPr>
          <p:cNvSpPr/>
          <p:nvPr/>
        </p:nvSpPr>
        <p:spPr>
          <a:xfrm>
            <a:off x="7534347" y="506379"/>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US" sz="1200" b="0" i="0" u="none" strike="noStrike" kern="1200" cap="none" spc="0" normalizeH="0" baseline="0" noProof="0" dirty="0" err="1" smtClean="0">
                <a:ln>
                  <a:noFill/>
                </a:ln>
                <a:solidFill>
                  <a:srgbClr val="E7E6E6">
                    <a:lumMod val="50000"/>
                  </a:srgbClr>
                </a:solidFill>
                <a:effectLst/>
                <a:uLnTx/>
                <a:uFillTx/>
                <a:latin typeface="Segoe UI (Corps)"/>
              </a:rPr>
              <a:t>Méthodologie</a:t>
            </a:r>
            <a:endParaRPr kumimoji="0" lang="fr-FR" sz="1200" b="0" i="0" u="none" strike="noStrike" kern="1200" cap="none" spc="0" normalizeH="0" baseline="0" noProof="0" dirty="0">
              <a:ln>
                <a:noFill/>
              </a:ln>
              <a:solidFill>
                <a:srgbClr val="E7E6E6">
                  <a:lumMod val="50000"/>
                </a:srgbClr>
              </a:solidFill>
              <a:effectLst/>
              <a:uLnTx/>
              <a:uFillTx/>
              <a:latin typeface="Segoe UI (Corps)"/>
            </a:endParaRPr>
          </a:p>
        </p:txBody>
      </p:sp>
    </p:spTree>
    <p:extLst>
      <p:ext uri="{BB962C8B-B14F-4D97-AF65-F5344CB8AC3E}">
        <p14:creationId xmlns:p14="http://schemas.microsoft.com/office/powerpoint/2010/main" val="35220216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up)">
                                      <p:cBhvr>
                                        <p:cTn id="19" dur="500"/>
                                        <p:tgtEl>
                                          <p:spTgt spid="8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1000"/>
                                        <p:tgtEl>
                                          <p:spTgt spid="43"/>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wipe(up)">
                                      <p:cBhvr>
                                        <p:cTn id="27" dur="1100"/>
                                        <p:tgtEl>
                                          <p:spTgt spid="86"/>
                                        </p:tgtEl>
                                      </p:cBhvr>
                                    </p:animEffect>
                                  </p:childTnLst>
                                </p:cTn>
                              </p:par>
                            </p:childTnLst>
                          </p:cTn>
                        </p:par>
                        <p:par>
                          <p:cTn id="28" fill="hold">
                            <p:stCondLst>
                              <p:cond delay="3100"/>
                            </p:stCondLst>
                            <p:childTnLst>
                              <p:par>
                                <p:cTn id="29" presetID="10"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100"/>
                                        <p:tgtEl>
                                          <p:spTgt spid="42"/>
                                        </p:tgtEl>
                                      </p:cBhvr>
                                    </p:animEffect>
                                  </p:childTnLst>
                                </p:cTn>
                              </p:par>
                            </p:childTnLst>
                          </p:cTn>
                        </p:par>
                        <p:par>
                          <p:cTn id="32" fill="hold">
                            <p:stCondLst>
                              <p:cond delay="4200"/>
                            </p:stCondLst>
                            <p:childTnLst>
                              <p:par>
                                <p:cTn id="33" presetID="22" presetClass="entr" presetSubtype="1" fill="hold"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wipe(up)">
                                      <p:cBhvr>
                                        <p:cTn id="35" dur="1000"/>
                                        <p:tgtEl>
                                          <p:spTgt spid="84"/>
                                        </p:tgtEl>
                                      </p:cBhvr>
                                    </p:animEffect>
                                  </p:childTnLst>
                                </p:cTn>
                              </p:par>
                            </p:childTnLst>
                          </p:cTn>
                        </p:par>
                        <p:par>
                          <p:cTn id="36" fill="hold">
                            <p:stCondLst>
                              <p:cond delay="5200"/>
                            </p:stCondLst>
                            <p:childTnLst>
                              <p:par>
                                <p:cTn id="37" presetID="10" presetClass="entr" presetSubtype="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13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2" grpId="0"/>
      <p:bldP spid="43" grpId="0"/>
      <p:bldP spid="44" grpId="0"/>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70060" y="562056"/>
            <a:ext cx="1309974" cy="461665"/>
          </a:xfrm>
          <a:prstGeom prst="rect">
            <a:avLst/>
          </a:prstGeom>
        </p:spPr>
        <p:txBody>
          <a:bodyPr wrap="none">
            <a:spAutoFit/>
          </a:bodyPr>
          <a:lstStyle/>
          <a:p>
            <a:pPr algn="ctr"/>
            <a:r>
              <a:rPr lang="en-US" sz="1200" dirty="0" err="1">
                <a:solidFill>
                  <a:schemeClr val="bg1">
                    <a:lumMod val="50000"/>
                  </a:schemeClr>
                </a:solidFill>
                <a:latin typeface="Segoe UI (Corps)"/>
              </a:rPr>
              <a:t>Diagrammes</a:t>
            </a:r>
            <a:r>
              <a:rPr lang="en-US" sz="1200" dirty="0">
                <a:solidFill>
                  <a:schemeClr val="bg1">
                    <a:lumMod val="50000"/>
                  </a:schemeClr>
                </a:solidFill>
                <a:latin typeface="Segoe UI (Corps)"/>
              </a:rPr>
              <a:t> de </a:t>
            </a:r>
            <a:endParaRPr lang="en-US" sz="1200" dirty="0" smtClean="0">
              <a:solidFill>
                <a:schemeClr val="bg1">
                  <a:lumMod val="50000"/>
                </a:schemeClr>
              </a:solidFill>
              <a:latin typeface="Segoe UI (Corps)"/>
            </a:endParaRPr>
          </a:p>
          <a:p>
            <a:pPr algn="ctr"/>
            <a:r>
              <a:rPr lang="en-US" sz="1200" dirty="0" err="1" smtClean="0">
                <a:solidFill>
                  <a:schemeClr val="bg1">
                    <a:lumMod val="50000"/>
                  </a:schemeClr>
                </a:solidFill>
                <a:latin typeface="Segoe UI (Corps)"/>
              </a:rPr>
              <a:t>séquences</a:t>
            </a:r>
            <a:endParaRPr lang="en-US" sz="1200" dirty="0">
              <a:solidFill>
                <a:schemeClr val="bg1">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98753" cy="461665"/>
          </a:xfrm>
          <a:prstGeom prst="rect">
            <a:avLst/>
          </a:prstGeom>
        </p:spPr>
        <p:txBody>
          <a:bodyPr wrap="none">
            <a:spAutoFit/>
          </a:bodyPr>
          <a:lstStyle/>
          <a:p>
            <a:r>
              <a:rPr lang="en-US" sz="1200" b="1" dirty="0">
                <a:solidFill>
                  <a:schemeClr val="accent5">
                    <a:lumMod val="50000"/>
                  </a:schemeClr>
                </a:solidFill>
                <a:latin typeface="Segoe UI (Corps)"/>
              </a:rPr>
              <a:t>Conception de </a:t>
            </a:r>
            <a:endParaRPr lang="en-US" sz="1200" b="1" dirty="0" smtClean="0">
              <a:solidFill>
                <a:schemeClr val="accent5">
                  <a:lumMod val="50000"/>
                </a:schemeClr>
              </a:solidFill>
              <a:latin typeface="Segoe UI (Corps)"/>
            </a:endParaRPr>
          </a:p>
          <a:p>
            <a:pPr algn="ctr"/>
            <a:r>
              <a:rPr lang="en-US" sz="1200" b="1" dirty="0" smtClean="0">
                <a:solidFill>
                  <a:schemeClr val="accent5">
                    <a:lumMod val="50000"/>
                  </a:schemeClr>
                </a:solidFill>
                <a:latin typeface="Segoe UI (Corps)"/>
              </a:rPr>
              <a:t>script</a:t>
            </a:r>
            <a:endParaRPr lang="en-US" sz="1200" b="1" dirty="0">
              <a:solidFill>
                <a:schemeClr val="accent5">
                  <a:lumMod val="50000"/>
                </a:schemeClr>
              </a:solidFill>
              <a:latin typeface="Segoe UI (Corps)"/>
            </a:endParaRPr>
          </a:p>
        </p:txBody>
      </p:sp>
      <p:cxnSp>
        <p:nvCxnSpPr>
          <p:cNvPr id="31" name="Connecteur : en arc 59">
            <a:extLst>
              <a:ext uri="{FF2B5EF4-FFF2-40B4-BE49-F238E27FC236}">
                <a16:creationId xmlns:a16="http://schemas.microsoft.com/office/drawing/2014/main" id="{FB56366C-88B0-56BA-1A00-1D3B8C5C4C84}"/>
              </a:ext>
            </a:extLst>
          </p:cNvPr>
          <p:cNvCxnSpPr/>
          <p:nvPr/>
        </p:nvCxnSpPr>
        <p:spPr>
          <a:xfrm rot="10800000" flipH="1">
            <a:off x="1303207" y="2182277"/>
            <a:ext cx="757664" cy="16768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 en arc 61">
            <a:extLst>
              <a:ext uri="{FF2B5EF4-FFF2-40B4-BE49-F238E27FC236}">
                <a16:creationId xmlns:a16="http://schemas.microsoft.com/office/drawing/2014/main" id="{56B395EC-8C33-D74A-AA37-4B076B6222D7}"/>
              </a:ext>
            </a:extLst>
          </p:cNvPr>
          <p:cNvCxnSpPr/>
          <p:nvPr/>
        </p:nvCxnSpPr>
        <p:spPr>
          <a:xfrm>
            <a:off x="1303207" y="3859120"/>
            <a:ext cx="757664" cy="18391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175234" y="1995452"/>
            <a:ext cx="2540888" cy="276999"/>
          </a:xfrm>
          <a:prstGeom prst="rect">
            <a:avLst/>
          </a:prstGeom>
        </p:spPr>
        <p:txBody>
          <a:bodyPr wrap="none">
            <a:spAutoFit/>
          </a:bodyPr>
          <a:lstStyle/>
          <a:p>
            <a:r>
              <a:rPr lang="en-US" sz="1200" dirty="0">
                <a:solidFill>
                  <a:schemeClr val="accent5">
                    <a:lumMod val="50000"/>
                  </a:schemeClr>
                </a:solidFill>
                <a:latin typeface="Segoe UI (Corps)"/>
              </a:rPr>
              <a:t>Validation des champs </a:t>
            </a:r>
            <a:r>
              <a:rPr lang="en-US" sz="1200" dirty="0" err="1">
                <a:solidFill>
                  <a:schemeClr val="accent5">
                    <a:lumMod val="50000"/>
                  </a:schemeClr>
                </a:solidFill>
                <a:latin typeface="Segoe UI (Corps)"/>
              </a:rPr>
              <a:t>obligatoires</a:t>
            </a:r>
            <a:endParaRPr lang="en-US" sz="1200" dirty="0">
              <a:solidFill>
                <a:schemeClr val="accent5">
                  <a:lumMod val="50000"/>
                </a:schemeClr>
              </a:solidFill>
              <a:latin typeface="Segoe UI (Corps)"/>
            </a:endParaRPr>
          </a:p>
        </p:txBody>
      </p:sp>
      <p:sp>
        <p:nvSpPr>
          <p:cNvPr id="35" name="Rectangle 34"/>
          <p:cNvSpPr/>
          <p:nvPr/>
        </p:nvSpPr>
        <p:spPr>
          <a:xfrm>
            <a:off x="2175234" y="2551877"/>
            <a:ext cx="1659429" cy="276999"/>
          </a:xfrm>
          <a:prstGeom prst="rect">
            <a:avLst/>
          </a:prstGeom>
        </p:spPr>
        <p:txBody>
          <a:bodyPr wrap="none">
            <a:spAutoFit/>
          </a:bodyPr>
          <a:lstStyle/>
          <a:p>
            <a:r>
              <a:rPr lang="fr-FR" sz="1200" dirty="0">
                <a:solidFill>
                  <a:schemeClr val="accent5">
                    <a:lumMod val="50000"/>
                  </a:schemeClr>
                </a:solidFill>
                <a:latin typeface="Segoe UI (Corps)"/>
              </a:rPr>
              <a:t>Intégrité des données</a:t>
            </a:r>
            <a:endParaRPr lang="en-US" sz="1200" dirty="0">
              <a:solidFill>
                <a:schemeClr val="accent5">
                  <a:lumMod val="50000"/>
                </a:schemeClr>
              </a:solidFill>
              <a:latin typeface="Segoe UI (Corps)"/>
            </a:endParaRPr>
          </a:p>
        </p:txBody>
      </p:sp>
      <p:sp>
        <p:nvSpPr>
          <p:cNvPr id="36" name="Rectangle 35"/>
          <p:cNvSpPr/>
          <p:nvPr/>
        </p:nvSpPr>
        <p:spPr>
          <a:xfrm>
            <a:off x="2175234" y="3142170"/>
            <a:ext cx="1781257" cy="276999"/>
          </a:xfrm>
          <a:prstGeom prst="rect">
            <a:avLst/>
          </a:prstGeom>
        </p:spPr>
        <p:txBody>
          <a:bodyPr wrap="none">
            <a:spAutoFit/>
          </a:bodyPr>
          <a:lstStyle/>
          <a:p>
            <a:r>
              <a:rPr lang="fr-FR" sz="1200" dirty="0" smtClean="0">
                <a:solidFill>
                  <a:schemeClr val="accent5">
                    <a:lumMod val="50000"/>
                  </a:schemeClr>
                </a:solidFill>
                <a:latin typeface="Segoe UI (Corps)"/>
              </a:rPr>
              <a:t>Exactitude </a:t>
            </a:r>
            <a:r>
              <a:rPr lang="fr-FR" sz="1200" dirty="0">
                <a:solidFill>
                  <a:schemeClr val="accent5">
                    <a:lumMod val="50000"/>
                  </a:schemeClr>
                </a:solidFill>
                <a:latin typeface="Segoe UI (Corps)"/>
              </a:rPr>
              <a:t>des attributs</a:t>
            </a:r>
            <a:endParaRPr lang="en-US" sz="1200" dirty="0">
              <a:solidFill>
                <a:schemeClr val="accent5">
                  <a:lumMod val="50000"/>
                </a:schemeClr>
              </a:solidFill>
              <a:latin typeface="Segoe UI (Corps)"/>
            </a:endParaRPr>
          </a:p>
        </p:txBody>
      </p:sp>
      <p:sp>
        <p:nvSpPr>
          <p:cNvPr id="37" name="Rectangle 36"/>
          <p:cNvSpPr/>
          <p:nvPr/>
        </p:nvSpPr>
        <p:spPr>
          <a:xfrm>
            <a:off x="2175234" y="3639326"/>
            <a:ext cx="2167388" cy="461665"/>
          </a:xfrm>
          <a:prstGeom prst="rect">
            <a:avLst/>
          </a:prstGeom>
        </p:spPr>
        <p:txBody>
          <a:bodyPr wrap="none">
            <a:spAutoFit/>
          </a:bodyPr>
          <a:lstStyle/>
          <a:p>
            <a:r>
              <a:rPr lang="fr-FR" sz="1200" dirty="0">
                <a:solidFill>
                  <a:schemeClr val="accent5">
                    <a:lumMod val="50000"/>
                  </a:schemeClr>
                </a:solidFill>
                <a:latin typeface="Segoe UI (Corps)"/>
              </a:rPr>
              <a:t>Validation des </a:t>
            </a:r>
            <a:r>
              <a:rPr lang="fr-FR" sz="1200" dirty="0" smtClean="0">
                <a:solidFill>
                  <a:schemeClr val="accent5">
                    <a:lumMod val="50000"/>
                  </a:schemeClr>
                </a:solidFill>
                <a:latin typeface="Segoe UI (Corps)"/>
              </a:rPr>
              <a:t>classifications </a:t>
            </a:r>
          </a:p>
          <a:p>
            <a:r>
              <a:rPr lang="fr-FR" sz="1200" dirty="0" smtClean="0">
                <a:solidFill>
                  <a:schemeClr val="accent5">
                    <a:lumMod val="50000"/>
                  </a:schemeClr>
                </a:solidFill>
                <a:latin typeface="Segoe UI (Corps)"/>
              </a:rPr>
              <a:t>et du </a:t>
            </a:r>
            <a:r>
              <a:rPr lang="fr-FR" sz="1200" dirty="0">
                <a:solidFill>
                  <a:schemeClr val="accent5">
                    <a:lumMod val="50000"/>
                  </a:schemeClr>
                </a:solidFill>
                <a:latin typeface="Segoe UI (Corps)"/>
              </a:rPr>
              <a:t>statut</a:t>
            </a:r>
            <a:endParaRPr lang="en-US" sz="1200" dirty="0">
              <a:solidFill>
                <a:schemeClr val="accent5">
                  <a:lumMod val="50000"/>
                </a:schemeClr>
              </a:solidFill>
              <a:latin typeface="Segoe UI (Corps)"/>
            </a:endParaRPr>
          </a:p>
        </p:txBody>
      </p:sp>
      <p:sp>
        <p:nvSpPr>
          <p:cNvPr id="38" name="Rectangle 37"/>
          <p:cNvSpPr/>
          <p:nvPr/>
        </p:nvSpPr>
        <p:spPr>
          <a:xfrm>
            <a:off x="2175234" y="4322756"/>
            <a:ext cx="2616422" cy="276999"/>
          </a:xfrm>
          <a:prstGeom prst="rect">
            <a:avLst/>
          </a:prstGeom>
        </p:spPr>
        <p:txBody>
          <a:bodyPr wrap="none">
            <a:spAutoFit/>
          </a:bodyPr>
          <a:lstStyle/>
          <a:p>
            <a:r>
              <a:rPr lang="fr-FR" sz="1200" dirty="0">
                <a:solidFill>
                  <a:schemeClr val="accent5">
                    <a:lumMod val="50000"/>
                  </a:schemeClr>
                </a:solidFill>
                <a:latin typeface="Segoe UI (Corps)"/>
              </a:rPr>
              <a:t>Unicité et format des noms qualifiés</a:t>
            </a:r>
            <a:endParaRPr lang="en-US" sz="1200" dirty="0">
              <a:solidFill>
                <a:schemeClr val="accent5">
                  <a:lumMod val="50000"/>
                </a:schemeClr>
              </a:solidFill>
              <a:latin typeface="Segoe UI (Corps)"/>
            </a:endParaRPr>
          </a:p>
        </p:txBody>
      </p:sp>
      <p:cxnSp>
        <p:nvCxnSpPr>
          <p:cNvPr id="39" name="Curved Connector 38"/>
          <p:cNvCxnSpPr>
            <a:endCxn id="38" idx="1"/>
          </p:cNvCxnSpPr>
          <p:nvPr/>
        </p:nvCxnSpPr>
        <p:spPr>
          <a:xfrm>
            <a:off x="1321648" y="3859119"/>
            <a:ext cx="853586" cy="60213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42310" y="3705230"/>
            <a:ext cx="1109599" cy="307777"/>
          </a:xfrm>
          <a:prstGeom prst="rect">
            <a:avLst/>
          </a:prstGeom>
        </p:spPr>
        <p:txBody>
          <a:bodyPr wrap="none">
            <a:spAutoFit/>
          </a:bodyPr>
          <a:lstStyle/>
          <a:p>
            <a:r>
              <a:rPr lang="en-US" sz="1400" dirty="0" smtClean="0">
                <a:solidFill>
                  <a:schemeClr val="accent5">
                    <a:lumMod val="50000"/>
                  </a:schemeClr>
                </a:solidFill>
                <a:latin typeface="Segoe UI (Corps)"/>
              </a:rPr>
              <a:t>Les </a:t>
            </a:r>
            <a:r>
              <a:rPr lang="en-US" sz="1400" dirty="0" err="1" smtClean="0">
                <a:solidFill>
                  <a:schemeClr val="accent5">
                    <a:lumMod val="50000"/>
                  </a:schemeClr>
                </a:solidFill>
                <a:latin typeface="Segoe UI (Corps)"/>
              </a:rPr>
              <a:t>crit</a:t>
            </a:r>
            <a:r>
              <a:rPr lang="fr-FR" sz="1400" dirty="0" smtClean="0">
                <a:solidFill>
                  <a:schemeClr val="accent5">
                    <a:lumMod val="50000"/>
                  </a:schemeClr>
                </a:solidFill>
                <a:latin typeface="Segoe UI (Corps)"/>
              </a:rPr>
              <a:t>è</a:t>
            </a:r>
            <a:r>
              <a:rPr lang="en-US" sz="1400" dirty="0" smtClean="0">
                <a:solidFill>
                  <a:schemeClr val="accent5">
                    <a:lumMod val="50000"/>
                  </a:schemeClr>
                </a:solidFill>
                <a:latin typeface="Segoe UI (Corps)"/>
              </a:rPr>
              <a:t>res</a:t>
            </a:r>
            <a:endParaRPr lang="en-US" dirty="0">
              <a:solidFill>
                <a:schemeClr val="accent5">
                  <a:lumMod val="50000"/>
                </a:schemeClr>
              </a:solidFill>
            </a:endParaRPr>
          </a:p>
        </p:txBody>
      </p:sp>
      <p:sp>
        <p:nvSpPr>
          <p:cNvPr id="41" name="Rectangle 40"/>
          <p:cNvSpPr/>
          <p:nvPr/>
        </p:nvSpPr>
        <p:spPr>
          <a:xfrm>
            <a:off x="4966001" y="1934759"/>
            <a:ext cx="4463358" cy="461665"/>
          </a:xfrm>
          <a:prstGeom prst="rect">
            <a:avLst/>
          </a:prstGeom>
        </p:spPr>
        <p:txBody>
          <a:bodyPr wrap="square">
            <a:spAutoFit/>
          </a:bodyPr>
          <a:lstStyle/>
          <a:p>
            <a:pPr algn="just"/>
            <a:r>
              <a:rPr lang="fr-FR" sz="1200" dirty="0" smtClean="0"/>
              <a:t>Le </a:t>
            </a:r>
            <a:r>
              <a:rPr lang="fr-FR" sz="1200" dirty="0"/>
              <a:t>nom de la base de données, le nom de la table, et la présence des colonnes sont correctement </a:t>
            </a:r>
            <a:r>
              <a:rPr lang="fr-FR" sz="1200" dirty="0" smtClean="0"/>
              <a:t>spécifiées.</a:t>
            </a:r>
            <a:endParaRPr lang="en-US" sz="1200" dirty="0"/>
          </a:p>
        </p:txBody>
      </p:sp>
      <p:sp>
        <p:nvSpPr>
          <p:cNvPr id="42" name="Rectangle 41"/>
          <p:cNvSpPr/>
          <p:nvPr/>
        </p:nvSpPr>
        <p:spPr>
          <a:xfrm>
            <a:off x="4966001" y="2527002"/>
            <a:ext cx="4463358" cy="461665"/>
          </a:xfrm>
          <a:prstGeom prst="rect">
            <a:avLst/>
          </a:prstGeom>
        </p:spPr>
        <p:txBody>
          <a:bodyPr wrap="square">
            <a:spAutoFit/>
          </a:bodyPr>
          <a:lstStyle/>
          <a:p>
            <a:pPr algn="just"/>
            <a:r>
              <a:rPr lang="fr-FR" sz="1200" dirty="0" smtClean="0"/>
              <a:t>Vérifie </a:t>
            </a:r>
            <a:r>
              <a:rPr lang="fr-FR" sz="1200" dirty="0"/>
              <a:t>l’exactitude des types de données pour chaque colonne, en s’assurant qu’ils correspondent aux types </a:t>
            </a:r>
            <a:r>
              <a:rPr lang="fr-FR" sz="1200" dirty="0" smtClean="0"/>
              <a:t>attendus.</a:t>
            </a:r>
            <a:endParaRPr lang="en-US" sz="1200" dirty="0"/>
          </a:p>
        </p:txBody>
      </p:sp>
      <p:sp>
        <p:nvSpPr>
          <p:cNvPr id="46" name="Rectangle 45"/>
          <p:cNvSpPr/>
          <p:nvPr/>
        </p:nvSpPr>
        <p:spPr>
          <a:xfrm>
            <a:off x="4977499" y="3126635"/>
            <a:ext cx="4451860" cy="461665"/>
          </a:xfrm>
          <a:prstGeom prst="rect">
            <a:avLst/>
          </a:prstGeom>
        </p:spPr>
        <p:txBody>
          <a:bodyPr wrap="square">
            <a:spAutoFit/>
          </a:bodyPr>
          <a:lstStyle/>
          <a:p>
            <a:pPr algn="just"/>
            <a:r>
              <a:rPr lang="fr-FR" sz="1200" dirty="0" smtClean="0"/>
              <a:t>Les </a:t>
            </a:r>
            <a:r>
              <a:rPr lang="fr-FR" sz="1200" dirty="0"/>
              <a:t>attributs spécifiques sont vérifiés pour s’assurer que leurs valeurs sont logiques, numériques et positives.</a:t>
            </a:r>
            <a:endParaRPr lang="en-US" sz="1200" dirty="0"/>
          </a:p>
        </p:txBody>
      </p:sp>
      <p:cxnSp>
        <p:nvCxnSpPr>
          <p:cNvPr id="48" name="Connecteur droit 49">
            <a:extLst>
              <a:ext uri="{FF2B5EF4-FFF2-40B4-BE49-F238E27FC236}">
                <a16:creationId xmlns:a16="http://schemas.microsoft.com/office/drawing/2014/main" id="{25C7246B-7A3D-70AF-1106-1BB59B3FD0AC}"/>
              </a:ext>
            </a:extLst>
          </p:cNvPr>
          <p:cNvCxnSpPr/>
          <p:nvPr/>
        </p:nvCxnSpPr>
        <p:spPr>
          <a:xfrm rot="5400000">
            <a:off x="4707512" y="2183330"/>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Connecteur droit 49">
            <a:extLst>
              <a:ext uri="{FF2B5EF4-FFF2-40B4-BE49-F238E27FC236}">
                <a16:creationId xmlns:a16="http://schemas.microsoft.com/office/drawing/2014/main" id="{25C7246B-7A3D-70AF-1106-1BB59B3FD0AC}"/>
              </a:ext>
            </a:extLst>
          </p:cNvPr>
          <p:cNvCxnSpPr/>
          <p:nvPr/>
        </p:nvCxnSpPr>
        <p:spPr>
          <a:xfrm rot="5400000">
            <a:off x="4707512" y="2794837"/>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25C7246B-7A3D-70AF-1106-1BB59B3FD0AC}"/>
              </a:ext>
            </a:extLst>
          </p:cNvPr>
          <p:cNvCxnSpPr/>
          <p:nvPr/>
        </p:nvCxnSpPr>
        <p:spPr>
          <a:xfrm rot="5400000">
            <a:off x="4719010" y="3338627"/>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977500" y="3658615"/>
            <a:ext cx="4451859" cy="461665"/>
          </a:xfrm>
          <a:prstGeom prst="rect">
            <a:avLst/>
          </a:prstGeom>
        </p:spPr>
        <p:txBody>
          <a:bodyPr wrap="square">
            <a:spAutoFit/>
          </a:bodyPr>
          <a:lstStyle/>
          <a:p>
            <a:pPr algn="just"/>
            <a:r>
              <a:rPr lang="fr-FR" sz="1200" dirty="0" smtClean="0"/>
              <a:t>Analyse </a:t>
            </a:r>
            <a:r>
              <a:rPr lang="fr-FR" sz="1200" dirty="0"/>
              <a:t>les classifications et assure que le statut de la table et des colonnes est approprié</a:t>
            </a:r>
            <a:endParaRPr lang="en-US" sz="1200" dirty="0"/>
          </a:p>
        </p:txBody>
      </p:sp>
      <p:cxnSp>
        <p:nvCxnSpPr>
          <p:cNvPr id="52" name="Connecteur droit 49">
            <a:extLst>
              <a:ext uri="{FF2B5EF4-FFF2-40B4-BE49-F238E27FC236}">
                <a16:creationId xmlns:a16="http://schemas.microsoft.com/office/drawing/2014/main" id="{25C7246B-7A3D-70AF-1106-1BB59B3FD0AC}"/>
              </a:ext>
            </a:extLst>
          </p:cNvPr>
          <p:cNvCxnSpPr/>
          <p:nvPr/>
        </p:nvCxnSpPr>
        <p:spPr>
          <a:xfrm rot="5400000">
            <a:off x="4719010" y="3912241"/>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977499" y="4221417"/>
            <a:ext cx="4451860" cy="461665"/>
          </a:xfrm>
          <a:prstGeom prst="rect">
            <a:avLst/>
          </a:prstGeom>
        </p:spPr>
        <p:txBody>
          <a:bodyPr wrap="square">
            <a:spAutoFit/>
          </a:bodyPr>
          <a:lstStyle/>
          <a:p>
            <a:pPr algn="just"/>
            <a:r>
              <a:rPr lang="fr-FR" sz="1200" dirty="0"/>
              <a:t>L’unicité et le respect du format attendu du ”</a:t>
            </a:r>
            <a:r>
              <a:rPr lang="fr-FR" sz="1200" dirty="0" err="1"/>
              <a:t>Qualified</a:t>
            </a:r>
            <a:r>
              <a:rPr lang="fr-FR" sz="1200" dirty="0"/>
              <a:t> Name” sont vérifiés pour la table et chaque colonne</a:t>
            </a:r>
            <a:endParaRPr lang="en-US" sz="1200" dirty="0"/>
          </a:p>
        </p:txBody>
      </p:sp>
      <p:cxnSp>
        <p:nvCxnSpPr>
          <p:cNvPr id="54" name="Connecteur droit 49">
            <a:extLst>
              <a:ext uri="{FF2B5EF4-FFF2-40B4-BE49-F238E27FC236}">
                <a16:creationId xmlns:a16="http://schemas.microsoft.com/office/drawing/2014/main" id="{25C7246B-7A3D-70AF-1106-1BB59B3FD0AC}"/>
              </a:ext>
            </a:extLst>
          </p:cNvPr>
          <p:cNvCxnSpPr/>
          <p:nvPr/>
        </p:nvCxnSpPr>
        <p:spPr>
          <a:xfrm rot="5400000">
            <a:off x="4719010" y="4465164"/>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Curved Connector 54"/>
          <p:cNvCxnSpPr>
            <a:endCxn id="36" idx="1"/>
          </p:cNvCxnSpPr>
          <p:nvPr/>
        </p:nvCxnSpPr>
        <p:spPr>
          <a:xfrm flipV="1">
            <a:off x="1321650" y="3280670"/>
            <a:ext cx="853584" cy="5784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303203" y="3845862"/>
            <a:ext cx="692603" cy="1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175234" y="5554146"/>
            <a:ext cx="1293944" cy="276999"/>
          </a:xfrm>
          <a:prstGeom prst="rect">
            <a:avLst/>
          </a:prstGeom>
        </p:spPr>
        <p:txBody>
          <a:bodyPr wrap="none">
            <a:spAutoFit/>
          </a:bodyPr>
          <a:lstStyle/>
          <a:p>
            <a:r>
              <a:rPr lang="fr-FR" sz="1200" dirty="0">
                <a:solidFill>
                  <a:schemeClr val="accent5">
                    <a:lumMod val="50000"/>
                  </a:schemeClr>
                </a:solidFill>
                <a:latin typeface="Segoe UI (Corps)"/>
              </a:rPr>
              <a:t>Unicité du GUID</a:t>
            </a:r>
            <a:endParaRPr lang="en-US" sz="1200" dirty="0">
              <a:solidFill>
                <a:schemeClr val="accent5">
                  <a:lumMod val="50000"/>
                </a:schemeClr>
              </a:solidFill>
              <a:latin typeface="Segoe UI (Corps)"/>
            </a:endParaRPr>
          </a:p>
        </p:txBody>
      </p:sp>
      <p:sp>
        <p:nvSpPr>
          <p:cNvPr id="58" name="Rectangle 57"/>
          <p:cNvSpPr/>
          <p:nvPr/>
        </p:nvSpPr>
        <p:spPr>
          <a:xfrm>
            <a:off x="2175234" y="4913049"/>
            <a:ext cx="1553439" cy="276999"/>
          </a:xfrm>
          <a:prstGeom prst="rect">
            <a:avLst/>
          </a:prstGeom>
        </p:spPr>
        <p:txBody>
          <a:bodyPr wrap="none">
            <a:spAutoFit/>
          </a:bodyPr>
          <a:lstStyle/>
          <a:p>
            <a:r>
              <a:rPr lang="fr-FR" sz="1200" dirty="0">
                <a:solidFill>
                  <a:schemeClr val="accent5">
                    <a:lumMod val="50000"/>
                  </a:schemeClr>
                </a:solidFill>
                <a:latin typeface="Segoe UI (Corps)"/>
              </a:rPr>
              <a:t>Validation des dates</a:t>
            </a:r>
            <a:endParaRPr lang="en-US" sz="1200" dirty="0">
              <a:solidFill>
                <a:schemeClr val="accent5">
                  <a:lumMod val="50000"/>
                </a:schemeClr>
              </a:solidFill>
              <a:latin typeface="Segoe UI (Corps)"/>
            </a:endParaRPr>
          </a:p>
        </p:txBody>
      </p:sp>
      <p:cxnSp>
        <p:nvCxnSpPr>
          <p:cNvPr id="75" name="Curved Connector 74"/>
          <p:cNvCxnSpPr/>
          <p:nvPr/>
        </p:nvCxnSpPr>
        <p:spPr>
          <a:xfrm rot="16200000" flipH="1">
            <a:off x="1623573" y="4495654"/>
            <a:ext cx="590294" cy="5257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p:nvPr/>
        </p:nvCxnSpPr>
        <p:spPr>
          <a:xfrm rot="5400000" flipH="1" flipV="1">
            <a:off x="1625082" y="2743018"/>
            <a:ext cx="590294" cy="5257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983977" y="4697561"/>
            <a:ext cx="4451860" cy="646331"/>
          </a:xfrm>
          <a:prstGeom prst="rect">
            <a:avLst/>
          </a:prstGeom>
        </p:spPr>
        <p:txBody>
          <a:bodyPr wrap="square">
            <a:spAutoFit/>
          </a:bodyPr>
          <a:lstStyle/>
          <a:p>
            <a:pPr algn="just"/>
            <a:r>
              <a:rPr lang="fr-FR" sz="1200" dirty="0"/>
              <a:t>Les champs ”</a:t>
            </a:r>
            <a:r>
              <a:rPr lang="fr-FR" sz="1200" dirty="0" err="1"/>
              <a:t>Create</a:t>
            </a:r>
            <a:r>
              <a:rPr lang="fr-FR" sz="1200" dirty="0"/>
              <a:t> Time” et ”</a:t>
            </a:r>
            <a:r>
              <a:rPr lang="fr-FR" sz="1200" dirty="0" err="1"/>
              <a:t>lastAccessTime</a:t>
            </a:r>
            <a:r>
              <a:rPr lang="fr-FR" sz="1200" dirty="0"/>
              <a:t>” sont contrôlés pour s’assurer qu’ils respectent </a:t>
            </a:r>
            <a:r>
              <a:rPr lang="fr-FR" sz="1200" dirty="0" smtClean="0"/>
              <a:t>la format date </a:t>
            </a:r>
            <a:r>
              <a:rPr lang="fr-FR" sz="1200" dirty="0"/>
              <a:t>et que sont chronologiquement cohérentes.</a:t>
            </a:r>
            <a:endParaRPr lang="en-US" sz="1200" dirty="0"/>
          </a:p>
        </p:txBody>
      </p:sp>
      <p:cxnSp>
        <p:nvCxnSpPr>
          <p:cNvPr id="83" name="Connecteur droit 49">
            <a:extLst>
              <a:ext uri="{FF2B5EF4-FFF2-40B4-BE49-F238E27FC236}">
                <a16:creationId xmlns:a16="http://schemas.microsoft.com/office/drawing/2014/main" id="{25C7246B-7A3D-70AF-1106-1BB59B3FD0AC}"/>
              </a:ext>
            </a:extLst>
          </p:cNvPr>
          <p:cNvCxnSpPr/>
          <p:nvPr/>
        </p:nvCxnSpPr>
        <p:spPr>
          <a:xfrm rot="5400000">
            <a:off x="4725488" y="5023500"/>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005771" y="5410576"/>
            <a:ext cx="4451860" cy="461665"/>
          </a:xfrm>
          <a:prstGeom prst="rect">
            <a:avLst/>
          </a:prstGeom>
        </p:spPr>
        <p:txBody>
          <a:bodyPr wrap="square">
            <a:spAutoFit/>
          </a:bodyPr>
          <a:lstStyle/>
          <a:p>
            <a:pPr algn="just"/>
            <a:r>
              <a:rPr lang="fr-FR" sz="1200" dirty="0" smtClean="0"/>
              <a:t>Confirme </a:t>
            </a:r>
            <a:r>
              <a:rPr lang="fr-FR" sz="1200" dirty="0"/>
              <a:t>l’unicité du GUID pour la table et chaque colonne, garantissant ainsi l’identification unique des </a:t>
            </a:r>
            <a:r>
              <a:rPr lang="fr-FR" sz="1200" dirty="0" smtClean="0"/>
              <a:t>éléments.</a:t>
            </a:r>
            <a:endParaRPr lang="en-US" sz="1200" dirty="0"/>
          </a:p>
        </p:txBody>
      </p:sp>
      <p:cxnSp>
        <p:nvCxnSpPr>
          <p:cNvPr id="85" name="Connecteur droit 49">
            <a:extLst>
              <a:ext uri="{FF2B5EF4-FFF2-40B4-BE49-F238E27FC236}">
                <a16:creationId xmlns:a16="http://schemas.microsoft.com/office/drawing/2014/main" id="{25C7246B-7A3D-70AF-1106-1BB59B3FD0AC}"/>
              </a:ext>
            </a:extLst>
          </p:cNvPr>
          <p:cNvCxnSpPr/>
          <p:nvPr/>
        </p:nvCxnSpPr>
        <p:spPr>
          <a:xfrm rot="5400000">
            <a:off x="4747282" y="5654323"/>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a:off x="9622425" y="1988994"/>
            <a:ext cx="678949" cy="3703651"/>
          </a:xfrm>
          <a:prstGeom prst="rightBrace">
            <a:avLst>
              <a:gd name="adj1" fmla="val 259813"/>
              <a:gd name="adj2" fmla="val 502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Rectangle 86"/>
          <p:cNvSpPr/>
          <p:nvPr/>
        </p:nvSpPr>
        <p:spPr>
          <a:xfrm>
            <a:off x="10369842" y="3597060"/>
            <a:ext cx="1608133" cy="523220"/>
          </a:xfrm>
          <a:prstGeom prst="rect">
            <a:avLst/>
          </a:prstGeom>
        </p:spPr>
        <p:txBody>
          <a:bodyPr wrap="none">
            <a:spAutoFit/>
          </a:bodyPr>
          <a:lstStyle/>
          <a:p>
            <a:pPr algn="ctr"/>
            <a:r>
              <a:rPr lang="en-US" sz="1400" dirty="0">
                <a:solidFill>
                  <a:schemeClr val="accent5">
                    <a:lumMod val="50000"/>
                  </a:schemeClr>
                </a:solidFill>
                <a:latin typeface="Segoe UI (Corps)"/>
              </a:rPr>
              <a:t>Rapport </a:t>
            </a:r>
            <a:r>
              <a:rPr lang="en-US" sz="1400" dirty="0" err="1">
                <a:solidFill>
                  <a:schemeClr val="accent5">
                    <a:lumMod val="50000"/>
                  </a:schemeClr>
                </a:solidFill>
                <a:latin typeface="Segoe UI (Corps)"/>
              </a:rPr>
              <a:t>détaillé</a:t>
            </a:r>
            <a:r>
              <a:rPr lang="en-US" sz="1400" dirty="0">
                <a:solidFill>
                  <a:schemeClr val="accent5">
                    <a:lumMod val="50000"/>
                  </a:schemeClr>
                </a:solidFill>
                <a:latin typeface="Segoe UI (Corps)"/>
              </a:rPr>
              <a:t> </a:t>
            </a:r>
            <a:r>
              <a:rPr lang="en-US" sz="1400" dirty="0" smtClean="0">
                <a:solidFill>
                  <a:schemeClr val="accent5">
                    <a:lumMod val="50000"/>
                  </a:schemeClr>
                </a:solidFill>
                <a:latin typeface="Segoe UI (Corps)"/>
              </a:rPr>
              <a:t>&amp;</a:t>
            </a:r>
          </a:p>
          <a:p>
            <a:pPr algn="ctr"/>
            <a:r>
              <a:rPr lang="en-US" sz="1400" dirty="0" smtClean="0">
                <a:solidFill>
                  <a:schemeClr val="accent5">
                    <a:lumMod val="50000"/>
                  </a:schemeClr>
                </a:solidFill>
                <a:latin typeface="Segoe UI (Corps)"/>
              </a:rPr>
              <a:t>notification</a:t>
            </a:r>
            <a:endParaRPr lang="en-US" sz="1400" dirty="0">
              <a:solidFill>
                <a:schemeClr val="accent5">
                  <a:lumMod val="50000"/>
                </a:schemeClr>
              </a:solidFill>
              <a:latin typeface="Segoe UI (Corps)"/>
            </a:endParaRPr>
          </a:p>
        </p:txBody>
      </p:sp>
    </p:spTree>
    <p:extLst>
      <p:ext uri="{BB962C8B-B14F-4D97-AF65-F5344CB8AC3E}">
        <p14:creationId xmlns:p14="http://schemas.microsoft.com/office/powerpoint/2010/main" val="7492222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10"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down)">
                                      <p:cBhvr>
                                        <p:cTn id="25" dur="500"/>
                                        <p:tgtEl>
                                          <p:spTgt spid="8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par>
                                <p:cTn id="46" presetID="10" presetClass="entr" presetSubtype="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up)">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up)">
                                      <p:cBhvr>
                                        <p:cTn id="67" dur="500"/>
                                        <p:tgtEl>
                                          <p:spTgt spid="7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par>
                                <p:cTn id="71" presetID="10" presetClass="entr" presetSubtype="0"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2"/>
                                        </p:tgtEl>
                                        <p:attrNameLst>
                                          <p:attrName>style.visibility</p:attrName>
                                        </p:attrNameLst>
                                      </p:cBhvr>
                                      <p:to>
                                        <p:strVal val="visible"/>
                                      </p:to>
                                    </p:set>
                                    <p:animEffect transition="in" filter="fade">
                                      <p:cBhvr>
                                        <p:cTn id="76" dur="500"/>
                                        <p:tgtEl>
                                          <p:spTgt spid="8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up)">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par>
                                <p:cTn id="85" presetID="10"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fade">
                                      <p:cBhvr>
                                        <p:cTn id="90" dur="500"/>
                                        <p:tgtEl>
                                          <p:spTgt spid="5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left)">
                                      <p:cBhvr>
                                        <p:cTn id="95" dur="500"/>
                                        <p:tgtEl>
                                          <p:spTgt spid="5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fade">
                                      <p:cBhvr>
                                        <p:cTn id="98" dur="500"/>
                                        <p:tgtEl>
                                          <p:spTgt spid="37"/>
                                        </p:tgtEl>
                                      </p:cBhvr>
                                    </p:animEffect>
                                  </p:childTnLst>
                                </p:cTn>
                              </p:par>
                              <p:par>
                                <p:cTn id="99" presetID="10" presetClass="entr" presetSubtype="0" fill="hold"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500"/>
                                        <p:tgtEl>
                                          <p:spTgt spid="5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wipe(left)">
                                      <p:cBhvr>
                                        <p:cTn id="109" dur="500"/>
                                        <p:tgtEl>
                                          <p:spTgt spid="8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fade">
                                      <p:cBhvr>
                                        <p:cTn id="11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40" grpId="0"/>
      <p:bldP spid="41" grpId="0"/>
      <p:bldP spid="42" grpId="0"/>
      <p:bldP spid="46" grpId="0"/>
      <p:bldP spid="51" grpId="0"/>
      <p:bldP spid="53" grpId="0"/>
      <p:bldP spid="57" grpId="0"/>
      <p:bldP spid="58" grpId="0"/>
      <p:bldP spid="82" grpId="0"/>
      <p:bldP spid="84" grpId="0"/>
      <p:bldP spid="86" grpId="0" animBg="1"/>
      <p:bldP spid="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73853" y="588007"/>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Log </a:t>
            </a:r>
            <a:r>
              <a:rPr lang="en-US" sz="1200" dirty="0" smtClean="0">
                <a:solidFill>
                  <a:schemeClr val="bg1">
                    <a:lumMod val="50000"/>
                  </a:schemeClr>
                </a:solidFill>
                <a:latin typeface="Segoe UI (Corps)"/>
              </a:rPr>
              <a:t>Insights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accent5">
                    <a:lumMod val="50000"/>
                  </a:schemeClr>
                </a:solidFill>
                <a:latin typeface="Segoe UI (Corps)"/>
              </a:rPr>
              <a:t>Les flux de </a:t>
            </a:r>
            <a:r>
              <a:rPr lang="fr-FR" sz="1200" b="1" dirty="0" smtClean="0">
                <a:solidFill>
                  <a:schemeClr val="accent5">
                    <a:lumMod val="50000"/>
                  </a:schemeClr>
                </a:solidFill>
                <a:latin typeface="Segoe UI (Corps)"/>
              </a:rPr>
              <a:t>données </a:t>
            </a:r>
            <a:endParaRPr lang="fr-FR" sz="1200" b="1" dirty="0">
              <a:solidFill>
                <a:schemeClr val="accent5">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t="3224"/>
          <a:stretch/>
        </p:blipFill>
        <p:spPr>
          <a:xfrm>
            <a:off x="1082948" y="2307698"/>
            <a:ext cx="10060139" cy="3595153"/>
          </a:xfrm>
          <a:prstGeom prst="rect">
            <a:avLst/>
          </a:prstGeom>
        </p:spPr>
      </p:pic>
      <p:sp>
        <p:nvSpPr>
          <p:cNvPr id="2" name="TextBox 1"/>
          <p:cNvSpPr txBox="1"/>
          <p:nvPr/>
        </p:nvSpPr>
        <p:spPr>
          <a:xfrm>
            <a:off x="4180084" y="1761167"/>
            <a:ext cx="3865866" cy="307777"/>
          </a:xfrm>
          <a:prstGeom prst="rect">
            <a:avLst/>
          </a:prstGeom>
          <a:noFill/>
        </p:spPr>
        <p:txBody>
          <a:bodyPr wrap="none" rtlCol="0">
            <a:spAutoFit/>
          </a:bodyPr>
          <a:lstStyle/>
          <a:p>
            <a:r>
              <a:rPr lang="en-US" sz="1400" dirty="0" smtClean="0">
                <a:solidFill>
                  <a:schemeClr val="accent5">
                    <a:lumMod val="50000"/>
                  </a:schemeClr>
                </a:solidFill>
                <a:latin typeface="Segoe UI (Corps)"/>
              </a:rPr>
              <a:t>Template de flux de </a:t>
            </a:r>
            <a:r>
              <a:rPr lang="en-US" sz="1400" dirty="0" err="1" smtClean="0">
                <a:solidFill>
                  <a:schemeClr val="accent5">
                    <a:lumMod val="50000"/>
                  </a:schemeClr>
                </a:solidFill>
                <a:latin typeface="Segoe UI (Corps)"/>
              </a:rPr>
              <a:t>données</a:t>
            </a:r>
            <a:r>
              <a:rPr lang="en-US" sz="1400" dirty="0" smtClean="0">
                <a:solidFill>
                  <a:schemeClr val="accent5">
                    <a:lumMod val="50000"/>
                  </a:schemeClr>
                </a:solidFill>
                <a:latin typeface="Segoe UI (Corps)"/>
              </a:rPr>
              <a:t> </a:t>
            </a:r>
            <a:r>
              <a:rPr lang="en-US" sz="1400" dirty="0" err="1" smtClean="0">
                <a:solidFill>
                  <a:schemeClr val="accent5">
                    <a:lumMod val="50000"/>
                  </a:schemeClr>
                </a:solidFill>
                <a:latin typeface="Segoe UI (Corps)"/>
              </a:rPr>
              <a:t>dans</a:t>
            </a:r>
            <a:r>
              <a:rPr lang="en-US" sz="1400" dirty="0" smtClean="0">
                <a:solidFill>
                  <a:schemeClr val="accent5">
                    <a:lumMod val="50000"/>
                  </a:schemeClr>
                </a:solidFill>
                <a:latin typeface="Segoe UI (Corps)"/>
              </a:rPr>
              <a:t> Apache </a:t>
            </a:r>
            <a:r>
              <a:rPr lang="en-US" sz="1400" dirty="0" err="1" smtClean="0">
                <a:solidFill>
                  <a:schemeClr val="accent5">
                    <a:lumMod val="50000"/>
                  </a:schemeClr>
                </a:solidFill>
                <a:latin typeface="Segoe UI (Corps)"/>
              </a:rPr>
              <a:t>Nifi</a:t>
            </a:r>
            <a:endParaRPr lang="en-US" sz="1400" dirty="0">
              <a:solidFill>
                <a:schemeClr val="accent5">
                  <a:lumMod val="50000"/>
                </a:schemeClr>
              </a:solidFill>
              <a:latin typeface="Segoe UI (Corps)"/>
            </a:endParaRPr>
          </a:p>
        </p:txBody>
      </p:sp>
      <p:grpSp>
        <p:nvGrpSpPr>
          <p:cNvPr id="6" name="Group 5"/>
          <p:cNvGrpSpPr/>
          <p:nvPr/>
        </p:nvGrpSpPr>
        <p:grpSpPr>
          <a:xfrm>
            <a:off x="5306475" y="858934"/>
            <a:ext cx="1715243" cy="219481"/>
            <a:chOff x="3098687" y="1229033"/>
            <a:chExt cx="4435660" cy="515088"/>
          </a:xfrm>
        </p:grpSpPr>
        <p:cxnSp>
          <p:nvCxnSpPr>
            <p:cNvPr id="25"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26"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4976096" y="1122304"/>
            <a:ext cx="660758" cy="246221"/>
          </a:xfrm>
          <a:prstGeom prst="rect">
            <a:avLst/>
          </a:prstGeom>
        </p:spPr>
        <p:txBody>
          <a:bodyPr wrap="none">
            <a:spAutoFit/>
          </a:bodyPr>
          <a:lstStyle/>
          <a:p>
            <a:r>
              <a:rPr lang="en-US" sz="1000" dirty="0">
                <a:solidFill>
                  <a:schemeClr val="bg1">
                    <a:lumMod val="50000"/>
                  </a:schemeClr>
                </a:solidFill>
                <a:latin typeface="Segoe UI (Corps)"/>
              </a:rPr>
              <a:t>Résumé</a:t>
            </a:r>
          </a:p>
        </p:txBody>
      </p:sp>
      <p:sp>
        <p:nvSpPr>
          <p:cNvPr id="30" name="Rectangle 29"/>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1" name="Rectangle 30"/>
          <p:cNvSpPr/>
          <p:nvPr/>
        </p:nvSpPr>
        <p:spPr>
          <a:xfrm>
            <a:off x="6732573" y="1132691"/>
            <a:ext cx="1580882" cy="246221"/>
          </a:xfrm>
          <a:prstGeom prst="rect">
            <a:avLst/>
          </a:prstGeom>
        </p:spPr>
        <p:txBody>
          <a:bodyPr wrap="none">
            <a:spAutoFit/>
          </a:bodyPr>
          <a:lstStyle/>
          <a:p>
            <a:r>
              <a:rPr lang="en-US" sz="1000" dirty="0" smtClean="0">
                <a:solidFill>
                  <a:schemeClr val="bg1">
                    <a:lumMod val="50000"/>
                  </a:schemeClr>
                </a:solidFill>
                <a:latin typeface="Segoe UI (Corps)"/>
              </a:rPr>
              <a:t>D</a:t>
            </a:r>
            <a:r>
              <a:rPr lang="fr-FR" sz="1000" dirty="0" smtClean="0">
                <a:solidFill>
                  <a:schemeClr val="bg1">
                    <a:lumMod val="50000"/>
                  </a:schemeClr>
                </a:solidFill>
                <a:latin typeface="Segoe UI (Corps)"/>
              </a:rPr>
              <a:t>é</a:t>
            </a:r>
            <a:r>
              <a:rPr lang="en-US" sz="1000" dirty="0" err="1" smtClean="0">
                <a:solidFill>
                  <a:schemeClr val="bg1">
                    <a:lumMod val="50000"/>
                  </a:schemeClr>
                </a:solidFill>
                <a:latin typeface="Segoe UI (Corps)"/>
              </a:rPr>
              <a:t>tection</a:t>
            </a:r>
            <a:r>
              <a:rPr lang="en-US" sz="1000" dirty="0" smtClean="0">
                <a:solidFill>
                  <a:schemeClr val="bg1">
                    <a:lumMod val="50000"/>
                  </a:schemeClr>
                </a:solidFill>
                <a:latin typeface="Segoe UI (Corps)"/>
              </a:rPr>
              <a:t> des anomalies</a:t>
            </a:r>
            <a:endParaRPr lang="en-US" sz="1000" dirty="0">
              <a:solidFill>
                <a:schemeClr val="bg1">
                  <a:lumMod val="50000"/>
                </a:schemeClr>
              </a:solidFill>
              <a:latin typeface="Segoe UI (Corps)"/>
            </a:endParaRPr>
          </a:p>
        </p:txBody>
      </p:sp>
    </p:spTree>
    <p:extLst>
      <p:ext uri="{BB962C8B-B14F-4D97-AF65-F5344CB8AC3E}">
        <p14:creationId xmlns:p14="http://schemas.microsoft.com/office/powerpoint/2010/main" val="7666863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Orchestration </a:t>
            </a:r>
            <a:r>
              <a:rPr lang="en-US" sz="1200" b="1" dirty="0" smtClean="0">
                <a:solidFill>
                  <a:schemeClr val="accent5">
                    <a:lumMod val="50000"/>
                  </a:schemeClr>
                </a:solidFill>
                <a:latin typeface="Segoe UI (Corps)"/>
              </a:rPr>
              <a:t>des </a:t>
            </a:r>
            <a:r>
              <a:rPr lang="en-US" sz="1200" b="1" dirty="0" err="1">
                <a:solidFill>
                  <a:schemeClr val="accent5">
                    <a:lumMod val="50000"/>
                  </a:schemeClr>
                </a:solidFill>
                <a:latin typeface="Segoe UI (Corps)"/>
              </a:rPr>
              <a:t>worfklows</a:t>
            </a:r>
            <a:endParaRPr lang="en-US" sz="1200" b="1" dirty="0">
              <a:solidFill>
                <a:schemeClr val="accent5">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943" y="2258390"/>
            <a:ext cx="2935511" cy="186362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1197" y="4340261"/>
            <a:ext cx="2721392" cy="1907268"/>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5415" y="2856362"/>
            <a:ext cx="6492364" cy="2437533"/>
          </a:xfrm>
          <a:prstGeom prst="rect">
            <a:avLst/>
          </a:prstGeom>
        </p:spPr>
      </p:pic>
      <p:sp>
        <p:nvSpPr>
          <p:cNvPr id="25" name="TextBox 24"/>
          <p:cNvSpPr txBox="1"/>
          <p:nvPr/>
        </p:nvSpPr>
        <p:spPr>
          <a:xfrm>
            <a:off x="4763873" y="1695339"/>
            <a:ext cx="2664255" cy="307777"/>
          </a:xfrm>
          <a:prstGeom prst="rect">
            <a:avLst/>
          </a:prstGeom>
          <a:noFill/>
        </p:spPr>
        <p:txBody>
          <a:bodyPr wrap="none" rtlCol="0">
            <a:spAutoFit/>
          </a:bodyPr>
          <a:lstStyle/>
          <a:p>
            <a:r>
              <a:rPr lang="en-US" sz="1400" b="1" dirty="0" smtClean="0">
                <a:solidFill>
                  <a:schemeClr val="accent5">
                    <a:lumMod val="50000"/>
                  </a:schemeClr>
                </a:solidFill>
                <a:latin typeface="Segoe UI (Corps)"/>
              </a:rPr>
              <a:t>DAGs</a:t>
            </a:r>
            <a:r>
              <a:rPr lang="en-US" sz="1400" dirty="0">
                <a:solidFill>
                  <a:schemeClr val="accent5">
                    <a:lumMod val="50000"/>
                  </a:schemeClr>
                </a:solidFill>
                <a:latin typeface="Segoe UI (Corps)"/>
              </a:rPr>
              <a:t> (Directed Acyclic Graph)</a:t>
            </a:r>
            <a:endParaRPr lang="en-US" sz="1100" dirty="0">
              <a:solidFill>
                <a:schemeClr val="accent5">
                  <a:lumMod val="50000"/>
                </a:schemeClr>
              </a:solidFill>
              <a:latin typeface="Segoe UI (Corps)"/>
            </a:endParaRPr>
          </a:p>
        </p:txBody>
      </p:sp>
      <p:sp>
        <p:nvSpPr>
          <p:cNvPr id="4" name="Rectangle 3"/>
          <p:cNvSpPr/>
          <p:nvPr/>
        </p:nvSpPr>
        <p:spPr>
          <a:xfrm>
            <a:off x="965200" y="2404533"/>
            <a:ext cx="596900" cy="131234"/>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1347962" y="4457699"/>
            <a:ext cx="596900" cy="131234"/>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26"/>
          <p:cNvSpPr/>
          <p:nvPr/>
        </p:nvSpPr>
        <p:spPr>
          <a:xfrm>
            <a:off x="5117725" y="3056467"/>
            <a:ext cx="1253442" cy="133734"/>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Log </a:t>
            </a:r>
            <a:r>
              <a:rPr lang="en-US" sz="1200" dirty="0" smtClean="0">
                <a:solidFill>
                  <a:schemeClr val="bg1">
                    <a:lumMod val="50000"/>
                  </a:schemeClr>
                </a:solidFill>
                <a:latin typeface="Segoe UI (Corps)"/>
              </a:rPr>
              <a:t>Insights</a:t>
            </a:r>
            <a:endParaRPr lang="en-US" sz="1200" dirty="0">
              <a:solidFill>
                <a:schemeClr val="bg1">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60758" cy="246221"/>
          </a:xfrm>
          <a:prstGeom prst="rect">
            <a:avLst/>
          </a:prstGeom>
        </p:spPr>
        <p:txBody>
          <a:bodyPr wrap="none">
            <a:spAutoFit/>
          </a:bodyPr>
          <a:lstStyle/>
          <a:p>
            <a:r>
              <a:rPr lang="en-US" sz="1000" dirty="0">
                <a:solidFill>
                  <a:schemeClr val="bg1">
                    <a:lumMod val="50000"/>
                  </a:schemeClr>
                </a:solidFill>
                <a:latin typeface="Segoe UI (Corps)"/>
              </a:rPr>
              <a:t>Résumé</a:t>
            </a:r>
          </a:p>
        </p:txBody>
      </p:sp>
      <p:sp>
        <p:nvSpPr>
          <p:cNvPr id="34" name="Rectangle 33"/>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5" name="Rectangle 34"/>
          <p:cNvSpPr/>
          <p:nvPr/>
        </p:nvSpPr>
        <p:spPr>
          <a:xfrm>
            <a:off x="6732573" y="1132691"/>
            <a:ext cx="1580882" cy="246221"/>
          </a:xfrm>
          <a:prstGeom prst="rect">
            <a:avLst/>
          </a:prstGeom>
        </p:spPr>
        <p:txBody>
          <a:bodyPr wrap="none">
            <a:spAutoFit/>
          </a:bodyPr>
          <a:lstStyle/>
          <a:p>
            <a:r>
              <a:rPr lang="en-US" sz="1000" dirty="0" smtClean="0">
                <a:solidFill>
                  <a:schemeClr val="bg1">
                    <a:lumMod val="50000"/>
                  </a:schemeClr>
                </a:solidFill>
                <a:latin typeface="Segoe UI (Corps)"/>
              </a:rPr>
              <a:t>D</a:t>
            </a:r>
            <a:r>
              <a:rPr lang="fr-FR" sz="1000" dirty="0" smtClean="0">
                <a:solidFill>
                  <a:schemeClr val="bg1">
                    <a:lumMod val="50000"/>
                  </a:schemeClr>
                </a:solidFill>
                <a:latin typeface="Segoe UI (Corps)"/>
              </a:rPr>
              <a:t>é</a:t>
            </a:r>
            <a:r>
              <a:rPr lang="en-US" sz="1000" dirty="0" err="1" smtClean="0">
                <a:solidFill>
                  <a:schemeClr val="bg1">
                    <a:lumMod val="50000"/>
                  </a:schemeClr>
                </a:solidFill>
                <a:latin typeface="Segoe UI (Corps)"/>
              </a:rPr>
              <a:t>tection</a:t>
            </a:r>
            <a:r>
              <a:rPr lang="en-US" sz="1000" dirty="0" smtClean="0">
                <a:solidFill>
                  <a:schemeClr val="bg1">
                    <a:lumMod val="50000"/>
                  </a:schemeClr>
                </a:solidFill>
                <a:latin typeface="Segoe UI (Corps)"/>
              </a:rPr>
              <a:t> des anomalies</a:t>
            </a:r>
            <a:endParaRPr lang="en-US" sz="1000" dirty="0">
              <a:solidFill>
                <a:schemeClr val="bg1">
                  <a:lumMod val="50000"/>
                </a:schemeClr>
              </a:solidFill>
              <a:latin typeface="Segoe UI (Corps)"/>
            </a:endParaRPr>
          </a:p>
        </p:txBody>
      </p:sp>
      <p:cxnSp>
        <p:nvCxnSpPr>
          <p:cNvPr id="36" name="Connecteur droit avec flèche 30">
            <a:extLst>
              <a:ext uri="{FF2B5EF4-FFF2-40B4-BE49-F238E27FC236}">
                <a16:creationId xmlns:a16="http://schemas.microsoft.com/office/drawing/2014/main" id="{3FDA47EE-4126-6E2A-1F5D-9C1F14B79273}"/>
              </a:ext>
            </a:extLst>
          </p:cNvPr>
          <p:cNvCxnSpPr>
            <a:cxnSpLocks/>
            <a:endCxn id="37" idx="0"/>
          </p:cNvCxnSpPr>
          <p:nvPr/>
        </p:nvCxnSpPr>
        <p:spPr>
          <a:xfrm>
            <a:off x="10490200" y="4588933"/>
            <a:ext cx="308" cy="478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reeform 82">
            <a:extLst>
              <a:ext uri="{FF2B5EF4-FFF2-40B4-BE49-F238E27FC236}">
                <a16:creationId xmlns:a16="http://schemas.microsoft.com/office/drawing/2014/main" id="{B77F0EF0-15BB-1BE9-0A81-5BD137964007}"/>
              </a:ext>
            </a:extLst>
          </p:cNvPr>
          <p:cNvSpPr/>
          <p:nvPr/>
        </p:nvSpPr>
        <p:spPr bwMode="gray">
          <a:xfrm>
            <a:off x="9443309" y="5066993"/>
            <a:ext cx="2094398"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dirty="0">
                <a:solidFill>
                  <a:schemeClr val="bg1">
                    <a:lumMod val="50000"/>
                  </a:schemeClr>
                </a:solidFill>
                <a:latin typeface="Segoe UI (Corps)"/>
              </a:rPr>
              <a:t>Après vérification de la qualité et génération des logs, les parties prenantes sont </a:t>
            </a:r>
            <a:r>
              <a:rPr lang="fr-FR" sz="1200" dirty="0" smtClean="0">
                <a:solidFill>
                  <a:schemeClr val="bg1">
                    <a:lumMod val="50000"/>
                  </a:schemeClr>
                </a:solidFill>
                <a:latin typeface="Segoe UI (Corps)"/>
              </a:rPr>
              <a:t>notifiées par mail.</a:t>
            </a:r>
            <a:endParaRPr lang="en-US" sz="1000" dirty="0">
              <a:solidFill>
                <a:schemeClr val="bg1">
                  <a:lumMod val="50000"/>
                </a:schemeClr>
              </a:solidFill>
              <a:effectLst/>
              <a:latin typeface="Segoe UI (Corps)"/>
            </a:endParaRPr>
          </a:p>
        </p:txBody>
      </p:sp>
    </p:spTree>
    <p:extLst>
      <p:ext uri="{BB962C8B-B14F-4D97-AF65-F5344CB8AC3E}">
        <p14:creationId xmlns:p14="http://schemas.microsoft.com/office/powerpoint/2010/main" val="13930250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Log </a:t>
            </a:r>
            <a:r>
              <a:rPr lang="en-US" sz="1200" b="1" dirty="0" smtClean="0">
                <a:solidFill>
                  <a:schemeClr val="accent5">
                    <a:lumMod val="50000"/>
                  </a:schemeClr>
                </a:solidFill>
                <a:latin typeface="Segoe UI (Corps)"/>
              </a:rPr>
              <a:t>Insights</a:t>
            </a:r>
            <a:endParaRPr lang="en-US" sz="1200" b="1" dirty="0">
              <a:solidFill>
                <a:schemeClr val="accent5">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accent5">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81597" cy="246221"/>
          </a:xfrm>
          <a:prstGeom prst="rect">
            <a:avLst/>
          </a:prstGeom>
        </p:spPr>
        <p:txBody>
          <a:bodyPr wrap="none">
            <a:spAutoFit/>
          </a:bodyPr>
          <a:lstStyle/>
          <a:p>
            <a:r>
              <a:rPr lang="en-US" sz="1000" b="1" dirty="0">
                <a:solidFill>
                  <a:schemeClr val="accent5">
                    <a:lumMod val="50000"/>
                  </a:schemeClr>
                </a:solidFill>
                <a:latin typeface="Segoe UI (Corps)"/>
              </a:rPr>
              <a:t>Résumé</a:t>
            </a:r>
          </a:p>
        </p:txBody>
      </p:sp>
      <p:sp>
        <p:nvSpPr>
          <p:cNvPr id="34" name="Rectangle 33"/>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5" name="Rectangle 34"/>
          <p:cNvSpPr/>
          <p:nvPr/>
        </p:nvSpPr>
        <p:spPr>
          <a:xfrm>
            <a:off x="6732573" y="1132691"/>
            <a:ext cx="1580882" cy="246221"/>
          </a:xfrm>
          <a:prstGeom prst="rect">
            <a:avLst/>
          </a:prstGeom>
        </p:spPr>
        <p:txBody>
          <a:bodyPr wrap="none">
            <a:spAutoFit/>
          </a:bodyPr>
          <a:lstStyle/>
          <a:p>
            <a:r>
              <a:rPr lang="en-US" sz="1000" dirty="0" smtClean="0">
                <a:solidFill>
                  <a:schemeClr val="bg1">
                    <a:lumMod val="50000"/>
                  </a:schemeClr>
                </a:solidFill>
                <a:latin typeface="Segoe UI (Corps)"/>
              </a:rPr>
              <a:t>D</a:t>
            </a:r>
            <a:r>
              <a:rPr lang="fr-FR" sz="1000" dirty="0" smtClean="0">
                <a:solidFill>
                  <a:schemeClr val="bg1">
                    <a:lumMod val="50000"/>
                  </a:schemeClr>
                </a:solidFill>
                <a:latin typeface="Segoe UI (Corps)"/>
              </a:rPr>
              <a:t>é</a:t>
            </a:r>
            <a:r>
              <a:rPr lang="en-US" sz="1000" dirty="0" err="1" smtClean="0">
                <a:solidFill>
                  <a:schemeClr val="bg1">
                    <a:lumMod val="50000"/>
                  </a:schemeClr>
                </a:solidFill>
                <a:latin typeface="Segoe UI (Corps)"/>
              </a:rPr>
              <a:t>tection</a:t>
            </a:r>
            <a:r>
              <a:rPr lang="en-US" sz="1000" dirty="0" smtClean="0">
                <a:solidFill>
                  <a:schemeClr val="bg1">
                    <a:lumMod val="50000"/>
                  </a:schemeClr>
                </a:solidFill>
                <a:latin typeface="Segoe UI (Corps)"/>
              </a:rPr>
              <a:t> des anomalies</a:t>
            </a:r>
            <a:endParaRPr lang="en-US" sz="1000" dirty="0">
              <a:solidFill>
                <a:schemeClr val="bg1">
                  <a:lumMod val="50000"/>
                </a:schemeClr>
              </a:solidFill>
              <a:latin typeface="Segoe UI (Corps)"/>
            </a:endParaRPr>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398" y="3112372"/>
            <a:ext cx="4385934" cy="229901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6580" y="2322329"/>
            <a:ext cx="4541229" cy="3879096"/>
          </a:xfrm>
          <a:prstGeom prst="rect">
            <a:avLst/>
          </a:prstGeom>
        </p:spPr>
      </p:pic>
      <p:cxnSp>
        <p:nvCxnSpPr>
          <p:cNvPr id="38" name="Straight Arrow Connector 37"/>
          <p:cNvCxnSpPr/>
          <p:nvPr/>
        </p:nvCxnSpPr>
        <p:spPr>
          <a:xfrm>
            <a:off x="4857332" y="4261877"/>
            <a:ext cx="266962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5310593" y="3984878"/>
            <a:ext cx="1707519" cy="276999"/>
          </a:xfrm>
          <a:prstGeom prst="rect">
            <a:avLst/>
          </a:prstGeom>
        </p:spPr>
        <p:txBody>
          <a:bodyPr wrap="none">
            <a:spAutoFit/>
          </a:bodyPr>
          <a:lstStyle/>
          <a:p>
            <a:r>
              <a:rPr lang="en-US" sz="1200" i="1" dirty="0" err="1"/>
              <a:t>G</a:t>
            </a:r>
            <a:r>
              <a:rPr lang="en-US" sz="1200" i="1" dirty="0" err="1" smtClean="0"/>
              <a:t>énération</a:t>
            </a:r>
            <a:r>
              <a:rPr lang="en-US" sz="1200" i="1" dirty="0" smtClean="0"/>
              <a:t> de résumé …</a:t>
            </a:r>
            <a:endParaRPr lang="en-US" sz="1200" i="1" dirty="0"/>
          </a:p>
        </p:txBody>
      </p:sp>
    </p:spTree>
    <p:extLst>
      <p:ext uri="{BB962C8B-B14F-4D97-AF65-F5344CB8AC3E}">
        <p14:creationId xmlns:p14="http://schemas.microsoft.com/office/powerpoint/2010/main" val="35780618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22" presetClass="entr" presetSubtype="8"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Log </a:t>
            </a:r>
            <a:r>
              <a:rPr lang="en-US" sz="1200" b="1" dirty="0" smtClean="0">
                <a:solidFill>
                  <a:schemeClr val="accent5">
                    <a:lumMod val="50000"/>
                  </a:schemeClr>
                </a:solidFill>
                <a:latin typeface="Segoe UI (Corps)"/>
              </a:rPr>
              <a:t>Insights</a:t>
            </a:r>
            <a:endParaRPr lang="en-US" sz="1200" b="1" dirty="0">
              <a:solidFill>
                <a:schemeClr val="accent5">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accent5">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81597" cy="246221"/>
          </a:xfrm>
          <a:prstGeom prst="rect">
            <a:avLst/>
          </a:prstGeom>
        </p:spPr>
        <p:txBody>
          <a:bodyPr wrap="none">
            <a:spAutoFit/>
          </a:bodyPr>
          <a:lstStyle/>
          <a:p>
            <a:r>
              <a:rPr lang="en-US" sz="1000" b="1" dirty="0">
                <a:solidFill>
                  <a:schemeClr val="accent5">
                    <a:lumMod val="50000"/>
                  </a:schemeClr>
                </a:solidFill>
                <a:latin typeface="Segoe UI (Corps)"/>
              </a:rPr>
              <a:t>Résumé</a:t>
            </a:r>
          </a:p>
        </p:txBody>
      </p:sp>
      <p:sp>
        <p:nvSpPr>
          <p:cNvPr id="34" name="Rectangle 33"/>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5" name="Rectangle 34"/>
          <p:cNvSpPr/>
          <p:nvPr/>
        </p:nvSpPr>
        <p:spPr>
          <a:xfrm>
            <a:off x="6732573" y="1132691"/>
            <a:ext cx="1580882" cy="246221"/>
          </a:xfrm>
          <a:prstGeom prst="rect">
            <a:avLst/>
          </a:prstGeom>
        </p:spPr>
        <p:txBody>
          <a:bodyPr wrap="none">
            <a:spAutoFit/>
          </a:bodyPr>
          <a:lstStyle/>
          <a:p>
            <a:r>
              <a:rPr lang="en-US" sz="1000" dirty="0" smtClean="0">
                <a:solidFill>
                  <a:schemeClr val="bg1">
                    <a:lumMod val="50000"/>
                  </a:schemeClr>
                </a:solidFill>
                <a:latin typeface="Segoe UI (Corps)"/>
              </a:rPr>
              <a:t>D</a:t>
            </a:r>
            <a:r>
              <a:rPr lang="fr-FR" sz="1000" dirty="0" smtClean="0">
                <a:solidFill>
                  <a:schemeClr val="bg1">
                    <a:lumMod val="50000"/>
                  </a:schemeClr>
                </a:solidFill>
                <a:latin typeface="Segoe UI (Corps)"/>
              </a:rPr>
              <a:t>é</a:t>
            </a:r>
            <a:r>
              <a:rPr lang="en-US" sz="1000" dirty="0" err="1" smtClean="0">
                <a:solidFill>
                  <a:schemeClr val="bg1">
                    <a:lumMod val="50000"/>
                  </a:schemeClr>
                </a:solidFill>
                <a:latin typeface="Segoe UI (Corps)"/>
              </a:rPr>
              <a:t>tection</a:t>
            </a:r>
            <a:r>
              <a:rPr lang="en-US" sz="1000" dirty="0" smtClean="0">
                <a:solidFill>
                  <a:schemeClr val="bg1">
                    <a:lumMod val="50000"/>
                  </a:schemeClr>
                </a:solidFill>
                <a:latin typeface="Segoe UI (Corps)"/>
              </a:rPr>
              <a:t> des anomalies</a:t>
            </a:r>
            <a:endParaRPr lang="en-US" sz="1000" dirty="0">
              <a:solidFill>
                <a:schemeClr val="bg1">
                  <a:lumMod val="50000"/>
                </a:schemeClr>
              </a:solidFill>
              <a:latin typeface="Segoe UI (Corp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805" y="2310953"/>
            <a:ext cx="3705890" cy="2819314"/>
          </a:xfrm>
          <a:prstGeom prst="rect">
            <a:avLst/>
          </a:prstGeom>
        </p:spPr>
      </p:pic>
      <p:sp>
        <p:nvSpPr>
          <p:cNvPr id="5" name="TextBox 4"/>
          <p:cNvSpPr txBox="1"/>
          <p:nvPr/>
        </p:nvSpPr>
        <p:spPr>
          <a:xfrm>
            <a:off x="2819400" y="6388100"/>
            <a:ext cx="184731" cy="369332"/>
          </a:xfrm>
          <a:prstGeom prst="rect">
            <a:avLst/>
          </a:prstGeom>
          <a:noFill/>
        </p:spPr>
        <p:txBody>
          <a:bodyPr wrap="none" rtlCol="0">
            <a:spAutoFit/>
          </a:bodyPr>
          <a:lstStyle/>
          <a:p>
            <a:endParaRPr lang="en-US" dirty="0"/>
          </a:p>
        </p:txBody>
      </p:sp>
      <p:sp>
        <p:nvSpPr>
          <p:cNvPr id="40" name="Freeform 82">
            <a:extLst>
              <a:ext uri="{FF2B5EF4-FFF2-40B4-BE49-F238E27FC236}">
                <a16:creationId xmlns:a16="http://schemas.microsoft.com/office/drawing/2014/main" id="{B77F0EF0-15BB-1BE9-0A81-5BD137964007}"/>
              </a:ext>
            </a:extLst>
          </p:cNvPr>
          <p:cNvSpPr/>
          <p:nvPr/>
        </p:nvSpPr>
        <p:spPr bwMode="gray">
          <a:xfrm>
            <a:off x="969424" y="5650947"/>
            <a:ext cx="1762279"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en-US" sz="1200" dirty="0">
                <a:solidFill>
                  <a:schemeClr val="bg1">
                    <a:lumMod val="50000"/>
                  </a:schemeClr>
                </a:solidFill>
                <a:latin typeface="Segoe UI (Corps)"/>
              </a:rPr>
              <a:t>On </a:t>
            </a:r>
            <a:r>
              <a:rPr lang="en-US" sz="1200" dirty="0" err="1">
                <a:solidFill>
                  <a:schemeClr val="bg1">
                    <a:lumMod val="50000"/>
                  </a:schemeClr>
                </a:solidFill>
                <a:latin typeface="Segoe UI (Corps)"/>
              </a:rPr>
              <a:t>peut</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cliquer</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ici</a:t>
            </a:r>
            <a:r>
              <a:rPr lang="en-US" sz="1200" dirty="0">
                <a:solidFill>
                  <a:schemeClr val="bg1">
                    <a:lumMod val="50000"/>
                  </a:schemeClr>
                </a:solidFill>
                <a:latin typeface="Segoe UI (Corps)"/>
              </a:rPr>
              <a:t> pour </a:t>
            </a:r>
            <a:r>
              <a:rPr lang="en-US" sz="1200" b="1" dirty="0" err="1">
                <a:solidFill>
                  <a:schemeClr val="bg1">
                    <a:lumMod val="50000"/>
                  </a:schemeClr>
                </a:solidFill>
                <a:latin typeface="Segoe UI (Corps)"/>
              </a:rPr>
              <a:t>résumer</a:t>
            </a:r>
            <a:r>
              <a:rPr lang="en-US" sz="1200" dirty="0">
                <a:solidFill>
                  <a:schemeClr val="bg1">
                    <a:lumMod val="50000"/>
                  </a:schemeClr>
                </a:solidFill>
                <a:latin typeface="Segoe UI (Corps)"/>
              </a:rPr>
              <a:t> le </a:t>
            </a:r>
            <a:r>
              <a:rPr lang="en-US" sz="1200" dirty="0" err="1">
                <a:solidFill>
                  <a:schemeClr val="bg1">
                    <a:lumMod val="50000"/>
                  </a:schemeClr>
                </a:solidFill>
                <a:latin typeface="Segoe UI (Corps)"/>
              </a:rPr>
              <a:t>contenu</a:t>
            </a:r>
            <a:r>
              <a:rPr lang="en-US" sz="1200" dirty="0">
                <a:solidFill>
                  <a:schemeClr val="bg1">
                    <a:lumMod val="50000"/>
                  </a:schemeClr>
                </a:solidFill>
                <a:latin typeface="Segoe UI (Corps)"/>
              </a:rPr>
              <a:t> du </a:t>
            </a:r>
            <a:r>
              <a:rPr lang="en-US" sz="1200" dirty="0" err="1">
                <a:solidFill>
                  <a:schemeClr val="bg1">
                    <a:lumMod val="50000"/>
                  </a:schemeClr>
                </a:solidFill>
                <a:latin typeface="Segoe UI (Corps)"/>
              </a:rPr>
              <a:t>fichier</a:t>
            </a:r>
            <a:r>
              <a:rPr lang="en-US" sz="1200" dirty="0">
                <a:solidFill>
                  <a:schemeClr val="bg1">
                    <a:lumMod val="50000"/>
                  </a:schemeClr>
                </a:solidFill>
                <a:latin typeface="Segoe UI (Corps)"/>
              </a:rPr>
              <a:t> Log </a:t>
            </a:r>
            <a:r>
              <a:rPr lang="en-US" sz="1200" dirty="0" err="1">
                <a:solidFill>
                  <a:schemeClr val="bg1">
                    <a:lumMod val="50000"/>
                  </a:schemeClr>
                </a:solidFill>
                <a:latin typeface="Segoe UI (Corps)"/>
              </a:rPr>
              <a:t>fourni</a:t>
            </a:r>
            <a:r>
              <a:rPr lang="en-US" sz="1200" dirty="0">
                <a:solidFill>
                  <a:schemeClr val="bg1">
                    <a:lumMod val="50000"/>
                  </a:schemeClr>
                </a:solidFill>
                <a:latin typeface="Segoe UI (Corps)"/>
              </a:rPr>
              <a:t>.</a:t>
            </a:r>
            <a:endParaRPr lang="en-US" sz="1200" dirty="0">
              <a:solidFill>
                <a:schemeClr val="bg1">
                  <a:lumMod val="50000"/>
                </a:schemeClr>
              </a:solidFill>
              <a:latin typeface="Segoe UI (Corp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185" y="2233792"/>
            <a:ext cx="4157415" cy="2984523"/>
          </a:xfrm>
          <a:prstGeom prst="rect">
            <a:avLst/>
          </a:prstGeom>
        </p:spPr>
      </p:pic>
      <p:cxnSp>
        <p:nvCxnSpPr>
          <p:cNvPr id="41" name="Connecteur droit avec flèche 30">
            <a:extLst>
              <a:ext uri="{FF2B5EF4-FFF2-40B4-BE49-F238E27FC236}">
                <a16:creationId xmlns:a16="http://schemas.microsoft.com/office/drawing/2014/main" id="{3FDA47EE-4126-6E2A-1F5D-9C1F14B79273}"/>
              </a:ext>
            </a:extLst>
          </p:cNvPr>
          <p:cNvCxnSpPr>
            <a:cxnSpLocks/>
            <a:endCxn id="40" idx="0"/>
          </p:cNvCxnSpPr>
          <p:nvPr/>
        </p:nvCxnSpPr>
        <p:spPr>
          <a:xfrm>
            <a:off x="1847750" y="5152858"/>
            <a:ext cx="2814" cy="49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 idx="3"/>
            <a:endCxn id="4" idx="1"/>
          </p:cNvCxnSpPr>
          <p:nvPr/>
        </p:nvCxnSpPr>
        <p:spPr>
          <a:xfrm flipV="1">
            <a:off x="5485600" y="3720610"/>
            <a:ext cx="1708205" cy="5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967263" y="3474389"/>
            <a:ext cx="652743" cy="246221"/>
          </a:xfrm>
          <a:prstGeom prst="rect">
            <a:avLst/>
          </a:prstGeom>
          <a:noFill/>
        </p:spPr>
        <p:txBody>
          <a:bodyPr wrap="none" rtlCol="0">
            <a:spAutoFit/>
          </a:bodyPr>
          <a:lstStyle/>
          <a:p>
            <a:r>
              <a:rPr lang="en-US" sz="1000" dirty="0" err="1" smtClean="0">
                <a:latin typeface="Segoe UI (Corps)"/>
              </a:rPr>
              <a:t>Résultat</a:t>
            </a:r>
            <a:endParaRPr lang="en-US" sz="1000" dirty="0">
              <a:latin typeface="Segoe UI (Corps)"/>
            </a:endParaRPr>
          </a:p>
        </p:txBody>
      </p:sp>
      <p:cxnSp>
        <p:nvCxnSpPr>
          <p:cNvPr id="53" name="Connecteur droit avec flèche 30">
            <a:extLst>
              <a:ext uri="{FF2B5EF4-FFF2-40B4-BE49-F238E27FC236}">
                <a16:creationId xmlns:a16="http://schemas.microsoft.com/office/drawing/2014/main" id="{3FDA47EE-4126-6E2A-1F5D-9C1F14B79273}"/>
              </a:ext>
            </a:extLst>
          </p:cNvPr>
          <p:cNvCxnSpPr>
            <a:cxnSpLocks/>
            <a:endCxn id="61" idx="0"/>
          </p:cNvCxnSpPr>
          <p:nvPr/>
        </p:nvCxnSpPr>
        <p:spPr>
          <a:xfrm>
            <a:off x="7720442" y="5130267"/>
            <a:ext cx="4705" cy="46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Freeform 82">
            <a:extLst>
              <a:ext uri="{FF2B5EF4-FFF2-40B4-BE49-F238E27FC236}">
                <a16:creationId xmlns:a16="http://schemas.microsoft.com/office/drawing/2014/main" id="{B77F0EF0-15BB-1BE9-0A81-5BD137964007}"/>
              </a:ext>
            </a:extLst>
          </p:cNvPr>
          <p:cNvSpPr/>
          <p:nvPr/>
        </p:nvSpPr>
        <p:spPr bwMode="gray">
          <a:xfrm>
            <a:off x="6811218" y="5596710"/>
            <a:ext cx="1827857"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dirty="0">
                <a:solidFill>
                  <a:schemeClr val="bg1">
                    <a:lumMod val="50000"/>
                  </a:schemeClr>
                </a:solidFill>
                <a:latin typeface="Segoe UI (Corps)"/>
              </a:rPr>
              <a:t>Après génération du résumé, l’utilisateur peut envoyer ça par e-mail aux parties prenantes.</a:t>
            </a:r>
            <a:endParaRPr lang="en-US" sz="1000" dirty="0">
              <a:solidFill>
                <a:schemeClr val="bg1">
                  <a:lumMod val="50000"/>
                </a:schemeClr>
              </a:solidFill>
              <a:effectLst/>
              <a:latin typeface="Segoe UI (Corps)"/>
            </a:endParaRPr>
          </a:p>
        </p:txBody>
      </p:sp>
      <p:sp>
        <p:nvSpPr>
          <p:cNvPr id="56" name="TextBox 55"/>
          <p:cNvSpPr txBox="1"/>
          <p:nvPr/>
        </p:nvSpPr>
        <p:spPr>
          <a:xfrm>
            <a:off x="4377420" y="1674849"/>
            <a:ext cx="3437159" cy="307777"/>
          </a:xfrm>
          <a:prstGeom prst="rect">
            <a:avLst/>
          </a:prstGeom>
          <a:noFill/>
        </p:spPr>
        <p:txBody>
          <a:bodyPr wrap="none" rtlCol="0">
            <a:spAutoFit/>
          </a:bodyPr>
          <a:lstStyle/>
          <a:p>
            <a:pPr algn="ctr"/>
            <a:r>
              <a:rPr lang="en-US" sz="1400" dirty="0" smtClean="0">
                <a:solidFill>
                  <a:schemeClr val="accent5">
                    <a:lumMod val="50000"/>
                  </a:schemeClr>
                </a:solidFill>
                <a:latin typeface="Segoe UI (Corps)"/>
              </a:rPr>
              <a:t>Interface Utilisateur pour r</a:t>
            </a:r>
            <a:r>
              <a:rPr lang="fr-FR" sz="1400" dirty="0" smtClean="0">
                <a:solidFill>
                  <a:schemeClr val="accent5">
                    <a:lumMod val="50000"/>
                  </a:schemeClr>
                </a:solidFill>
                <a:latin typeface="Segoe UI (Corps)"/>
              </a:rPr>
              <a:t>é</a:t>
            </a:r>
            <a:r>
              <a:rPr lang="en-US" sz="1400" dirty="0" smtClean="0">
                <a:solidFill>
                  <a:schemeClr val="accent5">
                    <a:lumMod val="50000"/>
                  </a:schemeClr>
                </a:solidFill>
                <a:latin typeface="Segoe UI (Corps)"/>
              </a:rPr>
              <a:t>sum</a:t>
            </a:r>
            <a:r>
              <a:rPr lang="fr-FR" sz="1400" dirty="0" smtClean="0">
                <a:solidFill>
                  <a:schemeClr val="accent5">
                    <a:lumMod val="50000"/>
                  </a:schemeClr>
                </a:solidFill>
                <a:latin typeface="Segoe UI (Corps)"/>
              </a:rPr>
              <a:t>é</a:t>
            </a:r>
            <a:r>
              <a:rPr lang="en-US" sz="1400" dirty="0" smtClean="0">
                <a:solidFill>
                  <a:schemeClr val="accent5">
                    <a:lumMod val="50000"/>
                  </a:schemeClr>
                </a:solidFill>
                <a:latin typeface="Segoe UI (Corps)"/>
              </a:rPr>
              <a:t> les logs</a:t>
            </a:r>
            <a:endParaRPr lang="en-US" sz="1400" dirty="0">
              <a:solidFill>
                <a:schemeClr val="accent5">
                  <a:lumMod val="50000"/>
                </a:schemeClr>
              </a:solidFill>
              <a:latin typeface="Segoe UI (Corps)"/>
            </a:endParaRPr>
          </a:p>
        </p:txBody>
      </p:sp>
      <p:sp>
        <p:nvSpPr>
          <p:cNvPr id="75" name="Freeform 82">
            <a:extLst>
              <a:ext uri="{FF2B5EF4-FFF2-40B4-BE49-F238E27FC236}">
                <a16:creationId xmlns:a16="http://schemas.microsoft.com/office/drawing/2014/main" id="{B77F0EF0-15BB-1BE9-0A81-5BD137964007}"/>
              </a:ext>
            </a:extLst>
          </p:cNvPr>
          <p:cNvSpPr/>
          <p:nvPr/>
        </p:nvSpPr>
        <p:spPr bwMode="gray">
          <a:xfrm>
            <a:off x="5479836" y="2271066"/>
            <a:ext cx="1713970" cy="770691"/>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en-US" sz="1100" dirty="0">
                <a:solidFill>
                  <a:schemeClr val="bg1">
                    <a:lumMod val="50000"/>
                  </a:schemeClr>
                </a:solidFill>
                <a:latin typeface="Segoe UI (Corps)"/>
              </a:rPr>
              <a:t>On </a:t>
            </a:r>
            <a:r>
              <a:rPr lang="en-US" sz="1100" dirty="0" err="1">
                <a:solidFill>
                  <a:schemeClr val="bg1">
                    <a:lumMod val="50000"/>
                  </a:schemeClr>
                </a:solidFill>
                <a:latin typeface="Segoe UI (Corps)"/>
              </a:rPr>
              <a:t>peut</a:t>
            </a:r>
            <a:r>
              <a:rPr lang="en-US" sz="1100" dirty="0">
                <a:solidFill>
                  <a:schemeClr val="bg1">
                    <a:lumMod val="50000"/>
                  </a:schemeClr>
                </a:solidFill>
                <a:latin typeface="Segoe UI (Corps)"/>
              </a:rPr>
              <a:t> </a:t>
            </a:r>
            <a:r>
              <a:rPr lang="en-US" sz="1100" dirty="0" err="1">
                <a:solidFill>
                  <a:schemeClr val="bg1">
                    <a:lumMod val="50000"/>
                  </a:schemeClr>
                </a:solidFill>
                <a:latin typeface="Segoe UI (Corps)"/>
              </a:rPr>
              <a:t>cliquer</a:t>
            </a:r>
            <a:r>
              <a:rPr lang="en-US" sz="1100" dirty="0">
                <a:solidFill>
                  <a:schemeClr val="bg1">
                    <a:lumMod val="50000"/>
                  </a:schemeClr>
                </a:solidFill>
                <a:latin typeface="Segoe UI (Corps)"/>
              </a:rPr>
              <a:t> </a:t>
            </a:r>
            <a:r>
              <a:rPr lang="en-US" sz="1100" dirty="0" err="1">
                <a:solidFill>
                  <a:schemeClr val="bg1">
                    <a:lumMod val="50000"/>
                  </a:schemeClr>
                </a:solidFill>
                <a:latin typeface="Segoe UI (Corps)"/>
              </a:rPr>
              <a:t>ici</a:t>
            </a:r>
            <a:r>
              <a:rPr lang="en-US" sz="1100" dirty="0">
                <a:solidFill>
                  <a:schemeClr val="bg1">
                    <a:lumMod val="50000"/>
                  </a:schemeClr>
                </a:solidFill>
                <a:latin typeface="Segoe UI (Corps)"/>
              </a:rPr>
              <a:t> pour </a:t>
            </a:r>
            <a:r>
              <a:rPr lang="en-US" sz="1100" b="1" dirty="0" smtClean="0">
                <a:solidFill>
                  <a:schemeClr val="bg1">
                    <a:lumMod val="50000"/>
                  </a:schemeClr>
                </a:solidFill>
                <a:latin typeface="Segoe UI (Corps)"/>
              </a:rPr>
              <a:t>uploader </a:t>
            </a:r>
            <a:r>
              <a:rPr lang="en-US" sz="1100" dirty="0" smtClean="0">
                <a:solidFill>
                  <a:schemeClr val="bg1">
                    <a:lumMod val="50000"/>
                  </a:schemeClr>
                </a:solidFill>
                <a:latin typeface="Segoe UI (Corps)"/>
              </a:rPr>
              <a:t>un </a:t>
            </a:r>
            <a:r>
              <a:rPr lang="en-US" sz="1100" dirty="0" err="1" smtClean="0">
                <a:solidFill>
                  <a:schemeClr val="bg1">
                    <a:lumMod val="50000"/>
                  </a:schemeClr>
                </a:solidFill>
                <a:latin typeface="Segoe UI (Corps)"/>
              </a:rPr>
              <a:t>fichier</a:t>
            </a:r>
            <a:r>
              <a:rPr lang="en-US" sz="1100" dirty="0" smtClean="0">
                <a:solidFill>
                  <a:schemeClr val="bg1">
                    <a:lumMod val="50000"/>
                  </a:schemeClr>
                </a:solidFill>
                <a:latin typeface="Segoe UI (Corps)"/>
              </a:rPr>
              <a:t> de </a:t>
            </a:r>
            <a:r>
              <a:rPr lang="en-US" sz="1100" dirty="0" err="1" smtClean="0">
                <a:solidFill>
                  <a:schemeClr val="bg1">
                    <a:lumMod val="50000"/>
                  </a:schemeClr>
                </a:solidFill>
                <a:latin typeface="Segoe UI (Corps)"/>
              </a:rPr>
              <a:t>journaux</a:t>
            </a:r>
            <a:r>
              <a:rPr lang="en-US" sz="1100" dirty="0" smtClean="0">
                <a:solidFill>
                  <a:schemeClr val="bg1">
                    <a:lumMod val="50000"/>
                  </a:schemeClr>
                </a:solidFill>
                <a:latin typeface="Segoe UI (Corps)"/>
              </a:rPr>
              <a:t> </a:t>
            </a:r>
            <a:r>
              <a:rPr lang="en-US" sz="1100" b="1" dirty="0" smtClean="0">
                <a:solidFill>
                  <a:schemeClr val="bg1">
                    <a:lumMod val="50000"/>
                  </a:schemeClr>
                </a:solidFill>
                <a:latin typeface="Segoe UI (Corps)"/>
              </a:rPr>
              <a:t>(logs)</a:t>
            </a:r>
            <a:endParaRPr lang="en-US" sz="1100" dirty="0">
              <a:solidFill>
                <a:schemeClr val="bg1">
                  <a:lumMod val="50000"/>
                </a:schemeClr>
              </a:solidFill>
              <a:latin typeface="Segoe UI (Corps)"/>
            </a:endParaRPr>
          </a:p>
        </p:txBody>
      </p:sp>
      <p:cxnSp>
        <p:nvCxnSpPr>
          <p:cNvPr id="76" name="Connecteur droit avec flèche 30">
            <a:extLst>
              <a:ext uri="{FF2B5EF4-FFF2-40B4-BE49-F238E27FC236}">
                <a16:creationId xmlns:a16="http://schemas.microsoft.com/office/drawing/2014/main" id="{3FDA47EE-4126-6E2A-1F5D-9C1F14B79273}"/>
              </a:ext>
            </a:extLst>
          </p:cNvPr>
          <p:cNvCxnSpPr>
            <a:cxnSpLocks/>
            <a:stCxn id="75" idx="1"/>
          </p:cNvCxnSpPr>
          <p:nvPr/>
        </p:nvCxnSpPr>
        <p:spPr>
          <a:xfrm flipH="1">
            <a:off x="4839128" y="2656412"/>
            <a:ext cx="640708" cy="817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939653" y="3986591"/>
            <a:ext cx="1153062"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925819"/>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left)">
                                      <p:cBhvr>
                                        <p:cTn id="17" dur="75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2" grpId="0"/>
      <p:bldP spid="61" grpId="0" animBg="1"/>
      <p:bldP spid="7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Log </a:t>
            </a:r>
            <a:r>
              <a:rPr lang="en-US" sz="1200" b="1" dirty="0" smtClean="0">
                <a:solidFill>
                  <a:schemeClr val="accent5">
                    <a:lumMod val="50000"/>
                  </a:schemeClr>
                </a:solidFill>
                <a:latin typeface="Segoe UI (Corps)"/>
              </a:rPr>
              <a:t>Insights</a:t>
            </a:r>
            <a:endParaRPr lang="en-US" sz="1200" b="1" dirty="0">
              <a:solidFill>
                <a:schemeClr val="accent5">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accent5">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81597" cy="246221"/>
          </a:xfrm>
          <a:prstGeom prst="rect">
            <a:avLst/>
          </a:prstGeom>
        </p:spPr>
        <p:txBody>
          <a:bodyPr wrap="none">
            <a:spAutoFit/>
          </a:bodyPr>
          <a:lstStyle/>
          <a:p>
            <a:r>
              <a:rPr lang="en-US" sz="1000" dirty="0">
                <a:solidFill>
                  <a:schemeClr val="bg1">
                    <a:lumMod val="50000"/>
                  </a:schemeClr>
                </a:solidFill>
                <a:latin typeface="Segoe UI (Corps)"/>
              </a:rPr>
              <a:t>Résumé</a:t>
            </a:r>
          </a:p>
        </p:txBody>
      </p:sp>
      <p:sp>
        <p:nvSpPr>
          <p:cNvPr id="34" name="Rectangle 33"/>
          <p:cNvSpPr/>
          <p:nvPr/>
        </p:nvSpPr>
        <p:spPr>
          <a:xfrm>
            <a:off x="5895481" y="1137767"/>
            <a:ext cx="670376" cy="246221"/>
          </a:xfrm>
          <a:prstGeom prst="rect">
            <a:avLst/>
          </a:prstGeom>
        </p:spPr>
        <p:txBody>
          <a:bodyPr wrap="none">
            <a:spAutoFit/>
          </a:bodyPr>
          <a:lstStyle/>
          <a:p>
            <a:r>
              <a:rPr lang="en-US" sz="1000" b="1" dirty="0" err="1" smtClean="0">
                <a:solidFill>
                  <a:schemeClr val="accent5">
                    <a:lumMod val="50000"/>
                  </a:schemeClr>
                </a:solidFill>
                <a:latin typeface="Segoe UI (Corps)"/>
              </a:rPr>
              <a:t>Chatbot</a:t>
            </a:r>
            <a:endParaRPr lang="en-US" sz="1000" b="1" dirty="0">
              <a:solidFill>
                <a:schemeClr val="accent5">
                  <a:lumMod val="50000"/>
                </a:schemeClr>
              </a:solidFill>
              <a:latin typeface="Segoe UI (Corps)"/>
            </a:endParaRPr>
          </a:p>
        </p:txBody>
      </p:sp>
      <p:sp>
        <p:nvSpPr>
          <p:cNvPr id="35" name="Rectangle 34"/>
          <p:cNvSpPr/>
          <p:nvPr/>
        </p:nvSpPr>
        <p:spPr>
          <a:xfrm>
            <a:off x="6732573" y="1132691"/>
            <a:ext cx="1580882" cy="246221"/>
          </a:xfrm>
          <a:prstGeom prst="rect">
            <a:avLst/>
          </a:prstGeom>
        </p:spPr>
        <p:txBody>
          <a:bodyPr wrap="none">
            <a:spAutoFit/>
          </a:bodyPr>
          <a:lstStyle/>
          <a:p>
            <a:r>
              <a:rPr lang="en-US" sz="1000" dirty="0" smtClean="0">
                <a:solidFill>
                  <a:schemeClr val="bg1">
                    <a:lumMod val="50000"/>
                  </a:schemeClr>
                </a:solidFill>
                <a:latin typeface="Segoe UI (Corps)"/>
              </a:rPr>
              <a:t>D</a:t>
            </a:r>
            <a:r>
              <a:rPr lang="fr-FR" sz="1000" dirty="0" smtClean="0">
                <a:solidFill>
                  <a:schemeClr val="bg1">
                    <a:lumMod val="50000"/>
                  </a:schemeClr>
                </a:solidFill>
                <a:latin typeface="Segoe UI (Corps)"/>
              </a:rPr>
              <a:t>é</a:t>
            </a:r>
            <a:r>
              <a:rPr lang="en-US" sz="1000" dirty="0" err="1" smtClean="0">
                <a:solidFill>
                  <a:schemeClr val="bg1">
                    <a:lumMod val="50000"/>
                  </a:schemeClr>
                </a:solidFill>
                <a:latin typeface="Segoe UI (Corps)"/>
              </a:rPr>
              <a:t>tection</a:t>
            </a:r>
            <a:r>
              <a:rPr lang="en-US" sz="1000" dirty="0" smtClean="0">
                <a:solidFill>
                  <a:schemeClr val="bg1">
                    <a:lumMod val="50000"/>
                  </a:schemeClr>
                </a:solidFill>
                <a:latin typeface="Segoe UI (Corps)"/>
              </a:rPr>
              <a:t> des anomalies</a:t>
            </a:r>
            <a:endParaRPr lang="en-US" sz="1000" dirty="0">
              <a:solidFill>
                <a:schemeClr val="bg1">
                  <a:lumMod val="50000"/>
                </a:schemeClr>
              </a:solidFill>
              <a:latin typeface="Segoe UI (Corps)"/>
            </a:endParaRPr>
          </a:p>
        </p:txBody>
      </p:sp>
      <p:pic>
        <p:nvPicPr>
          <p:cNvPr id="36" name="Picture 35"/>
          <p:cNvPicPr>
            <a:picLocks noChangeAspect="1"/>
          </p:cNvPicPr>
          <p:nvPr/>
        </p:nvPicPr>
        <p:blipFill rotWithShape="1">
          <a:blip r:embed="rId3" cstate="print">
            <a:extLst>
              <a:ext uri="{28A0092B-C50C-407E-A947-70E740481C1C}">
                <a14:useLocalDpi xmlns:a14="http://schemas.microsoft.com/office/drawing/2010/main" val="0"/>
              </a:ext>
            </a:extLst>
          </a:blip>
          <a:srcRect l="30924" t="-40" r="9692"/>
          <a:stretch/>
        </p:blipFill>
        <p:spPr>
          <a:xfrm>
            <a:off x="1009818" y="2744087"/>
            <a:ext cx="3814514" cy="2664151"/>
          </a:xfrm>
          <a:prstGeom prst="rect">
            <a:avLst/>
          </a:prstGeom>
        </p:spPr>
      </p:pic>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31951" t="-12354" r="10334"/>
          <a:stretch/>
        </p:blipFill>
        <p:spPr>
          <a:xfrm>
            <a:off x="7897617" y="2560046"/>
            <a:ext cx="3832376" cy="2848192"/>
          </a:xfrm>
          <a:prstGeom prst="rect">
            <a:avLst/>
          </a:prstGeom>
        </p:spPr>
      </p:pic>
      <p:sp>
        <p:nvSpPr>
          <p:cNvPr id="38" name="Freeform 82">
            <a:extLst>
              <a:ext uri="{FF2B5EF4-FFF2-40B4-BE49-F238E27FC236}">
                <a16:creationId xmlns:a16="http://schemas.microsoft.com/office/drawing/2014/main" id="{B77F0EF0-15BB-1BE9-0A81-5BD137964007}"/>
              </a:ext>
            </a:extLst>
          </p:cNvPr>
          <p:cNvSpPr/>
          <p:nvPr/>
        </p:nvSpPr>
        <p:spPr bwMode="gray">
          <a:xfrm>
            <a:off x="5479835" y="2271066"/>
            <a:ext cx="1762279"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en-US" sz="1200" dirty="0">
                <a:solidFill>
                  <a:schemeClr val="bg1">
                    <a:lumMod val="50000"/>
                  </a:schemeClr>
                </a:solidFill>
                <a:latin typeface="Segoe UI (Corps)"/>
              </a:rPr>
              <a:t>On </a:t>
            </a:r>
            <a:r>
              <a:rPr lang="en-US" sz="1200" dirty="0" err="1">
                <a:solidFill>
                  <a:schemeClr val="bg1">
                    <a:lumMod val="50000"/>
                  </a:schemeClr>
                </a:solidFill>
                <a:latin typeface="Segoe UI (Corps)"/>
              </a:rPr>
              <a:t>peut</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cliquer</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ici</a:t>
            </a:r>
            <a:r>
              <a:rPr lang="en-US" sz="1200" dirty="0">
                <a:solidFill>
                  <a:schemeClr val="bg1">
                    <a:lumMod val="50000"/>
                  </a:schemeClr>
                </a:solidFill>
                <a:latin typeface="Segoe UI (Corps)"/>
              </a:rPr>
              <a:t> pour </a:t>
            </a:r>
            <a:r>
              <a:rPr lang="en-US" sz="1200" b="1" dirty="0" smtClean="0">
                <a:solidFill>
                  <a:schemeClr val="bg1">
                    <a:lumMod val="50000"/>
                  </a:schemeClr>
                </a:solidFill>
                <a:latin typeface="Segoe UI (Corps)"/>
              </a:rPr>
              <a:t>uploader </a:t>
            </a:r>
            <a:r>
              <a:rPr lang="en-US" sz="1200" dirty="0" smtClean="0">
                <a:solidFill>
                  <a:schemeClr val="bg1">
                    <a:lumMod val="50000"/>
                  </a:schemeClr>
                </a:solidFill>
                <a:latin typeface="Segoe UI (Corps)"/>
              </a:rPr>
              <a:t>un </a:t>
            </a:r>
            <a:r>
              <a:rPr lang="en-US" sz="1200" dirty="0" err="1" smtClean="0">
                <a:solidFill>
                  <a:schemeClr val="bg1">
                    <a:lumMod val="50000"/>
                  </a:schemeClr>
                </a:solidFill>
                <a:latin typeface="Segoe UI (Corps)"/>
              </a:rPr>
              <a:t>fichier</a:t>
            </a:r>
            <a:r>
              <a:rPr lang="en-US" sz="1200" dirty="0" smtClean="0">
                <a:solidFill>
                  <a:schemeClr val="bg1">
                    <a:lumMod val="50000"/>
                  </a:schemeClr>
                </a:solidFill>
                <a:latin typeface="Segoe UI (Corps)"/>
              </a:rPr>
              <a:t> de </a:t>
            </a:r>
            <a:r>
              <a:rPr lang="en-US" sz="1200" dirty="0" err="1" smtClean="0">
                <a:solidFill>
                  <a:schemeClr val="bg1">
                    <a:lumMod val="50000"/>
                  </a:schemeClr>
                </a:solidFill>
                <a:latin typeface="Segoe UI (Corps)"/>
              </a:rPr>
              <a:t>journaux</a:t>
            </a:r>
            <a:r>
              <a:rPr lang="en-US" sz="1200" dirty="0" smtClean="0">
                <a:solidFill>
                  <a:schemeClr val="bg1">
                    <a:lumMod val="50000"/>
                  </a:schemeClr>
                </a:solidFill>
                <a:latin typeface="Segoe UI (Corps)"/>
              </a:rPr>
              <a:t> </a:t>
            </a:r>
            <a:r>
              <a:rPr lang="en-US" sz="1200" b="1" dirty="0" smtClean="0">
                <a:solidFill>
                  <a:schemeClr val="bg1">
                    <a:lumMod val="50000"/>
                  </a:schemeClr>
                </a:solidFill>
                <a:latin typeface="Segoe UI (Corps)"/>
              </a:rPr>
              <a:t>(logs)</a:t>
            </a:r>
            <a:endParaRPr lang="en-US" sz="1200" dirty="0">
              <a:solidFill>
                <a:schemeClr val="bg1">
                  <a:lumMod val="50000"/>
                </a:schemeClr>
              </a:solidFill>
              <a:latin typeface="Segoe UI (Corps)"/>
            </a:endParaRPr>
          </a:p>
        </p:txBody>
      </p:sp>
      <p:cxnSp>
        <p:nvCxnSpPr>
          <p:cNvPr id="39" name="Connecteur droit avec flèche 30">
            <a:extLst>
              <a:ext uri="{FF2B5EF4-FFF2-40B4-BE49-F238E27FC236}">
                <a16:creationId xmlns:a16="http://schemas.microsoft.com/office/drawing/2014/main" id="{3FDA47EE-4126-6E2A-1F5D-9C1F14B79273}"/>
              </a:ext>
            </a:extLst>
          </p:cNvPr>
          <p:cNvCxnSpPr>
            <a:cxnSpLocks/>
            <a:stCxn id="38" idx="1"/>
          </p:cNvCxnSpPr>
          <p:nvPr/>
        </p:nvCxnSpPr>
        <p:spPr>
          <a:xfrm flipH="1">
            <a:off x="4500339" y="2811140"/>
            <a:ext cx="979496" cy="923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72666" y="4263992"/>
            <a:ext cx="115306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5" name="Freeform 82">
            <a:extLst>
              <a:ext uri="{FF2B5EF4-FFF2-40B4-BE49-F238E27FC236}">
                <a16:creationId xmlns:a16="http://schemas.microsoft.com/office/drawing/2014/main" id="{B77F0EF0-15BB-1BE9-0A81-5BD137964007}"/>
              </a:ext>
            </a:extLst>
          </p:cNvPr>
          <p:cNvSpPr/>
          <p:nvPr/>
        </p:nvSpPr>
        <p:spPr bwMode="gray">
          <a:xfrm>
            <a:off x="3350722" y="5687861"/>
            <a:ext cx="2129113"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algn="just"/>
            <a:r>
              <a:rPr lang="en-US" sz="1200" dirty="0" err="1" smtClean="0">
                <a:solidFill>
                  <a:schemeClr val="bg1">
                    <a:lumMod val="50000"/>
                  </a:schemeClr>
                </a:solidFill>
                <a:latin typeface="Segoe UI (Corps)"/>
              </a:rPr>
              <a:t>Dans</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cette</a:t>
            </a:r>
            <a:r>
              <a:rPr lang="en-US" sz="1200" dirty="0" smtClean="0">
                <a:solidFill>
                  <a:schemeClr val="bg1">
                    <a:lumMod val="50000"/>
                  </a:schemeClr>
                </a:solidFill>
                <a:latin typeface="Segoe UI (Corps)"/>
              </a:rPr>
              <a:t> zone </a:t>
            </a:r>
            <a:r>
              <a:rPr lang="en-US" sz="1200" dirty="0" err="1" smtClean="0">
                <a:solidFill>
                  <a:schemeClr val="bg1">
                    <a:lumMod val="50000"/>
                  </a:schemeClr>
                </a:solidFill>
                <a:latin typeface="Segoe UI (Corps)"/>
              </a:rPr>
              <a:t>textuelle</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l’utilisateur</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peut</a:t>
            </a:r>
            <a:r>
              <a:rPr lang="en-US" sz="1200" dirty="0" smtClean="0">
                <a:solidFill>
                  <a:schemeClr val="bg1">
                    <a:lumMod val="50000"/>
                  </a:schemeClr>
                </a:solidFill>
                <a:latin typeface="Segoe UI (Corps)"/>
              </a:rPr>
              <a:t> poser des questions </a:t>
            </a:r>
            <a:r>
              <a:rPr lang="fr-FR" sz="1200" dirty="0" smtClean="0">
                <a:solidFill>
                  <a:schemeClr val="bg1">
                    <a:lumMod val="50000"/>
                  </a:schemeClr>
                </a:solidFill>
                <a:latin typeface="Segoe UI (Corps)"/>
              </a:rPr>
              <a:t>à</a:t>
            </a:r>
            <a:r>
              <a:rPr lang="en-US" sz="1200" dirty="0" smtClean="0">
                <a:solidFill>
                  <a:schemeClr val="bg1">
                    <a:lumMod val="50000"/>
                  </a:schemeClr>
                </a:solidFill>
                <a:latin typeface="Segoe UI (Corps)"/>
              </a:rPr>
              <a:t> propos du </a:t>
            </a:r>
            <a:r>
              <a:rPr lang="en-US" sz="1200" dirty="0" err="1" smtClean="0">
                <a:solidFill>
                  <a:schemeClr val="bg1">
                    <a:lumMod val="50000"/>
                  </a:schemeClr>
                </a:solidFill>
                <a:latin typeface="Segoe UI (Corps)"/>
              </a:rPr>
              <a:t>fichier</a:t>
            </a:r>
            <a:r>
              <a:rPr lang="en-US" sz="1200" dirty="0" smtClean="0">
                <a:solidFill>
                  <a:schemeClr val="bg1">
                    <a:lumMod val="50000"/>
                  </a:schemeClr>
                </a:solidFill>
                <a:latin typeface="Segoe UI (Corps)"/>
              </a:rPr>
              <a:t> et </a:t>
            </a:r>
            <a:r>
              <a:rPr lang="en-US" sz="1200" dirty="0" err="1" smtClean="0">
                <a:solidFill>
                  <a:schemeClr val="bg1">
                    <a:lumMod val="50000"/>
                  </a:schemeClr>
                </a:solidFill>
                <a:latin typeface="Segoe UI (Corps)"/>
              </a:rPr>
              <a:t>obtenir</a:t>
            </a:r>
            <a:r>
              <a:rPr lang="en-US" sz="1200" dirty="0" smtClean="0">
                <a:solidFill>
                  <a:schemeClr val="bg1">
                    <a:lumMod val="50000"/>
                  </a:schemeClr>
                </a:solidFill>
                <a:latin typeface="Segoe UI (Corps)"/>
              </a:rPr>
              <a:t> des r</a:t>
            </a:r>
            <a:r>
              <a:rPr lang="fr-FR" sz="1200" dirty="0" smtClean="0">
                <a:solidFill>
                  <a:schemeClr val="bg1">
                    <a:lumMod val="50000"/>
                  </a:schemeClr>
                </a:solidFill>
                <a:latin typeface="Segoe UI (Corps)"/>
              </a:rPr>
              <a:t>é</a:t>
            </a:r>
            <a:r>
              <a:rPr lang="en-US" sz="1200" dirty="0" err="1" smtClean="0">
                <a:solidFill>
                  <a:schemeClr val="bg1">
                    <a:lumMod val="50000"/>
                  </a:schemeClr>
                </a:solidFill>
                <a:latin typeface="Segoe UI (Corps)"/>
              </a:rPr>
              <a:t>ponses</a:t>
            </a:r>
            <a:endParaRPr lang="en-US" sz="1200" dirty="0">
              <a:solidFill>
                <a:schemeClr val="bg1">
                  <a:lumMod val="50000"/>
                </a:schemeClr>
              </a:solidFill>
              <a:latin typeface="Segoe UI (Corps)"/>
            </a:endParaRPr>
          </a:p>
        </p:txBody>
      </p:sp>
      <p:cxnSp>
        <p:nvCxnSpPr>
          <p:cNvPr id="46" name="Connecteur droit avec flèche 30">
            <a:extLst>
              <a:ext uri="{FF2B5EF4-FFF2-40B4-BE49-F238E27FC236}">
                <a16:creationId xmlns:a16="http://schemas.microsoft.com/office/drawing/2014/main" id="{3FDA47EE-4126-6E2A-1F5D-9C1F14B79273}"/>
              </a:ext>
            </a:extLst>
          </p:cNvPr>
          <p:cNvCxnSpPr>
            <a:cxnSpLocks/>
            <a:stCxn id="45" idx="1"/>
          </p:cNvCxnSpPr>
          <p:nvPr/>
        </p:nvCxnSpPr>
        <p:spPr>
          <a:xfrm flipH="1" flipV="1">
            <a:off x="2198438" y="5408239"/>
            <a:ext cx="1152284" cy="81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929333" y="4158066"/>
            <a:ext cx="28382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5967263" y="3911845"/>
            <a:ext cx="652743" cy="246221"/>
          </a:xfrm>
          <a:prstGeom prst="rect">
            <a:avLst/>
          </a:prstGeom>
          <a:noFill/>
        </p:spPr>
        <p:txBody>
          <a:bodyPr wrap="none" rtlCol="0">
            <a:spAutoFit/>
          </a:bodyPr>
          <a:lstStyle/>
          <a:p>
            <a:r>
              <a:rPr lang="en-US" sz="1000" dirty="0" err="1" smtClean="0">
                <a:latin typeface="Segoe UI (Corps)"/>
              </a:rPr>
              <a:t>Résultat</a:t>
            </a:r>
            <a:endParaRPr lang="en-US" sz="1000" dirty="0">
              <a:latin typeface="Segoe UI (Corps)"/>
            </a:endParaRPr>
          </a:p>
        </p:txBody>
      </p:sp>
      <p:sp>
        <p:nvSpPr>
          <p:cNvPr id="57" name="Freeform 82">
            <a:extLst>
              <a:ext uri="{FF2B5EF4-FFF2-40B4-BE49-F238E27FC236}">
                <a16:creationId xmlns:a16="http://schemas.microsoft.com/office/drawing/2014/main" id="{B77F0EF0-15BB-1BE9-0A81-5BD137964007}"/>
              </a:ext>
            </a:extLst>
          </p:cNvPr>
          <p:cNvSpPr/>
          <p:nvPr/>
        </p:nvSpPr>
        <p:spPr bwMode="gray">
          <a:xfrm>
            <a:off x="7534347" y="5675016"/>
            <a:ext cx="1350245"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en-US" sz="1200" dirty="0" err="1" smtClean="0">
                <a:solidFill>
                  <a:schemeClr val="bg1">
                    <a:lumMod val="50000"/>
                  </a:schemeClr>
                </a:solidFill>
                <a:latin typeface="Segoe UI (Corps)"/>
              </a:rPr>
              <a:t>L’utilisateur</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peut</a:t>
            </a:r>
            <a:r>
              <a:rPr lang="en-US" sz="1200" dirty="0" smtClean="0">
                <a:solidFill>
                  <a:schemeClr val="bg1">
                    <a:lumMod val="50000"/>
                  </a:schemeClr>
                </a:solidFill>
                <a:latin typeface="Segoe UI (Corps)"/>
              </a:rPr>
              <a:t> poser </a:t>
            </a:r>
            <a:r>
              <a:rPr lang="en-US" sz="1200" dirty="0" err="1" smtClean="0">
                <a:solidFill>
                  <a:schemeClr val="bg1">
                    <a:lumMod val="50000"/>
                  </a:schemeClr>
                </a:solidFill>
                <a:latin typeface="Segoe UI (Corps)"/>
              </a:rPr>
              <a:t>autre</a:t>
            </a:r>
            <a:r>
              <a:rPr lang="en-US" sz="1200" dirty="0" smtClean="0">
                <a:solidFill>
                  <a:schemeClr val="bg1">
                    <a:lumMod val="50000"/>
                  </a:schemeClr>
                </a:solidFill>
                <a:latin typeface="Segoe UI (Corps)"/>
              </a:rPr>
              <a:t> questions </a:t>
            </a:r>
            <a:r>
              <a:rPr lang="en-US" sz="1200" dirty="0" err="1" smtClean="0">
                <a:solidFill>
                  <a:schemeClr val="bg1">
                    <a:lumMod val="50000"/>
                  </a:schemeClr>
                </a:solidFill>
                <a:latin typeface="Segoe UI (Corps)"/>
              </a:rPr>
              <a:t>s’il</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veut</a:t>
            </a:r>
            <a:r>
              <a:rPr lang="en-US" sz="1200" dirty="0" smtClean="0">
                <a:solidFill>
                  <a:schemeClr val="bg1">
                    <a:lumMod val="50000"/>
                  </a:schemeClr>
                </a:solidFill>
                <a:latin typeface="Segoe UI (Corps)"/>
              </a:rPr>
              <a:t>.</a:t>
            </a:r>
            <a:endParaRPr lang="en-US" sz="1200" dirty="0">
              <a:solidFill>
                <a:schemeClr val="bg1">
                  <a:lumMod val="50000"/>
                </a:schemeClr>
              </a:solidFill>
              <a:latin typeface="Segoe UI (Corps)"/>
            </a:endParaRPr>
          </a:p>
        </p:txBody>
      </p:sp>
      <p:cxnSp>
        <p:nvCxnSpPr>
          <p:cNvPr id="58" name="Connecteur droit avec flèche 30">
            <a:extLst>
              <a:ext uri="{FF2B5EF4-FFF2-40B4-BE49-F238E27FC236}">
                <a16:creationId xmlns:a16="http://schemas.microsoft.com/office/drawing/2014/main" id="{3FDA47EE-4126-6E2A-1F5D-9C1F14B79273}"/>
              </a:ext>
            </a:extLst>
          </p:cNvPr>
          <p:cNvCxnSpPr>
            <a:cxnSpLocks/>
            <a:stCxn id="57" idx="3"/>
            <a:endCxn id="37" idx="2"/>
          </p:cNvCxnSpPr>
          <p:nvPr/>
        </p:nvCxnSpPr>
        <p:spPr>
          <a:xfrm flipV="1">
            <a:off x="8884592" y="5408238"/>
            <a:ext cx="929213" cy="806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725274" y="1674849"/>
            <a:ext cx="2741456" cy="307777"/>
          </a:xfrm>
          <a:prstGeom prst="rect">
            <a:avLst/>
          </a:prstGeom>
          <a:noFill/>
        </p:spPr>
        <p:txBody>
          <a:bodyPr wrap="none" rtlCol="0">
            <a:spAutoFit/>
          </a:bodyPr>
          <a:lstStyle/>
          <a:p>
            <a:pPr algn="ctr"/>
            <a:r>
              <a:rPr lang="en-US" sz="1400" dirty="0" smtClean="0">
                <a:solidFill>
                  <a:schemeClr val="accent5">
                    <a:lumMod val="50000"/>
                  </a:schemeClr>
                </a:solidFill>
                <a:latin typeface="Segoe UI (Corps)"/>
              </a:rPr>
              <a:t>Interface Utilisateur du </a:t>
            </a:r>
            <a:r>
              <a:rPr lang="en-US" sz="1400" dirty="0" err="1" smtClean="0">
                <a:solidFill>
                  <a:schemeClr val="accent5">
                    <a:lumMod val="50000"/>
                  </a:schemeClr>
                </a:solidFill>
                <a:latin typeface="Segoe UI (Corps)"/>
              </a:rPr>
              <a:t>Chatbot</a:t>
            </a:r>
            <a:endParaRPr lang="en-US" sz="1400" dirty="0">
              <a:solidFill>
                <a:schemeClr val="accent5">
                  <a:lumMod val="50000"/>
                </a:schemeClr>
              </a:solidFill>
              <a:latin typeface="Segoe UI (Corps)"/>
            </a:endParaRPr>
          </a:p>
        </p:txBody>
      </p:sp>
    </p:spTree>
    <p:extLst>
      <p:ext uri="{BB962C8B-B14F-4D97-AF65-F5344CB8AC3E}">
        <p14:creationId xmlns:p14="http://schemas.microsoft.com/office/powerpoint/2010/main" val="20394253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75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5" grpId="0" animBg="1"/>
      <p:bldP spid="55" grpId="0"/>
      <p:bldP spid="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Log </a:t>
            </a:r>
            <a:r>
              <a:rPr lang="en-US" sz="1200" b="1" dirty="0" smtClean="0">
                <a:solidFill>
                  <a:schemeClr val="accent5">
                    <a:lumMod val="50000"/>
                  </a:schemeClr>
                </a:solidFill>
                <a:latin typeface="Segoe UI (Corps)"/>
              </a:rPr>
              <a:t>Insights</a:t>
            </a:r>
            <a:endParaRPr lang="en-US" sz="1200" b="1" dirty="0">
              <a:solidFill>
                <a:schemeClr val="accent5">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accent5">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81597" cy="246221"/>
          </a:xfrm>
          <a:prstGeom prst="rect">
            <a:avLst/>
          </a:prstGeom>
        </p:spPr>
        <p:txBody>
          <a:bodyPr wrap="none">
            <a:spAutoFit/>
          </a:bodyPr>
          <a:lstStyle/>
          <a:p>
            <a:r>
              <a:rPr lang="en-US" sz="1000" dirty="0">
                <a:solidFill>
                  <a:schemeClr val="bg1">
                    <a:lumMod val="50000"/>
                  </a:schemeClr>
                </a:solidFill>
                <a:latin typeface="Segoe UI (Corps)"/>
              </a:rPr>
              <a:t>Résumé</a:t>
            </a:r>
          </a:p>
        </p:txBody>
      </p:sp>
      <p:sp>
        <p:nvSpPr>
          <p:cNvPr id="34" name="Rectangle 33"/>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5" name="Rectangle 34"/>
          <p:cNvSpPr/>
          <p:nvPr/>
        </p:nvSpPr>
        <p:spPr>
          <a:xfrm>
            <a:off x="6732573" y="1132691"/>
            <a:ext cx="1681871" cy="246221"/>
          </a:xfrm>
          <a:prstGeom prst="rect">
            <a:avLst/>
          </a:prstGeom>
        </p:spPr>
        <p:txBody>
          <a:bodyPr wrap="none">
            <a:spAutoFit/>
          </a:bodyPr>
          <a:lstStyle/>
          <a:p>
            <a:r>
              <a:rPr lang="en-US" sz="1000" b="1" dirty="0" smtClean="0">
                <a:solidFill>
                  <a:schemeClr val="accent5">
                    <a:lumMod val="50000"/>
                  </a:schemeClr>
                </a:solidFill>
                <a:latin typeface="Segoe UI (Corps)"/>
              </a:rPr>
              <a:t>D</a:t>
            </a:r>
            <a:r>
              <a:rPr lang="fr-FR" sz="1000" b="1" dirty="0" smtClean="0">
                <a:solidFill>
                  <a:schemeClr val="accent5">
                    <a:lumMod val="50000"/>
                  </a:schemeClr>
                </a:solidFill>
                <a:latin typeface="Segoe UI (Corps)"/>
              </a:rPr>
              <a:t>é</a:t>
            </a:r>
            <a:r>
              <a:rPr lang="en-US" sz="1000" b="1" dirty="0" err="1" smtClean="0">
                <a:solidFill>
                  <a:schemeClr val="accent5">
                    <a:lumMod val="50000"/>
                  </a:schemeClr>
                </a:solidFill>
                <a:latin typeface="Segoe UI (Corps)"/>
              </a:rPr>
              <a:t>tection</a:t>
            </a:r>
            <a:r>
              <a:rPr lang="en-US" sz="1000" b="1" dirty="0" smtClean="0">
                <a:solidFill>
                  <a:schemeClr val="accent5">
                    <a:lumMod val="50000"/>
                  </a:schemeClr>
                </a:solidFill>
                <a:latin typeface="Segoe UI (Corps)"/>
              </a:rPr>
              <a:t> des anomalies</a:t>
            </a:r>
            <a:endParaRPr lang="en-US" sz="1000" b="1" dirty="0">
              <a:solidFill>
                <a:schemeClr val="accent5">
                  <a:lumMod val="50000"/>
                </a:schemeClr>
              </a:solidFill>
              <a:latin typeface="Segoe UI (Corps)"/>
            </a:endParaRPr>
          </a:p>
        </p:txBody>
      </p:sp>
      <p:cxnSp>
        <p:nvCxnSpPr>
          <p:cNvPr id="56" name="Straight Arrow Connector 55"/>
          <p:cNvCxnSpPr/>
          <p:nvPr/>
        </p:nvCxnSpPr>
        <p:spPr>
          <a:xfrm>
            <a:off x="4857332" y="4261877"/>
            <a:ext cx="266962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0" name="Rectangle 59"/>
          <p:cNvSpPr/>
          <p:nvPr/>
        </p:nvSpPr>
        <p:spPr>
          <a:xfrm>
            <a:off x="5233593" y="3975253"/>
            <a:ext cx="2016899" cy="276999"/>
          </a:xfrm>
          <a:prstGeom prst="rect">
            <a:avLst/>
          </a:prstGeom>
        </p:spPr>
        <p:txBody>
          <a:bodyPr wrap="none">
            <a:spAutoFit/>
          </a:bodyPr>
          <a:lstStyle/>
          <a:p>
            <a:r>
              <a:rPr lang="en-US" sz="1200" i="1" dirty="0" smtClean="0"/>
              <a:t>D</a:t>
            </a:r>
            <a:r>
              <a:rPr lang="fr-FR" sz="1200" i="1" dirty="0" err="1" smtClean="0"/>
              <a:t>étection</a:t>
            </a:r>
            <a:r>
              <a:rPr lang="fr-FR" sz="1200" i="1" dirty="0" smtClean="0"/>
              <a:t> des ano</a:t>
            </a:r>
            <a:r>
              <a:rPr lang="fr-FR" sz="1200" i="1" dirty="0" smtClean="0"/>
              <a:t>malies</a:t>
            </a:r>
            <a:r>
              <a:rPr lang="en-US" sz="1200" i="1" dirty="0" smtClean="0"/>
              <a:t>…</a:t>
            </a:r>
            <a:endParaRPr lang="en-US" sz="1200" i="1" dirty="0"/>
          </a:p>
        </p:txBody>
      </p:sp>
      <p:pic>
        <p:nvPicPr>
          <p:cNvPr id="15" name="Picture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36833" y="2375158"/>
            <a:ext cx="4220499" cy="3496437"/>
          </a:xfrm>
          <a:prstGeom prst="rect">
            <a:avLst/>
          </a:prstGeom>
        </p:spPr>
      </p:pic>
      <p:pic>
        <p:nvPicPr>
          <p:cNvPr id="16" name="Picture 1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43133" y="2786526"/>
            <a:ext cx="4230832" cy="2950701"/>
          </a:xfrm>
          <a:prstGeom prst="rect">
            <a:avLst/>
          </a:prstGeom>
        </p:spPr>
      </p:pic>
    </p:spTree>
    <p:extLst>
      <p:ext uri="{BB962C8B-B14F-4D97-AF65-F5344CB8AC3E}">
        <p14:creationId xmlns:p14="http://schemas.microsoft.com/office/powerpoint/2010/main" val="28982757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childTnLst>
                                </p:cTn>
                              </p:par>
                              <p:par>
                                <p:cTn id="12" presetID="22" presetClass="entr" presetSubtype="8"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wipe(left)">
                                      <p:cBhvr>
                                        <p:cTn id="14" dur="500"/>
                                        <p:tgtEl>
                                          <p:spTgt spid="5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2991" t="5935" r="3365" b="1268"/>
          <a:stretch/>
        </p:blipFill>
        <p:spPr>
          <a:xfrm>
            <a:off x="7574314" y="2399475"/>
            <a:ext cx="3959694" cy="2926479"/>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31946" t="4040" b="17114"/>
          <a:stretch/>
        </p:blipFill>
        <p:spPr>
          <a:xfrm>
            <a:off x="914329" y="2497286"/>
            <a:ext cx="3953138" cy="2319995"/>
          </a:xfrm>
          <a:prstGeom prst="rect">
            <a:avLst/>
          </a:prstGeom>
        </p:spPr>
      </p:pic>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Log </a:t>
            </a:r>
            <a:r>
              <a:rPr lang="en-US" sz="1200" b="1" dirty="0" smtClean="0">
                <a:solidFill>
                  <a:schemeClr val="accent5">
                    <a:lumMod val="50000"/>
                  </a:schemeClr>
                </a:solidFill>
                <a:latin typeface="Segoe UI (Corps)"/>
              </a:rPr>
              <a:t>Insights</a:t>
            </a:r>
            <a:endParaRPr lang="en-US" sz="1200" b="1" dirty="0">
              <a:solidFill>
                <a:schemeClr val="accent5">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accent5">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81597" cy="246221"/>
          </a:xfrm>
          <a:prstGeom prst="rect">
            <a:avLst/>
          </a:prstGeom>
        </p:spPr>
        <p:txBody>
          <a:bodyPr wrap="none">
            <a:spAutoFit/>
          </a:bodyPr>
          <a:lstStyle/>
          <a:p>
            <a:r>
              <a:rPr lang="en-US" sz="1000" dirty="0">
                <a:solidFill>
                  <a:schemeClr val="bg1">
                    <a:lumMod val="50000"/>
                  </a:schemeClr>
                </a:solidFill>
                <a:latin typeface="Segoe UI (Corps)"/>
              </a:rPr>
              <a:t>Résumé</a:t>
            </a:r>
          </a:p>
        </p:txBody>
      </p:sp>
      <p:sp>
        <p:nvSpPr>
          <p:cNvPr id="34" name="Rectangle 33"/>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5" name="Rectangle 34"/>
          <p:cNvSpPr/>
          <p:nvPr/>
        </p:nvSpPr>
        <p:spPr>
          <a:xfrm>
            <a:off x="6732573" y="1132691"/>
            <a:ext cx="1681871" cy="246221"/>
          </a:xfrm>
          <a:prstGeom prst="rect">
            <a:avLst/>
          </a:prstGeom>
        </p:spPr>
        <p:txBody>
          <a:bodyPr wrap="none">
            <a:spAutoFit/>
          </a:bodyPr>
          <a:lstStyle/>
          <a:p>
            <a:r>
              <a:rPr lang="en-US" sz="1000" b="1" dirty="0" smtClean="0">
                <a:solidFill>
                  <a:schemeClr val="accent5">
                    <a:lumMod val="50000"/>
                  </a:schemeClr>
                </a:solidFill>
                <a:latin typeface="Segoe UI (Corps)"/>
              </a:rPr>
              <a:t>D</a:t>
            </a:r>
            <a:r>
              <a:rPr lang="fr-FR" sz="1000" b="1" dirty="0" smtClean="0">
                <a:solidFill>
                  <a:schemeClr val="accent5">
                    <a:lumMod val="50000"/>
                  </a:schemeClr>
                </a:solidFill>
                <a:latin typeface="Segoe UI (Corps)"/>
              </a:rPr>
              <a:t>é</a:t>
            </a:r>
            <a:r>
              <a:rPr lang="en-US" sz="1000" b="1" dirty="0" err="1" smtClean="0">
                <a:solidFill>
                  <a:schemeClr val="accent5">
                    <a:lumMod val="50000"/>
                  </a:schemeClr>
                </a:solidFill>
                <a:latin typeface="Segoe UI (Corps)"/>
              </a:rPr>
              <a:t>tection</a:t>
            </a:r>
            <a:r>
              <a:rPr lang="en-US" sz="1000" b="1" dirty="0" smtClean="0">
                <a:solidFill>
                  <a:schemeClr val="accent5">
                    <a:lumMod val="50000"/>
                  </a:schemeClr>
                </a:solidFill>
                <a:latin typeface="Segoe UI (Corps)"/>
              </a:rPr>
              <a:t> des anomalies</a:t>
            </a:r>
            <a:endParaRPr lang="en-US" sz="1000" b="1" dirty="0">
              <a:solidFill>
                <a:schemeClr val="accent5">
                  <a:lumMod val="50000"/>
                </a:schemeClr>
              </a:solidFill>
              <a:latin typeface="Segoe UI (Corps)"/>
            </a:endParaRPr>
          </a:p>
        </p:txBody>
      </p:sp>
      <p:sp>
        <p:nvSpPr>
          <p:cNvPr id="38" name="Freeform 82">
            <a:extLst>
              <a:ext uri="{FF2B5EF4-FFF2-40B4-BE49-F238E27FC236}">
                <a16:creationId xmlns:a16="http://schemas.microsoft.com/office/drawing/2014/main" id="{B77F0EF0-15BB-1BE9-0A81-5BD137964007}"/>
              </a:ext>
            </a:extLst>
          </p:cNvPr>
          <p:cNvSpPr/>
          <p:nvPr/>
        </p:nvSpPr>
        <p:spPr bwMode="gray">
          <a:xfrm>
            <a:off x="5229577" y="2290316"/>
            <a:ext cx="1762279"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en-US" sz="1200" dirty="0">
                <a:solidFill>
                  <a:schemeClr val="bg1">
                    <a:lumMod val="50000"/>
                  </a:schemeClr>
                </a:solidFill>
                <a:latin typeface="Segoe UI (Corps)"/>
              </a:rPr>
              <a:t>On </a:t>
            </a:r>
            <a:r>
              <a:rPr lang="en-US" sz="1200" dirty="0" err="1">
                <a:solidFill>
                  <a:schemeClr val="bg1">
                    <a:lumMod val="50000"/>
                  </a:schemeClr>
                </a:solidFill>
                <a:latin typeface="Segoe UI (Corps)"/>
              </a:rPr>
              <a:t>peut</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cliquer</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ici</a:t>
            </a:r>
            <a:r>
              <a:rPr lang="en-US" sz="1200" dirty="0">
                <a:solidFill>
                  <a:schemeClr val="bg1">
                    <a:lumMod val="50000"/>
                  </a:schemeClr>
                </a:solidFill>
                <a:latin typeface="Segoe UI (Corps)"/>
              </a:rPr>
              <a:t> pour </a:t>
            </a:r>
            <a:r>
              <a:rPr lang="en-US" sz="1200" b="1" dirty="0" smtClean="0">
                <a:solidFill>
                  <a:schemeClr val="bg1">
                    <a:lumMod val="50000"/>
                  </a:schemeClr>
                </a:solidFill>
                <a:latin typeface="Segoe UI (Corps)"/>
              </a:rPr>
              <a:t>uploader </a:t>
            </a:r>
            <a:r>
              <a:rPr lang="en-US" sz="1200" dirty="0" smtClean="0">
                <a:solidFill>
                  <a:schemeClr val="bg1">
                    <a:lumMod val="50000"/>
                  </a:schemeClr>
                </a:solidFill>
                <a:latin typeface="Segoe UI (Corps)"/>
              </a:rPr>
              <a:t>un </a:t>
            </a:r>
            <a:r>
              <a:rPr lang="en-US" sz="1200" dirty="0" err="1" smtClean="0">
                <a:solidFill>
                  <a:schemeClr val="bg1">
                    <a:lumMod val="50000"/>
                  </a:schemeClr>
                </a:solidFill>
                <a:latin typeface="Segoe UI (Corps)"/>
              </a:rPr>
              <a:t>fichier</a:t>
            </a:r>
            <a:r>
              <a:rPr lang="en-US" sz="1200" dirty="0" smtClean="0">
                <a:solidFill>
                  <a:schemeClr val="bg1">
                    <a:lumMod val="50000"/>
                  </a:schemeClr>
                </a:solidFill>
                <a:latin typeface="Segoe UI (Corps)"/>
              </a:rPr>
              <a:t> de </a:t>
            </a:r>
            <a:r>
              <a:rPr lang="en-US" sz="1200" dirty="0" err="1" smtClean="0">
                <a:solidFill>
                  <a:schemeClr val="bg1">
                    <a:lumMod val="50000"/>
                  </a:schemeClr>
                </a:solidFill>
                <a:latin typeface="Segoe UI (Corps)"/>
              </a:rPr>
              <a:t>journaux</a:t>
            </a:r>
            <a:r>
              <a:rPr lang="en-US" sz="1200" dirty="0" smtClean="0">
                <a:solidFill>
                  <a:schemeClr val="bg1">
                    <a:lumMod val="50000"/>
                  </a:schemeClr>
                </a:solidFill>
                <a:latin typeface="Segoe UI (Corps)"/>
              </a:rPr>
              <a:t> </a:t>
            </a:r>
            <a:r>
              <a:rPr lang="en-US" sz="1200" b="1" dirty="0" smtClean="0">
                <a:solidFill>
                  <a:schemeClr val="bg1">
                    <a:lumMod val="50000"/>
                  </a:schemeClr>
                </a:solidFill>
                <a:latin typeface="Segoe UI (Corps)"/>
              </a:rPr>
              <a:t>(logs)</a:t>
            </a:r>
            <a:endParaRPr lang="en-US" sz="1200" dirty="0">
              <a:solidFill>
                <a:schemeClr val="bg1">
                  <a:lumMod val="50000"/>
                </a:schemeClr>
              </a:solidFill>
              <a:latin typeface="Segoe UI (Corps)"/>
            </a:endParaRPr>
          </a:p>
        </p:txBody>
      </p:sp>
      <p:cxnSp>
        <p:nvCxnSpPr>
          <p:cNvPr id="39" name="Connecteur droit avec flèche 30">
            <a:extLst>
              <a:ext uri="{FF2B5EF4-FFF2-40B4-BE49-F238E27FC236}">
                <a16:creationId xmlns:a16="http://schemas.microsoft.com/office/drawing/2014/main" id="{3FDA47EE-4126-6E2A-1F5D-9C1F14B79273}"/>
              </a:ext>
            </a:extLst>
          </p:cNvPr>
          <p:cNvCxnSpPr>
            <a:cxnSpLocks/>
            <a:stCxn id="38" idx="1"/>
          </p:cNvCxnSpPr>
          <p:nvPr/>
        </p:nvCxnSpPr>
        <p:spPr>
          <a:xfrm flipH="1">
            <a:off x="4250081" y="2830390"/>
            <a:ext cx="979496" cy="923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98172" y="4239178"/>
            <a:ext cx="115306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5" name="Freeform 82">
            <a:extLst>
              <a:ext uri="{FF2B5EF4-FFF2-40B4-BE49-F238E27FC236}">
                <a16:creationId xmlns:a16="http://schemas.microsoft.com/office/drawing/2014/main" id="{B77F0EF0-15BB-1BE9-0A81-5BD137964007}"/>
              </a:ext>
            </a:extLst>
          </p:cNvPr>
          <p:cNvSpPr/>
          <p:nvPr/>
        </p:nvSpPr>
        <p:spPr bwMode="gray">
          <a:xfrm>
            <a:off x="333615" y="5440997"/>
            <a:ext cx="2129113"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algn="just"/>
            <a:r>
              <a:rPr lang="en-US" sz="1200" dirty="0" err="1" smtClean="0">
                <a:solidFill>
                  <a:schemeClr val="bg1">
                    <a:lumMod val="50000"/>
                  </a:schemeClr>
                </a:solidFill>
                <a:latin typeface="Segoe UI (Corps)"/>
              </a:rPr>
              <a:t>Dans</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cette</a:t>
            </a:r>
            <a:r>
              <a:rPr lang="en-US" sz="1200" dirty="0" smtClean="0">
                <a:solidFill>
                  <a:schemeClr val="bg1">
                    <a:lumMod val="50000"/>
                  </a:schemeClr>
                </a:solidFill>
                <a:latin typeface="Segoe UI (Corps)"/>
              </a:rPr>
              <a:t> zone </a:t>
            </a:r>
            <a:r>
              <a:rPr lang="en-US" sz="1200" dirty="0" err="1" smtClean="0">
                <a:solidFill>
                  <a:schemeClr val="bg1">
                    <a:lumMod val="50000"/>
                  </a:schemeClr>
                </a:solidFill>
                <a:latin typeface="Segoe UI (Corps)"/>
              </a:rPr>
              <a:t>textuelle</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l’utilisateur</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peut</a:t>
            </a:r>
            <a:r>
              <a:rPr lang="en-US" sz="1200" dirty="0" smtClean="0">
                <a:solidFill>
                  <a:schemeClr val="bg1">
                    <a:lumMod val="50000"/>
                  </a:schemeClr>
                </a:solidFill>
                <a:latin typeface="Segoe UI (Corps)"/>
              </a:rPr>
              <a:t> poser des questions </a:t>
            </a:r>
            <a:r>
              <a:rPr lang="fr-FR" sz="1200" dirty="0" smtClean="0">
                <a:solidFill>
                  <a:schemeClr val="bg1">
                    <a:lumMod val="50000"/>
                  </a:schemeClr>
                </a:solidFill>
                <a:latin typeface="Segoe UI (Corps)"/>
              </a:rPr>
              <a:t>à</a:t>
            </a:r>
            <a:r>
              <a:rPr lang="en-US" sz="1200" dirty="0" smtClean="0">
                <a:solidFill>
                  <a:schemeClr val="bg1">
                    <a:lumMod val="50000"/>
                  </a:schemeClr>
                </a:solidFill>
                <a:latin typeface="Segoe UI (Corps)"/>
              </a:rPr>
              <a:t> propos du </a:t>
            </a:r>
            <a:r>
              <a:rPr lang="en-US" sz="1200" dirty="0" err="1" smtClean="0">
                <a:solidFill>
                  <a:schemeClr val="bg1">
                    <a:lumMod val="50000"/>
                  </a:schemeClr>
                </a:solidFill>
                <a:latin typeface="Segoe UI (Corps)"/>
              </a:rPr>
              <a:t>fichier</a:t>
            </a:r>
            <a:r>
              <a:rPr lang="en-US" sz="1200" dirty="0" smtClean="0">
                <a:solidFill>
                  <a:schemeClr val="bg1">
                    <a:lumMod val="50000"/>
                  </a:schemeClr>
                </a:solidFill>
                <a:latin typeface="Segoe UI (Corps)"/>
              </a:rPr>
              <a:t> et </a:t>
            </a:r>
            <a:r>
              <a:rPr lang="en-US" sz="1200" dirty="0" err="1" smtClean="0">
                <a:solidFill>
                  <a:schemeClr val="bg1">
                    <a:lumMod val="50000"/>
                  </a:schemeClr>
                </a:solidFill>
                <a:latin typeface="Segoe UI (Corps)"/>
              </a:rPr>
              <a:t>obtenir</a:t>
            </a:r>
            <a:r>
              <a:rPr lang="en-US" sz="1200" dirty="0" smtClean="0">
                <a:solidFill>
                  <a:schemeClr val="bg1">
                    <a:lumMod val="50000"/>
                  </a:schemeClr>
                </a:solidFill>
                <a:latin typeface="Segoe UI (Corps)"/>
              </a:rPr>
              <a:t> des r</a:t>
            </a:r>
            <a:r>
              <a:rPr lang="fr-FR" sz="1200" dirty="0" smtClean="0">
                <a:solidFill>
                  <a:schemeClr val="bg1">
                    <a:lumMod val="50000"/>
                  </a:schemeClr>
                </a:solidFill>
                <a:latin typeface="Segoe UI (Corps)"/>
              </a:rPr>
              <a:t>é</a:t>
            </a:r>
            <a:r>
              <a:rPr lang="en-US" sz="1200" dirty="0" err="1" smtClean="0">
                <a:solidFill>
                  <a:schemeClr val="bg1">
                    <a:lumMod val="50000"/>
                  </a:schemeClr>
                </a:solidFill>
                <a:latin typeface="Segoe UI (Corps)"/>
              </a:rPr>
              <a:t>ponses</a:t>
            </a:r>
            <a:endParaRPr lang="en-US" sz="1200" dirty="0">
              <a:solidFill>
                <a:schemeClr val="bg1">
                  <a:lumMod val="50000"/>
                </a:schemeClr>
              </a:solidFill>
              <a:latin typeface="Segoe UI (Corps)"/>
            </a:endParaRPr>
          </a:p>
        </p:txBody>
      </p:sp>
      <p:cxnSp>
        <p:nvCxnSpPr>
          <p:cNvPr id="46" name="Connecteur droit avec flèche 30">
            <a:extLst>
              <a:ext uri="{FF2B5EF4-FFF2-40B4-BE49-F238E27FC236}">
                <a16:creationId xmlns:a16="http://schemas.microsoft.com/office/drawing/2014/main" id="{3FDA47EE-4126-6E2A-1F5D-9C1F14B79273}"/>
              </a:ext>
            </a:extLst>
          </p:cNvPr>
          <p:cNvCxnSpPr>
            <a:cxnSpLocks/>
            <a:stCxn id="45" idx="0"/>
          </p:cNvCxnSpPr>
          <p:nvPr/>
        </p:nvCxnSpPr>
        <p:spPr>
          <a:xfrm flipV="1">
            <a:off x="1398172" y="4710178"/>
            <a:ext cx="0" cy="730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679075" y="4177316"/>
            <a:ext cx="28382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5291761" y="3931095"/>
            <a:ext cx="1367682" cy="246221"/>
          </a:xfrm>
          <a:prstGeom prst="rect">
            <a:avLst/>
          </a:prstGeom>
          <a:noFill/>
        </p:spPr>
        <p:txBody>
          <a:bodyPr wrap="none" rtlCol="0">
            <a:spAutoFit/>
          </a:bodyPr>
          <a:lstStyle/>
          <a:p>
            <a:r>
              <a:rPr lang="en-US" sz="1000" dirty="0" smtClean="0">
                <a:latin typeface="Segoe UI (Corps)"/>
              </a:rPr>
              <a:t>Anomalies d</a:t>
            </a:r>
            <a:r>
              <a:rPr lang="fr-FR" sz="1000" dirty="0" smtClean="0">
                <a:latin typeface="Segoe UI (Corps)"/>
              </a:rPr>
              <a:t>é</a:t>
            </a:r>
            <a:r>
              <a:rPr lang="en-US" sz="1000" dirty="0" err="1" smtClean="0">
                <a:latin typeface="Segoe UI (Corps)"/>
              </a:rPr>
              <a:t>tect</a:t>
            </a:r>
            <a:r>
              <a:rPr lang="fr-FR" sz="1000" dirty="0" err="1" smtClean="0">
                <a:latin typeface="Segoe UI (Corps)"/>
              </a:rPr>
              <a:t>ées</a:t>
            </a:r>
            <a:endParaRPr lang="en-US" sz="1000" dirty="0">
              <a:latin typeface="Segoe UI (Corps)"/>
            </a:endParaRPr>
          </a:p>
        </p:txBody>
      </p:sp>
      <p:sp>
        <p:nvSpPr>
          <p:cNvPr id="57" name="Freeform 82">
            <a:extLst>
              <a:ext uri="{FF2B5EF4-FFF2-40B4-BE49-F238E27FC236}">
                <a16:creationId xmlns:a16="http://schemas.microsoft.com/office/drawing/2014/main" id="{B77F0EF0-15BB-1BE9-0A81-5BD137964007}"/>
              </a:ext>
            </a:extLst>
          </p:cNvPr>
          <p:cNvSpPr/>
          <p:nvPr/>
        </p:nvSpPr>
        <p:spPr bwMode="gray">
          <a:xfrm>
            <a:off x="3843382" y="5493664"/>
            <a:ext cx="2425670"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dirty="0">
                <a:solidFill>
                  <a:schemeClr val="bg1">
                    <a:lumMod val="50000"/>
                  </a:schemeClr>
                </a:solidFill>
                <a:latin typeface="Segoe UI (Corps)"/>
              </a:rPr>
              <a:t>Après </a:t>
            </a:r>
            <a:r>
              <a:rPr lang="fr-FR" sz="1200" dirty="0" smtClean="0">
                <a:solidFill>
                  <a:schemeClr val="bg1">
                    <a:lumMod val="50000"/>
                  </a:schemeClr>
                </a:solidFill>
                <a:latin typeface="Segoe UI (Corps)"/>
              </a:rPr>
              <a:t>dé</a:t>
            </a:r>
            <a:r>
              <a:rPr lang="en-US" sz="1200" dirty="0" err="1" smtClean="0">
                <a:solidFill>
                  <a:schemeClr val="bg1">
                    <a:lumMod val="50000"/>
                  </a:schemeClr>
                </a:solidFill>
                <a:latin typeface="Segoe UI (Corps)"/>
              </a:rPr>
              <a:t>tection</a:t>
            </a:r>
            <a:r>
              <a:rPr lang="en-US" sz="1200" dirty="0" smtClean="0">
                <a:solidFill>
                  <a:schemeClr val="bg1">
                    <a:lumMod val="50000"/>
                  </a:schemeClr>
                </a:solidFill>
                <a:latin typeface="Segoe UI (Corps)"/>
              </a:rPr>
              <a:t> des anomalies</a:t>
            </a:r>
            <a:r>
              <a:rPr lang="fr-FR" sz="1200" dirty="0" smtClean="0">
                <a:solidFill>
                  <a:schemeClr val="bg1">
                    <a:lumMod val="50000"/>
                  </a:schemeClr>
                </a:solidFill>
                <a:latin typeface="Segoe UI (Corps)"/>
              </a:rPr>
              <a:t>, </a:t>
            </a:r>
            <a:r>
              <a:rPr lang="fr-FR" sz="1200" dirty="0">
                <a:solidFill>
                  <a:schemeClr val="bg1">
                    <a:lumMod val="50000"/>
                  </a:schemeClr>
                </a:solidFill>
                <a:latin typeface="Segoe UI (Corps)"/>
              </a:rPr>
              <a:t>l’utilisateur peut envoyer ça par e-mail aux parties prenantes.</a:t>
            </a:r>
            <a:endParaRPr lang="en-US" sz="1000" dirty="0">
              <a:solidFill>
                <a:schemeClr val="bg1">
                  <a:lumMod val="50000"/>
                </a:schemeClr>
              </a:solidFill>
              <a:latin typeface="Segoe UI (Corps)"/>
            </a:endParaRPr>
          </a:p>
        </p:txBody>
      </p:sp>
      <p:sp>
        <p:nvSpPr>
          <p:cNvPr id="66" name="TextBox 65"/>
          <p:cNvSpPr txBox="1"/>
          <p:nvPr/>
        </p:nvSpPr>
        <p:spPr>
          <a:xfrm>
            <a:off x="3944618" y="1674849"/>
            <a:ext cx="4302781" cy="307777"/>
          </a:xfrm>
          <a:prstGeom prst="rect">
            <a:avLst/>
          </a:prstGeom>
          <a:noFill/>
        </p:spPr>
        <p:txBody>
          <a:bodyPr wrap="none" rtlCol="0">
            <a:spAutoFit/>
          </a:bodyPr>
          <a:lstStyle/>
          <a:p>
            <a:pPr algn="ctr"/>
            <a:r>
              <a:rPr lang="en-US" sz="1400" dirty="0" smtClean="0">
                <a:solidFill>
                  <a:schemeClr val="accent5">
                    <a:lumMod val="50000"/>
                  </a:schemeClr>
                </a:solidFill>
                <a:latin typeface="Segoe UI (Corps)"/>
              </a:rPr>
              <a:t>Interface Utilisateur pour la d</a:t>
            </a:r>
            <a:r>
              <a:rPr lang="fr-FR" sz="1400" dirty="0">
                <a:solidFill>
                  <a:schemeClr val="accent5">
                    <a:lumMod val="50000"/>
                  </a:schemeClr>
                </a:solidFill>
                <a:latin typeface="Segoe UI (Corps)"/>
              </a:rPr>
              <a:t>é</a:t>
            </a:r>
            <a:r>
              <a:rPr lang="en-US" sz="1400" dirty="0" err="1" smtClean="0">
                <a:solidFill>
                  <a:schemeClr val="accent5">
                    <a:lumMod val="50000"/>
                  </a:schemeClr>
                </a:solidFill>
                <a:latin typeface="Segoe UI (Corps)"/>
              </a:rPr>
              <a:t>tection</a:t>
            </a:r>
            <a:r>
              <a:rPr lang="en-US" sz="1400" dirty="0" smtClean="0">
                <a:solidFill>
                  <a:schemeClr val="accent5">
                    <a:lumMod val="50000"/>
                  </a:schemeClr>
                </a:solidFill>
                <a:latin typeface="Segoe UI (Corps)"/>
              </a:rPr>
              <a:t> des anomalies</a:t>
            </a:r>
            <a:endParaRPr lang="en-US" sz="1400" dirty="0">
              <a:solidFill>
                <a:schemeClr val="accent5">
                  <a:lumMod val="50000"/>
                </a:schemeClr>
              </a:solidFill>
              <a:latin typeface="Segoe UI (Corps)"/>
            </a:endParaRPr>
          </a:p>
        </p:txBody>
      </p:sp>
      <p:pic>
        <p:nvPicPr>
          <p:cNvPr id="48" name="Picture 47"/>
          <p:cNvPicPr>
            <a:picLocks noChangeAspect="1"/>
          </p:cNvPicPr>
          <p:nvPr/>
        </p:nvPicPr>
        <p:blipFill rotWithShape="1">
          <a:blip r:embed="rId5">
            <a:extLst>
              <a:ext uri="{28A0092B-C50C-407E-A947-70E740481C1C}">
                <a14:useLocalDpi xmlns:a14="http://schemas.microsoft.com/office/drawing/2010/main" val="0"/>
              </a:ext>
            </a:extLst>
          </a:blip>
          <a:srcRect t="55555"/>
          <a:stretch/>
        </p:blipFill>
        <p:spPr>
          <a:xfrm>
            <a:off x="7516564" y="5455254"/>
            <a:ext cx="3178714" cy="1074787"/>
          </a:xfrm>
          <a:prstGeom prst="rect">
            <a:avLst/>
          </a:prstGeom>
        </p:spPr>
      </p:pic>
      <p:cxnSp>
        <p:nvCxnSpPr>
          <p:cNvPr id="49" name="Connecteur droit avec flèche 30">
            <a:extLst>
              <a:ext uri="{FF2B5EF4-FFF2-40B4-BE49-F238E27FC236}">
                <a16:creationId xmlns:a16="http://schemas.microsoft.com/office/drawing/2014/main" id="{3FDA47EE-4126-6E2A-1F5D-9C1F14B79273}"/>
              </a:ext>
            </a:extLst>
          </p:cNvPr>
          <p:cNvCxnSpPr>
            <a:cxnSpLocks/>
            <a:stCxn id="57" idx="3"/>
          </p:cNvCxnSpPr>
          <p:nvPr/>
        </p:nvCxnSpPr>
        <p:spPr>
          <a:xfrm>
            <a:off x="6269052" y="6033738"/>
            <a:ext cx="1450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8648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75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5" grpId="0" animBg="1"/>
      <p:bldP spid="55" grpId="0"/>
      <p:bldP spid="5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0854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32"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Contexte</a:t>
            </a:r>
            <a:r>
              <a:rPr kumimoji="0" lang="en-US" sz="1200" b="1" i="0" u="none" strike="noStrike" kern="1200" cap="none" spc="0" normalizeH="0" baseline="0" noProof="0" dirty="0" smtClean="0">
                <a:ln>
                  <a:noFill/>
                </a:ln>
                <a:solidFill>
                  <a:schemeClr val="accent5">
                    <a:lumMod val="50000"/>
                  </a:schemeClr>
                </a:solidFill>
                <a:effectLst/>
                <a:uLnTx/>
                <a:uFillTx/>
                <a:latin typeface="Segoe UI (Corps)"/>
              </a:rPr>
              <a:t> &amp; </a:t>
            </a:r>
            <a:r>
              <a:rPr lang="en-US" sz="1200" b="1" dirty="0" err="1">
                <a:solidFill>
                  <a:schemeClr val="accent5">
                    <a:lumMod val="50000"/>
                  </a:schemeClr>
                </a:solidFill>
                <a:latin typeface="Segoe UI (Corps)"/>
              </a:rPr>
              <a:t>Problématique</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33" name="Rectangle : coins arrondis 46">
            <a:extLst>
              <a:ext uri="{FF2B5EF4-FFF2-40B4-BE49-F238E27FC236}">
                <a16:creationId xmlns:a16="http://schemas.microsoft.com/office/drawing/2014/main" id="{E83BA53A-A2E5-AAA5-5953-4DBEA7E86244}"/>
              </a:ext>
            </a:extLst>
          </p:cNvPr>
          <p:cNvSpPr/>
          <p:nvPr/>
        </p:nvSpPr>
        <p:spPr>
          <a:xfrm>
            <a:off x="5811496" y="506380"/>
            <a:ext cx="826344" cy="2118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E7E6E6">
                    <a:lumMod val="50000"/>
                  </a:srgbClr>
                </a:solidFill>
                <a:effectLst/>
                <a:uLnTx/>
                <a:uFillTx/>
                <a:latin typeface="Segoe UI (Corps)"/>
                <a:ea typeface="+mn-ea"/>
                <a:cs typeface="+mn-cs"/>
              </a:rPr>
              <a:t>Objectifs</a:t>
            </a:r>
            <a:endParaRPr kumimoji="0" lang="fr-FR" sz="1200" b="0"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cxnSp>
        <p:nvCxnSpPr>
          <p:cNvPr id="37"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48"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avec flèche vers la droite 10">
            <a:extLst>
              <a:ext uri="{FF2B5EF4-FFF2-40B4-BE49-F238E27FC236}">
                <a16:creationId xmlns:a16="http://schemas.microsoft.com/office/drawing/2014/main" id="{25CF8189-6FF7-C7B0-4C66-48BCE4097CB9}"/>
              </a:ext>
            </a:extLst>
          </p:cNvPr>
          <p:cNvSpPr/>
          <p:nvPr/>
        </p:nvSpPr>
        <p:spPr>
          <a:xfrm>
            <a:off x="606795" y="1484715"/>
            <a:ext cx="10998635" cy="1498600"/>
          </a:xfrm>
          <a:prstGeom prst="rightArrowCallout">
            <a:avLst>
              <a:gd name="adj1" fmla="val 100000"/>
              <a:gd name="adj2" fmla="val 50000"/>
              <a:gd name="adj3" fmla="val 0"/>
              <a:gd name="adj4" fmla="val 97072"/>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300"/>
              </a:spcAft>
              <a:buClrTx/>
              <a:buSzTx/>
              <a:buFontTx/>
              <a:buNone/>
              <a:tabLst/>
              <a:defRPr/>
            </a:pPr>
            <a:r>
              <a:rPr kumimoji="0" lang="fr-FR" sz="1400" b="1" u="none" strike="noStrike" kern="0" cap="none" spc="0" normalizeH="0" baseline="0" noProof="0" dirty="0" smtClean="0">
                <a:ln>
                  <a:noFill/>
                </a:ln>
                <a:solidFill>
                  <a:schemeClr val="accent1"/>
                </a:solidFill>
                <a:uLnTx/>
                <a:uFillTx/>
                <a:latin typeface="Segoe UI (Corps)"/>
                <a:ea typeface="+mn-ea"/>
                <a:cs typeface="Segoe UI" panose="020B0502040204020203" pitchFamily="34" charset="0"/>
              </a:rPr>
              <a:t>Contexte</a:t>
            </a:r>
            <a:r>
              <a:rPr kumimoji="0" lang="fr-FR" sz="1400" b="1" i="1" u="none" strike="noStrike" kern="0" cap="none" spc="0" normalizeH="0" baseline="0" noProof="0" dirty="0" smtClean="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lvl="0" algn="just">
              <a:spcAft>
                <a:spcPts val="300"/>
              </a:spcAft>
              <a:defRPr/>
            </a:pPr>
            <a:r>
              <a:rPr lang="fr-FR" sz="1400" dirty="0">
                <a:latin typeface="Segoe UI" panose="020B0502040204020203" pitchFamily="34" charset="0"/>
                <a:cs typeface="Segoe UI" panose="020B0502040204020203" pitchFamily="34" charset="0"/>
              </a:rPr>
              <a:t>L'importance de la gouvernance des données au sein du groupe est encore plus importante car elle soutient directement les initiatives d'innovation et de transformation numérique. En établissant des politiques claires, des standards de qualité, et des procédures de gestion des données, </a:t>
            </a:r>
            <a:r>
              <a:rPr lang="fr-FR" sz="1400" dirty="0" smtClean="0">
                <a:latin typeface="Segoe UI" panose="020B0502040204020203" pitchFamily="34" charset="0"/>
                <a:cs typeface="Segoe UI" panose="020B0502040204020203" pitchFamily="34" charset="0"/>
              </a:rPr>
              <a:t>l’é</a:t>
            </a:r>
            <a:r>
              <a:rPr lang="en-US" sz="1400" dirty="0" err="1" smtClean="0">
                <a:latin typeface="Segoe UI" panose="020B0502040204020203" pitchFamily="34" charset="0"/>
                <a:cs typeface="Segoe UI" panose="020B0502040204020203" pitchFamily="34" charset="0"/>
              </a:rPr>
              <a:t>quipe</a:t>
            </a:r>
            <a:r>
              <a:rPr lang="en-US" sz="1400" dirty="0" smtClean="0">
                <a:latin typeface="Segoe UI" panose="020B0502040204020203" pitchFamily="34" charset="0"/>
                <a:cs typeface="Segoe UI" panose="020B0502040204020203" pitchFamily="34" charset="0"/>
              </a:rPr>
              <a:t> </a:t>
            </a:r>
            <a:r>
              <a:rPr lang="en-US" sz="1400" b="1" dirty="0" smtClean="0">
                <a:latin typeface="Segoe UI" panose="020B0502040204020203" pitchFamily="34" charset="0"/>
                <a:cs typeface="Segoe UI" panose="020B0502040204020203" pitchFamily="34" charset="0"/>
              </a:rPr>
              <a:t>data governance norm &amp; quality</a:t>
            </a:r>
            <a:r>
              <a:rPr lang="fr-FR" sz="1400" b="1" dirty="0" smtClean="0">
                <a:latin typeface="Segoe UI" panose="020B0502040204020203" pitchFamily="34" charset="0"/>
                <a:cs typeface="Segoe UI" panose="020B0502040204020203" pitchFamily="34" charset="0"/>
              </a:rPr>
              <a:t> </a:t>
            </a:r>
            <a:r>
              <a:rPr lang="fr-FR" sz="1400" dirty="0">
                <a:latin typeface="Segoe UI" panose="020B0502040204020203" pitchFamily="34" charset="0"/>
                <a:cs typeface="Segoe UI" panose="020B0502040204020203" pitchFamily="34" charset="0"/>
              </a:rPr>
              <a:t>s'assure que les données restent un actif précieux, géré de manière efficace et éthique</a:t>
            </a:r>
            <a:r>
              <a:rPr lang="fr-FR" sz="1400" dirty="0" smtClean="0">
                <a:latin typeface="Segoe UI" panose="020B0502040204020203" pitchFamily="34" charset="0"/>
                <a:cs typeface="Segoe UI" panose="020B0502040204020203" pitchFamily="34" charset="0"/>
              </a:rPr>
              <a:t>.</a:t>
            </a: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endParaRPr>
          </a:p>
        </p:txBody>
      </p:sp>
      <p:sp>
        <p:nvSpPr>
          <p:cNvPr id="36" name="Rectangle avec flèche vers la droite 10">
            <a:extLst>
              <a:ext uri="{FF2B5EF4-FFF2-40B4-BE49-F238E27FC236}">
                <a16:creationId xmlns:a16="http://schemas.microsoft.com/office/drawing/2014/main" id="{25CF8189-6FF7-C7B0-4C66-48BCE4097CB9}"/>
              </a:ext>
            </a:extLst>
          </p:cNvPr>
          <p:cNvSpPr/>
          <p:nvPr/>
        </p:nvSpPr>
        <p:spPr>
          <a:xfrm>
            <a:off x="606794" y="3148932"/>
            <a:ext cx="7699005" cy="1562322"/>
          </a:xfrm>
          <a:prstGeom prst="rightArrowCallout">
            <a:avLst>
              <a:gd name="adj1" fmla="val 100000"/>
              <a:gd name="adj2" fmla="val 50000"/>
              <a:gd name="adj3" fmla="val 0"/>
              <a:gd name="adj4" fmla="val 97072"/>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lvl="0" algn="just">
              <a:spcAft>
                <a:spcPts val="300"/>
              </a:spcAft>
              <a:defRPr/>
            </a:pPr>
            <a:r>
              <a:rPr lang="en-US" sz="1400" b="1" dirty="0" err="1" smtClean="0">
                <a:solidFill>
                  <a:schemeClr val="accent1"/>
                </a:solidFill>
                <a:latin typeface="Segoe UI (Corps)"/>
              </a:rPr>
              <a:t>Problématique</a:t>
            </a:r>
            <a:r>
              <a:rPr kumimoji="0" lang="fr-FR" sz="1400" b="1" i="1" u="none" strike="noStrike" kern="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algn="just"/>
            <a:r>
              <a:rPr lang="fr-FR" sz="1400" dirty="0">
                <a:latin typeface="Segoe UI" panose="020B0502040204020203" pitchFamily="34" charset="0"/>
                <a:cs typeface="Segoe UI" panose="020B0502040204020203" pitchFamily="34" charset="0"/>
              </a:rPr>
              <a:t>La problématique centrale de ce projet réside dans la nécessité de moderniser et d’automatiser la gestion des métadonnées pour surmonter les défis liés à l’efficacité, la sécurité, et la qualité des données.</a:t>
            </a:r>
            <a:endParaRPr lang="en-US" sz="1400" dirty="0">
              <a:latin typeface="Segoe UI" panose="020B0502040204020203" pitchFamily="34" charset="0"/>
              <a:cs typeface="Segoe UI" panose="020B0502040204020203" pitchFamily="34" charset="0"/>
            </a:endParaRPr>
          </a:p>
        </p:txBody>
      </p:sp>
      <p:pic>
        <p:nvPicPr>
          <p:cNvPr id="39" name="Picture 38"/>
          <p:cNvPicPr>
            <a:picLocks noChangeAspect="1"/>
          </p:cNvPicPr>
          <p:nvPr/>
        </p:nvPicPr>
        <p:blipFill rotWithShape="1">
          <a:blip r:embed="rId3"/>
          <a:srcRect l="36380" t="23288" r="27801" b="35508"/>
          <a:stretch/>
        </p:blipFill>
        <p:spPr>
          <a:xfrm>
            <a:off x="8087860" y="3034632"/>
            <a:ext cx="381732" cy="476722"/>
          </a:xfrm>
          <a:prstGeom prst="rect">
            <a:avLst/>
          </a:prstGeom>
        </p:spPr>
      </p:pic>
      <p:sp>
        <p:nvSpPr>
          <p:cNvPr id="40" name="Rectangle : coins arrondis 47">
            <a:extLst>
              <a:ext uri="{FF2B5EF4-FFF2-40B4-BE49-F238E27FC236}">
                <a16:creationId xmlns:a16="http://schemas.microsoft.com/office/drawing/2014/main" id="{A369BABB-D073-B46B-C21F-36C9AE967966}"/>
              </a:ext>
            </a:extLst>
          </p:cNvPr>
          <p:cNvSpPr/>
          <p:nvPr/>
        </p:nvSpPr>
        <p:spPr>
          <a:xfrm>
            <a:off x="7534347" y="516653"/>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US" sz="1200" b="0" i="0" u="none" strike="noStrike" kern="1200" cap="none" spc="0" normalizeH="0" baseline="0" noProof="0" dirty="0" err="1" smtClean="0">
                <a:ln>
                  <a:noFill/>
                </a:ln>
                <a:solidFill>
                  <a:srgbClr val="E7E6E6">
                    <a:lumMod val="50000"/>
                  </a:srgbClr>
                </a:solidFill>
                <a:effectLst/>
                <a:uLnTx/>
                <a:uFillTx/>
                <a:latin typeface="Segoe UI (Corps)"/>
              </a:rPr>
              <a:t>Méthodologie</a:t>
            </a:r>
            <a:endParaRPr kumimoji="0" lang="fr-FR" sz="1200" b="0" i="0" u="none" strike="noStrike" kern="1200" cap="none" spc="0" normalizeH="0" baseline="0" noProof="0" dirty="0">
              <a:ln>
                <a:noFill/>
              </a:ln>
              <a:solidFill>
                <a:srgbClr val="E7E6E6">
                  <a:lumMod val="50000"/>
                </a:srgbClr>
              </a:solidFill>
              <a:effectLst/>
              <a:uLnTx/>
              <a:uFillTx/>
              <a:latin typeface="Segoe UI (Corps)"/>
            </a:endParaRPr>
          </a:p>
        </p:txBody>
      </p:sp>
    </p:spTree>
    <p:extLst>
      <p:ext uri="{BB962C8B-B14F-4D97-AF65-F5344CB8AC3E}">
        <p14:creationId xmlns:p14="http://schemas.microsoft.com/office/powerpoint/2010/main" val="32616064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32"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33"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Objectifs</a:t>
            </a:r>
            <a:endParaRPr kumimoji="0" lang="fr-FR" sz="1200" b="1" i="0" u="none" strike="noStrike" kern="1200" cap="none" spc="0" normalizeH="0" baseline="0" noProof="0" dirty="0">
              <a:ln>
                <a:noFill/>
              </a:ln>
              <a:solidFill>
                <a:schemeClr val="accent5">
                  <a:lumMod val="50000"/>
                </a:schemeClr>
              </a:solidFill>
              <a:effectLst/>
              <a:uLnTx/>
              <a:uFillTx/>
              <a:latin typeface="Segoe UI (Corps)"/>
              <a:ea typeface="+mn-ea"/>
              <a:cs typeface="+mn-cs"/>
            </a:endParaRPr>
          </a:p>
        </p:txBody>
      </p:sp>
      <p:cxnSp>
        <p:nvCxnSpPr>
          <p:cNvPr id="37"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48"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 en arc 59">
            <a:extLst>
              <a:ext uri="{FF2B5EF4-FFF2-40B4-BE49-F238E27FC236}">
                <a16:creationId xmlns:a16="http://schemas.microsoft.com/office/drawing/2014/main" id="{FB56366C-88B0-56BA-1A00-1D3B8C5C4C84}"/>
              </a:ext>
            </a:extLst>
          </p:cNvPr>
          <p:cNvCxnSpPr/>
          <p:nvPr/>
        </p:nvCxnSpPr>
        <p:spPr>
          <a:xfrm rot="10800000" flipH="1">
            <a:off x="1356441" y="2093382"/>
            <a:ext cx="515087" cy="16232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 en arc 61">
            <a:extLst>
              <a:ext uri="{FF2B5EF4-FFF2-40B4-BE49-F238E27FC236}">
                <a16:creationId xmlns:a16="http://schemas.microsoft.com/office/drawing/2014/main" id="{56B395EC-8C33-D74A-AA37-4B076B6222D7}"/>
              </a:ext>
            </a:extLst>
          </p:cNvPr>
          <p:cNvCxnSpPr/>
          <p:nvPr/>
        </p:nvCxnSpPr>
        <p:spPr>
          <a:xfrm>
            <a:off x="1356441" y="3716641"/>
            <a:ext cx="515087" cy="17803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71774" y="1924370"/>
            <a:ext cx="3357329" cy="292388"/>
          </a:xfrm>
          <a:prstGeom prst="rect">
            <a:avLst/>
          </a:prstGeom>
        </p:spPr>
        <p:txBody>
          <a:bodyPr wrap="none">
            <a:spAutoFit/>
          </a:bodyPr>
          <a:lstStyle/>
          <a:p>
            <a:pPr>
              <a:buSzPts val="1800"/>
            </a:pPr>
            <a:r>
              <a:rPr lang="fr-FR" sz="1250" dirty="0" smtClean="0">
                <a:solidFill>
                  <a:schemeClr val="accent5">
                    <a:lumMod val="50000"/>
                  </a:schemeClr>
                </a:solidFill>
                <a:latin typeface="Segoe UI" panose="020B0502040204020203" pitchFamily="34" charset="0"/>
                <a:cs typeface="Segoe UI" panose="020B0502040204020203" pitchFamily="34" charset="0"/>
              </a:rPr>
              <a:t>Automatisation de l’ingestion des données </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5" name="Rectangle 4"/>
          <p:cNvSpPr/>
          <p:nvPr/>
        </p:nvSpPr>
        <p:spPr>
          <a:xfrm>
            <a:off x="1971774" y="2606883"/>
            <a:ext cx="3227678" cy="292388"/>
          </a:xfrm>
          <a:prstGeom prst="rect">
            <a:avLst/>
          </a:prstGeom>
        </p:spPr>
        <p:txBody>
          <a:bodyPr wrap="none">
            <a:spAutoFit/>
          </a:bodyPr>
          <a:lstStyle/>
          <a:p>
            <a:r>
              <a:rPr lang="fr-FR" sz="1250" dirty="0">
                <a:solidFill>
                  <a:schemeClr val="accent5">
                    <a:lumMod val="50000"/>
                  </a:schemeClr>
                </a:solidFill>
                <a:latin typeface="Segoe UI" panose="020B0502040204020203" pitchFamily="34" charset="0"/>
                <a:cs typeface="Segoe UI" panose="020B0502040204020203" pitchFamily="34" charset="0"/>
              </a:rPr>
              <a:t>Évaluation de la qualité des métadonnées</a:t>
            </a:r>
          </a:p>
        </p:txBody>
      </p:sp>
      <p:sp>
        <p:nvSpPr>
          <p:cNvPr id="6" name="Rectangle 5"/>
          <p:cNvSpPr/>
          <p:nvPr/>
        </p:nvSpPr>
        <p:spPr>
          <a:xfrm>
            <a:off x="1971774" y="3280929"/>
            <a:ext cx="3260764" cy="477054"/>
          </a:xfrm>
          <a:prstGeom prst="rect">
            <a:avLst/>
          </a:prstGeom>
        </p:spPr>
        <p:txBody>
          <a:bodyPr wrap="none">
            <a:spAutoFit/>
          </a:bodyPr>
          <a:lstStyle/>
          <a:p>
            <a:r>
              <a:rPr lang="fr-FR" sz="1250" dirty="0">
                <a:solidFill>
                  <a:schemeClr val="accent5">
                    <a:lumMod val="50000"/>
                  </a:schemeClr>
                </a:solidFill>
                <a:latin typeface="Segoe UI" panose="020B0502040204020203" pitchFamily="34" charset="0"/>
                <a:cs typeface="Segoe UI" panose="020B0502040204020203" pitchFamily="34" charset="0"/>
              </a:rPr>
              <a:t>Intégration </a:t>
            </a:r>
            <a:r>
              <a:rPr lang="fr-FR" sz="1250" dirty="0" smtClean="0">
                <a:solidFill>
                  <a:schemeClr val="accent5">
                    <a:lumMod val="50000"/>
                  </a:schemeClr>
                </a:solidFill>
                <a:latin typeface="Segoe UI" panose="020B0502040204020203" pitchFamily="34" charset="0"/>
                <a:cs typeface="Segoe UI" panose="020B0502040204020203" pitchFamily="34" charset="0"/>
              </a:rPr>
              <a:t>transparente </a:t>
            </a:r>
            <a:r>
              <a:rPr lang="fr-FR" sz="1250" dirty="0">
                <a:solidFill>
                  <a:schemeClr val="accent5">
                    <a:lumMod val="50000"/>
                  </a:schemeClr>
                </a:solidFill>
                <a:latin typeface="Segoe UI" panose="020B0502040204020203" pitchFamily="34" charset="0"/>
                <a:cs typeface="Segoe UI" panose="020B0502040204020203" pitchFamily="34" charset="0"/>
              </a:rPr>
              <a:t>dans l’Écosystème </a:t>
            </a:r>
            <a:endParaRPr lang="fr-FR" sz="1250" dirty="0" smtClean="0">
              <a:solidFill>
                <a:schemeClr val="accent5">
                  <a:lumMod val="50000"/>
                </a:schemeClr>
              </a:solidFill>
              <a:latin typeface="Segoe UI" panose="020B0502040204020203" pitchFamily="34" charset="0"/>
              <a:cs typeface="Segoe UI" panose="020B0502040204020203" pitchFamily="34" charset="0"/>
            </a:endParaRPr>
          </a:p>
          <a:p>
            <a:r>
              <a:rPr lang="fr-FR" sz="1250" dirty="0" smtClean="0">
                <a:solidFill>
                  <a:schemeClr val="accent5">
                    <a:lumMod val="50000"/>
                  </a:schemeClr>
                </a:solidFill>
                <a:latin typeface="Segoe UI" panose="020B0502040204020203" pitchFamily="34" charset="0"/>
                <a:cs typeface="Segoe UI" panose="020B0502040204020203" pitchFamily="34" charset="0"/>
              </a:rPr>
              <a:t>actuel</a:t>
            </a:r>
            <a:endParaRPr lang="fr-FR"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7" name="Rectangle 6"/>
          <p:cNvSpPr/>
          <p:nvPr/>
        </p:nvSpPr>
        <p:spPr>
          <a:xfrm>
            <a:off x="1971774" y="3971909"/>
            <a:ext cx="1983556" cy="292388"/>
          </a:xfrm>
          <a:prstGeom prst="rect">
            <a:avLst/>
          </a:prstGeom>
        </p:spPr>
        <p:txBody>
          <a:bodyPr wrap="none">
            <a:spAutoFit/>
          </a:bodyPr>
          <a:lstStyle/>
          <a:p>
            <a:r>
              <a:rPr lang="fr-FR" sz="1250" dirty="0">
                <a:solidFill>
                  <a:schemeClr val="accent5">
                    <a:lumMod val="50000"/>
                  </a:schemeClr>
                </a:solidFill>
                <a:latin typeface="Segoe UI" panose="020B0502040204020203" pitchFamily="34" charset="0"/>
                <a:cs typeface="Segoe UI" panose="020B0502040204020203" pitchFamily="34" charset="0"/>
              </a:rPr>
              <a:t>Détection </a:t>
            </a:r>
            <a:r>
              <a:rPr lang="fr-FR" sz="1250" dirty="0" smtClean="0">
                <a:solidFill>
                  <a:schemeClr val="accent5">
                    <a:lumMod val="50000"/>
                  </a:schemeClr>
                </a:solidFill>
                <a:latin typeface="Segoe UI" panose="020B0502040204020203" pitchFamily="34" charset="0"/>
                <a:cs typeface="Segoe UI" panose="020B0502040204020203" pitchFamily="34" charset="0"/>
              </a:rPr>
              <a:t>des </a:t>
            </a:r>
            <a:r>
              <a:rPr lang="fr-FR" sz="1250" dirty="0">
                <a:solidFill>
                  <a:schemeClr val="accent5">
                    <a:lumMod val="50000"/>
                  </a:schemeClr>
                </a:solidFill>
                <a:latin typeface="Segoe UI" panose="020B0502040204020203" pitchFamily="34" charset="0"/>
                <a:cs typeface="Segoe UI" panose="020B0502040204020203" pitchFamily="34" charset="0"/>
              </a:rPr>
              <a:t>anomalies</a:t>
            </a:r>
          </a:p>
        </p:txBody>
      </p:sp>
      <p:sp>
        <p:nvSpPr>
          <p:cNvPr id="8" name="Rectangle 7"/>
          <p:cNvSpPr/>
          <p:nvPr/>
        </p:nvSpPr>
        <p:spPr>
          <a:xfrm>
            <a:off x="1971774" y="4654422"/>
            <a:ext cx="3140924" cy="292388"/>
          </a:xfrm>
          <a:prstGeom prst="rect">
            <a:avLst/>
          </a:prstGeom>
        </p:spPr>
        <p:txBody>
          <a:bodyPr wrap="none">
            <a:spAutoFit/>
          </a:bodyPr>
          <a:lstStyle/>
          <a:p>
            <a:r>
              <a:rPr lang="en-US" sz="1250" dirty="0" err="1">
                <a:solidFill>
                  <a:schemeClr val="accent5">
                    <a:lumMod val="50000"/>
                  </a:schemeClr>
                </a:solidFill>
                <a:latin typeface="Segoe UI" panose="020B0502040204020203" pitchFamily="34" charset="0"/>
                <a:cs typeface="Segoe UI" panose="020B0502040204020203" pitchFamily="34" charset="0"/>
              </a:rPr>
              <a:t>Mécanismes</a:t>
            </a:r>
            <a:r>
              <a:rPr lang="en-US" sz="1250" dirty="0">
                <a:solidFill>
                  <a:schemeClr val="accent5">
                    <a:lumMod val="50000"/>
                  </a:schemeClr>
                </a:solidFill>
                <a:latin typeface="Segoe UI" panose="020B0502040204020203" pitchFamily="34" charset="0"/>
                <a:cs typeface="Segoe UI" panose="020B0502040204020203" pitchFamily="34" charset="0"/>
              </a:rPr>
              <a:t> de notification </a:t>
            </a:r>
            <a:r>
              <a:rPr lang="en-US" sz="1250" dirty="0" err="1">
                <a:solidFill>
                  <a:schemeClr val="accent5">
                    <a:lumMod val="50000"/>
                  </a:schemeClr>
                </a:solidFill>
                <a:latin typeface="Segoe UI" panose="020B0502040204020203" pitchFamily="34" charset="0"/>
                <a:cs typeface="Segoe UI" panose="020B0502040204020203" pitchFamily="34" charset="0"/>
              </a:rPr>
              <a:t>automatisée</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9" name="Rectangle 8"/>
          <p:cNvSpPr/>
          <p:nvPr/>
        </p:nvSpPr>
        <p:spPr>
          <a:xfrm>
            <a:off x="1971774" y="5336935"/>
            <a:ext cx="3278077" cy="292388"/>
          </a:xfrm>
          <a:prstGeom prst="rect">
            <a:avLst/>
          </a:prstGeom>
        </p:spPr>
        <p:txBody>
          <a:bodyPr wrap="none">
            <a:spAutoFit/>
          </a:bodyPr>
          <a:lstStyle/>
          <a:p>
            <a:r>
              <a:rPr lang="fr-FR" sz="1250" dirty="0" smtClean="0">
                <a:solidFill>
                  <a:schemeClr val="accent5">
                    <a:lumMod val="50000"/>
                  </a:schemeClr>
                </a:solidFill>
                <a:latin typeface="Segoe UI" panose="020B0502040204020203" pitchFamily="34" charset="0"/>
                <a:cs typeface="Segoe UI" panose="020B0502040204020203" pitchFamily="34" charset="0"/>
              </a:rPr>
              <a:t>Surveillance de la qualité</a:t>
            </a:r>
            <a:r>
              <a:rPr lang="en-US" sz="1250" dirty="0" smtClean="0">
                <a:solidFill>
                  <a:schemeClr val="accent5">
                    <a:lumMod val="50000"/>
                  </a:schemeClr>
                </a:solidFill>
                <a:latin typeface="Segoe UI" panose="020B0502040204020203" pitchFamily="34" charset="0"/>
                <a:cs typeface="Segoe UI" panose="020B0502040204020203" pitchFamily="34" charset="0"/>
              </a:rPr>
              <a:t> de m</a:t>
            </a:r>
            <a:r>
              <a:rPr lang="fr-FR" sz="1250" dirty="0" smtClean="0">
                <a:solidFill>
                  <a:schemeClr val="accent5">
                    <a:lumMod val="50000"/>
                  </a:schemeClr>
                </a:solidFill>
                <a:latin typeface="Segoe UI" panose="020B0502040204020203" pitchFamily="34" charset="0"/>
                <a:cs typeface="Segoe UI" panose="020B0502040204020203" pitchFamily="34" charset="0"/>
              </a:rPr>
              <a:t>é</a:t>
            </a:r>
            <a:r>
              <a:rPr lang="en-US" sz="1250" dirty="0" err="1" smtClean="0">
                <a:solidFill>
                  <a:schemeClr val="accent5">
                    <a:lumMod val="50000"/>
                  </a:schemeClr>
                </a:solidFill>
                <a:latin typeface="Segoe UI" panose="020B0502040204020203" pitchFamily="34" charset="0"/>
                <a:cs typeface="Segoe UI" panose="020B0502040204020203" pitchFamily="34" charset="0"/>
              </a:rPr>
              <a:t>tadonn</a:t>
            </a:r>
            <a:r>
              <a:rPr lang="fr-FR" sz="1250" dirty="0" smtClean="0">
                <a:solidFill>
                  <a:schemeClr val="accent5">
                    <a:lumMod val="50000"/>
                  </a:schemeClr>
                </a:solidFill>
                <a:latin typeface="Segoe UI" panose="020B0502040204020203" pitchFamily="34" charset="0"/>
                <a:cs typeface="Segoe UI" panose="020B0502040204020203" pitchFamily="34" charset="0"/>
              </a:rPr>
              <a:t>é</a:t>
            </a:r>
            <a:r>
              <a:rPr lang="en-US" sz="1250" dirty="0" err="1" smtClean="0">
                <a:solidFill>
                  <a:schemeClr val="accent5">
                    <a:lumMod val="50000"/>
                  </a:schemeClr>
                </a:solidFill>
                <a:latin typeface="Segoe UI" panose="020B0502040204020203" pitchFamily="34" charset="0"/>
                <a:cs typeface="Segoe UI" panose="020B0502040204020203" pitchFamily="34" charset="0"/>
              </a:rPr>
              <a:t>es</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cxnSp>
        <p:nvCxnSpPr>
          <p:cNvPr id="30" name="Curved Connector 29"/>
          <p:cNvCxnSpPr>
            <a:endCxn id="5" idx="1"/>
          </p:cNvCxnSpPr>
          <p:nvPr/>
        </p:nvCxnSpPr>
        <p:spPr>
          <a:xfrm rot="5400000" flipH="1" flipV="1">
            <a:off x="1569935" y="2780569"/>
            <a:ext cx="429331" cy="374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p:cNvCxnSpPr>
            <a:endCxn id="6" idx="1"/>
          </p:cNvCxnSpPr>
          <p:nvPr/>
        </p:nvCxnSpPr>
        <p:spPr>
          <a:xfrm flipV="1">
            <a:off x="1356441" y="3519456"/>
            <a:ext cx="615333" cy="1887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p:nvPr/>
        </p:nvCxnSpPr>
        <p:spPr>
          <a:xfrm>
            <a:off x="1383636" y="3721627"/>
            <a:ext cx="562734" cy="3901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urved Connector 87"/>
          <p:cNvCxnSpPr/>
          <p:nvPr/>
        </p:nvCxnSpPr>
        <p:spPr>
          <a:xfrm rot="16200000" flipH="1">
            <a:off x="1579995" y="4427880"/>
            <a:ext cx="429331" cy="374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57018" y="3562752"/>
            <a:ext cx="881973" cy="307777"/>
          </a:xfrm>
          <a:prstGeom prst="rect">
            <a:avLst/>
          </a:prstGeom>
        </p:spPr>
        <p:txBody>
          <a:bodyPr wrap="none">
            <a:spAutoFit/>
          </a:bodyPr>
          <a:lstStyle/>
          <a:p>
            <a:r>
              <a:rPr lang="en-US" sz="1400" dirty="0" err="1" smtClean="0">
                <a:solidFill>
                  <a:schemeClr val="accent5">
                    <a:lumMod val="50000"/>
                  </a:schemeClr>
                </a:solidFill>
                <a:latin typeface="Segoe UI (Corps)"/>
              </a:rPr>
              <a:t>Objectifs</a:t>
            </a:r>
            <a:endParaRPr lang="en-US" dirty="0">
              <a:solidFill>
                <a:schemeClr val="accent5">
                  <a:lumMod val="50000"/>
                </a:schemeClr>
              </a:solidFill>
            </a:endParaRPr>
          </a:p>
        </p:txBody>
      </p:sp>
      <p:sp>
        <p:nvSpPr>
          <p:cNvPr id="92" name="Rectangle 91"/>
          <p:cNvSpPr/>
          <p:nvPr/>
        </p:nvSpPr>
        <p:spPr>
          <a:xfrm>
            <a:off x="5258318" y="1839731"/>
            <a:ext cx="6096000" cy="461665"/>
          </a:xfrm>
          <a:prstGeom prst="rect">
            <a:avLst/>
          </a:prstGeom>
        </p:spPr>
        <p:txBody>
          <a:bodyPr wrap="square">
            <a:spAutoFit/>
          </a:bodyPr>
          <a:lstStyle/>
          <a:p>
            <a:pPr algn="just"/>
            <a:r>
              <a:rPr lang="en-US" sz="1200" dirty="0" err="1">
                <a:latin typeface="Segoe UI" panose="020B0502040204020203" pitchFamily="34" charset="0"/>
                <a:cs typeface="Segoe UI" panose="020B0502040204020203" pitchFamily="34" charset="0"/>
              </a:rPr>
              <a:t>L'automatisation</a:t>
            </a:r>
            <a:r>
              <a:rPr lang="en-US" sz="1200" dirty="0">
                <a:latin typeface="Segoe UI" panose="020B0502040204020203" pitchFamily="34" charset="0"/>
                <a:cs typeface="Segoe UI" panose="020B0502040204020203" pitchFamily="34" charset="0"/>
              </a:rPr>
              <a:t> de </a:t>
            </a:r>
            <a:r>
              <a:rPr lang="en-US" sz="1200" dirty="0" err="1">
                <a:latin typeface="Segoe UI" panose="020B0502040204020203" pitchFamily="34" charset="0"/>
                <a:cs typeface="Segoe UI" panose="020B0502040204020203" pitchFamily="34" charset="0"/>
              </a:rPr>
              <a:t>l'ingestion</a:t>
            </a:r>
            <a:r>
              <a:rPr lang="en-US" sz="1200" dirty="0">
                <a:latin typeface="Segoe UI" panose="020B0502040204020203" pitchFamily="34" charset="0"/>
                <a:cs typeface="Segoe UI" panose="020B0502040204020203" pitchFamily="34" charset="0"/>
              </a:rPr>
              <a:t> des </a:t>
            </a:r>
            <a:r>
              <a:rPr lang="en-US" sz="1200" dirty="0" err="1">
                <a:latin typeface="Segoe UI" panose="020B0502040204020203" pitchFamily="34" charset="0"/>
                <a:cs typeface="Segoe UI" panose="020B0502040204020203" pitchFamily="34" charset="0"/>
              </a:rPr>
              <a:t>données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permet</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d'accélérer</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ce</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processus</a:t>
            </a:r>
            <a:r>
              <a:rPr lang="en-US" sz="1200" dirty="0">
                <a:latin typeface="Segoe UI" panose="020B0502040204020203" pitchFamily="34" charset="0"/>
                <a:cs typeface="Segoe UI" panose="020B0502040204020203" pitchFamily="34" charset="0"/>
              </a:rPr>
              <a:t> tout </a:t>
            </a:r>
            <a:r>
              <a:rPr lang="en-US" sz="1200" dirty="0" err="1">
                <a:latin typeface="Segoe UI" panose="020B0502040204020203" pitchFamily="34" charset="0"/>
                <a:cs typeface="Segoe UI" panose="020B0502040204020203" pitchFamily="34" charset="0"/>
              </a:rPr>
              <a:t>en</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diminuant</a:t>
            </a:r>
            <a:r>
              <a:rPr lang="en-US" sz="1200" dirty="0">
                <a:latin typeface="Segoe UI" panose="020B0502040204020203" pitchFamily="34" charset="0"/>
                <a:cs typeface="Segoe UI" panose="020B0502040204020203" pitchFamily="34" charset="0"/>
              </a:rPr>
              <a:t> les </a:t>
            </a:r>
            <a:r>
              <a:rPr lang="en-US" sz="1200" dirty="0" err="1">
                <a:latin typeface="Segoe UI" panose="020B0502040204020203" pitchFamily="34" charset="0"/>
                <a:cs typeface="Segoe UI" panose="020B0502040204020203" pitchFamily="34" charset="0"/>
              </a:rPr>
              <a:t>erreurs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humaines</a:t>
            </a:r>
            <a:r>
              <a:rPr lang="en-US" sz="1200" dirty="0">
                <a:latin typeface="Segoe UI" panose="020B0502040204020203" pitchFamily="34" charset="0"/>
                <a:cs typeface="Segoe UI" panose="020B0502040204020203" pitchFamily="34" charset="0"/>
              </a:rPr>
              <a:t> et les </a:t>
            </a:r>
            <a:r>
              <a:rPr lang="en-US" sz="1200" dirty="0" err="1">
                <a:latin typeface="Segoe UI" panose="020B0502040204020203" pitchFamily="34" charset="0"/>
                <a:cs typeface="Segoe UI" panose="020B0502040204020203" pitchFamily="34" charset="0"/>
              </a:rPr>
              <a:t>dépenses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opérationnelles</a:t>
            </a:r>
            <a:r>
              <a:rPr lang="en-US" sz="1200" dirty="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p:txBody>
      </p:sp>
      <p:sp>
        <p:nvSpPr>
          <p:cNvPr id="93" name="Rectangle 92"/>
          <p:cNvSpPr/>
          <p:nvPr/>
        </p:nvSpPr>
        <p:spPr>
          <a:xfrm>
            <a:off x="5258318" y="2506078"/>
            <a:ext cx="6096000" cy="461665"/>
          </a:xfrm>
          <a:prstGeom prst="rect">
            <a:avLst/>
          </a:prstGeom>
        </p:spPr>
        <p:txBody>
          <a:bodyPr wrap="square">
            <a:spAutoFit/>
          </a:bodyPr>
          <a:lstStyle/>
          <a:p>
            <a:pPr algn="just"/>
            <a:r>
              <a:rPr lang="en-US" sz="1200" dirty="0">
                <a:latin typeface="Segoe UI" panose="020B0502040204020203" pitchFamily="34" charset="0"/>
                <a:cs typeface="Segoe UI" panose="020B0502040204020203" pitchFamily="34" charset="0"/>
              </a:rPr>
              <a:t>Des scripts Python </a:t>
            </a:r>
            <a:r>
              <a:rPr lang="en-US" sz="1200" dirty="0" err="1">
                <a:latin typeface="Segoe UI" panose="020B0502040204020203" pitchFamily="34" charset="0"/>
                <a:cs typeface="Segoe UI" panose="020B0502040204020203" pitchFamily="34" charset="0"/>
              </a:rPr>
              <a:t>spécifiques</a:t>
            </a:r>
            <a:r>
              <a:rPr lang="en-US" sz="1200" dirty="0">
                <a:latin typeface="Segoe UI" panose="020B0502040204020203" pitchFamily="34" charset="0"/>
                <a:cs typeface="Segoe UI" panose="020B0502040204020203" pitchFamily="34" charset="0"/>
              </a:rPr>
              <a:t> pour </a:t>
            </a:r>
            <a:r>
              <a:rPr lang="en-US" sz="1200" dirty="0" err="1">
                <a:latin typeface="Segoe UI" panose="020B0502040204020203" pitchFamily="34" charset="0"/>
                <a:cs typeface="Segoe UI" panose="020B0502040204020203" pitchFamily="34" charset="0"/>
              </a:rPr>
              <a:t>évaluer</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systématiquement</a:t>
            </a:r>
            <a:r>
              <a:rPr lang="en-US" sz="1200" dirty="0">
                <a:latin typeface="Segoe UI" panose="020B0502040204020203" pitchFamily="34" charset="0"/>
                <a:cs typeface="Segoe UI" panose="020B0502040204020203" pitchFamily="34" charset="0"/>
              </a:rPr>
              <a:t> la </a:t>
            </a:r>
            <a:r>
              <a:rPr lang="en-US" sz="1200" dirty="0" err="1">
                <a:latin typeface="Segoe UI" panose="020B0502040204020203" pitchFamily="34" charset="0"/>
                <a:cs typeface="Segoe UI" panose="020B0502040204020203" pitchFamily="34" charset="0"/>
              </a:rPr>
              <a:t>qualité</a:t>
            </a:r>
            <a:r>
              <a:rPr lang="en-US" sz="1200" dirty="0">
                <a:latin typeface="Segoe UI" panose="020B0502040204020203" pitchFamily="34" charset="0"/>
                <a:cs typeface="Segoe UI" panose="020B0502040204020203" pitchFamily="34" charset="0"/>
              </a:rPr>
              <a:t> des </a:t>
            </a:r>
            <a:r>
              <a:rPr lang="en-US" sz="1200" dirty="0" err="1">
                <a:latin typeface="Segoe UI" panose="020B0502040204020203" pitchFamily="34" charset="0"/>
                <a:cs typeface="Segoe UI" panose="020B0502040204020203" pitchFamily="34" charset="0"/>
              </a:rPr>
              <a:t>métadonnées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selon</a:t>
            </a:r>
            <a:r>
              <a:rPr lang="en-US" sz="1200" dirty="0">
                <a:latin typeface="Segoe UI" panose="020B0502040204020203" pitchFamily="34" charset="0"/>
                <a:cs typeface="Segoe UI" panose="020B0502040204020203" pitchFamily="34" charset="0"/>
              </a:rPr>
              <a:t> des </a:t>
            </a:r>
            <a:r>
              <a:rPr lang="en-US" sz="1200" dirty="0" err="1">
                <a:latin typeface="Segoe UI" panose="020B0502040204020203" pitchFamily="34" charset="0"/>
                <a:cs typeface="Segoe UI" panose="020B0502040204020203" pitchFamily="34" charset="0"/>
              </a:rPr>
              <a:t>critères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prédéfinis</a:t>
            </a:r>
            <a:r>
              <a:rPr lang="en-US" sz="1200" dirty="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p:txBody>
      </p:sp>
      <p:sp>
        <p:nvSpPr>
          <p:cNvPr id="94" name="Rectangle 93"/>
          <p:cNvSpPr/>
          <p:nvPr/>
        </p:nvSpPr>
        <p:spPr>
          <a:xfrm>
            <a:off x="5258318" y="3222958"/>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Assurer que l’ensemble du processus d’automatisation et les nouvelles fonctionnalités s’intègrent de manière fluide et efficace au sein de l’écosystème </a:t>
            </a:r>
            <a:r>
              <a:rPr lang="fr-FR" sz="1200" dirty="0" smtClean="0">
                <a:latin typeface="Segoe UI" panose="020B0502040204020203" pitchFamily="34" charset="0"/>
                <a:cs typeface="Segoe UI" panose="020B0502040204020203" pitchFamily="34" charset="0"/>
              </a:rPr>
              <a:t>existant.</a:t>
            </a:r>
            <a:endParaRPr lang="en-US" sz="1200" dirty="0">
              <a:latin typeface="Segoe UI" panose="020B0502040204020203" pitchFamily="34" charset="0"/>
              <a:cs typeface="Segoe UI" panose="020B0502040204020203" pitchFamily="34" charset="0"/>
            </a:endParaRPr>
          </a:p>
        </p:txBody>
      </p:sp>
      <p:cxnSp>
        <p:nvCxnSpPr>
          <p:cNvPr id="95" name="Connecteur droit 49">
            <a:extLst>
              <a:ext uri="{FF2B5EF4-FFF2-40B4-BE49-F238E27FC236}">
                <a16:creationId xmlns:a16="http://schemas.microsoft.com/office/drawing/2014/main" id="{25C7246B-7A3D-70AF-1106-1BB59B3FD0AC}"/>
              </a:ext>
            </a:extLst>
          </p:cNvPr>
          <p:cNvCxnSpPr/>
          <p:nvPr/>
        </p:nvCxnSpPr>
        <p:spPr>
          <a:xfrm rot="5400000">
            <a:off x="4999829" y="2088302"/>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Connecteur droit 49">
            <a:extLst>
              <a:ext uri="{FF2B5EF4-FFF2-40B4-BE49-F238E27FC236}">
                <a16:creationId xmlns:a16="http://schemas.microsoft.com/office/drawing/2014/main" id="{25C7246B-7A3D-70AF-1106-1BB59B3FD0AC}"/>
              </a:ext>
            </a:extLst>
          </p:cNvPr>
          <p:cNvCxnSpPr/>
          <p:nvPr/>
        </p:nvCxnSpPr>
        <p:spPr>
          <a:xfrm rot="5400000">
            <a:off x="4999829" y="2773913"/>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Connecteur droit 49">
            <a:extLst>
              <a:ext uri="{FF2B5EF4-FFF2-40B4-BE49-F238E27FC236}">
                <a16:creationId xmlns:a16="http://schemas.microsoft.com/office/drawing/2014/main" id="{25C7246B-7A3D-70AF-1106-1BB59B3FD0AC}"/>
              </a:ext>
            </a:extLst>
          </p:cNvPr>
          <p:cNvCxnSpPr/>
          <p:nvPr/>
        </p:nvCxnSpPr>
        <p:spPr>
          <a:xfrm rot="5400000">
            <a:off x="4999829" y="346967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5258318" y="3834818"/>
            <a:ext cx="6096000" cy="461665"/>
          </a:xfrm>
          <a:prstGeom prst="rect">
            <a:avLst/>
          </a:prstGeom>
        </p:spPr>
        <p:txBody>
          <a:bodyPr wrap="square">
            <a:spAutoFit/>
          </a:bodyPr>
          <a:lstStyle/>
          <a:p>
            <a:pPr algn="just"/>
            <a:r>
              <a:rPr lang="en-US" sz="1200" dirty="0">
                <a:latin typeface="Segoe UI" panose="020B0502040204020203" pitchFamily="34" charset="0"/>
                <a:cs typeface="Segoe UI" panose="020B0502040204020203" pitchFamily="34" charset="0"/>
              </a:rPr>
              <a:t>Les anomalies </a:t>
            </a:r>
            <a:r>
              <a:rPr lang="en-US" sz="1200" dirty="0" err="1">
                <a:latin typeface="Segoe UI" panose="020B0502040204020203" pitchFamily="34" charset="0"/>
                <a:cs typeface="Segoe UI" panose="020B0502040204020203" pitchFamily="34" charset="0"/>
              </a:rPr>
              <a:t>dans</a:t>
            </a:r>
            <a:r>
              <a:rPr lang="en-US" sz="1200" dirty="0">
                <a:latin typeface="Segoe UI" panose="020B0502040204020203" pitchFamily="34" charset="0"/>
                <a:cs typeface="Segoe UI" panose="020B0502040204020203" pitchFamily="34" charset="0"/>
              </a:rPr>
              <a:t> les </a:t>
            </a:r>
            <a:r>
              <a:rPr lang="en-US" sz="1200" dirty="0" err="1">
                <a:latin typeface="Segoe UI" panose="020B0502040204020203" pitchFamily="34" charset="0"/>
                <a:cs typeface="Segoe UI" panose="020B0502040204020203" pitchFamily="34" charset="0"/>
              </a:rPr>
              <a:t>métadonnées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automatiquement</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détectées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afin</a:t>
            </a:r>
            <a:r>
              <a:rPr lang="en-US" sz="1200" dirty="0">
                <a:latin typeface="Segoe UI" panose="020B0502040204020203" pitchFamily="34" charset="0"/>
                <a:cs typeface="Segoe UI" panose="020B0502040204020203" pitchFamily="34" charset="0"/>
              </a:rPr>
              <a:t> de </a:t>
            </a:r>
            <a:r>
              <a:rPr lang="en-US" sz="1200" dirty="0" err="1">
                <a:latin typeface="Segoe UI" panose="020B0502040204020203" pitchFamily="34" charset="0"/>
                <a:cs typeface="Segoe UI" panose="020B0502040204020203" pitchFamily="34" charset="0"/>
              </a:rPr>
              <a:t>résoudre</a:t>
            </a:r>
            <a:r>
              <a:rPr lang="en-US" sz="1200" dirty="0">
                <a:latin typeface="Segoe UI" panose="020B0502040204020203" pitchFamily="34" charset="0"/>
                <a:cs typeface="Segoe UI" panose="020B0502040204020203" pitchFamily="34" charset="0"/>
              </a:rPr>
              <a:t> les </a:t>
            </a:r>
            <a:r>
              <a:rPr lang="en-US" sz="1200" dirty="0" err="1">
                <a:latin typeface="Segoe UI" panose="020B0502040204020203" pitchFamily="34" charset="0"/>
                <a:cs typeface="Segoe UI" panose="020B0502040204020203" pitchFamily="34" charset="0"/>
              </a:rPr>
              <a:t>problèmes</a:t>
            </a:r>
            <a:r>
              <a:rPr lang="en-US" sz="1200" dirty="0">
                <a:latin typeface="Segoe UI" panose="020B0502040204020203" pitchFamily="34" charset="0"/>
                <a:cs typeface="Segoe UI" panose="020B0502040204020203" pitchFamily="34" charset="0"/>
              </a:rPr>
              <a:t> de </a:t>
            </a:r>
            <a:r>
              <a:rPr lang="en-US" sz="1200" dirty="0" err="1">
                <a:latin typeface="Segoe UI" panose="020B0502040204020203" pitchFamily="34" charset="0"/>
                <a:cs typeface="Segoe UI" panose="020B0502040204020203" pitchFamily="34" charset="0"/>
              </a:rPr>
              <a:t>qualité</a:t>
            </a:r>
            <a:r>
              <a:rPr lang="en-US" sz="1200" dirty="0">
                <a:latin typeface="Segoe UI" panose="020B0502040204020203" pitchFamily="34" charset="0"/>
                <a:cs typeface="Segoe UI" panose="020B0502040204020203" pitchFamily="34" charset="0"/>
              </a:rPr>
              <a:t> des </a:t>
            </a:r>
            <a:r>
              <a:rPr lang="en-US" sz="1200" dirty="0" err="1">
                <a:latin typeface="Segoe UI" panose="020B0502040204020203" pitchFamily="34" charset="0"/>
                <a:cs typeface="Segoe UI" panose="020B0502040204020203" pitchFamily="34" charset="0"/>
              </a:rPr>
              <a:t>métadonnées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ce</a:t>
            </a:r>
            <a:r>
              <a:rPr lang="en-US" sz="1200" dirty="0">
                <a:latin typeface="Segoe UI" panose="020B0502040204020203" pitchFamily="34" charset="0"/>
                <a:cs typeface="Segoe UI" panose="020B0502040204020203" pitchFamily="34" charset="0"/>
              </a:rPr>
              <a:t> qui </a:t>
            </a:r>
            <a:r>
              <a:rPr lang="en-US" sz="1200" dirty="0" err="1">
                <a:latin typeface="Segoe UI" panose="020B0502040204020203" pitchFamily="34" charset="0"/>
                <a:cs typeface="Segoe UI" panose="020B0502040204020203" pitchFamily="34" charset="0"/>
              </a:rPr>
              <a:t>améliore</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leur</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intégrité</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globale</a:t>
            </a:r>
            <a:r>
              <a:rPr lang="en-US" sz="1200" dirty="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p:txBody>
      </p:sp>
      <p:cxnSp>
        <p:nvCxnSpPr>
          <p:cNvPr id="99" name="Connecteur droit 49">
            <a:extLst>
              <a:ext uri="{FF2B5EF4-FFF2-40B4-BE49-F238E27FC236}">
                <a16:creationId xmlns:a16="http://schemas.microsoft.com/office/drawing/2014/main" id="{25C7246B-7A3D-70AF-1106-1BB59B3FD0AC}"/>
              </a:ext>
            </a:extLst>
          </p:cNvPr>
          <p:cNvCxnSpPr/>
          <p:nvPr/>
        </p:nvCxnSpPr>
        <p:spPr>
          <a:xfrm rot="5400000">
            <a:off x="4999829" y="409612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258318" y="4514313"/>
            <a:ext cx="6096000" cy="461665"/>
          </a:xfrm>
          <a:prstGeom prst="rect">
            <a:avLst/>
          </a:prstGeom>
        </p:spPr>
        <p:txBody>
          <a:bodyPr wrap="square">
            <a:spAutoFit/>
          </a:bodyPr>
          <a:lstStyle/>
          <a:p>
            <a:pPr algn="just"/>
            <a:r>
              <a:rPr lang="en-US" sz="1200" dirty="0">
                <a:latin typeface="Segoe UI" panose="020B0502040204020203" pitchFamily="34" charset="0"/>
                <a:cs typeface="Segoe UI" panose="020B0502040204020203" pitchFamily="34" charset="0"/>
              </a:rPr>
              <a:t>Informer </a:t>
            </a:r>
            <a:r>
              <a:rPr lang="en-US" sz="1200" dirty="0" err="1">
                <a:latin typeface="Segoe UI" panose="020B0502040204020203" pitchFamily="34" charset="0"/>
                <a:cs typeface="Segoe UI" panose="020B0502040204020203" pitchFamily="34" charset="0"/>
              </a:rPr>
              <a:t>immédiatement</a:t>
            </a:r>
            <a:r>
              <a:rPr lang="en-US" sz="1200" dirty="0">
                <a:latin typeface="Segoe UI" panose="020B0502040204020203" pitchFamily="34" charset="0"/>
                <a:cs typeface="Segoe UI" panose="020B0502040204020203" pitchFamily="34" charset="0"/>
              </a:rPr>
              <a:t> les parties </a:t>
            </a:r>
            <a:r>
              <a:rPr lang="en-US" sz="1200" dirty="0" err="1">
                <a:latin typeface="Segoe UI" panose="020B0502040204020203" pitchFamily="34" charset="0"/>
                <a:cs typeface="Segoe UI" panose="020B0502040204020203" pitchFamily="34" charset="0"/>
              </a:rPr>
              <a:t>concernées</a:t>
            </a:r>
            <a:r>
              <a:rPr lang="en-US" sz="1200" dirty="0">
                <a:latin typeface="Segoe UI" panose="020B0502040204020203" pitchFamily="34" charset="0"/>
                <a:cs typeface="Segoe UI" panose="020B0502040204020203" pitchFamily="34" charset="0"/>
              </a:rPr>
              <a:t> de </a:t>
            </a:r>
            <a:r>
              <a:rPr lang="en-US" sz="1200" dirty="0" err="1">
                <a:latin typeface="Segoe UI" panose="020B0502040204020203" pitchFamily="34" charset="0"/>
                <a:cs typeface="Segoe UI" panose="020B0502040204020203" pitchFamily="34" charset="0"/>
              </a:rPr>
              <a:t>l'état</a:t>
            </a:r>
            <a:r>
              <a:rPr lang="en-US" sz="1200" dirty="0">
                <a:latin typeface="Segoe UI" panose="020B0502040204020203" pitchFamily="34" charset="0"/>
                <a:cs typeface="Segoe UI" panose="020B0502040204020203" pitchFamily="34" charset="0"/>
              </a:rPr>
              <a:t> des </a:t>
            </a:r>
            <a:r>
              <a:rPr lang="en-US" sz="1200" dirty="0" err="1">
                <a:latin typeface="Segoe UI" panose="020B0502040204020203" pitchFamily="34" charset="0"/>
                <a:cs typeface="Segoe UI" panose="020B0502040204020203" pitchFamily="34" charset="0"/>
              </a:rPr>
              <a:t>métadonnées</a:t>
            </a:r>
            <a:r>
              <a:rPr lang="en-US" sz="1200" dirty="0">
                <a:latin typeface="Segoe UI" panose="020B0502040204020203" pitchFamily="34" charset="0"/>
                <a:cs typeface="Segoe UI" panose="020B0502040204020203" pitchFamily="34" charset="0"/>
              </a:rPr>
              <a:t> et de </a:t>
            </a:r>
            <a:r>
              <a:rPr lang="en-US" sz="1200" dirty="0" err="1">
                <a:latin typeface="Segoe UI" panose="020B0502040204020203" pitchFamily="34" charset="0"/>
                <a:cs typeface="Segoe UI" panose="020B0502040204020203" pitchFamily="34" charset="0"/>
              </a:rPr>
              <a:t>toute</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détection</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d'anomalies</a:t>
            </a:r>
            <a:r>
              <a:rPr lang="en-US" sz="1200" dirty="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p:txBody>
      </p:sp>
      <p:cxnSp>
        <p:nvCxnSpPr>
          <p:cNvPr id="101" name="Connecteur droit 49">
            <a:extLst>
              <a:ext uri="{FF2B5EF4-FFF2-40B4-BE49-F238E27FC236}">
                <a16:creationId xmlns:a16="http://schemas.microsoft.com/office/drawing/2014/main" id="{25C7246B-7A3D-70AF-1106-1BB59B3FD0AC}"/>
              </a:ext>
            </a:extLst>
          </p:cNvPr>
          <p:cNvCxnSpPr/>
          <p:nvPr/>
        </p:nvCxnSpPr>
        <p:spPr>
          <a:xfrm rot="5400000">
            <a:off x="4999829" y="4758060"/>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5258318" y="5358483"/>
            <a:ext cx="6096000" cy="276999"/>
          </a:xfrm>
          <a:prstGeom prst="rect">
            <a:avLst/>
          </a:prstGeom>
        </p:spPr>
        <p:txBody>
          <a:bodyPr>
            <a:spAutoFit/>
          </a:bodyPr>
          <a:lstStyle/>
          <a:p>
            <a:pPr algn="just"/>
            <a:r>
              <a:rPr lang="fr-FR" sz="1200" dirty="0">
                <a:latin typeface="Segoe UI" panose="020B0502040204020203" pitchFamily="34" charset="0"/>
                <a:cs typeface="Segoe UI" panose="020B0502040204020203" pitchFamily="34" charset="0"/>
              </a:rPr>
              <a:t>Tableau de bord pour visualiser et suivre les anomalies détectées dans les </a:t>
            </a:r>
            <a:r>
              <a:rPr lang="fr-FR" sz="1200" dirty="0" smtClean="0">
                <a:latin typeface="Segoe UI" panose="020B0502040204020203" pitchFamily="34" charset="0"/>
                <a:cs typeface="Segoe UI" panose="020B0502040204020203" pitchFamily="34" charset="0"/>
              </a:rPr>
              <a:t>métadonnées.</a:t>
            </a:r>
            <a:endParaRPr lang="en-US" sz="1200" dirty="0">
              <a:latin typeface="Segoe UI" panose="020B0502040204020203" pitchFamily="34" charset="0"/>
              <a:cs typeface="Segoe UI" panose="020B0502040204020203" pitchFamily="34" charset="0"/>
            </a:endParaRPr>
          </a:p>
        </p:txBody>
      </p:sp>
      <p:cxnSp>
        <p:nvCxnSpPr>
          <p:cNvPr id="103" name="Connecteur droit 49">
            <a:extLst>
              <a:ext uri="{FF2B5EF4-FFF2-40B4-BE49-F238E27FC236}">
                <a16:creationId xmlns:a16="http://schemas.microsoft.com/office/drawing/2014/main" id="{25C7246B-7A3D-70AF-1106-1BB59B3FD0AC}"/>
              </a:ext>
            </a:extLst>
          </p:cNvPr>
          <p:cNvCxnSpPr/>
          <p:nvPr/>
        </p:nvCxnSpPr>
        <p:spPr>
          <a:xfrm rot="5400000">
            <a:off x="4999829" y="548312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4" name="Rectangle : coins arrondis 47">
            <a:extLst>
              <a:ext uri="{FF2B5EF4-FFF2-40B4-BE49-F238E27FC236}">
                <a16:creationId xmlns:a16="http://schemas.microsoft.com/office/drawing/2014/main" id="{A369BABB-D073-B46B-C21F-36C9AE967966}"/>
              </a:ext>
            </a:extLst>
          </p:cNvPr>
          <p:cNvSpPr/>
          <p:nvPr/>
        </p:nvSpPr>
        <p:spPr>
          <a:xfrm>
            <a:off x="7534347" y="506379"/>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US" sz="1200" b="0" i="0" u="none" strike="noStrike" kern="1200" cap="none" spc="0" normalizeH="0" baseline="0" noProof="0" dirty="0" err="1" smtClean="0">
                <a:ln>
                  <a:noFill/>
                </a:ln>
                <a:solidFill>
                  <a:srgbClr val="E7E6E6">
                    <a:lumMod val="50000"/>
                  </a:srgbClr>
                </a:solidFill>
                <a:effectLst/>
                <a:uLnTx/>
                <a:uFillTx/>
                <a:latin typeface="Segoe UI (Corps)"/>
              </a:rPr>
              <a:t>Méthodologie</a:t>
            </a:r>
            <a:endParaRPr kumimoji="0" lang="fr-FR" sz="1200" b="0" i="0" u="none" strike="noStrike" kern="1200" cap="none" spc="0" normalizeH="0" baseline="0" noProof="0" dirty="0">
              <a:ln>
                <a:noFill/>
              </a:ln>
              <a:solidFill>
                <a:srgbClr val="E7E6E6">
                  <a:lumMod val="50000"/>
                </a:srgbClr>
              </a:solidFill>
              <a:effectLst/>
              <a:uLnTx/>
              <a:uFillTx/>
              <a:latin typeface="Segoe UI (Corps)"/>
            </a:endParaRPr>
          </a:p>
        </p:txBody>
      </p:sp>
    </p:spTree>
    <p:extLst>
      <p:ext uri="{BB962C8B-B14F-4D97-AF65-F5344CB8AC3E}">
        <p14:creationId xmlns:p14="http://schemas.microsoft.com/office/powerpoint/2010/main" val="6327970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500"/>
                                        <p:tgtEl>
                                          <p:spTgt spid="92"/>
                                        </p:tgtEl>
                                      </p:cBhvr>
                                    </p:animEffect>
                                  </p:childTnLst>
                                </p:cTn>
                              </p:par>
                              <p:par>
                                <p:cTn id="19" presetID="10"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fade">
                                      <p:cBhvr>
                                        <p:cTn id="21" dur="500"/>
                                        <p:tgtEl>
                                          <p:spTgt spid="9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down)">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500"/>
                                        <p:tgtEl>
                                          <p:spTgt spid="9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fade">
                                      <p:cBhvr>
                                        <p:cTn id="35" dur="500"/>
                                        <p:tgtEl>
                                          <p:spTgt spid="9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down)">
                                      <p:cBhvr>
                                        <p:cTn id="40" dur="500"/>
                                        <p:tgtEl>
                                          <p:spTgt spid="7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nodeType="withEffect">
                                  <p:stCondLst>
                                    <p:cond delay="0"/>
                                  </p:stCondLst>
                                  <p:childTnLst>
                                    <p:set>
                                      <p:cBhvr>
                                        <p:cTn id="45" dur="1" fill="hold">
                                          <p:stCondLst>
                                            <p:cond delay="0"/>
                                          </p:stCondLst>
                                        </p:cTn>
                                        <p:tgtEl>
                                          <p:spTgt spid="94">
                                            <p:txEl>
                                              <p:pRg st="0" end="0"/>
                                            </p:txEl>
                                          </p:spTgt>
                                        </p:tgtEl>
                                        <p:attrNameLst>
                                          <p:attrName>style.visibility</p:attrName>
                                        </p:attrNameLst>
                                      </p:cBhvr>
                                      <p:to>
                                        <p:strVal val="visible"/>
                                      </p:to>
                                    </p:set>
                                    <p:animEffect transition="in" filter="fade">
                                      <p:cBhvr>
                                        <p:cTn id="46" dur="500"/>
                                        <p:tgtEl>
                                          <p:spTgt spid="94">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97"/>
                                        </p:tgtEl>
                                        <p:attrNameLst>
                                          <p:attrName>style.visibility</p:attrName>
                                        </p:attrNameLst>
                                      </p:cBhvr>
                                      <p:to>
                                        <p:strVal val="visible"/>
                                      </p:to>
                                    </p:set>
                                    <p:animEffect transition="in" filter="fade">
                                      <p:cBhvr>
                                        <p:cTn id="49" dur="500"/>
                                        <p:tgtEl>
                                          <p:spTgt spid="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up)">
                                      <p:cBhvr>
                                        <p:cTn id="54" dur="500"/>
                                        <p:tgtEl>
                                          <p:spTgt spid="27"/>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fade">
                                      <p:cBhvr>
                                        <p:cTn id="61" dur="500"/>
                                        <p:tgtEl>
                                          <p:spTgt spid="10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500"/>
                                        <p:tgtEl>
                                          <p:spTgt spid="10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88"/>
                                        </p:tgtEl>
                                        <p:attrNameLst>
                                          <p:attrName>style.visibility</p:attrName>
                                        </p:attrNameLst>
                                      </p:cBhvr>
                                      <p:to>
                                        <p:strVal val="visible"/>
                                      </p:to>
                                    </p:set>
                                    <p:animEffect transition="in" filter="wipe(up)">
                                      <p:cBhvr>
                                        <p:cTn id="69" dur="500"/>
                                        <p:tgtEl>
                                          <p:spTgt spid="8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par>
                                <p:cTn id="73" presetID="10" presetClass="entr" presetSubtype="0" fill="hold" nodeType="withEffect">
                                  <p:stCondLst>
                                    <p:cond delay="0"/>
                                  </p:stCondLst>
                                  <p:childTnLst>
                                    <p:set>
                                      <p:cBhvr>
                                        <p:cTn id="74" dur="1" fill="hold">
                                          <p:stCondLst>
                                            <p:cond delay="0"/>
                                          </p:stCondLst>
                                        </p:cTn>
                                        <p:tgtEl>
                                          <p:spTgt spid="101"/>
                                        </p:tgtEl>
                                        <p:attrNameLst>
                                          <p:attrName>style.visibility</p:attrName>
                                        </p:attrNameLst>
                                      </p:cBhvr>
                                      <p:to>
                                        <p:strVal val="visible"/>
                                      </p:to>
                                    </p:set>
                                    <p:animEffect transition="in" filter="fade">
                                      <p:cBhvr>
                                        <p:cTn id="75" dur="500"/>
                                        <p:tgtEl>
                                          <p:spTgt spid="10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0"/>
                                        </p:tgtEl>
                                        <p:attrNameLst>
                                          <p:attrName>style.visibility</p:attrName>
                                        </p:attrNameLst>
                                      </p:cBhvr>
                                      <p:to>
                                        <p:strVal val="visible"/>
                                      </p:to>
                                    </p:set>
                                    <p:animEffect transition="in" filter="fade">
                                      <p:cBhvr>
                                        <p:cTn id="78" dur="500"/>
                                        <p:tgtEl>
                                          <p:spTgt spid="10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85"/>
                                        </p:tgtEl>
                                        <p:attrNameLst>
                                          <p:attrName>style.visibility</p:attrName>
                                        </p:attrNameLst>
                                      </p:cBhvr>
                                      <p:to>
                                        <p:strVal val="visible"/>
                                      </p:to>
                                    </p:set>
                                    <p:animEffect transition="in" filter="wipe(up)">
                                      <p:cBhvr>
                                        <p:cTn id="83" dur="500"/>
                                        <p:tgtEl>
                                          <p:spTgt spid="85"/>
                                        </p:tgtEl>
                                      </p:cBhvr>
                                    </p:animEffect>
                                  </p:childTnLst>
                                </p:cTn>
                              </p:par>
                              <p:par>
                                <p:cTn id="84" presetID="10" presetClass="entr" presetSubtype="0" fill="hold" nodeType="withEffect">
                                  <p:stCondLst>
                                    <p:cond delay="0"/>
                                  </p:stCondLst>
                                  <p:childTnLst>
                                    <p:set>
                                      <p:cBhvr>
                                        <p:cTn id="85" dur="1" fill="hold">
                                          <p:stCondLst>
                                            <p:cond delay="0"/>
                                          </p:stCondLst>
                                        </p:cTn>
                                        <p:tgtEl>
                                          <p:spTgt spid="99"/>
                                        </p:tgtEl>
                                        <p:attrNameLst>
                                          <p:attrName>style.visibility</p:attrName>
                                        </p:attrNameLst>
                                      </p:cBhvr>
                                      <p:to>
                                        <p:strVal val="visible"/>
                                      </p:to>
                                    </p:set>
                                    <p:animEffect transition="in" filter="fade">
                                      <p:cBhvr>
                                        <p:cTn id="86" dur="500"/>
                                        <p:tgtEl>
                                          <p:spTgt spid="9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fade">
                                      <p:cBhvr>
                                        <p:cTn id="89" dur="500"/>
                                        <p:tgtEl>
                                          <p:spTgt spid="9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91" grpId="0"/>
      <p:bldP spid="92" grpId="0"/>
      <p:bldP spid="93" grpId="0"/>
      <p:bldP spid="98" grpId="0"/>
      <p:bldP spid="100" grpId="0"/>
      <p:bldP spid="1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extLst>
              <p:ext uri="{D42A27DB-BD31-4B8C-83A1-F6EECF244321}">
                <p14:modId xmlns:p14="http://schemas.microsoft.com/office/powerpoint/2010/main" val="3656553199"/>
              </p:ext>
            </p:extLst>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32"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33"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sp>
        <p:nvSpPr>
          <p:cNvPr id="34" name="Rectangle : coins arrondis 47">
            <a:extLst>
              <a:ext uri="{FF2B5EF4-FFF2-40B4-BE49-F238E27FC236}">
                <a16:creationId xmlns:a16="http://schemas.microsoft.com/office/drawing/2014/main" id="{A369BABB-D073-B46B-C21F-36C9AE967966}"/>
              </a:ext>
            </a:extLst>
          </p:cNvPr>
          <p:cNvSpPr/>
          <p:nvPr/>
        </p:nvSpPr>
        <p:spPr>
          <a:xfrm>
            <a:off x="7341673" y="511976"/>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cxnSp>
        <p:nvCxnSpPr>
          <p:cNvPr id="37"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48"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454387"/>
            <a:ext cx="10692191" cy="0"/>
          </a:xfrm>
          <a:prstGeom prst="line">
            <a:avLst/>
          </a:prstGeom>
          <a:noFill/>
          <a:ln w="9525" cap="rnd" cmpd="sng" algn="ctr">
            <a:solidFill>
              <a:srgbClr val="575757">
                <a:lumMod val="60000"/>
                <a:lumOff val="40000"/>
              </a:srgbClr>
            </a:solidFill>
            <a:prstDash val="solid"/>
            <a:round/>
          </a:ln>
          <a:effectLst/>
        </p:spPr>
      </p:cxnSp>
    </p:spTree>
    <p:extLst>
      <p:ext uri="{BB962C8B-B14F-4D97-AF65-F5344CB8AC3E}">
        <p14:creationId xmlns:p14="http://schemas.microsoft.com/office/powerpoint/2010/main" val="19309306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left)">
                                      <p:cBhvr>
                                        <p:cTn id="19" dur="500"/>
                                        <p:tgtEl>
                                          <p:spTgt spid="58"/>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500"/>
                                        <p:tgtEl>
                                          <p:spTgt spid="49"/>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wipe(left)">
                                      <p:cBhvr>
                                        <p:cTn id="31" dur="500"/>
                                        <p:tgtEl>
                                          <p:spTgt spid="75"/>
                                        </p:tgtEl>
                                      </p:cBhvr>
                                    </p:animEffect>
                                  </p:childTnLst>
                                </p:cTn>
                              </p:par>
                            </p:childTnLst>
                          </p:cTn>
                        </p:par>
                        <p:par>
                          <p:cTn id="32" fill="hold">
                            <p:stCondLst>
                              <p:cond delay="4500"/>
                            </p:stCondLst>
                            <p:childTnLst>
                              <p:par>
                                <p:cTn id="33" presetID="22" presetClass="entr" presetSubtype="8" fill="hold"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left)">
                                      <p:cBhvr>
                                        <p:cTn id="35" dur="500"/>
                                        <p:tgtEl>
                                          <p:spTgt spid="76"/>
                                        </p:tgtEl>
                                      </p:cBhvr>
                                    </p:animEffect>
                                  </p:childTnLst>
                                </p:cTn>
                              </p:par>
                            </p:childTnLst>
                          </p:cTn>
                        </p:par>
                        <p:par>
                          <p:cTn id="36" fill="hold">
                            <p:stCondLst>
                              <p:cond delay="5000"/>
                            </p:stCondLst>
                            <p:childTnLst>
                              <p:par>
                                <p:cTn id="37" presetID="22" presetClass="entr" presetSubtype="8"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500"/>
                                        <p:tgtEl>
                                          <p:spTgt spid="50"/>
                                        </p:tgtEl>
                                      </p:cBhvr>
                                    </p:animEffect>
                                  </p:childTnLst>
                                </p:cTn>
                              </p:par>
                            </p:childTnLst>
                          </p:cTn>
                        </p:par>
                        <p:par>
                          <p:cTn id="40" fill="hold">
                            <p:stCondLst>
                              <p:cond delay="5500"/>
                            </p:stCondLst>
                            <p:childTnLst>
                              <p:par>
                                <p:cTn id="41" presetID="22" presetClass="entr" presetSubtype="8"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left)">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49" grpId="0" animBg="1"/>
      <p:bldP spid="50" grpId="0" animBg="1"/>
      <p:bldP spid="53" grpId="0" animBg="1"/>
      <p:bldP spid="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454387"/>
            <a:ext cx="10692191" cy="0"/>
          </a:xfrm>
          <a:prstGeom prst="line">
            <a:avLst/>
          </a:prstGeom>
          <a:noFill/>
          <a:ln w="9525" cap="rnd" cmpd="sng" algn="ctr">
            <a:solidFill>
              <a:srgbClr val="575757">
                <a:lumMod val="60000"/>
                <a:lumOff val="40000"/>
              </a:srgbClr>
            </a:solidFill>
            <a:prstDash val="solid"/>
            <a:round/>
          </a:ln>
          <a:effectLst/>
        </p:spPr>
      </p:cxnSp>
      <p:sp>
        <p:nvSpPr>
          <p:cNvPr id="78" name="Freeform 82">
            <a:extLst>
              <a:ext uri="{FF2B5EF4-FFF2-40B4-BE49-F238E27FC236}">
                <a16:creationId xmlns:a16="http://schemas.microsoft.com/office/drawing/2014/main" id="{B77F0EF0-15BB-1BE9-0A81-5BD137964007}"/>
              </a:ext>
            </a:extLst>
          </p:cNvPr>
          <p:cNvSpPr/>
          <p:nvPr/>
        </p:nvSpPr>
        <p:spPr bwMode="gray">
          <a:xfrm>
            <a:off x="1435076" y="4011040"/>
            <a:ext cx="2079240" cy="103121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lvl="0" defTabSz="801688" eaLnBrk="0" hangingPunct="0">
              <a:defRPr/>
            </a:pPr>
            <a:r>
              <a:rPr lang="fr-FR" sz="1000" dirty="0" smtClean="0">
                <a:solidFill>
                  <a:schemeClr val="bg1">
                    <a:lumMod val="50000"/>
                  </a:schemeClr>
                </a:solidFill>
                <a:latin typeface="Segoe UI" panose="020B0502040204020203" pitchFamily="34" charset="0"/>
                <a:cs typeface="Segoe UI" panose="020B0502040204020203" pitchFamily="34" charset="0"/>
              </a:rPr>
              <a:t>Cadrer </a:t>
            </a:r>
            <a:r>
              <a:rPr lang="fr-FR" sz="1000" dirty="0">
                <a:solidFill>
                  <a:schemeClr val="bg1">
                    <a:lumMod val="50000"/>
                  </a:schemeClr>
                </a:solidFill>
                <a:latin typeface="Segoe UI" panose="020B0502040204020203" pitchFamily="34" charset="0"/>
                <a:cs typeface="Segoe UI" panose="020B0502040204020203" pitchFamily="34" charset="0"/>
              </a:rPr>
              <a:t>notre projet en présentant l’organisme d’accueil et en mettant l’accent sur la problématique. D</a:t>
            </a:r>
            <a:r>
              <a:rPr lang="fr-FR" sz="1000" dirty="0" smtClean="0">
                <a:solidFill>
                  <a:schemeClr val="bg1">
                    <a:lumMod val="50000"/>
                  </a:schemeClr>
                </a:solidFill>
                <a:latin typeface="Segoe UI" panose="020B0502040204020203" pitchFamily="34" charset="0"/>
                <a:cs typeface="Segoe UI" panose="020B0502040204020203" pitchFamily="34" charset="0"/>
              </a:rPr>
              <a:t>éfinir </a:t>
            </a:r>
            <a:r>
              <a:rPr lang="fr-FR" sz="1000" dirty="0">
                <a:solidFill>
                  <a:schemeClr val="bg1">
                    <a:lumMod val="50000"/>
                  </a:schemeClr>
                </a:solidFill>
                <a:latin typeface="Segoe UI" panose="020B0502040204020203" pitchFamily="34" charset="0"/>
                <a:cs typeface="Segoe UI" panose="020B0502040204020203" pitchFamily="34" charset="0"/>
              </a:rPr>
              <a:t>les objectifs ainsi que les risques associés au projet.</a:t>
            </a:r>
            <a:endParaRPr kumimoji="0" lang="fr-FR" sz="1000" i="0" u="none" strike="noStrike" kern="120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79" name="Connecteur droit avec flèche 30">
            <a:extLst>
              <a:ext uri="{FF2B5EF4-FFF2-40B4-BE49-F238E27FC236}">
                <a16:creationId xmlns:a16="http://schemas.microsoft.com/office/drawing/2014/main" id="{3FDA47EE-4126-6E2A-1F5D-9C1F14B79273}"/>
              </a:ext>
            </a:extLst>
          </p:cNvPr>
          <p:cNvCxnSpPr>
            <a:cxnSpLocks/>
            <a:stCxn id="52" idx="2"/>
            <a:endCxn id="78" idx="0"/>
          </p:cNvCxnSpPr>
          <p:nvPr/>
        </p:nvCxnSpPr>
        <p:spPr>
          <a:xfrm>
            <a:off x="2145205" y="2311049"/>
            <a:ext cx="2115" cy="1719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4" descr="Des documents - Icônes fichiers et dossiers gratuites">
            <a:extLst>
              <a:ext uri="{FF2B5EF4-FFF2-40B4-BE49-F238E27FC236}">
                <a16:creationId xmlns:a16="http://schemas.microsoft.com/office/drawing/2014/main" id="{5664A82F-B57A-260F-6AB5-8646BF24B6F0}"/>
              </a:ext>
            </a:extLst>
          </p:cNvPr>
          <p:cNvPicPr>
            <a:picLocks noChangeAspect="1" noChangeArrowheads="1"/>
          </p:cNvPicPr>
          <p:nvPr/>
        </p:nvPicPr>
        <p:blipFill>
          <a:blip r:embed="rId4" cstate="hqprint">
            <a:duotone>
              <a:srgbClr val="FFB16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435076" y="5718959"/>
            <a:ext cx="177413" cy="206589"/>
          </a:xfrm>
          <a:prstGeom prst="rect">
            <a:avLst/>
          </a:prstGeom>
          <a:noFill/>
        </p:spPr>
      </p:pic>
      <p:sp>
        <p:nvSpPr>
          <p:cNvPr id="40" name="Rectangle 39">
            <a:extLst>
              <a:ext uri="{FF2B5EF4-FFF2-40B4-BE49-F238E27FC236}">
                <a16:creationId xmlns:a16="http://schemas.microsoft.com/office/drawing/2014/main" id="{A6AC6F6D-1D31-2A72-D22F-832380EDB20C}"/>
              </a:ext>
            </a:extLst>
          </p:cNvPr>
          <p:cNvSpPr/>
          <p:nvPr/>
        </p:nvSpPr>
        <p:spPr>
          <a:xfrm>
            <a:off x="1523783" y="5628752"/>
            <a:ext cx="2131943" cy="456303"/>
          </a:xfrm>
          <a:prstGeom prst="rect">
            <a:avLst/>
          </a:prstGeom>
          <a:noFill/>
          <a:ln w="9525" cap="rnd" cmpd="sng" algn="ctr">
            <a:no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Rapport de Présentation et de Gestion du Projet</a:t>
            </a:r>
          </a:p>
          <a:p>
            <a:pPr marL="354013"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1" i="0" u="none" strike="noStrike" kern="0" cap="none" spc="0" normalizeH="0" baseline="0" noProof="0" dirty="0">
              <a:ln>
                <a:noFill/>
              </a:ln>
              <a:solidFill>
                <a:srgbClr val="575757"/>
              </a:solidFill>
              <a:effectLst/>
              <a:uLnTx/>
              <a:uFillTx/>
              <a:latin typeface="Segoe UI (Corps)"/>
              <a:ea typeface="+mn-ea"/>
              <a:cs typeface="+mn-cs"/>
            </a:endParaRPr>
          </a:p>
        </p:txBody>
      </p:sp>
      <p:sp>
        <p:nvSpPr>
          <p:cNvPr id="42"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3"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45"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 coins arrondis 47">
            <a:extLst>
              <a:ext uri="{FF2B5EF4-FFF2-40B4-BE49-F238E27FC236}">
                <a16:creationId xmlns:a16="http://schemas.microsoft.com/office/drawing/2014/main" id="{A369BABB-D073-B46B-C21F-36C9AE967966}"/>
              </a:ext>
            </a:extLst>
          </p:cNvPr>
          <p:cNvSpPr/>
          <p:nvPr/>
        </p:nvSpPr>
        <p:spPr>
          <a:xfrm>
            <a:off x="7341673" y="511976"/>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spTree>
    <p:extLst>
      <p:ext uri="{BB962C8B-B14F-4D97-AF65-F5344CB8AC3E}">
        <p14:creationId xmlns:p14="http://schemas.microsoft.com/office/powerpoint/2010/main" val="27294134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454387"/>
            <a:ext cx="10692191" cy="0"/>
          </a:xfrm>
          <a:prstGeom prst="line">
            <a:avLst/>
          </a:prstGeom>
          <a:noFill/>
          <a:ln w="9525" cap="rnd" cmpd="sng" algn="ctr">
            <a:solidFill>
              <a:srgbClr val="575757">
                <a:lumMod val="60000"/>
                <a:lumOff val="40000"/>
              </a:srgbClr>
            </a:solidFill>
            <a:prstDash val="solid"/>
            <a:round/>
          </a:ln>
          <a:effectLst/>
        </p:spPr>
      </p:cxnSp>
      <p:sp>
        <p:nvSpPr>
          <p:cNvPr id="78" name="Freeform 82">
            <a:extLst>
              <a:ext uri="{FF2B5EF4-FFF2-40B4-BE49-F238E27FC236}">
                <a16:creationId xmlns:a16="http://schemas.microsoft.com/office/drawing/2014/main" id="{B77F0EF0-15BB-1BE9-0A81-5BD137964007}"/>
              </a:ext>
            </a:extLst>
          </p:cNvPr>
          <p:cNvSpPr/>
          <p:nvPr/>
        </p:nvSpPr>
        <p:spPr bwMode="gray">
          <a:xfrm>
            <a:off x="1851546" y="3995833"/>
            <a:ext cx="4032783" cy="1107092"/>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lvl="0" defTabSz="801688" eaLnBrk="0" hangingPunct="0">
              <a:defRPr/>
            </a:pPr>
            <a:r>
              <a:rPr lang="fr-FR" sz="1000" dirty="0">
                <a:solidFill>
                  <a:schemeClr val="bg1">
                    <a:lumMod val="50000"/>
                  </a:schemeClr>
                </a:solidFill>
                <a:latin typeface="Segoe UI" panose="020B0502040204020203" pitchFamily="34" charset="0"/>
                <a:cs typeface="Segoe UI" panose="020B0502040204020203" pitchFamily="34" charset="0"/>
              </a:rPr>
              <a:t>Présenter le cadre de la gouvernance des données et donner une vue globale sur le système actuel, en définissant les besoins fonctionnels et non fonctionnels. De plus, identifier les besoins en matière d’automatisation du processus d’ingestion. Établir ensuite les normes de qualité des métadonnées et réaliser des benchmarks pour les outils afin de valider notre choix.</a:t>
            </a:r>
            <a:endParaRPr kumimoji="0" lang="fr-FR" sz="1000" i="0" u="none" strike="noStrike" kern="120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79" name="Connecteur droit avec flèche 30">
            <a:extLst>
              <a:ext uri="{FF2B5EF4-FFF2-40B4-BE49-F238E27FC236}">
                <a16:creationId xmlns:a16="http://schemas.microsoft.com/office/drawing/2014/main" id="{3FDA47EE-4126-6E2A-1F5D-9C1F14B79273}"/>
              </a:ext>
            </a:extLst>
          </p:cNvPr>
          <p:cNvCxnSpPr>
            <a:cxnSpLocks/>
            <a:stCxn id="53" idx="2"/>
            <a:endCxn id="78" idx="0"/>
          </p:cNvCxnSpPr>
          <p:nvPr/>
        </p:nvCxnSpPr>
        <p:spPr>
          <a:xfrm>
            <a:off x="3861552" y="2672327"/>
            <a:ext cx="6386" cy="1323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4" descr="Des documents - Icônes fichiers et dossiers gratuites">
            <a:extLst>
              <a:ext uri="{FF2B5EF4-FFF2-40B4-BE49-F238E27FC236}">
                <a16:creationId xmlns:a16="http://schemas.microsoft.com/office/drawing/2014/main" id="{5664A82F-B57A-260F-6AB5-8646BF24B6F0}"/>
              </a:ext>
            </a:extLst>
          </p:cNvPr>
          <p:cNvPicPr>
            <a:picLocks noChangeAspect="1" noChangeArrowheads="1"/>
          </p:cNvPicPr>
          <p:nvPr/>
        </p:nvPicPr>
        <p:blipFill>
          <a:blip r:embed="rId4" cstate="hqprint">
            <a:duotone>
              <a:srgbClr val="FFB16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229862" y="5677224"/>
            <a:ext cx="177413" cy="206589"/>
          </a:xfrm>
          <a:prstGeom prst="rect">
            <a:avLst/>
          </a:prstGeom>
          <a:noFill/>
        </p:spPr>
      </p:pic>
      <p:sp>
        <p:nvSpPr>
          <p:cNvPr id="40" name="Rectangle 39">
            <a:extLst>
              <a:ext uri="{FF2B5EF4-FFF2-40B4-BE49-F238E27FC236}">
                <a16:creationId xmlns:a16="http://schemas.microsoft.com/office/drawing/2014/main" id="{A6AC6F6D-1D31-2A72-D22F-832380EDB20C}"/>
              </a:ext>
            </a:extLst>
          </p:cNvPr>
          <p:cNvSpPr/>
          <p:nvPr/>
        </p:nvSpPr>
        <p:spPr>
          <a:xfrm>
            <a:off x="2279823" y="5422421"/>
            <a:ext cx="3237057" cy="922527"/>
          </a:xfrm>
          <a:prstGeom prst="rect">
            <a:avLst/>
          </a:prstGeom>
          <a:noFill/>
          <a:ln w="9525" cap="rnd" cmpd="sng" algn="ctr">
            <a:no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Le cadre de la gouvernance.</a:t>
            </a:r>
          </a:p>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Les besoin fonctionnels &amp; non fonctionnels.</a:t>
            </a:r>
          </a:p>
          <a:p>
            <a:pPr marL="354013" indent="-171450">
              <a:buFont typeface="Arial" panose="020B0604020202020204" pitchFamily="34" charset="0"/>
              <a:buChar char="•"/>
              <a:defRPr/>
            </a:pPr>
            <a:r>
              <a:rPr lang="fr-FR" sz="1000" b="1" dirty="0">
                <a:solidFill>
                  <a:schemeClr val="bg1">
                    <a:lumMod val="50000"/>
                  </a:schemeClr>
                </a:solidFill>
                <a:latin typeface="Segoe UI" panose="020B0502040204020203" pitchFamily="34" charset="0"/>
                <a:cs typeface="Segoe UI" panose="020B0502040204020203" pitchFamily="34" charset="0"/>
              </a:rPr>
              <a:t>Les Besoins en Matière </a:t>
            </a:r>
            <a:r>
              <a:rPr lang="fr-FR" sz="1000" b="1" dirty="0" smtClean="0">
                <a:solidFill>
                  <a:schemeClr val="bg1">
                    <a:lumMod val="50000"/>
                  </a:schemeClr>
                </a:solidFill>
                <a:latin typeface="Segoe UI" panose="020B0502040204020203" pitchFamily="34" charset="0"/>
                <a:cs typeface="Segoe UI" panose="020B0502040204020203" pitchFamily="34" charset="0"/>
              </a:rPr>
              <a:t>d'Automatisation.</a:t>
            </a:r>
          </a:p>
          <a:p>
            <a:pPr marL="354013" indent="-171450">
              <a:buFont typeface="Arial" panose="020B0604020202020204" pitchFamily="34" charset="0"/>
              <a:buChar char="•"/>
              <a:defRPr/>
            </a:pPr>
            <a:r>
              <a:rPr lang="fr-FR" sz="1000" b="1" dirty="0">
                <a:solidFill>
                  <a:schemeClr val="bg1">
                    <a:lumMod val="50000"/>
                  </a:schemeClr>
                </a:solidFill>
                <a:latin typeface="Segoe UI" panose="020B0502040204020203" pitchFamily="34" charset="0"/>
                <a:cs typeface="Segoe UI" panose="020B0502040204020203" pitchFamily="34" charset="0"/>
              </a:rPr>
              <a:t>Les normes de qualité de métadonnées .</a:t>
            </a:r>
            <a:endParaRPr lang="fr-FR" sz="1000" b="1" dirty="0" smtClean="0">
              <a:solidFill>
                <a:schemeClr val="bg1">
                  <a:lumMod val="50000"/>
                </a:schemeClr>
              </a:solidFill>
              <a:latin typeface="Segoe UI" panose="020B0502040204020203" pitchFamily="34" charset="0"/>
              <a:cs typeface="Segoe UI" panose="020B0502040204020203" pitchFamily="34" charset="0"/>
            </a:endParaRPr>
          </a:p>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Les benchmarks.</a:t>
            </a:r>
          </a:p>
          <a:p>
            <a:pPr marL="354013"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1" i="0" u="none" strike="noStrike" kern="0" cap="none" spc="0" normalizeH="0" baseline="0" noProof="0" dirty="0">
              <a:ln>
                <a:noFill/>
              </a:ln>
              <a:solidFill>
                <a:srgbClr val="575757"/>
              </a:solidFill>
              <a:effectLst/>
              <a:uLnTx/>
              <a:uFillTx/>
              <a:latin typeface="Segoe UI (Corps)"/>
              <a:ea typeface="+mn-ea"/>
              <a:cs typeface="+mn-cs"/>
            </a:endParaRPr>
          </a:p>
        </p:txBody>
      </p:sp>
      <p:sp>
        <p:nvSpPr>
          <p:cNvPr id="59"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72"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81"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83"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 coins arrondis 47">
            <a:extLst>
              <a:ext uri="{FF2B5EF4-FFF2-40B4-BE49-F238E27FC236}">
                <a16:creationId xmlns:a16="http://schemas.microsoft.com/office/drawing/2014/main" id="{A369BABB-D073-B46B-C21F-36C9AE967966}"/>
              </a:ext>
            </a:extLst>
          </p:cNvPr>
          <p:cNvSpPr/>
          <p:nvPr/>
        </p:nvSpPr>
        <p:spPr>
          <a:xfrm>
            <a:off x="7341673" y="511976"/>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spTree>
    <p:extLst>
      <p:ext uri="{BB962C8B-B14F-4D97-AF65-F5344CB8AC3E}">
        <p14:creationId xmlns:p14="http://schemas.microsoft.com/office/powerpoint/2010/main" val="32427341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454387"/>
            <a:ext cx="10692191" cy="0"/>
          </a:xfrm>
          <a:prstGeom prst="line">
            <a:avLst/>
          </a:prstGeom>
          <a:noFill/>
          <a:ln w="9525" cap="rnd" cmpd="sng" algn="ctr">
            <a:solidFill>
              <a:srgbClr val="575757">
                <a:lumMod val="60000"/>
                <a:lumOff val="40000"/>
              </a:srgbClr>
            </a:solidFill>
            <a:prstDash val="solid"/>
            <a:round/>
          </a:ln>
          <a:effectLst/>
        </p:spPr>
      </p:cxnSp>
      <p:sp>
        <p:nvSpPr>
          <p:cNvPr id="78" name="Freeform 82">
            <a:extLst>
              <a:ext uri="{FF2B5EF4-FFF2-40B4-BE49-F238E27FC236}">
                <a16:creationId xmlns:a16="http://schemas.microsoft.com/office/drawing/2014/main" id="{B77F0EF0-15BB-1BE9-0A81-5BD137964007}"/>
              </a:ext>
            </a:extLst>
          </p:cNvPr>
          <p:cNvSpPr/>
          <p:nvPr/>
        </p:nvSpPr>
        <p:spPr bwMode="gray">
          <a:xfrm>
            <a:off x="4573509" y="4041267"/>
            <a:ext cx="2175936" cy="978086"/>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lvl="0" defTabSz="801688" eaLnBrk="0" hangingPunct="0">
              <a:defRPr/>
            </a:pPr>
            <a:r>
              <a:rPr lang="fr-FR" sz="1000" dirty="0">
                <a:solidFill>
                  <a:schemeClr val="bg1">
                    <a:lumMod val="50000"/>
                  </a:schemeClr>
                </a:solidFill>
                <a:latin typeface="Segoe UI" panose="020B0502040204020203" pitchFamily="34" charset="0"/>
                <a:cs typeface="Segoe UI" panose="020B0502040204020203" pitchFamily="34" charset="0"/>
              </a:rPr>
              <a:t>La phase de conception est cruciale pour transformer les besoins et les spécifications définis lors des étapes d’analyse en une solution opérationnelle</a:t>
            </a:r>
            <a:r>
              <a:rPr lang="fr-FR" sz="1000" dirty="0" smtClean="0">
                <a:solidFill>
                  <a:schemeClr val="bg1">
                    <a:lumMod val="50000"/>
                  </a:schemeClr>
                </a:solidFill>
                <a:latin typeface="Segoe UI" panose="020B0502040204020203" pitchFamily="34" charset="0"/>
                <a:cs typeface="Segoe UI" panose="020B0502040204020203" pitchFamily="34" charset="0"/>
              </a:rPr>
              <a:t>.</a:t>
            </a:r>
            <a:endParaRPr kumimoji="0" lang="fr-FR" sz="1000" i="0" u="none" strike="noStrike" kern="120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79" name="Connecteur droit avec flèche 30">
            <a:extLst>
              <a:ext uri="{FF2B5EF4-FFF2-40B4-BE49-F238E27FC236}">
                <a16:creationId xmlns:a16="http://schemas.microsoft.com/office/drawing/2014/main" id="{3FDA47EE-4126-6E2A-1F5D-9C1F14B79273}"/>
              </a:ext>
            </a:extLst>
          </p:cNvPr>
          <p:cNvCxnSpPr>
            <a:cxnSpLocks/>
            <a:stCxn id="49" idx="2"/>
            <a:endCxn id="78" idx="0"/>
          </p:cNvCxnSpPr>
          <p:nvPr/>
        </p:nvCxnSpPr>
        <p:spPr>
          <a:xfrm>
            <a:off x="5653650" y="3033866"/>
            <a:ext cx="7827" cy="1007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4" descr="Des documents - Icônes fichiers et dossiers gratuites">
            <a:extLst>
              <a:ext uri="{FF2B5EF4-FFF2-40B4-BE49-F238E27FC236}">
                <a16:creationId xmlns:a16="http://schemas.microsoft.com/office/drawing/2014/main" id="{5664A82F-B57A-260F-6AB5-8646BF24B6F0}"/>
              </a:ext>
            </a:extLst>
          </p:cNvPr>
          <p:cNvPicPr>
            <a:picLocks noChangeAspect="1" noChangeArrowheads="1"/>
          </p:cNvPicPr>
          <p:nvPr/>
        </p:nvPicPr>
        <p:blipFill>
          <a:blip r:embed="rId4" cstate="hqprint">
            <a:duotone>
              <a:srgbClr val="FFB16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081060" y="5672135"/>
            <a:ext cx="177413" cy="206589"/>
          </a:xfrm>
          <a:prstGeom prst="rect">
            <a:avLst/>
          </a:prstGeom>
          <a:noFill/>
        </p:spPr>
      </p:pic>
      <p:sp>
        <p:nvSpPr>
          <p:cNvPr id="40" name="Rectangle 39">
            <a:extLst>
              <a:ext uri="{FF2B5EF4-FFF2-40B4-BE49-F238E27FC236}">
                <a16:creationId xmlns:a16="http://schemas.microsoft.com/office/drawing/2014/main" id="{A6AC6F6D-1D31-2A72-D22F-832380EDB20C}"/>
              </a:ext>
            </a:extLst>
          </p:cNvPr>
          <p:cNvSpPr/>
          <p:nvPr/>
        </p:nvSpPr>
        <p:spPr>
          <a:xfrm>
            <a:off x="4095945" y="5349267"/>
            <a:ext cx="3163365" cy="881674"/>
          </a:xfrm>
          <a:prstGeom prst="rect">
            <a:avLst/>
          </a:prstGeom>
          <a:noFill/>
          <a:ln w="9525" cap="rnd" cmpd="sng" algn="ctr">
            <a:no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Le nouvelle architecture.</a:t>
            </a:r>
          </a:p>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Les diagrammes de </a:t>
            </a:r>
            <a:r>
              <a:rPr lang="fr-FR" sz="1000" b="1" dirty="0" err="1" smtClean="0">
                <a:solidFill>
                  <a:schemeClr val="bg1">
                    <a:lumMod val="50000"/>
                  </a:schemeClr>
                </a:solidFill>
                <a:latin typeface="Segoe UI" panose="020B0502040204020203" pitchFamily="34" charset="0"/>
                <a:cs typeface="Segoe UI" panose="020B0502040204020203" pitchFamily="34" charset="0"/>
              </a:rPr>
              <a:t>sé</a:t>
            </a:r>
            <a:r>
              <a:rPr lang="en-US" sz="1000" b="1" dirty="0" err="1" smtClean="0">
                <a:solidFill>
                  <a:schemeClr val="bg1">
                    <a:lumMod val="50000"/>
                  </a:schemeClr>
                </a:solidFill>
                <a:latin typeface="Segoe UI" panose="020B0502040204020203" pitchFamily="34" charset="0"/>
                <a:cs typeface="Segoe UI" panose="020B0502040204020203" pitchFamily="34" charset="0"/>
              </a:rPr>
              <a:t>quences</a:t>
            </a:r>
            <a:r>
              <a:rPr lang="en-US" sz="1000" b="1" dirty="0" smtClean="0">
                <a:solidFill>
                  <a:schemeClr val="bg1">
                    <a:lumMod val="50000"/>
                  </a:schemeClr>
                </a:solidFill>
                <a:latin typeface="Segoe UI" panose="020B0502040204020203" pitchFamily="34" charset="0"/>
                <a:cs typeface="Segoe UI" panose="020B0502040204020203" pitchFamily="34" charset="0"/>
              </a:rPr>
              <a:t> &amp; </a:t>
            </a:r>
            <a:r>
              <a:rPr lang="en-US" sz="1000" b="1" dirty="0" err="1" smtClean="0">
                <a:solidFill>
                  <a:schemeClr val="bg1">
                    <a:lumMod val="50000"/>
                  </a:schemeClr>
                </a:solidFill>
                <a:latin typeface="Segoe UI" panose="020B0502040204020203" pitchFamily="34" charset="0"/>
                <a:cs typeface="Segoe UI" panose="020B0502040204020203" pitchFamily="34" charset="0"/>
              </a:rPr>
              <a:t>processus</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Conception du script </a:t>
            </a:r>
            <a:r>
              <a:rPr lang="en-US" sz="1000" b="1" dirty="0">
                <a:solidFill>
                  <a:schemeClr val="bg1">
                    <a:lumMod val="50000"/>
                  </a:schemeClr>
                </a:solidFill>
                <a:latin typeface="Segoe UI" panose="020B0502040204020203" pitchFamily="34" charset="0"/>
                <a:cs typeface="Segoe UI" panose="020B0502040204020203" pitchFamily="34" charset="0"/>
              </a:rPr>
              <a:t>de v</a:t>
            </a:r>
            <a:r>
              <a:rPr lang="fr-FR" sz="1000" b="1" dirty="0">
                <a:solidFill>
                  <a:schemeClr val="bg1">
                    <a:lumMod val="50000"/>
                  </a:schemeClr>
                </a:solidFill>
                <a:latin typeface="Segoe UI" panose="020B0502040204020203" pitchFamily="34" charset="0"/>
                <a:cs typeface="Segoe UI" panose="020B0502040204020203" pitchFamily="34" charset="0"/>
              </a:rPr>
              <a:t>é</a:t>
            </a:r>
            <a:r>
              <a:rPr lang="en-US" sz="1000" b="1" dirty="0" err="1">
                <a:solidFill>
                  <a:schemeClr val="bg1">
                    <a:lumMod val="50000"/>
                  </a:schemeClr>
                </a:solidFill>
                <a:latin typeface="Segoe UI" panose="020B0502040204020203" pitchFamily="34" charset="0"/>
                <a:cs typeface="Segoe UI" panose="020B0502040204020203" pitchFamily="34" charset="0"/>
              </a:rPr>
              <a:t>rification</a:t>
            </a:r>
            <a:r>
              <a:rPr lang="en-US" sz="1000" b="1" dirty="0">
                <a:solidFill>
                  <a:schemeClr val="bg1">
                    <a:lumMod val="50000"/>
                  </a:schemeClr>
                </a:solidFill>
                <a:latin typeface="Segoe UI" panose="020B0502040204020203" pitchFamily="34" charset="0"/>
                <a:cs typeface="Segoe UI" panose="020B0502040204020203" pitchFamily="34" charset="0"/>
              </a:rPr>
              <a:t> du </a:t>
            </a:r>
            <a:r>
              <a:rPr lang="en-US" sz="1000" b="1" dirty="0" err="1">
                <a:solidFill>
                  <a:schemeClr val="bg1">
                    <a:lumMod val="50000"/>
                  </a:schemeClr>
                </a:solidFill>
                <a:latin typeface="Segoe UI" panose="020B0502040204020203" pitchFamily="34" charset="0"/>
                <a:cs typeface="Segoe UI" panose="020B0502040204020203" pitchFamily="34" charset="0"/>
              </a:rPr>
              <a:t>qualit</a:t>
            </a:r>
            <a:r>
              <a:rPr lang="fr-FR" sz="1000" b="1" dirty="0">
                <a:solidFill>
                  <a:schemeClr val="bg1">
                    <a:lumMod val="50000"/>
                  </a:schemeClr>
                </a:solidFill>
                <a:latin typeface="Segoe UI" panose="020B0502040204020203" pitchFamily="34" charset="0"/>
                <a:cs typeface="Segoe UI" panose="020B0502040204020203" pitchFamily="34" charset="0"/>
              </a:rPr>
              <a:t>é de </a:t>
            </a:r>
            <a:r>
              <a:rPr lang="en-US" sz="1000" b="1" dirty="0">
                <a:solidFill>
                  <a:schemeClr val="bg1">
                    <a:lumMod val="50000"/>
                  </a:schemeClr>
                </a:solidFill>
                <a:latin typeface="Segoe UI" panose="020B0502040204020203" pitchFamily="34" charset="0"/>
                <a:cs typeface="Segoe UI" panose="020B0502040204020203" pitchFamily="34" charset="0"/>
              </a:rPr>
              <a:t>m</a:t>
            </a:r>
            <a:r>
              <a:rPr lang="fr-FR" sz="1000" b="1" dirty="0" err="1">
                <a:solidFill>
                  <a:schemeClr val="bg1">
                    <a:lumMod val="50000"/>
                  </a:schemeClr>
                </a:solidFill>
                <a:latin typeface="Segoe UI" panose="020B0502040204020203" pitchFamily="34" charset="0"/>
                <a:cs typeface="Segoe UI" panose="020B0502040204020203" pitchFamily="34" charset="0"/>
              </a:rPr>
              <a:t>ét</a:t>
            </a:r>
            <a:r>
              <a:rPr lang="en-US" sz="1000" b="1" dirty="0" err="1">
                <a:solidFill>
                  <a:schemeClr val="bg1">
                    <a:lumMod val="50000"/>
                  </a:schemeClr>
                </a:solidFill>
                <a:latin typeface="Segoe UI" panose="020B0502040204020203" pitchFamily="34" charset="0"/>
                <a:cs typeface="Segoe UI" panose="020B0502040204020203" pitchFamily="34" charset="0"/>
              </a:rPr>
              <a:t>adonn</a:t>
            </a:r>
            <a:r>
              <a:rPr lang="fr-FR" sz="1000" b="1" dirty="0">
                <a:solidFill>
                  <a:schemeClr val="bg1">
                    <a:lumMod val="50000"/>
                  </a:schemeClr>
                </a:solidFill>
                <a:latin typeface="Segoe UI" panose="020B0502040204020203" pitchFamily="34" charset="0"/>
                <a:cs typeface="Segoe UI" panose="020B0502040204020203" pitchFamily="34" charset="0"/>
              </a:rPr>
              <a:t>é</a:t>
            </a:r>
            <a:r>
              <a:rPr lang="en-US" sz="1000" b="1" dirty="0" err="1" smtClean="0">
                <a:solidFill>
                  <a:schemeClr val="bg1">
                    <a:lumMod val="50000"/>
                  </a:schemeClr>
                </a:solidFill>
                <a:latin typeface="Segoe UI" panose="020B0502040204020203" pitchFamily="34" charset="0"/>
                <a:cs typeface="Segoe UI" panose="020B0502040204020203" pitchFamily="34" charset="0"/>
              </a:rPr>
              <a:t>es</a:t>
            </a:r>
            <a:endParaRPr lang="fr-FR" sz="1000" b="1" dirty="0" smtClean="0">
              <a:solidFill>
                <a:schemeClr val="bg1">
                  <a:lumMod val="50000"/>
                </a:schemeClr>
              </a:solidFill>
              <a:latin typeface="Segoe UI" panose="020B0502040204020203" pitchFamily="34" charset="0"/>
              <a:cs typeface="Segoe UI" panose="020B0502040204020203" pitchFamily="34" charset="0"/>
            </a:endParaRPr>
          </a:p>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Conception du </a:t>
            </a:r>
            <a:r>
              <a:rPr lang="fr-FR" sz="1000" b="1" dirty="0" err="1" smtClean="0">
                <a:solidFill>
                  <a:schemeClr val="bg1">
                    <a:lumMod val="50000"/>
                  </a:schemeClr>
                </a:solidFill>
                <a:latin typeface="Segoe UI" panose="020B0502040204020203" pitchFamily="34" charset="0"/>
                <a:cs typeface="Segoe UI" panose="020B0502040204020203" pitchFamily="34" charset="0"/>
              </a:rPr>
              <a:t>Chatbot</a:t>
            </a:r>
            <a:r>
              <a:rPr lang="fr-FR" sz="1000" b="1" dirty="0" smtClean="0">
                <a:solidFill>
                  <a:schemeClr val="bg1">
                    <a:lumMod val="50000"/>
                  </a:schemeClr>
                </a:solidFill>
                <a:latin typeface="Segoe UI" panose="020B0502040204020203" pitchFamily="34" charset="0"/>
                <a:cs typeface="Segoe UI" panose="020B0502040204020203" pitchFamily="34" charset="0"/>
              </a:rPr>
              <a:t> &amp; tableau de bord.</a:t>
            </a:r>
          </a:p>
          <a:p>
            <a:pPr marL="182563" marR="0" lvl="0" algn="l" defTabSz="914400" rtl="0" eaLnBrk="1" fontAlgn="auto" latinLnBrk="0" hangingPunct="1">
              <a:lnSpc>
                <a:spcPct val="100000"/>
              </a:lnSpc>
              <a:spcBef>
                <a:spcPts val="0"/>
              </a:spcBef>
              <a:spcAft>
                <a:spcPts val="0"/>
              </a:spcAft>
              <a:buClrTx/>
              <a:buSzTx/>
              <a:tabLst/>
              <a:defRPr/>
            </a:pPr>
            <a:endParaRPr kumimoji="0" lang="fr-FR" sz="1000" b="1" i="0" u="none" strike="noStrike" kern="0" cap="none" spc="0" normalizeH="0" baseline="0" noProof="0" dirty="0">
              <a:ln>
                <a:noFill/>
              </a:ln>
              <a:solidFill>
                <a:srgbClr val="575757"/>
              </a:solidFill>
              <a:effectLst/>
              <a:uLnTx/>
              <a:uFillTx/>
              <a:latin typeface="Segoe UI (Corps)"/>
              <a:ea typeface="+mn-ea"/>
              <a:cs typeface="+mn-cs"/>
            </a:endParaRPr>
          </a:p>
        </p:txBody>
      </p:sp>
      <p:sp>
        <p:nvSpPr>
          <p:cNvPr id="59"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72"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81"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83"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 coins arrondis 47">
            <a:extLst>
              <a:ext uri="{FF2B5EF4-FFF2-40B4-BE49-F238E27FC236}">
                <a16:creationId xmlns:a16="http://schemas.microsoft.com/office/drawing/2014/main" id="{A369BABB-D073-B46B-C21F-36C9AE967966}"/>
              </a:ext>
            </a:extLst>
          </p:cNvPr>
          <p:cNvSpPr/>
          <p:nvPr/>
        </p:nvSpPr>
        <p:spPr>
          <a:xfrm>
            <a:off x="7341673" y="511976"/>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spTree>
    <p:extLst>
      <p:ext uri="{BB962C8B-B14F-4D97-AF65-F5344CB8AC3E}">
        <p14:creationId xmlns:p14="http://schemas.microsoft.com/office/powerpoint/2010/main" val="33414826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17mFO5.uVpCc9lMEX3T4D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jortOkaIUiATfXcz17P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DuNOUE_9k.cgUs.KU55k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iapositives principales">
  <a:themeElements>
    <a:clrScheme name="BCP 1">
      <a:dk1>
        <a:srgbClr val="000000"/>
      </a:dk1>
      <a:lt1>
        <a:srgbClr val="FFFFFF"/>
      </a:lt1>
      <a:dk2>
        <a:srgbClr val="878787"/>
      </a:dk2>
      <a:lt2>
        <a:srgbClr val="E7E6E6"/>
      </a:lt2>
      <a:accent1>
        <a:srgbClr val="E67900"/>
      </a:accent1>
      <a:accent2>
        <a:srgbClr val="491E06"/>
      </a:accent2>
      <a:accent3>
        <a:srgbClr val="878787"/>
      </a:accent3>
      <a:accent4>
        <a:srgbClr val="3C3C3B"/>
      </a:accent4>
      <a:accent5>
        <a:srgbClr val="EFCA9F"/>
      </a:accent5>
      <a:accent6>
        <a:srgbClr val="B3A59C"/>
      </a:accent6>
      <a:hlink>
        <a:srgbClr val="E67900"/>
      </a:hlink>
      <a:folHlink>
        <a:srgbClr val="491E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4325</TotalTime>
  <Words>3136</Words>
  <Application>Microsoft Office PowerPoint</Application>
  <PresentationFormat>Widescreen</PresentationFormat>
  <Paragraphs>807</Paragraphs>
  <Slides>38</Slides>
  <Notes>37</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Arial</vt:lpstr>
      <vt:lpstr>Calibri</vt:lpstr>
      <vt:lpstr>Century Gothic</vt:lpstr>
      <vt:lpstr>LMRoman12-Regular</vt:lpstr>
      <vt:lpstr>Poppins</vt:lpstr>
      <vt:lpstr>Segoe UI</vt:lpstr>
      <vt:lpstr>Segoe UI (Corps)</vt:lpstr>
      <vt:lpstr>Wingdings</vt:lpstr>
      <vt:lpstr>Diapositives principales</vt:lpstr>
      <vt:lpstr>Diapositive think-cell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imane NAITCHARIF</dc:creator>
  <cp:lastModifiedBy>Maadoudi</cp:lastModifiedBy>
  <cp:revision>127</cp:revision>
  <dcterms:created xsi:type="dcterms:W3CDTF">2023-06-06T01:53:59Z</dcterms:created>
  <dcterms:modified xsi:type="dcterms:W3CDTF">2024-05-27T15:02:18Z</dcterms:modified>
</cp:coreProperties>
</file>