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9" r:id="rId2"/>
    <p:sldId id="283" r:id="rId3"/>
    <p:sldId id="2988" r:id="rId4"/>
    <p:sldId id="2989" r:id="rId5"/>
    <p:sldId id="2990" r:id="rId6"/>
    <p:sldId id="2992" r:id="rId7"/>
    <p:sldId id="2993" r:id="rId8"/>
    <p:sldId id="2994" r:id="rId9"/>
    <p:sldId id="2995" r:id="rId10"/>
    <p:sldId id="2996" r:id="rId11"/>
    <p:sldId id="2997" r:id="rId12"/>
    <p:sldId id="2998" r:id="rId13"/>
    <p:sldId id="2999" r:id="rId14"/>
    <p:sldId id="3001" r:id="rId15"/>
    <p:sldId id="3002" r:id="rId16"/>
    <p:sldId id="3003" r:id="rId17"/>
    <p:sldId id="3004" r:id="rId18"/>
    <p:sldId id="3000" r:id="rId19"/>
    <p:sldId id="3005" r:id="rId20"/>
    <p:sldId id="3006" r:id="rId21"/>
    <p:sldId id="3007" r:id="rId22"/>
    <p:sldId id="3008" r:id="rId23"/>
    <p:sldId id="3009" r:id="rId24"/>
    <p:sldId id="3010" r:id="rId25"/>
    <p:sldId id="3011" r:id="rId26"/>
    <p:sldId id="3012" r:id="rId27"/>
    <p:sldId id="3013" r:id="rId28"/>
    <p:sldId id="3014" r:id="rId29"/>
    <p:sldId id="3015" r:id="rId30"/>
    <p:sldId id="3016" r:id="rId31"/>
    <p:sldId id="3017" r:id="rId32"/>
    <p:sldId id="3018" r:id="rId33"/>
    <p:sldId id="3019" r:id="rId34"/>
    <p:sldId id="3020" r:id="rId35"/>
    <p:sldId id="3021" r:id="rId36"/>
    <p:sldId id="3022" r:id="rId37"/>
    <p:sldId id="3023" r:id="rId38"/>
    <p:sldId id="2991"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D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3" autoAdjust="0"/>
    <p:restoredTop sz="75524" autoAdjust="0"/>
  </p:normalViewPr>
  <p:slideViewPr>
    <p:cSldViewPr snapToGrid="0">
      <p:cViewPr varScale="1">
        <p:scale>
          <a:sx n="52" d="100"/>
          <a:sy n="52" d="100"/>
        </p:scale>
        <p:origin x="664" y="44"/>
      </p:cViewPr>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90741-F19F-4354-8EF4-27056471AD7F}" type="datetimeFigureOut">
              <a:rPr lang="fr-FR" smtClean="0"/>
              <a:t>24/05/2024</a:t>
            </a:fld>
            <a:endParaRPr lang="fr-FR"/>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8923-9B8A-43FA-9F04-75C4AAAAFB6B}" type="slidenum">
              <a:rPr lang="fr-FR" smtClean="0"/>
              <a:t>‹#›</a:t>
            </a:fld>
            <a:endParaRPr lang="fr-FR"/>
          </a:p>
        </p:txBody>
      </p:sp>
    </p:spTree>
    <p:extLst>
      <p:ext uri="{BB962C8B-B14F-4D97-AF65-F5344CB8AC3E}">
        <p14:creationId xmlns:p14="http://schemas.microsoft.com/office/powerpoint/2010/main" val="38352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033e974e3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033e974e3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200" b="0" i="0" kern="1200" dirty="0" smtClean="0">
                <a:solidFill>
                  <a:schemeClr val="tx1"/>
                </a:solidFill>
                <a:effectLst/>
                <a:latin typeface="+mn-lt"/>
                <a:ea typeface="+mn-ea"/>
                <a:cs typeface="+mn-cs"/>
              </a:rPr>
              <a:t>Bonjour à tous,</a:t>
            </a:r>
          </a:p>
          <a:p>
            <a:r>
              <a:rPr lang="fr-FR" sz="1200" b="0" i="0" kern="1200" dirty="0" smtClean="0">
                <a:solidFill>
                  <a:schemeClr val="tx1"/>
                </a:solidFill>
                <a:effectLst/>
                <a:latin typeface="+mn-lt"/>
                <a:ea typeface="+mn-ea"/>
                <a:cs typeface="+mn-cs"/>
              </a:rPr>
              <a:t>Je me présente, je m'appelle EL Maadoudi Mohamed, élève ingénieur en 3ème année à l'ENSIAS, filière Business Intelligence and </a:t>
            </a:r>
            <a:r>
              <a:rPr lang="fr-FR" sz="1200" b="0" i="0" kern="1200" dirty="0" err="1" smtClean="0">
                <a:solidFill>
                  <a:schemeClr val="tx1"/>
                </a:solidFill>
                <a:effectLst/>
                <a:latin typeface="+mn-lt"/>
                <a:ea typeface="+mn-ea"/>
                <a:cs typeface="+mn-cs"/>
              </a:rPr>
              <a:t>Analytics</a:t>
            </a:r>
            <a:r>
              <a:rPr lang="fr-FR" sz="1200" b="0" i="0" kern="1200" dirty="0" smtClean="0">
                <a:solidFill>
                  <a:schemeClr val="tx1"/>
                </a:solidFill>
                <a:effectLst/>
                <a:latin typeface="+mn-lt"/>
                <a:ea typeface="+mn-ea"/>
                <a:cs typeface="+mn-cs"/>
              </a:rPr>
              <a:t>. Je suis ici pour vous présenter mon projet de fin d'étude intitulé "Gouvernance de données : Automatisation du pipeline de métadonnées", réalisé au sein du Groupe Banque Centrale Populaire, sous la supervision de Mme </a:t>
            </a:r>
            <a:r>
              <a:rPr lang="fr-FR" sz="1200" b="0" i="0" kern="1200" dirty="0" err="1" smtClean="0">
                <a:solidFill>
                  <a:schemeClr val="tx1"/>
                </a:solidFill>
                <a:effectLst/>
                <a:latin typeface="+mn-lt"/>
                <a:ea typeface="+mn-ea"/>
                <a:cs typeface="+mn-cs"/>
              </a:rPr>
              <a:t>Mejabr</a:t>
            </a:r>
            <a:r>
              <a:rPr lang="fr-FR" sz="1200" b="0" i="0" kern="1200" dirty="0" smtClean="0">
                <a:solidFill>
                  <a:schemeClr val="tx1"/>
                </a:solidFill>
                <a:effectLst/>
                <a:latin typeface="+mn-lt"/>
                <a:ea typeface="+mn-ea"/>
                <a:cs typeface="+mn-cs"/>
              </a:rPr>
              <a:t> et du Pr. </a:t>
            </a:r>
            <a:r>
              <a:rPr lang="fr-FR" sz="1200" b="0" i="0" kern="1200" dirty="0" err="1" smtClean="0">
                <a:solidFill>
                  <a:schemeClr val="tx1"/>
                </a:solidFill>
                <a:effectLst/>
                <a:latin typeface="+mn-lt"/>
                <a:ea typeface="+mn-ea"/>
                <a:cs typeface="+mn-cs"/>
              </a:rPr>
              <a:t>Kerzazi</a:t>
            </a:r>
            <a:r>
              <a:rPr lang="fr-FR" sz="1200" b="0" i="0" kern="1200" dirty="0" smtClean="0">
                <a:solidFill>
                  <a:schemeClr val="tx1"/>
                </a:solidFill>
                <a:effectLst/>
                <a:latin typeface="+mn-lt"/>
                <a:ea typeface="+mn-ea"/>
                <a:cs typeface="+mn-cs"/>
              </a:rPr>
              <a:t> Noureddine.</a:t>
            </a:r>
          </a:p>
          <a:p>
            <a:r>
              <a:rPr lang="fr-FR" sz="1200" b="0" i="0" kern="1200" dirty="0" smtClean="0">
                <a:solidFill>
                  <a:schemeClr val="tx1"/>
                </a:solidFill>
                <a:effectLst/>
                <a:latin typeface="+mn-lt"/>
                <a:ea typeface="+mn-ea"/>
                <a:cs typeface="+mn-cs"/>
              </a:rPr>
              <a:t>Pour ne pas tarder, voici le plan que nous allons suivre tout au long de ma présentation...</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10</a:t>
            </a:fld>
            <a:endParaRPr lang="fr-FR"/>
          </a:p>
        </p:txBody>
      </p:sp>
    </p:spTree>
    <p:extLst>
      <p:ext uri="{BB962C8B-B14F-4D97-AF65-F5344CB8AC3E}">
        <p14:creationId xmlns:p14="http://schemas.microsoft.com/office/powerpoint/2010/main" val="176313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11</a:t>
            </a:fld>
            <a:endParaRPr lang="fr-FR"/>
          </a:p>
        </p:txBody>
      </p:sp>
    </p:spTree>
    <p:extLst>
      <p:ext uri="{BB962C8B-B14F-4D97-AF65-F5344CB8AC3E}">
        <p14:creationId xmlns:p14="http://schemas.microsoft.com/office/powerpoint/2010/main" val="3407682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L’entité</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Group Data Governance, Norm &amp; Quality </a:t>
            </a:r>
            <a:r>
              <a:rPr lang="fr-FR" sz="1200" b="0" i="0" u="none" strike="noStrike" kern="1200" baseline="0" dirty="0" smtClean="0">
                <a:solidFill>
                  <a:schemeClr val="tx1"/>
                </a:solidFill>
                <a:latin typeface="+mn-lt"/>
                <a:ea typeface="+mn-ea"/>
                <a:cs typeface="+mn-cs"/>
              </a:rPr>
              <a:t>responsabiliser les différents collaborateurs en matière des données, garantir une gestion efficace, définir des politiques et changer la manière de se comporter </a:t>
            </a:r>
            <a:r>
              <a:rPr lang="fr-FR" sz="1200" b="0" i="0" u="none" strike="noStrike" kern="1200" baseline="0" dirty="0" err="1" smtClean="0">
                <a:solidFill>
                  <a:schemeClr val="tx1"/>
                </a:solidFill>
                <a:latin typeface="+mn-lt"/>
                <a:ea typeface="+mn-ea"/>
                <a:cs typeface="+mn-cs"/>
              </a:rPr>
              <a:t>vis-à</a:t>
            </a:r>
            <a:r>
              <a:rPr lang="fr-FR" sz="1200" b="0" i="0" u="none" strike="noStrike" kern="1200" baseline="0" dirty="0" smtClean="0">
                <a:solidFill>
                  <a:schemeClr val="tx1"/>
                </a:solidFill>
                <a:latin typeface="+mn-lt"/>
                <a:ea typeface="+mn-ea"/>
                <a:cs typeface="+mn-cs"/>
              </a:rPr>
              <a:t> -vis de données. Cette entité prévoit de diriger une série de projets visant à établir des processus et des directives de gouvernance des données à tous les niveaux de l’organisation. </a:t>
            </a:r>
            <a:r>
              <a:rPr lang="en-US" sz="1200" b="0" i="0" u="none" strike="noStrike" kern="1200" baseline="0" dirty="0" err="1" smtClean="0">
                <a:solidFill>
                  <a:schemeClr val="tx1"/>
                </a:solidFill>
                <a:latin typeface="+mn-lt"/>
                <a:ea typeface="+mn-ea"/>
                <a:cs typeface="+mn-cs"/>
              </a:rPr>
              <a:t>Voici</a:t>
            </a:r>
            <a:r>
              <a:rPr lang="en-US" sz="1200" b="0" i="0" u="none" strike="noStrike" kern="1200" baseline="0" dirty="0" smtClean="0">
                <a:solidFill>
                  <a:schemeClr val="tx1"/>
                </a:solidFill>
                <a:latin typeface="+mn-lt"/>
                <a:ea typeface="+mn-ea"/>
                <a:cs typeface="+mn-cs"/>
              </a:rPr>
              <a:t> les </a:t>
            </a:r>
            <a:r>
              <a:rPr lang="en-US" sz="1200" b="0" i="0" u="none" strike="noStrike" kern="1200" baseline="0" dirty="0" err="1" smtClean="0">
                <a:solidFill>
                  <a:schemeClr val="tx1"/>
                </a:solidFill>
                <a:latin typeface="+mn-lt"/>
                <a:ea typeface="+mn-ea"/>
                <a:cs typeface="+mn-cs"/>
              </a:rPr>
              <a:t>piliers</a:t>
            </a:r>
            <a:r>
              <a:rPr lang="en-US" sz="1200" b="0" i="0" u="none" strike="noStrike" kern="1200" baseline="0" dirty="0" smtClean="0">
                <a:solidFill>
                  <a:schemeClr val="tx1"/>
                </a:solidFill>
                <a:latin typeface="+mn-lt"/>
                <a:ea typeface="+mn-ea"/>
                <a:cs typeface="+mn-cs"/>
              </a:rPr>
              <a:t> de </a:t>
            </a:r>
            <a:r>
              <a:rPr lang="en-US" sz="1200" b="0" i="0" u="none" strike="noStrike" kern="1200" baseline="0" dirty="0" err="1" smtClean="0">
                <a:solidFill>
                  <a:schemeClr val="tx1"/>
                </a:solidFill>
                <a:latin typeface="+mn-lt"/>
                <a:ea typeface="+mn-ea"/>
                <a:cs typeface="+mn-cs"/>
              </a:rPr>
              <a:t>leur</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gouvernance</a:t>
            </a:r>
            <a:r>
              <a:rPr lang="en-US" sz="1200" b="0" i="0" u="none" strike="noStrike" kern="1200" baseline="0" dirty="0" smtClean="0">
                <a:solidFill>
                  <a:schemeClr val="tx1"/>
                </a:solidFill>
                <a:latin typeface="+mn-lt"/>
                <a:ea typeface="+mn-ea"/>
                <a:cs typeface="+mn-cs"/>
              </a:rPr>
              <a:t> des </a:t>
            </a:r>
            <a:r>
              <a:rPr lang="en-US" sz="1200" b="0" i="0" u="none" strike="noStrike" kern="1200" baseline="0" dirty="0" err="1" smtClean="0">
                <a:solidFill>
                  <a:schemeClr val="tx1"/>
                </a:solidFill>
                <a:latin typeface="+mn-lt"/>
                <a:ea typeface="+mn-ea"/>
                <a:cs typeface="+mn-cs"/>
              </a:rPr>
              <a:t>données</a:t>
            </a:r>
            <a:r>
              <a:rPr lang="en-US" sz="1200" b="0" i="0" u="none" strike="noStrike" kern="1200" baseline="0" dirty="0" smtClean="0">
                <a:solidFill>
                  <a:schemeClr val="tx1"/>
                </a:solidFill>
                <a:latin typeface="+mn-lt"/>
                <a:ea typeface="+mn-ea"/>
                <a:cs typeface="+mn-cs"/>
              </a:rPr>
              <a:t> : ……</a:t>
            </a:r>
            <a:br>
              <a:rPr lang="en-US" sz="1200" b="0" i="0" u="none" strike="noStrike" kern="1200" baseline="0" dirty="0" smtClean="0">
                <a:solidFill>
                  <a:schemeClr val="tx1"/>
                </a:solidFill>
                <a:latin typeface="+mn-lt"/>
                <a:ea typeface="+mn-ea"/>
                <a:cs typeface="+mn-cs"/>
              </a:rPr>
            </a:b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Data architecture </a:t>
            </a:r>
            <a:r>
              <a:rPr lang="en-US" sz="1200" b="0" i="0"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Définir une architecture de données qui supporte </a:t>
            </a:r>
            <a:r>
              <a:rPr lang="en-US" sz="1200" b="0" i="0" u="none" strike="noStrike" kern="1200" baseline="0" dirty="0" smtClean="0">
                <a:solidFill>
                  <a:schemeClr val="tx1"/>
                </a:solidFill>
                <a:latin typeface="+mn-lt"/>
                <a:ea typeface="+mn-ea"/>
                <a:cs typeface="+mn-cs"/>
              </a:rPr>
              <a:t>les </a:t>
            </a:r>
            <a:r>
              <a:rPr lang="en-US" sz="1200" b="0" i="0" u="none" strike="noStrike" kern="1200" baseline="0" dirty="0" err="1" smtClean="0">
                <a:solidFill>
                  <a:schemeClr val="tx1"/>
                </a:solidFill>
                <a:latin typeface="+mn-lt"/>
                <a:ea typeface="+mn-ea"/>
                <a:cs typeface="+mn-cs"/>
              </a:rPr>
              <a:t>processus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automatisés</a:t>
            </a:r>
            <a:r>
              <a:rPr lang="en-US" sz="1200" b="0" i="0" u="none" strike="noStrike" kern="1200" baseline="0" dirty="0" smtClean="0">
                <a:solidFill>
                  <a:schemeClr val="tx1"/>
                </a:solidFill>
                <a:latin typeface="+mn-lt"/>
                <a:ea typeface="+mn-ea"/>
                <a:cs typeface="+mn-cs"/>
              </a:rPr>
              <a:t>, et a</a:t>
            </a:r>
            <a:r>
              <a:rPr lang="fr-FR" sz="1200" b="0" i="0" u="none" strike="noStrike" kern="1200" baseline="0" dirty="0" err="1" smtClean="0">
                <a:solidFill>
                  <a:schemeClr val="tx1"/>
                </a:solidFill>
                <a:latin typeface="+mn-lt"/>
                <a:ea typeface="+mn-ea"/>
                <a:cs typeface="+mn-cs"/>
              </a:rPr>
              <a:t>ssurer</a:t>
            </a:r>
            <a:r>
              <a:rPr lang="fr-FR" sz="1200" b="0" i="0" u="none" strike="noStrike" kern="1200" baseline="0" dirty="0" smtClean="0">
                <a:solidFill>
                  <a:schemeClr val="tx1"/>
                </a:solidFill>
                <a:latin typeface="+mn-lt"/>
                <a:ea typeface="+mn-ea"/>
                <a:cs typeface="+mn-cs"/>
              </a:rPr>
              <a:t> que l’architecture de facilite l’intégration transparente des divers systèmes et plateformes.</a:t>
            </a:r>
          </a:p>
          <a:p>
            <a:r>
              <a:rPr lang="fr-FR" sz="1200" b="1" i="0" u="none" strike="noStrike" kern="1200" baseline="0" dirty="0" smtClean="0">
                <a:solidFill>
                  <a:schemeClr val="tx1"/>
                </a:solidFill>
                <a:latin typeface="+mn-lt"/>
                <a:ea typeface="+mn-ea"/>
                <a:cs typeface="+mn-cs"/>
              </a:rPr>
              <a:t>Data </a:t>
            </a:r>
            <a:r>
              <a:rPr lang="fr-FR" sz="1200" b="1" i="0" u="none" strike="noStrike" kern="1200" baseline="0" dirty="0" err="1" smtClean="0">
                <a:solidFill>
                  <a:schemeClr val="tx1"/>
                </a:solidFill>
                <a:latin typeface="+mn-lt"/>
                <a:ea typeface="+mn-ea"/>
                <a:cs typeface="+mn-cs"/>
              </a:rPr>
              <a:t>privacy</a:t>
            </a:r>
            <a:r>
              <a:rPr lang="fr-FR" sz="1200" b="1" i="0"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 La confidentialité des données implique le traitement adéquat de </a:t>
            </a:r>
            <a:r>
              <a:rPr lang="en-US" sz="1200" b="0" i="0" u="none" strike="noStrike" kern="1200" baseline="0" dirty="0" err="1" smtClean="0">
                <a:solidFill>
                  <a:schemeClr val="tx1"/>
                </a:solidFill>
                <a:latin typeface="+mn-lt"/>
                <a:ea typeface="+mn-ea"/>
                <a:cs typeface="+mn-cs"/>
              </a:rPr>
              <a:t>données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sensibles</a:t>
            </a:r>
            <a:r>
              <a:rPr lang="en-US" sz="1200" b="0" i="0" u="none" strike="noStrike" kern="1200" baseline="0" dirty="0" smtClean="0">
                <a:solidFill>
                  <a:schemeClr val="tx1"/>
                </a:solidFill>
                <a:latin typeface="+mn-lt"/>
                <a:ea typeface="+mn-ea"/>
                <a:cs typeface="+mn-cs"/>
              </a:rPr>
              <a:t>.</a:t>
            </a:r>
          </a:p>
          <a:p>
            <a:r>
              <a:rPr lang="fr-FR" sz="1200" b="1" i="0" u="none" strike="noStrike" kern="1200" baseline="0" dirty="0" smtClean="0">
                <a:solidFill>
                  <a:schemeClr val="tx1"/>
                </a:solidFill>
                <a:latin typeface="+mn-lt"/>
                <a:ea typeface="+mn-ea"/>
                <a:cs typeface="+mn-cs"/>
              </a:rPr>
              <a:t>Règles et politiques : </a:t>
            </a:r>
            <a:r>
              <a:rPr lang="fr-FR" sz="1200" b="0" i="0" u="none" strike="noStrike" kern="1200" baseline="0" dirty="0" smtClean="0">
                <a:solidFill>
                  <a:schemeClr val="tx1"/>
                </a:solidFill>
                <a:latin typeface="+mn-lt"/>
                <a:ea typeface="+mn-ea"/>
                <a:cs typeface="+mn-cs"/>
              </a:rPr>
              <a:t>Définir un cadre précis de règles et de normes pour la gestion </a:t>
            </a:r>
            <a:r>
              <a:rPr lang="en-US" sz="1200" b="0" i="0" u="none" strike="noStrike" kern="1200" baseline="0" dirty="0" smtClean="0">
                <a:solidFill>
                  <a:schemeClr val="tx1"/>
                </a:solidFill>
                <a:latin typeface="+mn-lt"/>
                <a:ea typeface="+mn-ea"/>
                <a:cs typeface="+mn-cs"/>
              </a:rPr>
              <a:t>des </a:t>
            </a:r>
            <a:r>
              <a:rPr lang="en-US" sz="1200" b="0" i="0" u="none" strike="noStrike" kern="1200" baseline="0" dirty="0" err="1" smtClean="0">
                <a:solidFill>
                  <a:schemeClr val="tx1"/>
                </a:solidFill>
                <a:latin typeface="+mn-lt"/>
                <a:ea typeface="+mn-ea"/>
                <a:cs typeface="+mn-cs"/>
              </a:rPr>
              <a:t>données</a:t>
            </a:r>
            <a:r>
              <a:rPr lang="en-US" sz="1200" b="0" i="0" u="none" strike="noStrike" kern="1200" baseline="0" dirty="0" smtClean="0">
                <a:solidFill>
                  <a:schemeClr val="tx1"/>
                </a:solidFill>
                <a:latin typeface="+mn-lt"/>
                <a:ea typeface="+mn-ea"/>
                <a:cs typeface="+mn-cs"/>
              </a:rPr>
              <a:t>, et qui </a:t>
            </a:r>
            <a:r>
              <a:rPr lang="en-US" sz="1200" b="0" i="0" u="none" strike="noStrike" kern="1200" baseline="0" dirty="0" err="1" smtClean="0">
                <a:solidFill>
                  <a:schemeClr val="tx1"/>
                </a:solidFill>
                <a:latin typeface="+mn-lt"/>
                <a:ea typeface="+mn-ea"/>
                <a:cs typeface="+mn-cs"/>
              </a:rPr>
              <a:t>soient</a:t>
            </a:r>
            <a:endParaRPr lang="en-US"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alignées avec les standards de l’industrie et adaptées aux évolutions technologiques et </a:t>
            </a:r>
            <a:r>
              <a:rPr lang="en-US" sz="1200" b="0" i="0" u="none" strike="noStrike" kern="1200" baseline="0" dirty="0" err="1" smtClean="0">
                <a:solidFill>
                  <a:schemeClr val="tx1"/>
                </a:solidFill>
                <a:latin typeface="+mn-lt"/>
                <a:ea typeface="+mn-ea"/>
                <a:cs typeface="+mn-cs"/>
              </a:rPr>
              <a:t>réglementaires</a:t>
            </a:r>
            <a:r>
              <a:rPr lang="en-US" sz="1200" b="0" i="0" u="none" strike="noStrike" kern="1200" baseline="0" dirty="0" smtClean="0">
                <a:solidFill>
                  <a:schemeClr val="tx1"/>
                </a:solidFill>
                <a:latin typeface="+mn-lt"/>
                <a:ea typeface="+mn-ea"/>
                <a:cs typeface="+mn-cs"/>
              </a:rPr>
              <a:t>.</a:t>
            </a:r>
          </a:p>
          <a:p>
            <a:r>
              <a:rPr lang="fr-FR" sz="1200" b="1" i="0" u="none" strike="noStrike" kern="1200" baseline="0" dirty="0" err="1" smtClean="0">
                <a:solidFill>
                  <a:schemeClr val="tx1"/>
                </a:solidFill>
                <a:latin typeface="+mn-lt"/>
                <a:ea typeface="+mn-ea"/>
                <a:cs typeface="+mn-cs"/>
              </a:rPr>
              <a:t>Metadata</a:t>
            </a:r>
            <a:r>
              <a:rPr lang="fr-FR" sz="1200" b="1" i="0" u="none" strike="noStrike" kern="1200" baseline="0" dirty="0" smtClean="0">
                <a:solidFill>
                  <a:schemeClr val="tx1"/>
                </a:solidFill>
                <a:latin typeface="+mn-lt"/>
                <a:ea typeface="+mn-ea"/>
                <a:cs typeface="+mn-cs"/>
              </a:rPr>
              <a:t> management </a:t>
            </a:r>
            <a:r>
              <a:rPr lang="fr-FR" sz="1200" b="0" i="0" u="none" strike="noStrike" kern="1200" baseline="0" dirty="0" smtClean="0">
                <a:solidFill>
                  <a:schemeClr val="tx1"/>
                </a:solidFill>
                <a:latin typeface="+mn-lt"/>
                <a:ea typeface="+mn-ea"/>
                <a:cs typeface="+mn-cs"/>
              </a:rPr>
              <a:t>: assurer une gestion efficace des informations qui décrivent et contextualisent les données de l’entreprise.</a:t>
            </a:r>
            <a:endParaRPr lang="en-US" sz="1200" b="0" i="0" u="none" strike="noStrike" kern="1200" baseline="0" dirty="0" smtClean="0">
              <a:solidFill>
                <a:schemeClr val="tx1"/>
              </a:solidFill>
              <a:latin typeface="+mn-lt"/>
              <a:ea typeface="+mn-ea"/>
              <a:cs typeface="+mn-cs"/>
            </a:endParaRPr>
          </a:p>
          <a:p>
            <a:r>
              <a:rPr lang="fr-FR" sz="1200" b="1" i="0" u="none" strike="noStrike" kern="1200" baseline="0" dirty="0" smtClean="0">
                <a:solidFill>
                  <a:schemeClr val="tx1"/>
                </a:solidFill>
                <a:latin typeface="+mn-lt"/>
                <a:ea typeface="+mn-ea"/>
                <a:cs typeface="+mn-cs"/>
              </a:rPr>
              <a:t>Data </a:t>
            </a:r>
            <a:r>
              <a:rPr lang="fr-FR" sz="1200" b="1" i="0" u="none" strike="noStrike" kern="1200" baseline="0" dirty="0" err="1" smtClean="0">
                <a:solidFill>
                  <a:schemeClr val="tx1"/>
                </a:solidFill>
                <a:latin typeface="+mn-lt"/>
                <a:ea typeface="+mn-ea"/>
                <a:cs typeface="+mn-cs"/>
              </a:rPr>
              <a:t>security</a:t>
            </a:r>
            <a:r>
              <a:rPr lang="fr-FR" sz="1200" b="1" i="0"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 La sécurité des données renvoie à la pratique consistante à protéger les informations numériques contre l’accès non autorisé tout au long de leur cycle de vie.</a:t>
            </a:r>
          </a:p>
          <a:p>
            <a:r>
              <a:rPr lang="fr-FR" sz="1200" b="1" i="0" u="none" strike="noStrike" kern="1200" baseline="0" dirty="0" smtClean="0">
                <a:solidFill>
                  <a:schemeClr val="tx1"/>
                </a:solidFill>
                <a:latin typeface="+mn-lt"/>
                <a:ea typeface="+mn-ea"/>
                <a:cs typeface="+mn-cs"/>
              </a:rPr>
              <a:t>Data </a:t>
            </a:r>
            <a:r>
              <a:rPr lang="fr-FR" sz="1200" b="1" i="0" u="none" strike="noStrike" kern="1200" baseline="0" dirty="0" err="1" smtClean="0">
                <a:solidFill>
                  <a:schemeClr val="tx1"/>
                </a:solidFill>
                <a:latin typeface="+mn-lt"/>
                <a:ea typeface="+mn-ea"/>
                <a:cs typeface="+mn-cs"/>
              </a:rPr>
              <a:t>quality</a:t>
            </a:r>
            <a:r>
              <a:rPr lang="fr-FR" sz="1200" b="1" i="0"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 La qualité des données renvoie à la fois aux caractéristiques associées à des données de haute qualité et aux processus utilisés pour mesurer ou améliorer la </a:t>
            </a:r>
            <a:r>
              <a:rPr lang="en-US" sz="1200" b="0" i="0" u="none" strike="noStrike" kern="1200" baseline="0" dirty="0" err="1" smtClean="0">
                <a:solidFill>
                  <a:schemeClr val="tx1"/>
                </a:solidFill>
                <a:latin typeface="+mn-lt"/>
                <a:ea typeface="+mn-ea"/>
                <a:cs typeface="+mn-cs"/>
              </a:rPr>
              <a:t>qualité</a:t>
            </a:r>
            <a:r>
              <a:rPr lang="en-US" sz="1200" b="0" i="0" u="none" strike="noStrike" kern="1200" baseline="0" dirty="0" smtClean="0">
                <a:solidFill>
                  <a:schemeClr val="tx1"/>
                </a:solidFill>
                <a:latin typeface="+mn-lt"/>
                <a:ea typeface="+mn-ea"/>
                <a:cs typeface="+mn-cs"/>
              </a:rPr>
              <a:t> des </a:t>
            </a:r>
            <a:r>
              <a:rPr lang="en-US" sz="1200" b="0" i="0" u="none" strike="noStrike" kern="1200" baseline="0" dirty="0" err="1" smtClean="0">
                <a:solidFill>
                  <a:schemeClr val="tx1"/>
                </a:solidFill>
                <a:latin typeface="+mn-lt"/>
                <a:ea typeface="+mn-ea"/>
                <a:cs typeface="+mn-cs"/>
              </a:rPr>
              <a:t>données</a:t>
            </a:r>
            <a:r>
              <a:rPr lang="en-US" sz="1200" b="0" i="0" u="none" strike="noStrike" kern="1200" baseline="0" dirty="0" smtClean="0">
                <a:solidFill>
                  <a:schemeClr val="tx1"/>
                </a:solidFill>
                <a:latin typeface="+mn-lt"/>
                <a:ea typeface="+mn-ea"/>
                <a:cs typeface="+mn-cs"/>
              </a:rPr>
              <a:t>.</a:t>
            </a:r>
          </a:p>
          <a:p>
            <a:r>
              <a:rPr lang="fr-FR" sz="1200" b="1" i="0" u="none" strike="noStrike" kern="1200" baseline="0" dirty="0" smtClean="0">
                <a:solidFill>
                  <a:schemeClr val="tx1"/>
                </a:solidFill>
                <a:latin typeface="+mn-lt"/>
                <a:ea typeface="+mn-ea"/>
                <a:cs typeface="+mn-cs"/>
              </a:rPr>
              <a:t>Data insight : </a:t>
            </a:r>
            <a:r>
              <a:rPr lang="fr-FR" sz="1200" b="0" i="0" u="none" strike="noStrike" kern="1200" baseline="0" dirty="0" smtClean="0">
                <a:solidFill>
                  <a:schemeClr val="tx1"/>
                </a:solidFill>
                <a:latin typeface="+mn-lt"/>
                <a:ea typeface="+mn-ea"/>
                <a:cs typeface="+mn-cs"/>
              </a:rPr>
              <a:t>Ce pilier a été nouvellement ajouté pour se centrer sur l’extraction d’un maximum d’informations et d’insights significatifs à </a:t>
            </a:r>
            <a:r>
              <a:rPr lang="en-US" sz="1200" b="0" i="0" u="none" strike="noStrike" kern="1200" baseline="0" dirty="0" err="1" smtClean="0">
                <a:solidFill>
                  <a:schemeClr val="tx1"/>
                </a:solidFill>
                <a:latin typeface="+mn-lt"/>
                <a:ea typeface="+mn-ea"/>
                <a:cs typeface="+mn-cs"/>
              </a:rPr>
              <a:t>partir</a:t>
            </a:r>
            <a:r>
              <a:rPr lang="en-US" sz="1200" b="0" i="0" u="none" strike="noStrike" kern="1200" baseline="0" dirty="0" smtClean="0">
                <a:solidFill>
                  <a:schemeClr val="tx1"/>
                </a:solidFill>
                <a:latin typeface="+mn-lt"/>
                <a:ea typeface="+mn-ea"/>
                <a:cs typeface="+mn-cs"/>
              </a:rPr>
              <a:t> des </a:t>
            </a:r>
            <a:r>
              <a:rPr lang="en-US" sz="1200" b="0" i="0" u="none" strike="noStrike" kern="1200" baseline="0" dirty="0" err="1" smtClean="0">
                <a:solidFill>
                  <a:schemeClr val="tx1"/>
                </a:solidFill>
                <a:latin typeface="+mn-lt"/>
                <a:ea typeface="+mn-ea"/>
                <a:cs typeface="+mn-cs"/>
              </a:rPr>
              <a:t>donn</a:t>
            </a:r>
            <a:r>
              <a:rPr lang="fr-FR" sz="1200" b="0" i="0" u="none" strike="noStrike" kern="1200" baseline="0" dirty="0" smtClean="0">
                <a:solidFill>
                  <a:schemeClr val="tx1"/>
                </a:solidFill>
                <a:latin typeface="+mn-lt"/>
                <a:ea typeface="+mn-ea"/>
                <a:cs typeface="+mn-cs"/>
              </a:rPr>
              <a:t>é</a:t>
            </a:r>
            <a:r>
              <a:rPr lang="en-US" sz="1200" b="0" i="0" u="none" strike="noStrike" kern="1200" baseline="0" dirty="0" err="1" smtClean="0">
                <a:solidFill>
                  <a:schemeClr val="tx1"/>
                </a:solidFill>
                <a:latin typeface="+mn-lt"/>
                <a:ea typeface="+mn-ea"/>
                <a:cs typeface="+mn-cs"/>
              </a:rPr>
              <a:t>es</a:t>
            </a:r>
            <a:r>
              <a:rPr lang="en-US" sz="1200" b="0" i="0" u="none" strike="noStrike" kern="1200" baseline="0" dirty="0" smtClean="0">
                <a:solidFill>
                  <a:schemeClr val="tx1"/>
                </a:solidFill>
                <a:latin typeface="+mn-lt"/>
                <a:ea typeface="+mn-ea"/>
                <a:cs typeface="+mn-cs"/>
              </a:rPr>
              <a:t>.</a:t>
            </a:r>
          </a:p>
          <a:p>
            <a:r>
              <a:rPr lang="fr-FR" sz="1200" b="1" i="0" u="none" strike="noStrike" kern="1200" baseline="0" dirty="0" smtClean="0">
                <a:solidFill>
                  <a:schemeClr val="tx1"/>
                </a:solidFill>
                <a:latin typeface="+mn-lt"/>
                <a:ea typeface="+mn-ea"/>
                <a:cs typeface="+mn-cs"/>
              </a:rPr>
              <a:t>Data culture </a:t>
            </a:r>
            <a:r>
              <a:rPr lang="fr-FR" sz="1200" b="0" i="0" u="none" strike="noStrike" kern="1200" baseline="0" dirty="0" smtClean="0">
                <a:solidFill>
                  <a:schemeClr val="tx1"/>
                </a:solidFill>
                <a:latin typeface="+mn-lt"/>
                <a:ea typeface="+mn-ea"/>
                <a:cs typeface="+mn-cs"/>
              </a:rPr>
              <a:t>: Encourager une culture organisationnelle qui considère les données </a:t>
            </a:r>
            <a:r>
              <a:rPr lang="en-US" sz="1200" b="0" i="0" u="none" strike="noStrike" kern="1200" baseline="0" dirty="0" err="1" smtClean="0">
                <a:solidFill>
                  <a:schemeClr val="tx1"/>
                </a:solidFill>
                <a:latin typeface="+mn-lt"/>
                <a:ea typeface="+mn-ea"/>
                <a:cs typeface="+mn-cs"/>
              </a:rPr>
              <a:t>comme</a:t>
            </a:r>
            <a:r>
              <a:rPr lang="en-US" sz="1200" b="0" i="0" u="none" strike="noStrike" kern="1200" baseline="0" dirty="0" smtClean="0">
                <a:solidFill>
                  <a:schemeClr val="tx1"/>
                </a:solidFill>
                <a:latin typeface="+mn-lt"/>
                <a:ea typeface="+mn-ea"/>
                <a:cs typeface="+mn-cs"/>
              </a:rPr>
              <a:t> un </a:t>
            </a:r>
            <a:r>
              <a:rPr lang="en-US" sz="1200" b="0" i="0" u="none" strike="noStrike" kern="1200" baseline="0" dirty="0" err="1" smtClean="0">
                <a:solidFill>
                  <a:schemeClr val="tx1"/>
                </a:solidFill>
                <a:latin typeface="+mn-lt"/>
                <a:ea typeface="+mn-ea"/>
                <a:cs typeface="+mn-cs"/>
              </a:rPr>
              <a:t>atout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stratégique</a:t>
            </a:r>
            <a:r>
              <a:rPr lang="en-US" sz="1200" b="0" i="0" u="none" strike="noStrike" kern="1200" baseline="0" dirty="0" smtClean="0">
                <a:solidFill>
                  <a:schemeClr val="tx1"/>
                </a:solidFill>
                <a:latin typeface="+mn-lt"/>
                <a:ea typeface="+mn-ea"/>
                <a:cs typeface="+mn-cs"/>
              </a:rPr>
              <a:t>.</a:t>
            </a:r>
          </a:p>
          <a:p>
            <a:r>
              <a:rPr lang="fr-FR" sz="1200" b="1" i="0" u="none" strike="noStrike" kern="1200" baseline="0" dirty="0" smtClean="0">
                <a:solidFill>
                  <a:schemeClr val="tx1"/>
                </a:solidFill>
                <a:latin typeface="+mn-lt"/>
                <a:ea typeface="+mn-ea"/>
                <a:cs typeface="+mn-cs"/>
              </a:rPr>
              <a:t>Data </a:t>
            </a:r>
            <a:r>
              <a:rPr lang="fr-FR" sz="1200" b="1" i="0" u="none" strike="noStrike" kern="1200" baseline="0" dirty="0" err="1" smtClean="0">
                <a:solidFill>
                  <a:schemeClr val="tx1"/>
                </a:solidFill>
                <a:latin typeface="+mn-lt"/>
                <a:ea typeface="+mn-ea"/>
                <a:cs typeface="+mn-cs"/>
              </a:rPr>
              <a:t>catalog</a:t>
            </a:r>
            <a:r>
              <a:rPr lang="fr-FR" sz="1200" b="1" i="0" u="none" strike="noStrike" kern="1200" baseline="0" dirty="0" smtClean="0">
                <a:solidFill>
                  <a:schemeClr val="tx1"/>
                </a:solidFill>
                <a:latin typeface="+mn-lt"/>
                <a:ea typeface="+mn-ea"/>
                <a:cs typeface="+mn-cs"/>
              </a:rPr>
              <a:t> </a:t>
            </a:r>
            <a:r>
              <a:rPr lang="fr-FR" sz="1200" b="0" i="0" u="none" strike="noStrike" kern="1200" baseline="0" dirty="0" smtClean="0">
                <a:solidFill>
                  <a:schemeClr val="tx1"/>
                </a:solidFill>
                <a:latin typeface="+mn-lt"/>
                <a:ea typeface="+mn-ea"/>
                <a:cs typeface="+mn-cs"/>
              </a:rPr>
              <a:t>: Implanter un catalogue de données pour centraliser les métadonnées et fournir une vue d’ensemble des actifs de données disponibles.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r>
            <a:br>
              <a:rPr lang="en-US" sz="1200" b="0" i="0" u="none" strike="noStrike" kern="1200" baseline="0" dirty="0" smtClean="0">
                <a:solidFill>
                  <a:schemeClr val="tx1"/>
                </a:solidFill>
                <a:latin typeface="+mn-lt"/>
                <a:ea typeface="+mn-ea"/>
                <a:cs typeface="+mn-cs"/>
              </a:rPr>
            </a:br>
            <a:r>
              <a:rPr lang="en-US" sz="1200" b="0" i="0" u="none" strike="noStrike" kern="1200" baseline="0" dirty="0" smtClean="0">
                <a:solidFill>
                  <a:schemeClr val="tx1"/>
                </a:solidFill>
                <a:latin typeface="+mn-lt"/>
                <a:ea typeface="+mn-ea"/>
                <a:cs typeface="+mn-cs"/>
              </a:rPr>
              <a:t>-------</a:t>
            </a:r>
            <a:r>
              <a:rPr lang="fr-FR" sz="1200" b="0" i="0" u="none" strike="noStrike" kern="1200" baseline="0" dirty="0" smtClean="0">
                <a:solidFill>
                  <a:schemeClr val="tx1"/>
                </a:solidFill>
                <a:latin typeface="+mn-lt"/>
                <a:ea typeface="+mn-ea"/>
                <a:cs typeface="+mn-cs"/>
              </a:rPr>
              <a:t> Apres figure --------</a:t>
            </a:r>
          </a:p>
          <a:p>
            <a:r>
              <a:rPr lang="fr-FR" sz="1200" b="0" i="0" u="none" strike="noStrike" kern="1200" baseline="0" dirty="0" smtClean="0">
                <a:solidFill>
                  <a:schemeClr val="tx1"/>
                </a:solidFill>
                <a:latin typeface="+mn-lt"/>
                <a:ea typeface="+mn-ea"/>
                <a:cs typeface="+mn-cs"/>
              </a:rPr>
              <a:t>Mon projet de fin d’études se focalise sur l’automatisation quelques processus des piliers colorés.</a:t>
            </a:r>
            <a:endParaRPr lang="en-US" sz="1200" b="0" i="0" u="none" strike="noStrike" kern="1200" baseline="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12</a:t>
            </a:fld>
            <a:endParaRPr lang="fr-FR"/>
          </a:p>
        </p:txBody>
      </p:sp>
    </p:spTree>
    <p:extLst>
      <p:ext uri="{BB962C8B-B14F-4D97-AF65-F5344CB8AC3E}">
        <p14:creationId xmlns:p14="http://schemas.microsoft.com/office/powerpoint/2010/main" val="217643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Dans cette section, nous allons fournir un aperçu du système actuel de gestion des</a:t>
            </a:r>
          </a:p>
          <a:p>
            <a:r>
              <a:rPr lang="fr-FR" sz="1200" b="0" i="0" u="none" strike="noStrike" kern="1200" baseline="0" dirty="0" smtClean="0">
                <a:solidFill>
                  <a:schemeClr val="tx1"/>
                </a:solidFill>
                <a:latin typeface="+mn-lt"/>
                <a:ea typeface="+mn-ea"/>
                <a:cs typeface="+mn-cs"/>
              </a:rPr>
              <a:t>métadonnées, couvrant l’ensemble du processus, de l’ingestion à la vérification de la</a:t>
            </a:r>
          </a:p>
          <a:p>
            <a:r>
              <a:rPr lang="en-US" sz="1200" b="0" i="0" u="none" strike="noStrike" kern="1200" baseline="0" dirty="0" err="1" smtClean="0">
                <a:solidFill>
                  <a:schemeClr val="tx1"/>
                </a:solidFill>
                <a:latin typeface="+mn-lt"/>
                <a:ea typeface="+mn-ea"/>
                <a:cs typeface="+mn-cs"/>
              </a:rPr>
              <a:t>qualité</a:t>
            </a:r>
            <a:r>
              <a:rPr lang="en-US" sz="1200" b="0" i="0" u="none" strike="noStrike" kern="1200" baseline="0" dirty="0" smtClean="0">
                <a:solidFill>
                  <a:schemeClr val="tx1"/>
                </a:solidFill>
                <a:latin typeface="+mn-lt"/>
                <a:ea typeface="+mn-ea"/>
                <a:cs typeface="+mn-cs"/>
              </a:rPr>
              <a:t> des </a:t>
            </a:r>
            <a:r>
              <a:rPr lang="en-US" sz="1200" b="0" i="0" u="none" strike="noStrike" kern="1200" baseline="0" dirty="0" err="1" smtClean="0">
                <a:solidFill>
                  <a:schemeClr val="tx1"/>
                </a:solidFill>
                <a:latin typeface="+mn-lt"/>
                <a:ea typeface="+mn-ea"/>
                <a:cs typeface="+mn-cs"/>
              </a:rPr>
              <a:t>métadonnées</a:t>
            </a:r>
            <a:r>
              <a:rPr lang="en-US" sz="1200" b="0" i="0" u="none" strike="noStrike" kern="1200" baseline="0" dirty="0" smtClean="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13</a:t>
            </a:fld>
            <a:endParaRPr lang="fr-FR"/>
          </a:p>
        </p:txBody>
      </p:sp>
    </p:spTree>
    <p:extLst>
      <p:ext uri="{BB962C8B-B14F-4D97-AF65-F5344CB8AC3E}">
        <p14:creationId xmlns:p14="http://schemas.microsoft.com/office/powerpoint/2010/main" val="626684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14</a:t>
            </a:fld>
            <a:endParaRPr lang="fr-FR"/>
          </a:p>
        </p:txBody>
      </p:sp>
    </p:spTree>
    <p:extLst>
      <p:ext uri="{BB962C8B-B14F-4D97-AF65-F5344CB8AC3E}">
        <p14:creationId xmlns:p14="http://schemas.microsoft.com/office/powerpoint/2010/main" val="378694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15</a:t>
            </a:fld>
            <a:endParaRPr lang="fr-FR"/>
          </a:p>
        </p:txBody>
      </p:sp>
    </p:spTree>
    <p:extLst>
      <p:ext uri="{BB962C8B-B14F-4D97-AF65-F5344CB8AC3E}">
        <p14:creationId xmlns:p14="http://schemas.microsoft.com/office/powerpoint/2010/main" val="1732505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16</a:t>
            </a:fld>
            <a:endParaRPr lang="fr-FR"/>
          </a:p>
        </p:txBody>
      </p:sp>
    </p:spTree>
    <p:extLst>
      <p:ext uri="{BB962C8B-B14F-4D97-AF65-F5344CB8AC3E}">
        <p14:creationId xmlns:p14="http://schemas.microsoft.com/office/powerpoint/2010/main" val="3136196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17</a:t>
            </a:fld>
            <a:endParaRPr lang="fr-FR"/>
          </a:p>
        </p:txBody>
      </p:sp>
    </p:spTree>
    <p:extLst>
      <p:ext uri="{BB962C8B-B14F-4D97-AF65-F5344CB8AC3E}">
        <p14:creationId xmlns:p14="http://schemas.microsoft.com/office/powerpoint/2010/main" val="773599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18</a:t>
            </a:fld>
            <a:endParaRPr lang="fr-FR"/>
          </a:p>
        </p:txBody>
      </p:sp>
    </p:spTree>
    <p:extLst>
      <p:ext uri="{BB962C8B-B14F-4D97-AF65-F5344CB8AC3E}">
        <p14:creationId xmlns:p14="http://schemas.microsoft.com/office/powerpoint/2010/main" val="375224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Les besoins fonctionnels définissent les caractéristiques particulières que le système</a:t>
            </a:r>
          </a:p>
          <a:p>
            <a:r>
              <a:rPr lang="fr-FR" sz="1200" b="0" i="0" u="none" strike="noStrike" kern="1200" baseline="0" dirty="0" smtClean="0">
                <a:solidFill>
                  <a:schemeClr val="tx1"/>
                </a:solidFill>
                <a:latin typeface="+mn-lt"/>
                <a:ea typeface="+mn-ea"/>
                <a:cs typeface="+mn-cs"/>
              </a:rPr>
              <a:t>doit proposer afin de satisfaire les attentes des utilisateurs et les objectifs du projet.</a:t>
            </a:r>
          </a:p>
          <a:p>
            <a:r>
              <a:rPr lang="fr-FR" sz="1200" b="0" i="0" u="none" strike="noStrike" kern="1200" baseline="0" dirty="0" smtClean="0">
                <a:solidFill>
                  <a:schemeClr val="tx1"/>
                </a:solidFill>
                <a:latin typeface="+mn-lt"/>
                <a:ea typeface="+mn-ea"/>
                <a:cs typeface="+mn-cs"/>
              </a:rPr>
              <a:t>Ils sont essentiels pour définir clairement ce que le système doit accomplir et comment</a:t>
            </a:r>
          </a:p>
          <a:p>
            <a:r>
              <a:rPr lang="en-US" sz="1200" b="0" i="0" u="none" strike="noStrike" kern="1200" baseline="0" dirty="0" err="1" smtClean="0">
                <a:solidFill>
                  <a:schemeClr val="tx1"/>
                </a:solidFill>
                <a:latin typeface="+mn-lt"/>
                <a:ea typeface="+mn-ea"/>
                <a:cs typeface="+mn-cs"/>
              </a:rPr>
              <a:t>il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doit</a:t>
            </a:r>
            <a:r>
              <a:rPr lang="en-US" sz="1200" b="0" i="0" u="none" strike="noStrike" kern="1200" baseline="0" dirty="0" smtClean="0">
                <a:solidFill>
                  <a:schemeClr val="tx1"/>
                </a:solidFill>
                <a:latin typeface="+mn-lt"/>
                <a:ea typeface="+mn-ea"/>
                <a:cs typeface="+mn-cs"/>
              </a:rPr>
              <a:t> se </a:t>
            </a:r>
            <a:r>
              <a:rPr lang="en-US" sz="1200" b="0" i="0" u="none" strike="noStrike" kern="1200" baseline="0" dirty="0" err="1" smtClean="0">
                <a:solidFill>
                  <a:schemeClr val="tx1"/>
                </a:solidFill>
                <a:latin typeface="+mn-lt"/>
                <a:ea typeface="+mn-ea"/>
                <a:cs typeface="+mn-cs"/>
              </a:rPr>
              <a:t>comporter</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En ce qui concerne les besoins non fonctionnels, nous avons pris en compte des aspects </a:t>
            </a:r>
            <a:r>
              <a:rPr lang="en-US" sz="1200" b="0" i="0" u="none" strike="noStrike" kern="1200" baseline="0" dirty="0" err="1" smtClean="0">
                <a:solidFill>
                  <a:schemeClr val="tx1"/>
                </a:solidFill>
                <a:latin typeface="+mn-lt"/>
                <a:ea typeface="+mn-ea"/>
                <a:cs typeface="+mn-cs"/>
              </a:rPr>
              <a:t>tels</a:t>
            </a:r>
            <a:r>
              <a:rPr lang="en-US" sz="1200" b="0" i="0" u="none" strike="noStrike" kern="1200" baseline="0" dirty="0" smtClean="0">
                <a:solidFill>
                  <a:schemeClr val="tx1"/>
                </a:solidFill>
                <a:latin typeface="+mn-lt"/>
                <a:ea typeface="+mn-ea"/>
                <a:cs typeface="+mn-cs"/>
              </a:rPr>
              <a:t> que : (</a:t>
            </a:r>
            <a:r>
              <a:rPr lang="en-US" sz="1200" b="0" i="0" u="none" strike="noStrike" kern="1200" baseline="0" dirty="0" err="1" smtClean="0">
                <a:solidFill>
                  <a:schemeClr val="tx1"/>
                </a:solidFill>
                <a:latin typeface="+mn-lt"/>
                <a:ea typeface="+mn-ea"/>
                <a:cs typeface="+mn-cs"/>
              </a:rPr>
              <a:t>ngol</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diapo</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In case </a:t>
            </a:r>
            <a:r>
              <a:rPr lang="en-US" sz="1200" b="0" i="0" u="none" strike="noStrike" kern="1200" baseline="0" dirty="0" err="1" smtClean="0">
                <a:solidFill>
                  <a:schemeClr val="tx1"/>
                </a:solidFill>
                <a:latin typeface="+mn-lt"/>
                <a:ea typeface="+mn-ea"/>
                <a:cs typeface="+mn-cs"/>
              </a:rPr>
              <a:t>swlo</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elihom</a:t>
            </a:r>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Performance : </a:t>
            </a:r>
            <a:r>
              <a:rPr lang="fr-FR" sz="1200" b="0" i="0" u="none" strike="noStrike" kern="1200" baseline="0" dirty="0" smtClean="0">
                <a:solidFill>
                  <a:schemeClr val="tx1"/>
                </a:solidFill>
                <a:latin typeface="+mn-lt"/>
                <a:ea typeface="+mn-ea"/>
                <a:cs typeface="+mn-cs"/>
              </a:rPr>
              <a:t>Minimiser les délais de traitement en automatisant les tâches répétitives et en </a:t>
            </a:r>
            <a:r>
              <a:rPr lang="en-US" sz="1200" b="0" i="0" u="none" strike="noStrike" kern="1200" baseline="0" dirty="0" err="1" smtClean="0">
                <a:solidFill>
                  <a:schemeClr val="tx1"/>
                </a:solidFill>
                <a:latin typeface="+mn-lt"/>
                <a:ea typeface="+mn-ea"/>
                <a:cs typeface="+mn-cs"/>
              </a:rPr>
              <a:t>optimisant</a:t>
            </a:r>
            <a:r>
              <a:rPr lang="en-US" sz="1200" b="0" i="0" u="none" strike="noStrike" kern="1200" baseline="0" dirty="0" smtClean="0">
                <a:solidFill>
                  <a:schemeClr val="tx1"/>
                </a:solidFill>
                <a:latin typeface="+mn-lt"/>
                <a:ea typeface="+mn-ea"/>
                <a:cs typeface="+mn-cs"/>
              </a:rPr>
              <a:t> les workflows.</a:t>
            </a:r>
          </a:p>
          <a:p>
            <a:r>
              <a:rPr lang="en-US" sz="1200" b="1" i="0" u="none" strike="noStrike" kern="1200" baseline="0" dirty="0" smtClean="0">
                <a:solidFill>
                  <a:schemeClr val="tx1"/>
                </a:solidFill>
                <a:latin typeface="+mn-lt"/>
                <a:ea typeface="+mn-ea"/>
                <a:cs typeface="+mn-cs"/>
              </a:rPr>
              <a:t>La </a:t>
            </a:r>
            <a:r>
              <a:rPr lang="en-US" sz="1200" b="1" i="0" u="none" strike="noStrike" kern="1200" baseline="0" dirty="0" err="1" smtClean="0">
                <a:solidFill>
                  <a:schemeClr val="tx1"/>
                </a:solidFill>
                <a:latin typeface="+mn-lt"/>
                <a:ea typeface="+mn-ea"/>
                <a:cs typeface="+mn-cs"/>
              </a:rPr>
              <a:t>fiabilité</a:t>
            </a:r>
            <a:r>
              <a:rPr lang="en-US" sz="1200" b="1" i="0" u="none" strike="noStrike" kern="1200" baseline="0" dirty="0" smtClean="0">
                <a:solidFill>
                  <a:schemeClr val="tx1"/>
                </a:solidFill>
                <a:latin typeface="+mn-lt"/>
                <a:ea typeface="+mn-ea"/>
                <a:cs typeface="+mn-cs"/>
              </a:rPr>
              <a:t> : </a:t>
            </a:r>
            <a:r>
              <a:rPr lang="fr-FR" sz="1200" b="0" i="0" u="none" strike="noStrike" kern="1200" baseline="0" dirty="0" smtClean="0">
                <a:solidFill>
                  <a:schemeClr val="tx1"/>
                </a:solidFill>
                <a:latin typeface="+mn-lt"/>
                <a:ea typeface="+mn-ea"/>
                <a:cs typeface="+mn-cs"/>
              </a:rPr>
              <a:t>Il est essentiel que le système soit solide et capable de fonctionner sans interruption sans </a:t>
            </a:r>
            <a:r>
              <a:rPr lang="en-US" sz="1200" b="0" i="0" u="none" strike="noStrike" kern="1200" baseline="0" dirty="0" err="1" smtClean="0">
                <a:solidFill>
                  <a:schemeClr val="tx1"/>
                </a:solidFill>
                <a:latin typeface="+mn-lt"/>
                <a:ea typeface="+mn-ea"/>
                <a:cs typeface="+mn-cs"/>
              </a:rPr>
              <a:t>erreurs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ou</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défaillances</a:t>
            </a:r>
            <a:r>
              <a:rPr lang="en-US" sz="1200" b="0" i="0" u="none" strike="noStrike" kern="1200" baseline="0" dirty="0" smtClean="0">
                <a:solidFill>
                  <a:schemeClr val="tx1"/>
                </a:solidFill>
                <a:latin typeface="+mn-lt"/>
                <a:ea typeface="+mn-ea"/>
                <a:cs typeface="+mn-cs"/>
              </a:rPr>
              <a:t>.</a:t>
            </a:r>
          </a:p>
          <a:p>
            <a:r>
              <a:rPr lang="en-US" sz="1200" b="1" i="0" u="none" strike="noStrike" kern="1200" baseline="0" dirty="0" smtClean="0">
                <a:solidFill>
                  <a:schemeClr val="tx1"/>
                </a:solidFill>
                <a:latin typeface="+mn-lt"/>
                <a:ea typeface="+mn-ea"/>
                <a:cs typeface="+mn-cs"/>
              </a:rPr>
              <a:t>La </a:t>
            </a:r>
            <a:r>
              <a:rPr lang="en-US" sz="1200" b="1" i="0" u="none" strike="noStrike" kern="1200" baseline="0" dirty="0" err="1" smtClean="0">
                <a:solidFill>
                  <a:schemeClr val="tx1"/>
                </a:solidFill>
                <a:latin typeface="+mn-lt"/>
                <a:ea typeface="+mn-ea"/>
                <a:cs typeface="+mn-cs"/>
              </a:rPr>
              <a:t>scalabilité</a:t>
            </a:r>
            <a:r>
              <a:rPr lang="en-US" sz="1200" b="1" i="0" u="none" strike="noStrike" kern="1200" baseline="0" dirty="0" smtClean="0">
                <a:solidFill>
                  <a:schemeClr val="tx1"/>
                </a:solidFill>
                <a:latin typeface="+mn-lt"/>
                <a:ea typeface="+mn-ea"/>
                <a:cs typeface="+mn-cs"/>
              </a:rPr>
              <a:t> : </a:t>
            </a:r>
            <a:r>
              <a:rPr lang="fr-FR" sz="1200" b="0" i="0" u="none" strike="noStrike" kern="1200" baseline="0" dirty="0" smtClean="0">
                <a:solidFill>
                  <a:schemeClr val="tx1"/>
                </a:solidFill>
                <a:latin typeface="+mn-lt"/>
                <a:ea typeface="+mn-ea"/>
                <a:cs typeface="+mn-cs"/>
              </a:rPr>
              <a:t>Le système doit pouvoir s'ajuster et gérer l'augmentation des volumes de données sans </a:t>
            </a:r>
            <a:r>
              <a:rPr lang="en-US" sz="1200" b="0" i="0" u="none" strike="noStrike" kern="1200" baseline="0" dirty="0" err="1" smtClean="0">
                <a:solidFill>
                  <a:schemeClr val="tx1"/>
                </a:solidFill>
                <a:latin typeface="+mn-lt"/>
                <a:ea typeface="+mn-ea"/>
                <a:cs typeface="+mn-cs"/>
              </a:rPr>
              <a:t>perte</a:t>
            </a:r>
            <a:r>
              <a:rPr lang="en-US" sz="1200" b="0" i="0" u="none" strike="noStrike" kern="1200" baseline="0" dirty="0" smtClean="0">
                <a:solidFill>
                  <a:schemeClr val="tx1"/>
                </a:solidFill>
                <a:latin typeface="+mn-lt"/>
                <a:ea typeface="+mn-ea"/>
                <a:cs typeface="+mn-cs"/>
              </a:rPr>
              <a:t> de performances.</a:t>
            </a:r>
          </a:p>
          <a:p>
            <a:r>
              <a:rPr lang="en-US" sz="1200" b="1" i="0" u="none" strike="noStrike" kern="1200" baseline="0" dirty="0" err="1" smtClean="0">
                <a:solidFill>
                  <a:schemeClr val="tx1"/>
                </a:solidFill>
                <a:latin typeface="+mn-lt"/>
                <a:ea typeface="+mn-ea"/>
                <a:cs typeface="+mn-cs"/>
              </a:rPr>
              <a:t>Conformité</a:t>
            </a:r>
            <a:r>
              <a:rPr lang="en-US" sz="1200" b="1"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réglementaire</a:t>
            </a:r>
            <a:r>
              <a:rPr lang="en-US" sz="1200" b="1" i="0" u="none" strike="noStrike" kern="1200" baseline="0" dirty="0" smtClean="0">
                <a:solidFill>
                  <a:schemeClr val="tx1"/>
                </a:solidFill>
                <a:latin typeface="+mn-lt"/>
                <a:ea typeface="+mn-ea"/>
                <a:cs typeface="+mn-cs"/>
              </a:rPr>
              <a:t> : </a:t>
            </a:r>
            <a:r>
              <a:rPr lang="fr-FR" sz="1200" b="0" i="0" u="none" strike="noStrike" kern="1200" baseline="0" dirty="0" smtClean="0">
                <a:solidFill>
                  <a:schemeClr val="tx1"/>
                </a:solidFill>
                <a:latin typeface="+mn-lt"/>
                <a:ea typeface="+mn-ea"/>
                <a:cs typeface="+mn-cs"/>
              </a:rPr>
              <a:t>Le système doit respecter les normes de l'industrie et les régulations en vigueur concernant la qualité des données, la confidentialité, et le partage des données.</a:t>
            </a:r>
          </a:p>
          <a:p>
            <a:r>
              <a:rPr lang="en-US" sz="1200" b="1" i="0" u="none" strike="noStrike" kern="1200" baseline="0" dirty="0" err="1" smtClean="0">
                <a:solidFill>
                  <a:schemeClr val="tx1"/>
                </a:solidFill>
                <a:latin typeface="+mn-lt"/>
                <a:ea typeface="+mn-ea"/>
                <a:cs typeface="+mn-cs"/>
              </a:rPr>
              <a:t>Sécurité</a:t>
            </a:r>
            <a:r>
              <a:rPr lang="en-US" sz="1200" b="1" i="0" u="none" strike="noStrike" kern="1200" baseline="0" dirty="0" smtClean="0">
                <a:solidFill>
                  <a:schemeClr val="tx1"/>
                </a:solidFill>
                <a:latin typeface="+mn-lt"/>
                <a:ea typeface="+mn-ea"/>
                <a:cs typeface="+mn-cs"/>
              </a:rPr>
              <a:t> : </a:t>
            </a:r>
            <a:r>
              <a:rPr lang="fr-FR" sz="1200" b="0" i="0" u="none" strike="noStrike" kern="1200" baseline="0" dirty="0" smtClean="0">
                <a:solidFill>
                  <a:schemeClr val="tx1"/>
                </a:solidFill>
                <a:latin typeface="+mn-lt"/>
                <a:ea typeface="+mn-ea"/>
                <a:cs typeface="+mn-cs"/>
              </a:rPr>
              <a:t>Protéger les métadonnées, qui sont souvent cruciales pour la compréhension des données </a:t>
            </a:r>
            <a:r>
              <a:rPr lang="en-US" sz="1200" b="0" i="0" u="none" strike="noStrike" kern="1200" baseline="0" dirty="0" err="1" smtClean="0">
                <a:solidFill>
                  <a:schemeClr val="tx1"/>
                </a:solidFill>
                <a:latin typeface="+mn-lt"/>
                <a:ea typeface="+mn-ea"/>
                <a:cs typeface="+mn-cs"/>
              </a:rPr>
              <a:t>sensibles</a:t>
            </a:r>
            <a:r>
              <a:rPr lang="en-US" sz="1200" b="0" i="0" u="none" strike="noStrike" kern="1200" baseline="0" dirty="0" smtClean="0">
                <a:solidFill>
                  <a:schemeClr val="tx1"/>
                </a:solidFill>
                <a:latin typeface="+mn-lt"/>
                <a:ea typeface="+mn-ea"/>
                <a:cs typeface="+mn-cs"/>
              </a:rPr>
              <a:t>.</a:t>
            </a:r>
          </a:p>
          <a:p>
            <a:r>
              <a:rPr lang="en-US" sz="1200" b="1" i="0" u="none" strike="noStrike" kern="1200" baseline="0" dirty="0" smtClean="0">
                <a:solidFill>
                  <a:schemeClr val="tx1"/>
                </a:solidFill>
                <a:latin typeface="+mn-lt"/>
                <a:ea typeface="+mn-ea"/>
                <a:cs typeface="+mn-cs"/>
              </a:rPr>
              <a:t>Orchestration : </a:t>
            </a:r>
            <a:r>
              <a:rPr lang="fr-FR" sz="1200" b="0" i="0" u="none" strike="noStrike" kern="1200" baseline="0" dirty="0" smtClean="0">
                <a:solidFill>
                  <a:schemeClr val="tx1"/>
                </a:solidFill>
                <a:latin typeface="+mn-lt"/>
                <a:ea typeface="+mn-ea"/>
                <a:cs typeface="+mn-cs"/>
              </a:rPr>
              <a:t>Il est essentiel que le système puisse orchestrer et gérer les divers flux de données tout en surveillant leur exécution.</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19</a:t>
            </a:fld>
            <a:endParaRPr lang="fr-FR"/>
          </a:p>
        </p:txBody>
      </p:sp>
    </p:spTree>
    <p:extLst>
      <p:ext uri="{BB962C8B-B14F-4D97-AF65-F5344CB8AC3E}">
        <p14:creationId xmlns:p14="http://schemas.microsoft.com/office/powerpoint/2010/main" val="273265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Nous commencerons par une </a:t>
            </a:r>
            <a:r>
              <a:rPr lang="fr-FR" sz="1200" b="1" i="0" kern="1200" dirty="0" smtClean="0">
                <a:solidFill>
                  <a:schemeClr val="tx1"/>
                </a:solidFill>
                <a:effectLst/>
                <a:latin typeface="+mn-lt"/>
                <a:ea typeface="+mn-ea"/>
                <a:cs typeface="+mn-cs"/>
              </a:rPr>
              <a:t>présentation du projet</a:t>
            </a:r>
            <a:r>
              <a:rPr lang="fr-FR" sz="1200" b="0" i="0" kern="1200" dirty="0" smtClean="0">
                <a:solidFill>
                  <a:schemeClr val="tx1"/>
                </a:solidFill>
                <a:effectLst/>
                <a:latin typeface="+mn-lt"/>
                <a:ea typeface="+mn-ea"/>
                <a:cs typeface="+mn-cs"/>
              </a:rPr>
              <a:t>, où je vous exposerai l'organisme d'accueil, le contexte et la problématique ainsi que les objectifs, et la méthodologie de travail de notre projet. </a:t>
            </a:r>
          </a:p>
          <a:p>
            <a:r>
              <a:rPr lang="fr-FR" sz="1200" b="0" i="0" kern="1200" dirty="0" smtClean="0">
                <a:solidFill>
                  <a:schemeClr val="tx1"/>
                </a:solidFill>
                <a:effectLst/>
                <a:latin typeface="+mn-lt"/>
                <a:ea typeface="+mn-ea"/>
                <a:cs typeface="+mn-cs"/>
              </a:rPr>
              <a:t>Ensuite, nous passerons à une </a:t>
            </a:r>
            <a:r>
              <a:rPr lang="fr-FR" sz="1200" b="1" i="0" kern="1200" dirty="0" smtClean="0">
                <a:solidFill>
                  <a:schemeClr val="tx1"/>
                </a:solidFill>
                <a:effectLst/>
                <a:latin typeface="+mn-lt"/>
                <a:ea typeface="+mn-ea"/>
                <a:cs typeface="+mn-cs"/>
              </a:rPr>
              <a:t>analyse</a:t>
            </a:r>
            <a:r>
              <a:rPr lang="fr-FR" sz="1200" b="0" i="0" kern="1200" dirty="0" smtClean="0">
                <a:solidFill>
                  <a:schemeClr val="tx1"/>
                </a:solidFill>
                <a:effectLst/>
                <a:latin typeface="+mn-lt"/>
                <a:ea typeface="+mn-ea"/>
                <a:cs typeface="+mn-cs"/>
              </a:rPr>
              <a:t>, où je mettrai en lumière l'importance du cadre de la gouvernance des données, suivie d'une analyse du processus existant, et enfin une analyse détaillée des besoins ainsi que les normes de qualité des métadonnées.</a:t>
            </a:r>
          </a:p>
          <a:p>
            <a:r>
              <a:rPr lang="fr-FR" sz="1200" b="0" i="0" kern="1200" dirty="0" smtClean="0">
                <a:solidFill>
                  <a:schemeClr val="tx1"/>
                </a:solidFill>
                <a:effectLst/>
                <a:latin typeface="+mn-lt"/>
                <a:ea typeface="+mn-ea"/>
                <a:cs typeface="+mn-cs"/>
              </a:rPr>
              <a:t>Ensuite, nous aborderons la </a:t>
            </a:r>
            <a:r>
              <a:rPr lang="fr-FR" sz="1200" b="1" i="0" kern="1200" dirty="0" smtClean="0">
                <a:solidFill>
                  <a:schemeClr val="tx1"/>
                </a:solidFill>
                <a:effectLst/>
                <a:latin typeface="+mn-lt"/>
                <a:ea typeface="+mn-ea"/>
                <a:cs typeface="+mn-cs"/>
              </a:rPr>
              <a:t>conception</a:t>
            </a:r>
            <a:r>
              <a:rPr lang="fr-FR" sz="1200" b="0" i="0" kern="1200" dirty="0" smtClean="0">
                <a:solidFill>
                  <a:schemeClr val="tx1"/>
                </a:solidFill>
                <a:effectLst/>
                <a:latin typeface="+mn-lt"/>
                <a:ea typeface="+mn-ea"/>
                <a:cs typeface="+mn-cs"/>
              </a:rPr>
              <a:t> du système, décrivant les choix architecturaux et les technologies utilisées pour répondre aux besoins identifiés. La partie suivante sera dédiée au </a:t>
            </a:r>
            <a:r>
              <a:rPr lang="fr-FR" sz="1200" b="1" i="0" kern="1200" dirty="0" smtClean="0">
                <a:solidFill>
                  <a:schemeClr val="tx1"/>
                </a:solidFill>
                <a:effectLst/>
                <a:latin typeface="+mn-lt"/>
                <a:ea typeface="+mn-ea"/>
                <a:cs typeface="+mn-cs"/>
              </a:rPr>
              <a:t>développement</a:t>
            </a:r>
            <a:r>
              <a:rPr lang="fr-FR" sz="1200" b="0" i="0" kern="1200" dirty="0" smtClean="0">
                <a:solidFill>
                  <a:schemeClr val="tx1"/>
                </a:solidFill>
                <a:effectLst/>
                <a:latin typeface="+mn-lt"/>
                <a:ea typeface="+mn-ea"/>
                <a:cs typeface="+mn-cs"/>
              </a:rPr>
              <a:t>, où je partagerai les étapes de la mise en œuvre, les outils utilisés, et les résultats obtenus.</a:t>
            </a:r>
          </a:p>
          <a:p>
            <a:r>
              <a:rPr lang="fr-FR" sz="1200" b="0" i="0" kern="1200" dirty="0" smtClean="0">
                <a:solidFill>
                  <a:schemeClr val="tx1"/>
                </a:solidFill>
                <a:effectLst/>
                <a:latin typeface="+mn-lt"/>
                <a:ea typeface="+mn-ea"/>
                <a:cs typeface="+mn-cs"/>
              </a:rPr>
              <a:t>Enfin, nous conclurons par une </a:t>
            </a:r>
            <a:r>
              <a:rPr lang="fr-FR" sz="1200" b="1" i="0" kern="1200" dirty="0" smtClean="0">
                <a:solidFill>
                  <a:schemeClr val="tx1"/>
                </a:solidFill>
                <a:effectLst/>
                <a:latin typeface="+mn-lt"/>
                <a:ea typeface="+mn-ea"/>
                <a:cs typeface="+mn-cs"/>
              </a:rPr>
              <a:t>conclusion</a:t>
            </a:r>
            <a:r>
              <a:rPr lang="fr-FR" sz="1200" b="0" i="0" kern="1200" dirty="0" smtClean="0">
                <a:solidFill>
                  <a:schemeClr val="tx1"/>
                </a:solidFill>
                <a:effectLst/>
                <a:latin typeface="+mn-lt"/>
                <a:ea typeface="+mn-ea"/>
                <a:cs typeface="+mn-cs"/>
              </a:rPr>
              <a:t> récapitulative des principaux résultats, des apprentissages tirés du projet, et des perspectives futures pour l'amélioration continue du pipeline de métadonnées.</a:t>
            </a:r>
          </a:p>
          <a:p>
            <a:r>
              <a:rPr lang="fr-FR" dirty="0" smtClean="0"/>
              <a:t/>
            </a:r>
            <a:br>
              <a:rPr lang="fr-FR" dirty="0" smtClean="0"/>
            </a:br>
            <a:endParaRPr lang="fr-FR" dirty="0"/>
          </a:p>
        </p:txBody>
      </p:sp>
    </p:spTree>
    <p:extLst>
      <p:ext uri="{BB962C8B-B14F-4D97-AF65-F5344CB8AC3E}">
        <p14:creationId xmlns:p14="http://schemas.microsoft.com/office/powerpoint/2010/main" val="3798946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20</a:t>
            </a:fld>
            <a:endParaRPr lang="fr-FR"/>
          </a:p>
        </p:txBody>
      </p:sp>
    </p:spTree>
    <p:extLst>
      <p:ext uri="{BB962C8B-B14F-4D97-AF65-F5344CB8AC3E}">
        <p14:creationId xmlns:p14="http://schemas.microsoft.com/office/powerpoint/2010/main" val="1750179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effectLst/>
              </a:rPr>
              <a:t>L’automatisation est essentielle pour assurer la durabilité à long terme du pipeline de données et métadonnées, car elle offre de nombreux bénéfices pour améliorer les processus d’analyse des données et libérer le potentiel des ressources organisationnelles. Néanmoins, le système actuel présente des handicaps, c’est pourquoi je vous présente les besoins d’automatisation du processus d’ingestion.</a:t>
            </a:r>
          </a:p>
          <a:p>
            <a:r>
              <a:rPr lang="fr-FR" dirty="0" smtClean="0">
                <a:effectLst/>
              </a:rPr>
              <a:t/>
            </a:r>
            <a:br>
              <a:rPr lang="fr-FR" dirty="0" smtClean="0">
                <a:effectLst/>
              </a:rPr>
            </a:b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21</a:t>
            </a:fld>
            <a:endParaRPr lang="fr-FR"/>
          </a:p>
        </p:txBody>
      </p:sp>
    </p:spTree>
    <p:extLst>
      <p:ext uri="{BB962C8B-B14F-4D97-AF65-F5344CB8AC3E}">
        <p14:creationId xmlns:p14="http://schemas.microsoft.com/office/powerpoint/2010/main" val="4014776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Dans cette partie, je vous présente les normes de qualité des métadonnées, essentielles pour évaluer si une table possède une bonne santé ou non. Commençant</a:t>
            </a:r>
            <a:r>
              <a:rPr lang="fr-FR" sz="1200" b="0" i="0" kern="1200" baseline="0" dirty="0" smtClean="0">
                <a:solidFill>
                  <a:schemeClr val="tx1"/>
                </a:solidFill>
                <a:effectLst/>
                <a:latin typeface="+mn-lt"/>
                <a:ea typeface="+mn-ea"/>
                <a:cs typeface="+mn-cs"/>
              </a:rPr>
              <a:t> par les tables, </a:t>
            </a:r>
            <a:r>
              <a:rPr lang="fr-FR" sz="1200" b="0" i="0" kern="1200" dirty="0" smtClean="0">
                <a:solidFill>
                  <a:schemeClr val="tx1"/>
                </a:solidFill>
                <a:effectLst/>
                <a:latin typeface="+mn-lt"/>
                <a:ea typeface="+mn-ea"/>
                <a:cs typeface="+mn-cs"/>
              </a:rPr>
              <a:t>Ces normes incluent plusieurs critères clés tel que: </a:t>
            </a:r>
          </a:p>
          <a:p>
            <a:endParaRPr lang="fr-FR" sz="1200" b="0" i="0" kern="1200" dirty="0" smtClean="0">
              <a:solidFill>
                <a:schemeClr val="tx1"/>
              </a:solidFill>
              <a:effectLst/>
              <a:latin typeface="+mn-lt"/>
              <a:ea typeface="+mn-ea"/>
              <a:cs typeface="+mn-cs"/>
            </a:endParaRPr>
          </a:p>
          <a:p>
            <a:r>
              <a:rPr lang="fr-FR" sz="1200" b="1" i="0" u="none" strike="noStrike" kern="1200" baseline="0" dirty="0" smtClean="0">
                <a:solidFill>
                  <a:schemeClr val="tx1"/>
                </a:solidFill>
                <a:latin typeface="+mn-lt"/>
                <a:ea typeface="+mn-ea"/>
                <a:cs typeface="+mn-cs"/>
              </a:rPr>
              <a:t>Conformité aux normes : </a:t>
            </a:r>
            <a:r>
              <a:rPr lang="fr-FR" sz="1200" b="0" i="0" u="none" strike="noStrike" kern="1200" baseline="0" dirty="0" smtClean="0">
                <a:solidFill>
                  <a:schemeClr val="tx1"/>
                </a:solidFill>
                <a:latin typeface="+mn-lt"/>
                <a:ea typeface="+mn-ea"/>
                <a:cs typeface="+mn-cs"/>
              </a:rPr>
              <a:t>Veiller à ce que les noms soient conformes aux</a:t>
            </a:r>
          </a:p>
          <a:p>
            <a:r>
              <a:rPr lang="fr-FR" sz="1200" b="0" i="0" u="none" strike="noStrike" kern="1200" baseline="0" dirty="0" smtClean="0">
                <a:solidFill>
                  <a:schemeClr val="tx1"/>
                </a:solidFill>
                <a:latin typeface="+mn-lt"/>
                <a:ea typeface="+mn-ea"/>
                <a:cs typeface="+mn-cs"/>
              </a:rPr>
              <a:t>normes prédéfinies (composés uniquement de lettres, de chiffres et de traits de</a:t>
            </a:r>
          </a:p>
          <a:p>
            <a:r>
              <a:rPr lang="fr-FR" sz="1200" b="0" i="0" u="none" strike="noStrike" kern="1200" baseline="0" dirty="0" smtClean="0">
                <a:solidFill>
                  <a:schemeClr val="tx1"/>
                </a:solidFill>
                <a:latin typeface="+mn-lt"/>
                <a:ea typeface="+mn-ea"/>
                <a:cs typeface="+mn-cs"/>
              </a:rPr>
              <a:t>soulignement, commençant par une lettre ou un trait de soulignement...).</a:t>
            </a:r>
          </a:p>
          <a:p>
            <a:r>
              <a:rPr lang="fr-FR" sz="1200" b="1" i="0" u="none" strike="noStrike" kern="1200" baseline="0" dirty="0" smtClean="0">
                <a:solidFill>
                  <a:schemeClr val="tx1"/>
                </a:solidFill>
                <a:latin typeface="+mn-lt"/>
                <a:ea typeface="+mn-ea"/>
                <a:cs typeface="+mn-cs"/>
              </a:rPr>
              <a:t>– Unicité : </a:t>
            </a:r>
            <a:r>
              <a:rPr lang="fr-FR" sz="1200" b="0" i="0" u="none" strike="noStrike" kern="1200" baseline="0" dirty="0" smtClean="0">
                <a:solidFill>
                  <a:schemeClr val="tx1"/>
                </a:solidFill>
                <a:latin typeface="+mn-lt"/>
                <a:ea typeface="+mn-ea"/>
                <a:cs typeface="+mn-cs"/>
              </a:rPr>
              <a:t>Vérifier que chaque table possède un GUID unique.</a:t>
            </a:r>
          </a:p>
          <a:p>
            <a:r>
              <a:rPr lang="fr-FR" sz="1200" b="1" i="0" u="none" strike="noStrike" kern="1200" baseline="0" dirty="0" smtClean="0">
                <a:solidFill>
                  <a:schemeClr val="tx1"/>
                </a:solidFill>
                <a:latin typeface="+mn-lt"/>
                <a:ea typeface="+mn-ea"/>
                <a:cs typeface="+mn-cs"/>
              </a:rPr>
              <a:t>– Complétude : </a:t>
            </a:r>
            <a:r>
              <a:rPr lang="fr-FR" sz="1200" b="0" i="0" u="none" strike="noStrike" kern="1200" baseline="0" dirty="0" smtClean="0">
                <a:solidFill>
                  <a:schemeClr val="tx1"/>
                </a:solidFill>
                <a:latin typeface="+mn-lt"/>
                <a:ea typeface="+mn-ea"/>
                <a:cs typeface="+mn-cs"/>
              </a:rPr>
              <a:t>Vérifier si les tables sont marquées comme incomplètes.</a:t>
            </a:r>
          </a:p>
          <a:p>
            <a:r>
              <a:rPr lang="fr-FR" sz="1200" b="1" i="0" u="none" strike="noStrike" kern="1200" baseline="0" dirty="0" smtClean="0">
                <a:solidFill>
                  <a:schemeClr val="tx1"/>
                </a:solidFill>
                <a:latin typeface="+mn-lt"/>
                <a:ea typeface="+mn-ea"/>
                <a:cs typeface="+mn-cs"/>
              </a:rPr>
              <a:t>– Nombre de colonnes : </a:t>
            </a:r>
            <a:r>
              <a:rPr lang="fr-FR" sz="1200" b="0" i="0" u="none" strike="noStrike" kern="1200" baseline="0" dirty="0" smtClean="0">
                <a:solidFill>
                  <a:schemeClr val="tx1"/>
                </a:solidFill>
                <a:latin typeface="+mn-lt"/>
                <a:ea typeface="+mn-ea"/>
                <a:cs typeface="+mn-cs"/>
              </a:rPr>
              <a:t>Comparer si la table possède des colonnes et si le nombre</a:t>
            </a:r>
          </a:p>
          <a:p>
            <a:r>
              <a:rPr lang="fr-FR" sz="1200" b="0" i="0" u="none" strike="noStrike" kern="1200" baseline="0" dirty="0" smtClean="0">
                <a:solidFill>
                  <a:schemeClr val="tx1"/>
                </a:solidFill>
                <a:latin typeface="+mn-lt"/>
                <a:ea typeface="+mn-ea"/>
                <a:cs typeface="+mn-cs"/>
              </a:rPr>
              <a:t>attendu de colonnes correspond au nombre réel de colonnes définies.</a:t>
            </a:r>
          </a:p>
          <a:p>
            <a:r>
              <a:rPr lang="en-US" sz="1200" b="1" i="0" u="none" strike="noStrike" kern="1200" baseline="0" dirty="0" smtClean="0">
                <a:solidFill>
                  <a:schemeClr val="tx1"/>
                </a:solidFill>
                <a:latin typeface="+mn-lt"/>
                <a:ea typeface="+mn-ea"/>
                <a:cs typeface="+mn-cs"/>
              </a:rPr>
              <a:t>– Formats de date :</a:t>
            </a:r>
          </a:p>
          <a:p>
            <a:r>
              <a:rPr lang="fr-FR" sz="1200" b="0" i="0" u="none" strike="noStrike" kern="1200" baseline="0" dirty="0" smtClean="0">
                <a:solidFill>
                  <a:schemeClr val="tx1"/>
                </a:solidFill>
                <a:latin typeface="+mn-lt"/>
                <a:ea typeface="+mn-ea"/>
                <a:cs typeface="+mn-cs"/>
              </a:rPr>
              <a:t>∗ Vérifier la validité des formats de date.</a:t>
            </a:r>
          </a:p>
          <a:p>
            <a:r>
              <a:rPr lang="fr-FR" sz="1200" b="0" i="0" u="none" strike="noStrike" kern="1200" baseline="0" dirty="0" smtClean="0">
                <a:solidFill>
                  <a:schemeClr val="tx1"/>
                </a:solidFill>
                <a:latin typeface="+mn-lt"/>
                <a:ea typeface="+mn-ea"/>
                <a:cs typeface="+mn-cs"/>
              </a:rPr>
              <a:t>∗ Assurer la cohérence des dates, la date de création ne doit pas être dans le</a:t>
            </a:r>
          </a:p>
          <a:p>
            <a:r>
              <a:rPr lang="fr-FR" sz="1200" b="0" i="0" u="none" strike="noStrike" kern="1200" baseline="0" dirty="0" smtClean="0">
                <a:solidFill>
                  <a:schemeClr val="tx1"/>
                </a:solidFill>
                <a:latin typeface="+mn-lt"/>
                <a:ea typeface="+mn-ea"/>
                <a:cs typeface="+mn-cs"/>
              </a:rPr>
              <a:t>futur, et que la date de création n’est pas supérieure à la date du dernier</a:t>
            </a:r>
          </a:p>
          <a:p>
            <a:r>
              <a:rPr lang="en-US" sz="1200" b="0" i="0" u="none" strike="noStrike" kern="1200" baseline="0" dirty="0" err="1" smtClean="0">
                <a:solidFill>
                  <a:schemeClr val="tx1"/>
                </a:solidFill>
                <a:latin typeface="+mn-lt"/>
                <a:ea typeface="+mn-ea"/>
                <a:cs typeface="+mn-cs"/>
              </a:rPr>
              <a:t>accès</a:t>
            </a:r>
            <a:r>
              <a:rPr lang="en-US" sz="1200" b="0" i="0" u="none" strike="noStrike" kern="1200" baseline="0" dirty="0" smtClean="0">
                <a:solidFill>
                  <a:schemeClr val="tx1"/>
                </a:solidFill>
                <a:latin typeface="+mn-lt"/>
                <a:ea typeface="+mn-ea"/>
                <a:cs typeface="+mn-cs"/>
              </a:rPr>
              <a:t>.</a:t>
            </a:r>
          </a:p>
          <a:p>
            <a:r>
              <a:rPr lang="fr-FR" sz="1200" b="1" i="0" u="none" strike="noStrike" kern="1200" baseline="0" dirty="0" smtClean="0">
                <a:solidFill>
                  <a:schemeClr val="tx1"/>
                </a:solidFill>
                <a:latin typeface="+mn-lt"/>
                <a:ea typeface="+mn-ea"/>
                <a:cs typeface="+mn-cs"/>
              </a:rPr>
              <a:t>– Attributs numériques : </a:t>
            </a:r>
            <a:r>
              <a:rPr lang="fr-FR" sz="1200" b="0" i="0" u="none" strike="noStrike" kern="1200" baseline="0" dirty="0" smtClean="0">
                <a:solidFill>
                  <a:schemeClr val="tx1"/>
                </a:solidFill>
                <a:latin typeface="+mn-lt"/>
                <a:ea typeface="+mn-ea"/>
                <a:cs typeface="+mn-cs"/>
              </a:rPr>
              <a:t>Les valeurs numériques pour les attributs tels que</a:t>
            </a:r>
          </a:p>
          <a:p>
            <a:r>
              <a:rPr lang="fr-FR" sz="1200" b="0" i="0" u="none" strike="noStrike" kern="1200" baseline="0" dirty="0" smtClean="0">
                <a:solidFill>
                  <a:schemeClr val="tx1"/>
                </a:solidFill>
                <a:latin typeface="+mn-lt"/>
                <a:ea typeface="+mn-ea"/>
                <a:cs typeface="+mn-cs"/>
              </a:rPr>
              <a:t>”Taille totale”, ”Nombre de lignes” doivent être positives et supérieures à 0.</a:t>
            </a:r>
          </a:p>
          <a:p>
            <a:r>
              <a:rPr lang="fr-FR" sz="1200" b="1" i="0" u="none" strike="noStrike" kern="1200" baseline="0" dirty="0" smtClean="0">
                <a:solidFill>
                  <a:schemeClr val="tx1"/>
                </a:solidFill>
                <a:latin typeface="+mn-lt"/>
                <a:ea typeface="+mn-ea"/>
                <a:cs typeface="+mn-cs"/>
              </a:rPr>
              <a:t>– Classifications : </a:t>
            </a:r>
            <a:r>
              <a:rPr lang="fr-FR" sz="1200" b="0" i="0" u="none" strike="noStrike" kern="1200" baseline="0" dirty="0" smtClean="0">
                <a:solidFill>
                  <a:schemeClr val="tx1"/>
                </a:solidFill>
                <a:latin typeface="+mn-lt"/>
                <a:ea typeface="+mn-ea"/>
                <a:cs typeface="+mn-cs"/>
              </a:rPr>
              <a:t>Vérifier si des classifications existent pour la table.</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Apres les normes pour les colonnes de chaque table:…</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22</a:t>
            </a:fld>
            <a:endParaRPr lang="fr-FR"/>
          </a:p>
        </p:txBody>
      </p:sp>
    </p:spTree>
    <p:extLst>
      <p:ext uri="{BB962C8B-B14F-4D97-AF65-F5344CB8AC3E}">
        <p14:creationId xmlns:p14="http://schemas.microsoft.com/office/powerpoint/2010/main" val="799542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Cette nouvelle architecture propose un pipeline automatisé pour la gestion des métadonnées, intégrant plusieurs technologies pour assurer une ingestion, un stockage et une exploitation efficaces des données.</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1. Les données sources proviennent de bases de données relationnelles (RDBMS) par Apache </a:t>
            </a:r>
            <a:r>
              <a:rPr lang="fr-FR" sz="1200" b="0" i="0" kern="1200" dirty="0" err="1" smtClean="0">
                <a:solidFill>
                  <a:schemeClr val="tx1"/>
                </a:solidFill>
                <a:effectLst/>
                <a:latin typeface="+mn-lt"/>
                <a:ea typeface="+mn-ea"/>
                <a:cs typeface="+mn-cs"/>
              </a:rPr>
              <a:t>NiFi</a:t>
            </a:r>
            <a:r>
              <a:rPr lang="fr-FR" sz="1200" b="0" i="0" kern="1200" dirty="0" smtClean="0">
                <a:solidFill>
                  <a:schemeClr val="tx1"/>
                </a:solidFill>
                <a:effectLst/>
                <a:latin typeface="+mn-lt"/>
                <a:ea typeface="+mn-ea"/>
                <a:cs typeface="+mn-cs"/>
              </a:rPr>
              <a:t> et de fichiers Excel (.</a:t>
            </a:r>
            <a:r>
              <a:rPr lang="fr-FR" sz="1200" b="0" i="0" kern="1200" dirty="0" err="1" smtClean="0">
                <a:solidFill>
                  <a:schemeClr val="tx1"/>
                </a:solidFill>
                <a:effectLst/>
                <a:latin typeface="+mn-lt"/>
                <a:ea typeface="+mn-ea"/>
                <a:cs typeface="+mn-cs"/>
              </a:rPr>
              <a:t>xlsx</a:t>
            </a:r>
            <a:r>
              <a:rPr lang="fr-FR" sz="1200" b="0" i="0" kern="1200" dirty="0" smtClean="0">
                <a:solidFill>
                  <a:schemeClr val="tx1"/>
                </a:solidFill>
                <a:effectLst/>
                <a:latin typeface="+mn-lt"/>
                <a:ea typeface="+mn-ea"/>
                <a:cs typeface="+mn-cs"/>
              </a:rPr>
              <a:t>). Ces données sont ingérées par un script python en mode batch.</a:t>
            </a:r>
          </a:p>
          <a:p>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2. Ces fichiers sont transférés vers Apache </a:t>
            </a:r>
            <a:r>
              <a:rPr lang="fr-FR" sz="1200" b="0" i="0" kern="1200" dirty="0" err="1" smtClean="0">
                <a:solidFill>
                  <a:schemeClr val="tx1"/>
                </a:solidFill>
                <a:effectLst/>
                <a:latin typeface="+mn-lt"/>
                <a:ea typeface="+mn-ea"/>
                <a:cs typeface="+mn-cs"/>
              </a:rPr>
              <a:t>Hive</a:t>
            </a:r>
            <a:r>
              <a:rPr lang="fr-FR" sz="1200" b="0" i="0" kern="1200" dirty="0" smtClean="0">
                <a:solidFill>
                  <a:schemeClr val="tx1"/>
                </a:solidFill>
                <a:effectLst/>
                <a:latin typeface="+mn-lt"/>
                <a:ea typeface="+mn-ea"/>
                <a:cs typeface="+mn-cs"/>
              </a:rPr>
              <a:t> pour le stockage</a:t>
            </a:r>
            <a:r>
              <a:rPr lang="fr-FR" sz="1200" b="0" i="0" kern="1200" baseline="0" dirty="0" smtClean="0">
                <a:solidFill>
                  <a:schemeClr val="tx1"/>
                </a:solidFill>
                <a:effectLst/>
                <a:latin typeface="+mn-lt"/>
                <a:ea typeface="+mn-ea"/>
                <a:cs typeface="+mn-cs"/>
              </a:rPr>
              <a:t> en tant que data </a:t>
            </a:r>
            <a:r>
              <a:rPr lang="fr-FR" sz="1200" b="0" i="0" kern="1200" baseline="0" dirty="0" err="1" smtClean="0">
                <a:solidFill>
                  <a:schemeClr val="tx1"/>
                </a:solidFill>
                <a:effectLst/>
                <a:latin typeface="+mn-lt"/>
                <a:ea typeface="+mn-ea"/>
                <a:cs typeface="+mn-cs"/>
              </a:rPr>
              <a:t>warehouse</a:t>
            </a:r>
            <a:r>
              <a:rPr lang="fr-FR"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3. Les données ingérées sont alors centralisées dans une base de données</a:t>
            </a:r>
            <a:r>
              <a:rPr lang="fr-FR" sz="1200" b="0" i="0" kern="1200" baseline="0" dirty="0" smtClean="0">
                <a:solidFill>
                  <a:schemeClr val="tx1"/>
                </a:solidFill>
                <a:effectLst/>
                <a:latin typeface="+mn-lt"/>
                <a:ea typeface="+mn-ea"/>
                <a:cs typeface="+mn-cs"/>
              </a:rPr>
              <a:t> PostgreSQL, et les métadonnées sont stockée </a:t>
            </a:r>
            <a:r>
              <a:rPr lang="fr-FR" sz="1200" b="0" i="0" kern="1200" dirty="0" smtClean="0">
                <a:solidFill>
                  <a:schemeClr val="tx1"/>
                </a:solidFill>
                <a:effectLst/>
                <a:latin typeface="+mn-lt"/>
                <a:ea typeface="+mn-ea"/>
                <a:cs typeface="+mn-cs"/>
              </a:rPr>
              <a:t>dans une base de données </a:t>
            </a:r>
            <a:r>
              <a:rPr lang="fr-FR" sz="1200" b="0" i="0" kern="1200" dirty="0" err="1" smtClean="0">
                <a:solidFill>
                  <a:schemeClr val="tx1"/>
                </a:solidFill>
                <a:effectLst/>
                <a:latin typeface="+mn-lt"/>
                <a:ea typeface="+mn-ea"/>
                <a:cs typeface="+mn-cs"/>
              </a:rPr>
              <a:t>Metastore</a:t>
            </a:r>
            <a:r>
              <a:rPr lang="fr-FR"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4. Apache Atlas est utilisé pour la gestion des métadonnées, assurant la gouvernance et la traçabilité des données.</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5.Un script Python exporte les métadonnées via une API, permettant leur utilisation par différents systèmes.</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6. Un contrôle de qualité des métadonnées est effectué pour garantir leur fiabilité avant d'être exploitées par Power BI pour la visualisation et l'analyse.</a:t>
            </a:r>
          </a:p>
          <a:p>
            <a:r>
              <a:rPr lang="fr-FR" dirty="0" smtClean="0"/>
              <a:t/>
            </a:r>
            <a:br>
              <a:rPr lang="fr-FR" dirty="0" smtClean="0"/>
            </a:br>
            <a:r>
              <a:rPr lang="fr-FR" dirty="0" smtClean="0"/>
              <a:t>7. </a:t>
            </a:r>
            <a:r>
              <a:rPr lang="fr-FR" sz="1200" b="0" i="0" kern="1200" dirty="0" smtClean="0">
                <a:solidFill>
                  <a:schemeClr val="tx1"/>
                </a:solidFill>
                <a:effectLst/>
                <a:latin typeface="+mn-lt"/>
                <a:ea typeface="+mn-ea"/>
                <a:cs typeface="+mn-cs"/>
              </a:rPr>
              <a:t>Les logs générés sont également stockés et analysés pour la surveillance continue de la qualité des métadonnées.</a:t>
            </a:r>
          </a:p>
          <a:p>
            <a:endParaRPr lang="fr-FR" dirty="0" smtClean="0"/>
          </a:p>
          <a:p>
            <a:r>
              <a:rPr lang="fr-FR" sz="1200" b="0" i="0" kern="1200" dirty="0" smtClean="0">
                <a:solidFill>
                  <a:schemeClr val="tx1"/>
                </a:solidFill>
                <a:effectLst/>
                <a:latin typeface="+mn-lt"/>
                <a:ea typeface="+mn-ea"/>
                <a:cs typeface="+mn-cs"/>
              </a:rPr>
              <a:t>8. Des modèles de langage (LLM) sont utilisés pour résumer les métadonnées et détecter les anomalies potentielles.</a:t>
            </a:r>
          </a:p>
          <a:p>
            <a:r>
              <a:rPr lang="fr-FR" dirty="0" smtClean="0"/>
              <a:t/>
            </a:r>
            <a:br>
              <a:rPr lang="fr-FR" dirty="0" smtClean="0"/>
            </a:br>
            <a:r>
              <a:rPr lang="fr-FR" dirty="0" smtClean="0"/>
              <a:t>9. </a:t>
            </a:r>
            <a:r>
              <a:rPr lang="fr-FR" sz="1200" b="0" i="0" kern="1200" dirty="0" smtClean="0">
                <a:solidFill>
                  <a:schemeClr val="tx1"/>
                </a:solidFill>
                <a:effectLst/>
                <a:latin typeface="+mn-lt"/>
                <a:ea typeface="+mn-ea"/>
                <a:cs typeface="+mn-cs"/>
              </a:rPr>
              <a:t>Les mécanismes de notification sont mis en place pour informer les utilisateurs des anomalies détectées, assurant une réaction rapide et proactive.</a:t>
            </a:r>
          </a:p>
          <a:p>
            <a:r>
              <a:rPr lang="fr-FR" dirty="0" smtClean="0"/>
              <a:t/>
            </a:r>
            <a:br>
              <a:rPr lang="fr-FR" dirty="0" smtClean="0"/>
            </a:br>
            <a:r>
              <a:rPr lang="fr-FR" dirty="0" smtClean="0"/>
              <a:t/>
            </a:r>
            <a:br>
              <a:rPr lang="fr-FR" dirty="0" smtClean="0"/>
            </a:br>
            <a:endParaRPr lang="fr-FR" sz="1200" b="0" i="0" kern="1200" dirty="0" smtClean="0">
              <a:solidFill>
                <a:schemeClr val="tx1"/>
              </a:solidFill>
              <a:effectLst/>
              <a:latin typeface="+mn-lt"/>
              <a:ea typeface="+mn-ea"/>
              <a:cs typeface="+mn-cs"/>
            </a:endParaRPr>
          </a:p>
          <a:p>
            <a:r>
              <a:rPr lang="fr-FR" dirty="0" smtClean="0"/>
              <a:t/>
            </a:r>
            <a:br>
              <a:rPr lang="fr-FR" dirty="0" smtClean="0"/>
            </a:br>
            <a:endParaRPr lang="fr-FR" sz="1200" b="0" i="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23</a:t>
            </a:fld>
            <a:endParaRPr lang="fr-FR"/>
          </a:p>
        </p:txBody>
      </p:sp>
    </p:spTree>
    <p:extLst>
      <p:ext uri="{BB962C8B-B14F-4D97-AF65-F5344CB8AC3E}">
        <p14:creationId xmlns:p14="http://schemas.microsoft.com/office/powerpoint/2010/main" val="1418164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Le diagramme de flux de processus est le plus basique de tous les types de diagrammes</a:t>
            </a:r>
          </a:p>
          <a:p>
            <a:r>
              <a:rPr lang="fr-FR" sz="1200" b="0" i="0" u="none" strike="noStrike" kern="1200" baseline="0" dirty="0" smtClean="0">
                <a:solidFill>
                  <a:schemeClr val="tx1"/>
                </a:solidFill>
                <a:latin typeface="+mn-lt"/>
                <a:ea typeface="+mn-ea"/>
                <a:cs typeface="+mn-cs"/>
              </a:rPr>
              <a:t>de flux. Nous l’avons utilisé pour cartographier l’enchaînement et comprendre les étapes</a:t>
            </a:r>
          </a:p>
          <a:p>
            <a:r>
              <a:rPr lang="fr-FR" sz="1200" b="0" i="0" u="none" strike="noStrike" kern="1200" baseline="0" dirty="0" smtClean="0">
                <a:solidFill>
                  <a:schemeClr val="tx1"/>
                </a:solidFill>
                <a:latin typeface="+mn-lt"/>
                <a:ea typeface="+mn-ea"/>
                <a:cs typeface="+mn-cs"/>
              </a:rPr>
              <a:t>qu’ils doivent suivre pour mener à bien notre projet.</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24</a:t>
            </a:fld>
            <a:endParaRPr lang="fr-FR"/>
          </a:p>
        </p:txBody>
      </p:sp>
    </p:spTree>
    <p:extLst>
      <p:ext uri="{BB962C8B-B14F-4D97-AF65-F5344CB8AC3E}">
        <p14:creationId xmlns:p14="http://schemas.microsoft.com/office/powerpoint/2010/main" val="2980911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1200" baseline="0" dirty="0" smtClean="0">
                <a:solidFill>
                  <a:schemeClr val="tx1"/>
                </a:solidFill>
                <a:latin typeface="+mn-lt"/>
                <a:ea typeface="+mn-ea"/>
                <a:cs typeface="+mn-cs"/>
              </a:rPr>
              <a:t>Développer un </a:t>
            </a:r>
            <a:r>
              <a:rPr lang="fr-FR" sz="1200" b="0" i="0" u="none" strike="noStrike" kern="1200" baseline="0" dirty="0" err="1" smtClean="0">
                <a:solidFill>
                  <a:schemeClr val="tx1"/>
                </a:solidFill>
                <a:latin typeface="+mn-lt"/>
                <a:ea typeface="+mn-ea"/>
                <a:cs typeface="+mn-cs"/>
              </a:rPr>
              <a:t>Chatbot</a:t>
            </a:r>
            <a:r>
              <a:rPr lang="fr-FR" sz="1200" b="0" i="0" u="none" strike="noStrike" kern="1200" baseline="0" dirty="0" smtClean="0">
                <a:solidFill>
                  <a:schemeClr val="tx1"/>
                </a:solidFill>
                <a:latin typeface="+mn-lt"/>
                <a:ea typeface="+mn-ea"/>
                <a:cs typeface="+mn-cs"/>
              </a:rPr>
              <a:t> capable de </a:t>
            </a:r>
            <a:r>
              <a:rPr lang="fr-FR" sz="1200" b="0" i="0" u="none" strike="noStrike" kern="1200" baseline="0" dirty="0" smtClean="0">
                <a:solidFill>
                  <a:schemeClr val="tx1"/>
                </a:solidFill>
                <a:latin typeface="Segoe UI (Corps)"/>
                <a:ea typeface="+mn-ea"/>
                <a:cs typeface="+mn-cs"/>
              </a:rPr>
              <a:t>r</a:t>
            </a:r>
            <a:r>
              <a:rPr lang="fr-FR" sz="1200" dirty="0" smtClean="0">
                <a:latin typeface="Segoe UI (Corps)"/>
              </a:rPr>
              <a:t>épondre aux interrogations spécifiques des utilisateurs concernant les données de logs, pour extraire le maximum des insights sur les erreurs, les warnings, les infos sur chaque table.</a:t>
            </a:r>
            <a:endParaRPr lang="en-US" sz="1200" dirty="0" smtClean="0">
              <a:latin typeface="Segoe UI (Corps)"/>
            </a:endParaRPr>
          </a:p>
          <a:p>
            <a:endParaRPr lang="fr-FR" dirty="0" smtClean="0"/>
          </a:p>
          <a:p>
            <a:r>
              <a:rPr lang="fr-FR" dirty="0" smtClean="0"/>
              <a:t>----------</a:t>
            </a:r>
          </a:p>
          <a:p>
            <a:endParaRPr lang="fr-FR" dirty="0" smtClean="0"/>
          </a:p>
          <a:p>
            <a:r>
              <a:rPr lang="fr-FR" sz="1200" b="0" i="0" kern="1200" dirty="0" smtClean="0">
                <a:solidFill>
                  <a:schemeClr val="tx1"/>
                </a:solidFill>
                <a:effectLst/>
                <a:latin typeface="+mn-lt"/>
                <a:ea typeface="+mn-ea"/>
                <a:cs typeface="+mn-cs"/>
              </a:rPr>
              <a:t>Cette architecture décrit le fonctionnement d'un </a:t>
            </a:r>
            <a:r>
              <a:rPr lang="fr-FR" sz="1200" b="0" i="0" kern="1200" dirty="0" err="1" smtClean="0">
                <a:solidFill>
                  <a:schemeClr val="tx1"/>
                </a:solidFill>
                <a:effectLst/>
                <a:latin typeface="+mn-lt"/>
                <a:ea typeface="+mn-ea"/>
                <a:cs typeface="+mn-cs"/>
              </a:rPr>
              <a:t>chatbot</a:t>
            </a:r>
            <a:r>
              <a:rPr lang="fr-FR" sz="1200" b="0" i="0" kern="1200" dirty="0" smtClean="0">
                <a:solidFill>
                  <a:schemeClr val="tx1"/>
                </a:solidFill>
                <a:effectLst/>
                <a:latin typeface="+mn-lt"/>
                <a:ea typeface="+mn-ea"/>
                <a:cs typeface="+mn-cs"/>
              </a:rPr>
              <a:t> interactif conçu pour interroger et analyser des logs stockés dans une base de données. </a:t>
            </a:r>
          </a:p>
          <a:p>
            <a:pPr marL="228600" indent="-228600">
              <a:buAutoNum type="arabicPeriod"/>
            </a:pPr>
            <a:r>
              <a:rPr lang="fr-FR" sz="1200" b="0" i="0" kern="1200" dirty="0" smtClean="0">
                <a:solidFill>
                  <a:schemeClr val="tx1"/>
                </a:solidFill>
                <a:effectLst/>
                <a:latin typeface="+mn-lt"/>
                <a:ea typeface="+mn-ea"/>
                <a:cs typeface="+mn-cs"/>
              </a:rPr>
              <a:t>Les logs sont fournis</a:t>
            </a:r>
            <a:r>
              <a:rPr lang="fr-FR" sz="1200" b="0" i="0" kern="1200" baseline="0" dirty="0" smtClean="0">
                <a:solidFill>
                  <a:schemeClr val="tx1"/>
                </a:solidFill>
                <a:effectLst/>
                <a:latin typeface="+mn-lt"/>
                <a:ea typeface="+mn-ea"/>
                <a:cs typeface="+mn-cs"/>
              </a:rPr>
              <a:t> par l’utilisateur sont réparti sous la forme des morceaux (</a:t>
            </a:r>
            <a:r>
              <a:rPr lang="fr-FR" sz="1200" b="0" i="0" kern="1200" baseline="0" dirty="0" err="1" smtClean="0">
                <a:solidFill>
                  <a:schemeClr val="tx1"/>
                </a:solidFill>
                <a:effectLst/>
                <a:latin typeface="+mn-lt"/>
                <a:ea typeface="+mn-ea"/>
                <a:cs typeface="+mn-cs"/>
              </a:rPr>
              <a:t>chunks</a:t>
            </a:r>
            <a:r>
              <a:rPr lang="fr-FR" sz="1200" b="0" i="0" kern="1200" baseline="0" dirty="0" smtClean="0">
                <a:solidFill>
                  <a:schemeClr val="tx1"/>
                </a:solidFill>
                <a:effectLst/>
                <a:latin typeface="+mn-lt"/>
                <a:ea typeface="+mn-ea"/>
                <a:cs typeface="+mn-cs"/>
              </a:rPr>
              <a:t>) et </a:t>
            </a:r>
            <a:r>
              <a:rPr lang="fr-FR" sz="1200" b="0" i="0" kern="1200" baseline="0" dirty="0" err="1" smtClean="0">
                <a:solidFill>
                  <a:schemeClr val="tx1"/>
                </a:solidFill>
                <a:effectLst/>
                <a:latin typeface="+mn-lt"/>
                <a:ea typeface="+mn-ea"/>
                <a:cs typeface="+mn-cs"/>
              </a:rPr>
              <a:t>apres</a:t>
            </a:r>
            <a:r>
              <a:rPr lang="fr-FR" sz="1200" b="0" i="0" kern="1200" baseline="0" dirty="0" smtClean="0">
                <a:solidFill>
                  <a:schemeClr val="tx1"/>
                </a:solidFill>
                <a:effectLst/>
                <a:latin typeface="+mn-lt"/>
                <a:ea typeface="+mn-ea"/>
                <a:cs typeface="+mn-cs"/>
              </a:rPr>
              <a:t> on fait l’</a:t>
            </a:r>
            <a:r>
              <a:rPr lang="fr-FR" sz="1200" b="0" i="0" kern="1200" baseline="0" dirty="0" err="1" smtClean="0">
                <a:solidFill>
                  <a:schemeClr val="tx1"/>
                </a:solidFill>
                <a:effectLst/>
                <a:latin typeface="+mn-lt"/>
                <a:ea typeface="+mn-ea"/>
                <a:cs typeface="+mn-cs"/>
              </a:rPr>
              <a:t>embedding</a:t>
            </a:r>
            <a:r>
              <a:rPr lang="fr-FR" sz="1200" b="0" i="0" kern="1200" baseline="0" dirty="0" smtClean="0">
                <a:solidFill>
                  <a:schemeClr val="tx1"/>
                </a:solidFill>
                <a:effectLst/>
                <a:latin typeface="+mn-lt"/>
                <a:ea typeface="+mn-ea"/>
                <a:cs typeface="+mn-cs"/>
              </a:rPr>
              <a:t> pour chaque </a:t>
            </a:r>
            <a:r>
              <a:rPr lang="fr-FR" sz="1200" b="0" i="0" kern="1200" baseline="0" dirty="0" err="1" smtClean="0">
                <a:solidFill>
                  <a:schemeClr val="tx1"/>
                </a:solidFill>
                <a:effectLst/>
                <a:latin typeface="+mn-lt"/>
                <a:ea typeface="+mn-ea"/>
                <a:cs typeface="+mn-cs"/>
              </a:rPr>
              <a:t>chunk</a:t>
            </a:r>
            <a:r>
              <a:rPr lang="fr-FR" sz="1200" b="0" i="0" kern="1200" baseline="0" dirty="0" smtClean="0">
                <a:solidFill>
                  <a:schemeClr val="tx1"/>
                </a:solidFill>
                <a:effectLst/>
                <a:latin typeface="+mn-lt"/>
                <a:ea typeface="+mn-ea"/>
                <a:cs typeface="+mn-cs"/>
              </a:rPr>
              <a:t> et en fin on stocke le </a:t>
            </a:r>
            <a:r>
              <a:rPr lang="fr-FR" sz="1200" b="0" i="0" kern="1200" baseline="0" dirty="0" err="1" smtClean="0">
                <a:solidFill>
                  <a:schemeClr val="tx1"/>
                </a:solidFill>
                <a:effectLst/>
                <a:latin typeface="+mn-lt"/>
                <a:ea typeface="+mn-ea"/>
                <a:cs typeface="+mn-cs"/>
              </a:rPr>
              <a:t>chunk</a:t>
            </a:r>
            <a:r>
              <a:rPr lang="fr-FR" sz="1200" b="0" i="0" kern="1200" baseline="0" dirty="0" smtClean="0">
                <a:solidFill>
                  <a:schemeClr val="tx1"/>
                </a:solidFill>
                <a:effectLst/>
                <a:latin typeface="+mn-lt"/>
                <a:ea typeface="+mn-ea"/>
                <a:cs typeface="+mn-cs"/>
              </a:rPr>
              <a:t> + sont </a:t>
            </a:r>
            <a:r>
              <a:rPr lang="fr-FR" sz="1200" b="0" i="0" kern="1200" baseline="0" dirty="0" err="1" smtClean="0">
                <a:solidFill>
                  <a:schemeClr val="tx1"/>
                </a:solidFill>
                <a:effectLst/>
                <a:latin typeface="+mn-lt"/>
                <a:ea typeface="+mn-ea"/>
                <a:cs typeface="+mn-cs"/>
              </a:rPr>
              <a:t>embedding</a:t>
            </a:r>
            <a:r>
              <a:rPr lang="fr-FR" sz="1200" b="0" i="0" kern="1200" dirty="0" smtClean="0">
                <a:solidFill>
                  <a:schemeClr val="tx1"/>
                </a:solidFill>
                <a:effectLst/>
                <a:latin typeface="+mn-lt"/>
                <a:ea typeface="+mn-ea"/>
                <a:cs typeface="+mn-cs"/>
              </a:rPr>
              <a:t> dans une base de données vectorielle. </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Note: Les </a:t>
            </a:r>
            <a:r>
              <a:rPr lang="fr-FR" sz="1200" b="0" i="0" kern="1200" dirty="0" err="1" smtClean="0">
                <a:solidFill>
                  <a:schemeClr val="tx1"/>
                </a:solidFill>
                <a:effectLst/>
                <a:latin typeface="+mn-lt"/>
                <a:ea typeface="+mn-ea"/>
                <a:cs typeface="+mn-cs"/>
              </a:rPr>
              <a:t>embeddings</a:t>
            </a:r>
            <a:r>
              <a:rPr lang="fr-FR" sz="1200" b="0" i="0" kern="1200" dirty="0" smtClean="0">
                <a:solidFill>
                  <a:schemeClr val="tx1"/>
                </a:solidFill>
                <a:effectLst/>
                <a:latin typeface="+mn-lt"/>
                <a:ea typeface="+mn-ea"/>
                <a:cs typeface="+mn-cs"/>
              </a:rPr>
              <a:t> sont des représentations vectorielles des données textuelles, permettant une recherche par similarité plus efficace.</a:t>
            </a:r>
          </a:p>
          <a:p>
            <a:endParaRPr lang="fr-FR" sz="1200" b="0" i="0" kern="1200" dirty="0" smtClean="0">
              <a:solidFill>
                <a:schemeClr val="tx1"/>
              </a:solidFill>
              <a:effectLst/>
              <a:latin typeface="+mn-lt"/>
              <a:ea typeface="+mn-ea"/>
              <a:cs typeface="+mn-cs"/>
            </a:endParaRPr>
          </a:p>
          <a:p>
            <a:r>
              <a:rPr lang="fr-FR" sz="1200" b="1" i="0" kern="1200" dirty="0" smtClean="0">
                <a:solidFill>
                  <a:schemeClr val="tx1"/>
                </a:solidFill>
                <a:effectLst/>
                <a:latin typeface="+mn-lt"/>
                <a:ea typeface="+mn-ea"/>
                <a:cs typeface="+mn-cs"/>
              </a:rPr>
              <a:t>2. </a:t>
            </a:r>
            <a:r>
              <a:rPr lang="fr-FR" sz="1200" b="0" i="0" kern="1200" dirty="0" smtClean="0">
                <a:solidFill>
                  <a:schemeClr val="tx1"/>
                </a:solidFill>
                <a:effectLst/>
                <a:latin typeface="+mn-lt"/>
                <a:ea typeface="+mn-ea"/>
                <a:cs typeface="+mn-cs"/>
              </a:rPr>
              <a:t>Lorsqu'un utilisateur pose une question, celle-ci est transformée en </a:t>
            </a:r>
            <a:r>
              <a:rPr lang="fr-FR" sz="1200" b="0" i="0" kern="1200" dirty="0" err="1" smtClean="0">
                <a:solidFill>
                  <a:schemeClr val="tx1"/>
                </a:solidFill>
                <a:effectLst/>
                <a:latin typeface="+mn-lt"/>
                <a:ea typeface="+mn-ea"/>
                <a:cs typeface="+mn-cs"/>
              </a:rPr>
              <a:t>embeddings</a:t>
            </a:r>
            <a:r>
              <a:rPr lang="fr-FR" sz="1200" b="0" i="0" kern="1200" dirty="0" smtClean="0">
                <a:solidFill>
                  <a:schemeClr val="tx1"/>
                </a:solidFill>
                <a:effectLst/>
                <a:latin typeface="+mn-lt"/>
                <a:ea typeface="+mn-ea"/>
                <a:cs typeface="+mn-cs"/>
              </a:rPr>
              <a:t>.</a:t>
            </a:r>
            <a:r>
              <a:rPr lang="fr-FR" sz="1200" b="0" i="0" kern="1200" baseline="0" dirty="0" smtClean="0">
                <a:solidFill>
                  <a:schemeClr val="tx1"/>
                </a:solidFill>
                <a:effectLst/>
                <a:latin typeface="+mn-lt"/>
                <a:ea typeface="+mn-ea"/>
                <a:cs typeface="+mn-cs"/>
              </a:rPr>
              <a:t> Apres une </a:t>
            </a:r>
            <a:r>
              <a:rPr lang="fr-FR" sz="1200" b="0" i="0" kern="1200" dirty="0" smtClean="0">
                <a:solidFill>
                  <a:schemeClr val="tx1"/>
                </a:solidFill>
                <a:effectLst/>
                <a:latin typeface="+mn-lt"/>
                <a:ea typeface="+mn-ea"/>
                <a:cs typeface="+mn-cs"/>
              </a:rPr>
              <a:t>recherche par similarité pour trouver les </a:t>
            </a:r>
            <a:r>
              <a:rPr lang="fr-FR" sz="1200" b="0" i="0" kern="1200" dirty="0" err="1" smtClean="0">
                <a:solidFill>
                  <a:schemeClr val="tx1"/>
                </a:solidFill>
                <a:effectLst/>
                <a:latin typeface="+mn-lt"/>
                <a:ea typeface="+mn-ea"/>
                <a:cs typeface="+mn-cs"/>
              </a:rPr>
              <a:t>chunks</a:t>
            </a:r>
            <a:r>
              <a:rPr lang="fr-FR" sz="1200" b="0" i="0" kern="1200" dirty="0" smtClean="0">
                <a:solidFill>
                  <a:schemeClr val="tx1"/>
                </a:solidFill>
                <a:effectLst/>
                <a:latin typeface="+mn-lt"/>
                <a:ea typeface="+mn-ea"/>
                <a:cs typeface="+mn-cs"/>
              </a:rPr>
              <a:t> les plus similaires dans le</a:t>
            </a:r>
            <a:r>
              <a:rPr lang="fr-FR" sz="1200" b="0" i="0" kern="1200" baseline="0" dirty="0" smtClean="0">
                <a:solidFill>
                  <a:schemeClr val="tx1"/>
                </a:solidFill>
                <a:effectLst/>
                <a:latin typeface="+mn-lt"/>
                <a:ea typeface="+mn-ea"/>
                <a:cs typeface="+mn-cs"/>
              </a:rPr>
              <a:t> </a:t>
            </a:r>
            <a:r>
              <a:rPr lang="fr-FR" sz="1200" b="0" i="0" kern="1200" baseline="0" dirty="0" err="1" smtClean="0">
                <a:solidFill>
                  <a:schemeClr val="tx1"/>
                </a:solidFill>
                <a:effectLst/>
                <a:latin typeface="+mn-lt"/>
                <a:ea typeface="+mn-ea"/>
                <a:cs typeface="+mn-cs"/>
              </a:rPr>
              <a:t>vector</a:t>
            </a:r>
            <a:r>
              <a:rPr lang="fr-FR" sz="1200" b="0" i="0" kern="1200" baseline="0" dirty="0" smtClean="0">
                <a:solidFill>
                  <a:schemeClr val="tx1"/>
                </a:solidFill>
                <a:effectLst/>
                <a:latin typeface="+mn-lt"/>
                <a:ea typeface="+mn-ea"/>
                <a:cs typeface="+mn-cs"/>
              </a:rPr>
              <a:t> store</a:t>
            </a:r>
            <a:r>
              <a:rPr lang="fr-FR" sz="1200" b="0" i="0" kern="1200" dirty="0" smtClean="0">
                <a:solidFill>
                  <a:schemeClr val="tx1"/>
                </a:solidFill>
                <a:effectLst/>
                <a:latin typeface="+mn-lt"/>
                <a:ea typeface="+mn-ea"/>
                <a:cs typeface="+mn-cs"/>
              </a:rPr>
              <a:t>. </a:t>
            </a:r>
          </a:p>
          <a:p>
            <a:endParaRPr lang="fr-FR" sz="1200" b="1" i="0" kern="1200" dirty="0" smtClean="0">
              <a:solidFill>
                <a:schemeClr val="tx1"/>
              </a:solidFill>
              <a:effectLst/>
              <a:latin typeface="+mn-lt"/>
              <a:ea typeface="+mn-ea"/>
              <a:cs typeface="+mn-cs"/>
            </a:endParaRPr>
          </a:p>
          <a:p>
            <a:r>
              <a:rPr lang="fr-FR" sz="1200" b="1" i="0" kern="1200" dirty="0" smtClean="0">
                <a:solidFill>
                  <a:schemeClr val="tx1"/>
                </a:solidFill>
                <a:effectLst/>
                <a:latin typeface="+mn-lt"/>
                <a:ea typeface="+mn-ea"/>
                <a:cs typeface="+mn-cs"/>
              </a:rPr>
              <a:t>3.LLM (Large </a:t>
            </a:r>
            <a:r>
              <a:rPr lang="fr-FR" sz="1200" b="1" i="0" kern="1200" dirty="0" err="1" smtClean="0">
                <a:solidFill>
                  <a:schemeClr val="tx1"/>
                </a:solidFill>
                <a:effectLst/>
                <a:latin typeface="+mn-lt"/>
                <a:ea typeface="+mn-ea"/>
                <a:cs typeface="+mn-cs"/>
              </a:rPr>
              <a:t>Language</a:t>
            </a:r>
            <a:r>
              <a:rPr lang="fr-FR" sz="1200" b="1" i="0" kern="1200" dirty="0" smtClean="0">
                <a:solidFill>
                  <a:schemeClr val="tx1"/>
                </a:solidFill>
                <a:effectLst/>
                <a:latin typeface="+mn-lt"/>
                <a:ea typeface="+mn-ea"/>
                <a:cs typeface="+mn-cs"/>
              </a:rPr>
              <a:t> Model)</a:t>
            </a:r>
            <a:r>
              <a:rPr lang="fr-FR" sz="1200" b="0" i="0" kern="1200" dirty="0" smtClean="0">
                <a:solidFill>
                  <a:schemeClr val="tx1"/>
                </a:solidFill>
                <a:effectLst/>
                <a:latin typeface="+mn-lt"/>
                <a:ea typeface="+mn-ea"/>
                <a:cs typeface="+mn-cs"/>
              </a:rPr>
              <a:t> : Une fois les </a:t>
            </a:r>
            <a:r>
              <a:rPr lang="fr-FR" sz="1200" b="0" i="0" kern="1200" dirty="0" err="1" smtClean="0">
                <a:solidFill>
                  <a:schemeClr val="tx1"/>
                </a:solidFill>
                <a:effectLst/>
                <a:latin typeface="+mn-lt"/>
                <a:ea typeface="+mn-ea"/>
                <a:cs typeface="+mn-cs"/>
              </a:rPr>
              <a:t>chunks</a:t>
            </a:r>
            <a:r>
              <a:rPr lang="fr-FR" sz="1200" b="0" i="0" kern="1200" dirty="0" smtClean="0">
                <a:solidFill>
                  <a:schemeClr val="tx1"/>
                </a:solidFill>
                <a:effectLst/>
                <a:latin typeface="+mn-lt"/>
                <a:ea typeface="+mn-ea"/>
                <a:cs typeface="+mn-cs"/>
              </a:rPr>
              <a:t> pertinents identifiés, un LLM est utilisé pour générer une réponse basée sur ces </a:t>
            </a:r>
            <a:r>
              <a:rPr lang="fr-FR" sz="1200" b="0" i="0" kern="1200" dirty="0" err="1" smtClean="0">
                <a:solidFill>
                  <a:schemeClr val="tx1"/>
                </a:solidFill>
                <a:effectLst/>
                <a:latin typeface="+mn-lt"/>
                <a:ea typeface="+mn-ea"/>
                <a:cs typeface="+mn-cs"/>
              </a:rPr>
              <a:t>chunks</a:t>
            </a:r>
            <a:r>
              <a:rPr lang="fr-FR" sz="1200" b="0" i="0" kern="1200" dirty="0" smtClean="0">
                <a:solidFill>
                  <a:schemeClr val="tx1"/>
                </a:solidFill>
                <a:effectLst/>
                <a:latin typeface="+mn-lt"/>
                <a:ea typeface="+mn-ea"/>
                <a:cs typeface="+mn-cs"/>
              </a:rPr>
              <a:t>. Le LLM utilise les données contextuelles des logs pour formuler une réponse cohérente et précise.</a:t>
            </a:r>
          </a:p>
          <a:p>
            <a:endParaRPr lang="fr-FR" sz="1200" b="1" i="0" kern="1200" dirty="0" smtClean="0">
              <a:solidFill>
                <a:schemeClr val="tx1"/>
              </a:solidFill>
              <a:effectLst/>
              <a:latin typeface="+mn-lt"/>
              <a:ea typeface="+mn-ea"/>
              <a:cs typeface="+mn-cs"/>
            </a:endParaRPr>
          </a:p>
          <a:p>
            <a:r>
              <a:rPr lang="fr-FR" sz="1200" b="1" i="0" kern="1200" dirty="0" smtClean="0">
                <a:solidFill>
                  <a:schemeClr val="tx1"/>
                </a:solidFill>
                <a:effectLst/>
                <a:latin typeface="+mn-lt"/>
                <a:ea typeface="+mn-ea"/>
                <a:cs typeface="+mn-cs"/>
              </a:rPr>
              <a:t>4.Model </a:t>
            </a:r>
            <a:r>
              <a:rPr lang="fr-FR" sz="1200" b="1" i="0" kern="1200" dirty="0" err="1" smtClean="0">
                <a:solidFill>
                  <a:schemeClr val="tx1"/>
                </a:solidFill>
                <a:effectLst/>
                <a:latin typeface="+mn-lt"/>
                <a:ea typeface="+mn-ea"/>
                <a:cs typeface="+mn-cs"/>
              </a:rPr>
              <a:t>Answer</a:t>
            </a:r>
            <a:r>
              <a:rPr lang="fr-FR" sz="1200" b="0" i="0" kern="1200" dirty="0" smtClean="0">
                <a:solidFill>
                  <a:schemeClr val="tx1"/>
                </a:solidFill>
                <a:effectLst/>
                <a:latin typeface="+mn-lt"/>
                <a:ea typeface="+mn-ea"/>
                <a:cs typeface="+mn-cs"/>
              </a:rPr>
              <a:t> : La réponse générée par le LLM est renvoyée au </a:t>
            </a:r>
            <a:r>
              <a:rPr lang="fr-FR" sz="1200" b="0" i="0" kern="1200" dirty="0" err="1" smtClean="0">
                <a:solidFill>
                  <a:schemeClr val="tx1"/>
                </a:solidFill>
                <a:effectLst/>
                <a:latin typeface="+mn-lt"/>
                <a:ea typeface="+mn-ea"/>
                <a:cs typeface="+mn-cs"/>
              </a:rPr>
              <a:t>chatbot</a:t>
            </a:r>
            <a:r>
              <a:rPr lang="fr-FR" sz="1200" b="0" i="0" kern="1200" dirty="0" smtClean="0">
                <a:solidFill>
                  <a:schemeClr val="tx1"/>
                </a:solidFill>
                <a:effectLst/>
                <a:latin typeface="+mn-lt"/>
                <a:ea typeface="+mn-ea"/>
                <a:cs typeface="+mn-cs"/>
              </a:rPr>
              <a:t>, qui la présente à l'utilisateur comme réponse à sa question.</a:t>
            </a:r>
          </a:p>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25</a:t>
            </a:fld>
            <a:endParaRPr lang="fr-FR"/>
          </a:p>
        </p:txBody>
      </p:sp>
    </p:spTree>
    <p:extLst>
      <p:ext uri="{BB962C8B-B14F-4D97-AF65-F5344CB8AC3E}">
        <p14:creationId xmlns:p14="http://schemas.microsoft.com/office/powerpoint/2010/main" val="21698328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Un diagramme de séquence montre comment les objets interagissent dans un système</a:t>
            </a:r>
          </a:p>
          <a:p>
            <a:r>
              <a:rPr lang="fr-FR" sz="1200" b="0" i="0" u="none" strike="noStrike" kern="1200" baseline="0" dirty="0" smtClean="0">
                <a:solidFill>
                  <a:schemeClr val="tx1"/>
                </a:solidFill>
                <a:latin typeface="+mn-lt"/>
                <a:ea typeface="+mn-ea"/>
                <a:cs typeface="+mn-cs"/>
              </a:rPr>
              <a:t>au fil du temps. Il met en évidence la séquence des messages échangés entre les différents</a:t>
            </a:r>
          </a:p>
          <a:p>
            <a:r>
              <a:rPr lang="fr-FR" sz="1200" b="0" i="0" u="none" strike="noStrike" kern="1200" baseline="0" dirty="0" smtClean="0">
                <a:solidFill>
                  <a:schemeClr val="tx1"/>
                </a:solidFill>
                <a:latin typeface="+mn-lt"/>
                <a:ea typeface="+mn-ea"/>
                <a:cs typeface="+mn-cs"/>
              </a:rPr>
              <a:t>acteurs et composants du système pour accomplir un processus particulier.</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Dans cette section, nous allons présenter trois diagrammes de séquence. Le premier</a:t>
            </a:r>
          </a:p>
          <a:p>
            <a:r>
              <a:rPr lang="fr-FR" sz="1200" b="0" i="0" u="none" strike="noStrike" kern="1200" baseline="0" dirty="0" smtClean="0">
                <a:solidFill>
                  <a:schemeClr val="tx1"/>
                </a:solidFill>
                <a:latin typeface="+mn-lt"/>
                <a:ea typeface="+mn-ea"/>
                <a:cs typeface="+mn-cs"/>
              </a:rPr>
              <a:t>diagramme illustre le fonctionnement du </a:t>
            </a:r>
            <a:r>
              <a:rPr lang="fr-FR" sz="1200" b="0" i="0" u="none" strike="noStrike" kern="1200" baseline="0" dirty="0" err="1" smtClean="0">
                <a:solidFill>
                  <a:schemeClr val="tx1"/>
                </a:solidFill>
                <a:latin typeface="+mn-lt"/>
                <a:ea typeface="+mn-ea"/>
                <a:cs typeface="+mn-cs"/>
              </a:rPr>
              <a:t>chatbot</a:t>
            </a:r>
            <a:r>
              <a:rPr lang="fr-FR" sz="1200" b="0" i="0" u="none" strike="noStrike" kern="1200" baseline="0" dirty="0" smtClean="0">
                <a:solidFill>
                  <a:schemeClr val="tx1"/>
                </a:solidFill>
                <a:latin typeface="+mn-lt"/>
                <a:ea typeface="+mn-ea"/>
                <a:cs typeface="+mn-cs"/>
              </a:rPr>
              <a:t>, détaillant les étapes depuis l’</a:t>
            </a:r>
            <a:r>
              <a:rPr lang="fr-FR" sz="1200" b="0" i="0" u="none" strike="noStrike" kern="1200" baseline="0" dirty="0" err="1" smtClean="0">
                <a:solidFill>
                  <a:schemeClr val="tx1"/>
                </a:solidFill>
                <a:latin typeface="+mn-lt"/>
                <a:ea typeface="+mn-ea"/>
                <a:cs typeface="+mn-cs"/>
              </a:rPr>
              <a:t>upload</a:t>
            </a:r>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d’un fichier de logs jusqu’à la génération et la visualisation des réponses aux questions</a:t>
            </a:r>
          </a:p>
          <a:p>
            <a:r>
              <a:rPr lang="en-US" sz="1200" b="0" i="0" u="none" strike="noStrike" kern="1200" baseline="0" dirty="0" err="1" smtClean="0">
                <a:solidFill>
                  <a:schemeClr val="tx1"/>
                </a:solidFill>
                <a:latin typeface="+mn-lt"/>
                <a:ea typeface="+mn-ea"/>
                <a:cs typeface="+mn-cs"/>
              </a:rPr>
              <a:t>posées</a:t>
            </a:r>
            <a:r>
              <a:rPr lang="en-US" sz="1200" b="0" i="0" u="none" strike="noStrike" kern="1200" baseline="0" dirty="0" smtClean="0">
                <a:solidFill>
                  <a:schemeClr val="tx1"/>
                </a:solidFill>
                <a:latin typeface="+mn-lt"/>
                <a:ea typeface="+mn-ea"/>
                <a:cs typeface="+mn-cs"/>
              </a:rPr>
              <a:t> par </a:t>
            </a:r>
            <a:r>
              <a:rPr lang="en-US" sz="1200" b="0" i="0" u="none" strike="noStrike" kern="1200" baseline="0" dirty="0" err="1" smtClean="0">
                <a:solidFill>
                  <a:schemeClr val="tx1"/>
                </a:solidFill>
                <a:latin typeface="+mn-lt"/>
                <a:ea typeface="+mn-ea"/>
                <a:cs typeface="+mn-cs"/>
              </a:rPr>
              <a:t>l’utilisateur</a:t>
            </a:r>
            <a:r>
              <a:rPr lang="en-US" sz="1200" b="0" i="0" u="none" strike="noStrike" kern="1200" baseline="0" dirty="0" smtClean="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26</a:t>
            </a:fld>
            <a:endParaRPr lang="fr-FR"/>
          </a:p>
        </p:txBody>
      </p:sp>
    </p:spTree>
    <p:extLst>
      <p:ext uri="{BB962C8B-B14F-4D97-AF65-F5344CB8AC3E}">
        <p14:creationId xmlns:p14="http://schemas.microsoft.com/office/powerpoint/2010/main" val="4215659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Le deuxième diagramme décrit le processus de résumé, montrant comment un fichier</a:t>
            </a:r>
          </a:p>
          <a:p>
            <a:r>
              <a:rPr lang="fr-FR" sz="1200" b="0" i="0" u="none" strike="noStrike" kern="1200" baseline="0" dirty="0" smtClean="0">
                <a:solidFill>
                  <a:schemeClr val="tx1"/>
                </a:solidFill>
                <a:latin typeface="+mn-lt"/>
                <a:ea typeface="+mn-ea"/>
                <a:cs typeface="+mn-cs"/>
              </a:rPr>
              <a:t>de logs est découpé, traité, et comment les résumés sont générés et combinés avant</a:t>
            </a:r>
          </a:p>
          <a:p>
            <a:r>
              <a:rPr lang="en-US" sz="1200" b="0" i="0" u="none" strike="noStrike" kern="1200" baseline="0" dirty="0" smtClean="0">
                <a:solidFill>
                  <a:schemeClr val="tx1"/>
                </a:solidFill>
                <a:latin typeface="+mn-lt"/>
                <a:ea typeface="+mn-ea"/>
                <a:cs typeface="+mn-cs"/>
              </a:rPr>
              <a:t>d’être </a:t>
            </a:r>
            <a:r>
              <a:rPr lang="en-US" sz="1200" b="0" i="0" u="none" strike="noStrike" kern="1200" baseline="0" dirty="0" err="1" smtClean="0">
                <a:solidFill>
                  <a:schemeClr val="tx1"/>
                </a:solidFill>
                <a:latin typeface="+mn-lt"/>
                <a:ea typeface="+mn-ea"/>
                <a:cs typeface="+mn-cs"/>
              </a:rPr>
              <a:t>renvoyés</a:t>
            </a:r>
            <a:r>
              <a:rPr lang="en-US" sz="1200" b="0" i="0" u="none" strike="noStrike" kern="1200" baseline="0" dirty="0" smtClean="0">
                <a:solidFill>
                  <a:schemeClr val="tx1"/>
                </a:solidFill>
                <a:latin typeface="+mn-lt"/>
                <a:ea typeface="+mn-ea"/>
                <a:cs typeface="+mn-cs"/>
              </a:rPr>
              <a:t> à </a:t>
            </a:r>
            <a:r>
              <a:rPr lang="en-US" sz="1200" b="0" i="0" u="none" strike="noStrike" kern="1200" baseline="0" dirty="0" err="1" smtClean="0">
                <a:solidFill>
                  <a:schemeClr val="tx1"/>
                </a:solidFill>
                <a:latin typeface="+mn-lt"/>
                <a:ea typeface="+mn-ea"/>
                <a:cs typeface="+mn-cs"/>
              </a:rPr>
              <a:t>l’utilisateur</a:t>
            </a:r>
            <a:r>
              <a:rPr lang="en-US" sz="1200" b="0" i="0" u="none" strike="noStrike" kern="1200" baseline="0" dirty="0" smtClean="0">
                <a:solidFill>
                  <a:schemeClr val="tx1"/>
                </a:solidFill>
                <a:latin typeface="+mn-lt"/>
                <a:ea typeface="+mn-ea"/>
                <a:cs typeface="+mn-cs"/>
              </a:rPr>
              <a:t>.</a:t>
            </a:r>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27</a:t>
            </a:fld>
            <a:endParaRPr lang="fr-FR"/>
          </a:p>
        </p:txBody>
      </p:sp>
    </p:spTree>
    <p:extLst>
      <p:ext uri="{BB962C8B-B14F-4D97-AF65-F5344CB8AC3E}">
        <p14:creationId xmlns:p14="http://schemas.microsoft.com/office/powerpoint/2010/main" val="1163773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Le troisième diagramme décrit le processus de détection des anomalies, montrant comment</a:t>
            </a:r>
          </a:p>
          <a:p>
            <a:r>
              <a:rPr lang="fr-FR" sz="1200" b="0" i="0" u="none" strike="noStrike" kern="1200" baseline="0" dirty="0" smtClean="0">
                <a:solidFill>
                  <a:schemeClr val="tx1"/>
                </a:solidFill>
                <a:latin typeface="+mn-lt"/>
                <a:ea typeface="+mn-ea"/>
                <a:cs typeface="+mn-cs"/>
              </a:rPr>
              <a:t>un fichier de logs est découpé, traité, et détecter les anomalies dans chaque </a:t>
            </a:r>
            <a:r>
              <a:rPr lang="fr-FR" sz="1200" b="0" i="0" u="none" strike="noStrike" kern="1200" baseline="0" dirty="0" err="1" smtClean="0">
                <a:solidFill>
                  <a:schemeClr val="tx1"/>
                </a:solidFill>
                <a:latin typeface="+mn-lt"/>
                <a:ea typeface="+mn-ea"/>
                <a:cs typeface="+mn-cs"/>
              </a:rPr>
              <a:t>chunk</a:t>
            </a:r>
            <a:endParaRPr lang="fr-F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et </a:t>
            </a:r>
            <a:r>
              <a:rPr lang="en-US" sz="1200" b="0" i="0" u="none" strike="noStrike" kern="1200" baseline="0" dirty="0" err="1" smtClean="0">
                <a:solidFill>
                  <a:schemeClr val="tx1"/>
                </a:solidFill>
                <a:latin typeface="+mn-lt"/>
                <a:ea typeface="+mn-ea"/>
                <a:cs typeface="+mn-cs"/>
              </a:rPr>
              <a:t>renvoyés</a:t>
            </a:r>
            <a:r>
              <a:rPr lang="en-US" sz="1200" b="0" i="0" u="none" strike="noStrike" kern="1200" baseline="0" dirty="0" smtClean="0">
                <a:solidFill>
                  <a:schemeClr val="tx1"/>
                </a:solidFill>
                <a:latin typeface="+mn-lt"/>
                <a:ea typeface="+mn-ea"/>
                <a:cs typeface="+mn-cs"/>
              </a:rPr>
              <a:t> à </a:t>
            </a:r>
            <a:r>
              <a:rPr lang="en-US" sz="1200" b="0" i="0" u="none" strike="noStrike" kern="1200" baseline="0" dirty="0" err="1" smtClean="0">
                <a:solidFill>
                  <a:schemeClr val="tx1"/>
                </a:solidFill>
                <a:latin typeface="+mn-lt"/>
                <a:ea typeface="+mn-ea"/>
                <a:cs typeface="+mn-cs"/>
              </a:rPr>
              <a:t>l’utilisateur</a:t>
            </a:r>
            <a:r>
              <a:rPr lang="en-US" sz="1200" b="0" i="0" u="none" strike="noStrike" kern="1200" baseline="0" dirty="0" smtClean="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28</a:t>
            </a:fld>
            <a:endParaRPr lang="fr-FR"/>
          </a:p>
        </p:txBody>
      </p:sp>
    </p:spTree>
    <p:extLst>
      <p:ext uri="{BB962C8B-B14F-4D97-AF65-F5344CB8AC3E}">
        <p14:creationId xmlns:p14="http://schemas.microsoft.com/office/powerpoint/2010/main" val="2470194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En tant qu’outil d’aide à la décision, il vise à réduire l’incertitude et à faciliter la prise de risque nécessaire à toute prise de décision.</a:t>
            </a:r>
          </a:p>
          <a:p>
            <a:r>
              <a:rPr lang="fr-FR" sz="1200" b="0" i="0" u="none" strike="noStrike" kern="1200" baseline="0" dirty="0" smtClean="0">
                <a:solidFill>
                  <a:schemeClr val="tx1"/>
                </a:solidFill>
                <a:latin typeface="+mn-lt"/>
                <a:ea typeface="+mn-ea"/>
                <a:cs typeface="+mn-cs"/>
              </a:rPr>
              <a:t>-----</a:t>
            </a:r>
          </a:p>
          <a:p>
            <a:r>
              <a:rPr lang="fr-FR" sz="1200" b="0" i="0" u="none" strike="noStrike" kern="1200" baseline="0" dirty="0" smtClean="0">
                <a:solidFill>
                  <a:schemeClr val="tx1"/>
                </a:solidFill>
                <a:latin typeface="+mn-lt"/>
                <a:ea typeface="+mn-ea"/>
                <a:cs typeface="+mn-cs"/>
              </a:rPr>
              <a:t>Il est essentiel de définir et de suivre un ensemble d’indicateurs clés pour évaluer le</a:t>
            </a:r>
          </a:p>
          <a:p>
            <a:r>
              <a:rPr lang="fr-FR" sz="1200" b="0" i="0" u="none" strike="noStrike" kern="1200" baseline="0" dirty="0" smtClean="0">
                <a:solidFill>
                  <a:schemeClr val="tx1"/>
                </a:solidFill>
                <a:latin typeface="+mn-lt"/>
                <a:ea typeface="+mn-ea"/>
                <a:cs typeface="+mn-cs"/>
              </a:rPr>
              <a:t>processus mis en place, voici les indicateurs sélectionnés pour notre</a:t>
            </a:r>
          </a:p>
          <a:p>
            <a:r>
              <a:rPr lang="fr-FR" sz="1200" b="0" i="0" u="none" strike="noStrike" kern="1200" baseline="0" dirty="0" smtClean="0">
                <a:solidFill>
                  <a:schemeClr val="tx1"/>
                </a:solidFill>
                <a:latin typeface="+mn-lt"/>
                <a:ea typeface="+mn-ea"/>
                <a:cs typeface="+mn-cs"/>
              </a:rPr>
              <a:t>tableau de bord. Ces indicateurs fourniront des insights précieux sur la qualité des</a:t>
            </a:r>
          </a:p>
          <a:p>
            <a:r>
              <a:rPr lang="fr-FR" sz="1200" b="0" i="0" u="none" strike="noStrike" kern="1200" baseline="0" dirty="0" smtClean="0">
                <a:solidFill>
                  <a:schemeClr val="tx1"/>
                </a:solidFill>
                <a:latin typeface="+mn-lt"/>
                <a:ea typeface="+mn-ea"/>
                <a:cs typeface="+mn-cs"/>
              </a:rPr>
              <a:t>données et permettront la surveillance des anomalies.</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29</a:t>
            </a:fld>
            <a:endParaRPr lang="fr-FR"/>
          </a:p>
        </p:txBody>
      </p:sp>
    </p:spTree>
    <p:extLst>
      <p:ext uri="{BB962C8B-B14F-4D97-AF65-F5344CB8AC3E}">
        <p14:creationId xmlns:p14="http://schemas.microsoft.com/office/powerpoint/2010/main" val="112137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Pour introduire notre organisme d'accueil, je vais vous présenter le Groupe Banque Populaire et sa structure organisationnelle. Le Groupe Banque Populaire dispose d'un pôle « Plateformes Technologiques, Innovations et Opérations Groupe », qui englobe l'entité « Plateformes Technologiques ». Ma période de stage a été effectuée au sein de Data </a:t>
            </a:r>
            <a:r>
              <a:rPr lang="fr-FR" sz="1200" b="0" i="0" kern="1200" dirty="0" err="1" smtClean="0">
                <a:solidFill>
                  <a:schemeClr val="tx1"/>
                </a:solidFill>
                <a:effectLst/>
                <a:latin typeface="+mn-lt"/>
                <a:ea typeface="+mn-ea"/>
                <a:cs typeface="+mn-cs"/>
              </a:rPr>
              <a:t>Custodian</a:t>
            </a:r>
            <a:r>
              <a:rPr lang="fr-FR" sz="1200" b="0" i="0" kern="1200" dirty="0" smtClean="0">
                <a:solidFill>
                  <a:schemeClr val="tx1"/>
                </a:solidFill>
                <a:effectLst/>
                <a:latin typeface="+mn-lt"/>
                <a:ea typeface="+mn-ea"/>
                <a:cs typeface="+mn-cs"/>
              </a:rPr>
              <a:t>, récemment renommé Data </a:t>
            </a:r>
            <a:r>
              <a:rPr lang="fr-FR" sz="1200" b="0" i="0" kern="1200" dirty="0" err="1" smtClean="0">
                <a:solidFill>
                  <a:schemeClr val="tx1"/>
                </a:solidFill>
                <a:effectLst/>
                <a:latin typeface="+mn-lt"/>
                <a:ea typeface="+mn-ea"/>
                <a:cs typeface="+mn-cs"/>
              </a:rPr>
              <a:t>Analytics</a:t>
            </a:r>
            <a:r>
              <a:rPr lang="fr-FR" sz="1200" b="0" i="0" kern="1200" dirty="0" smtClean="0">
                <a:solidFill>
                  <a:schemeClr val="tx1"/>
                </a:solidFill>
                <a:effectLst/>
                <a:latin typeface="+mn-lt"/>
                <a:ea typeface="+mn-ea"/>
                <a:cs typeface="+mn-cs"/>
              </a:rPr>
              <a:t>. Cette filiale est directement rattachée à l'entité « Plateformes Technologiques » et se charge de tous les sujets liés aux données au niveau du groupe.</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Data </a:t>
            </a:r>
            <a:r>
              <a:rPr lang="fr-FR" sz="1200" b="0" i="0" kern="1200" dirty="0" err="1" smtClean="0">
                <a:solidFill>
                  <a:schemeClr val="tx1"/>
                </a:solidFill>
                <a:effectLst/>
                <a:latin typeface="+mn-lt"/>
                <a:ea typeface="+mn-ea"/>
                <a:cs typeface="+mn-cs"/>
              </a:rPr>
              <a:t>Analytics</a:t>
            </a:r>
            <a:r>
              <a:rPr lang="fr-FR" sz="1200" b="0" i="0" kern="1200" dirty="0" smtClean="0">
                <a:solidFill>
                  <a:schemeClr val="tx1"/>
                </a:solidFill>
                <a:effectLst/>
                <a:latin typeface="+mn-lt"/>
                <a:ea typeface="+mn-ea"/>
                <a:cs typeface="+mn-cs"/>
              </a:rPr>
              <a:t> se divise en trois entités distinctes : Data Engineering, Data Mining &amp; </a:t>
            </a:r>
            <a:r>
              <a:rPr lang="fr-FR" sz="1200" b="0" i="0" kern="1200" dirty="0" err="1" smtClean="0">
                <a:solidFill>
                  <a:schemeClr val="tx1"/>
                </a:solidFill>
                <a:effectLst/>
                <a:latin typeface="+mn-lt"/>
                <a:ea typeface="+mn-ea"/>
                <a:cs typeface="+mn-cs"/>
              </a:rPr>
              <a:t>Technology</a:t>
            </a:r>
            <a:r>
              <a:rPr lang="fr-FR" sz="1200" b="0" i="0" kern="1200" dirty="0" smtClean="0">
                <a:solidFill>
                  <a:schemeClr val="tx1"/>
                </a:solidFill>
                <a:effectLst/>
                <a:latin typeface="+mn-lt"/>
                <a:ea typeface="+mn-ea"/>
                <a:cs typeface="+mn-cs"/>
              </a:rPr>
              <a:t>, Data Framework &amp; </a:t>
            </a:r>
            <a:r>
              <a:rPr lang="fr-FR" sz="1200" b="0" i="0" kern="1200" dirty="0" err="1" smtClean="0">
                <a:solidFill>
                  <a:schemeClr val="tx1"/>
                </a:solidFill>
                <a:effectLst/>
                <a:latin typeface="+mn-lt"/>
                <a:ea typeface="+mn-ea"/>
                <a:cs typeface="+mn-cs"/>
              </a:rPr>
              <a:t>Technology</a:t>
            </a:r>
            <a:r>
              <a:rPr lang="fr-FR" sz="1200" b="0" i="0" kern="1200" dirty="0" smtClean="0">
                <a:solidFill>
                  <a:schemeClr val="tx1"/>
                </a:solidFill>
                <a:effectLst/>
                <a:latin typeface="+mn-lt"/>
                <a:ea typeface="+mn-ea"/>
                <a:cs typeface="+mn-cs"/>
              </a:rPr>
              <a:t>, et Groupe Data </a:t>
            </a:r>
            <a:r>
              <a:rPr lang="fr-FR" sz="1200" b="0" i="0" kern="1200" dirty="0" err="1" smtClean="0">
                <a:solidFill>
                  <a:schemeClr val="tx1"/>
                </a:solidFill>
                <a:effectLst/>
                <a:latin typeface="+mn-lt"/>
                <a:ea typeface="+mn-ea"/>
                <a:cs typeface="+mn-cs"/>
              </a:rPr>
              <a:t>Governance</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Norm</a:t>
            </a:r>
            <a:r>
              <a:rPr lang="fr-FR" sz="1200" b="0" i="0" kern="1200" dirty="0" smtClean="0">
                <a:solidFill>
                  <a:schemeClr val="tx1"/>
                </a:solidFill>
                <a:effectLst/>
                <a:latin typeface="+mn-lt"/>
                <a:ea typeface="+mn-ea"/>
                <a:cs typeface="+mn-cs"/>
              </a:rPr>
              <a:t> &amp; </a:t>
            </a:r>
            <a:r>
              <a:rPr lang="fr-FR" sz="1200" b="0" i="0" kern="1200" dirty="0" err="1" smtClean="0">
                <a:solidFill>
                  <a:schemeClr val="tx1"/>
                </a:solidFill>
                <a:effectLst/>
                <a:latin typeface="+mn-lt"/>
                <a:ea typeface="+mn-ea"/>
                <a:cs typeface="+mn-cs"/>
              </a:rPr>
              <a:t>Quality</a:t>
            </a:r>
            <a:r>
              <a:rPr lang="fr-FR" sz="1200" b="0" i="0" kern="1200" dirty="0" smtClean="0">
                <a:solidFill>
                  <a:schemeClr val="tx1"/>
                </a:solidFill>
                <a:effectLst/>
                <a:latin typeface="+mn-lt"/>
                <a:ea typeface="+mn-ea"/>
                <a:cs typeface="+mn-cs"/>
              </a:rPr>
              <a:t>. Mon stage a été effectué dans cette dernière qui joue un rôle important dans la gestion et l'exploitation des données, en s'assurant de la gouvernance des données.</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a:t>
            </a:fld>
            <a:endParaRPr lang="fr-FR"/>
          </a:p>
        </p:txBody>
      </p:sp>
    </p:spTree>
    <p:extLst>
      <p:ext uri="{BB962C8B-B14F-4D97-AF65-F5344CB8AC3E}">
        <p14:creationId xmlns:p14="http://schemas.microsoft.com/office/powerpoint/2010/main" val="2799449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Dans cette partie, nous détaillons la conception du script dédié à la vérification de</a:t>
            </a:r>
          </a:p>
          <a:p>
            <a:r>
              <a:rPr lang="fr-FR" sz="1200" b="0" i="0" u="none" strike="noStrike" kern="1200" baseline="0" dirty="0" smtClean="0">
                <a:solidFill>
                  <a:schemeClr val="tx1"/>
                </a:solidFill>
                <a:latin typeface="+mn-lt"/>
                <a:ea typeface="+mn-ea"/>
                <a:cs typeface="+mn-cs"/>
              </a:rPr>
              <a:t>la qualité des métadonnées. Ce script assure la qualité des données en garantissant que les métadonnées conformes aux </a:t>
            </a:r>
            <a:r>
              <a:rPr lang="en-US" sz="1200" b="0" i="0" u="none" strike="noStrike" kern="1200" baseline="0" dirty="0" smtClean="0">
                <a:solidFill>
                  <a:schemeClr val="tx1"/>
                </a:solidFill>
                <a:latin typeface="+mn-lt"/>
                <a:ea typeface="+mn-ea"/>
                <a:cs typeface="+mn-cs"/>
              </a:rPr>
              <a:t>standards </a:t>
            </a:r>
            <a:r>
              <a:rPr lang="en-US" sz="1200" b="0" i="0" u="none" strike="noStrike" kern="1200" baseline="0" dirty="0" err="1" smtClean="0">
                <a:solidFill>
                  <a:schemeClr val="tx1"/>
                </a:solidFill>
                <a:latin typeface="+mn-lt"/>
                <a:ea typeface="+mn-ea"/>
                <a:cs typeface="+mn-cs"/>
              </a:rPr>
              <a:t>norme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pr</a:t>
            </a:r>
            <a:r>
              <a:rPr lang="fr-FR" sz="1200" b="0" i="0" u="none" strike="noStrike" kern="1200" baseline="0" dirty="0" smtClean="0">
                <a:solidFill>
                  <a:schemeClr val="tx1"/>
                </a:solidFill>
                <a:latin typeface="+mn-lt"/>
                <a:ea typeface="+mn-ea"/>
                <a:cs typeface="+mn-cs"/>
              </a:rPr>
              <a:t>é</a:t>
            </a:r>
            <a:r>
              <a:rPr lang="en-US" sz="1200" b="0" i="0" u="none" strike="noStrike" kern="1200" baseline="0" dirty="0" err="1" smtClean="0">
                <a:solidFill>
                  <a:schemeClr val="tx1"/>
                </a:solidFill>
                <a:latin typeface="+mn-lt"/>
                <a:ea typeface="+mn-ea"/>
                <a:cs typeface="+mn-cs"/>
              </a:rPr>
              <a:t>definis</a:t>
            </a:r>
            <a:r>
              <a:rPr lang="en-US" sz="1200" b="0" i="0" u="none" strike="noStrike" kern="1200" baseline="0" dirty="0" smtClean="0">
                <a:solidFill>
                  <a:schemeClr val="tx1"/>
                </a:solidFill>
                <a:latin typeface="+mn-lt"/>
                <a:ea typeface="+mn-ea"/>
                <a:cs typeface="+mn-cs"/>
              </a:rPr>
              <a:t>.</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30</a:t>
            </a:fld>
            <a:endParaRPr lang="fr-FR"/>
          </a:p>
        </p:txBody>
      </p:sp>
    </p:spTree>
    <p:extLst>
      <p:ext uri="{BB962C8B-B14F-4D97-AF65-F5344CB8AC3E}">
        <p14:creationId xmlns:p14="http://schemas.microsoft.com/office/powerpoint/2010/main" val="2983044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Ce flux de données dans Apache </a:t>
            </a:r>
            <a:r>
              <a:rPr lang="fr-FR" sz="1200" b="0" i="0" kern="1200" dirty="0" err="1" smtClean="0">
                <a:solidFill>
                  <a:schemeClr val="tx1"/>
                </a:solidFill>
                <a:effectLst/>
                <a:latin typeface="+mn-lt"/>
                <a:ea typeface="+mn-ea"/>
                <a:cs typeface="+mn-cs"/>
              </a:rPr>
              <a:t>NiFi</a:t>
            </a:r>
            <a:r>
              <a:rPr lang="fr-FR" sz="1200" b="0" i="0" kern="1200" dirty="0" smtClean="0">
                <a:solidFill>
                  <a:schemeClr val="tx1"/>
                </a:solidFill>
                <a:effectLst/>
                <a:latin typeface="+mn-lt"/>
                <a:ea typeface="+mn-ea"/>
                <a:cs typeface="+mn-cs"/>
              </a:rPr>
              <a:t> illustre un processus automatisé de collecte, transformation et stockage des données provenant de</a:t>
            </a:r>
            <a:r>
              <a:rPr lang="fr-FR" sz="1200" b="0" i="0" kern="1200" baseline="0" dirty="0" smtClean="0">
                <a:solidFill>
                  <a:schemeClr val="tx1"/>
                </a:solidFill>
                <a:effectLst/>
                <a:latin typeface="+mn-lt"/>
                <a:ea typeface="+mn-ea"/>
                <a:cs typeface="+mn-cs"/>
              </a:rPr>
              <a:t> base de </a:t>
            </a:r>
            <a:r>
              <a:rPr lang="fr-FR" sz="1200" b="0" i="0" kern="1200" baseline="0" dirty="0" err="1" smtClean="0">
                <a:solidFill>
                  <a:schemeClr val="tx1"/>
                </a:solidFill>
                <a:effectLst/>
                <a:latin typeface="+mn-lt"/>
                <a:ea typeface="+mn-ea"/>
                <a:cs typeface="+mn-cs"/>
              </a:rPr>
              <a:t>donnees</a:t>
            </a:r>
            <a:r>
              <a:rPr lang="fr-FR" sz="1200" b="0" i="0" kern="1200" baseline="0" dirty="0" smtClean="0">
                <a:solidFill>
                  <a:schemeClr val="tx1"/>
                </a:solidFill>
                <a:effectLst/>
                <a:latin typeface="+mn-lt"/>
                <a:ea typeface="+mn-ea"/>
                <a:cs typeface="+mn-cs"/>
              </a:rPr>
              <a:t> oracle</a:t>
            </a:r>
            <a:r>
              <a:rPr lang="fr-FR" sz="1200" b="0" i="0" kern="1200" dirty="0" smtClean="0">
                <a:solidFill>
                  <a:schemeClr val="tx1"/>
                </a:solidFill>
                <a:effectLst/>
                <a:latin typeface="+mn-lt"/>
                <a:ea typeface="+mn-ea"/>
                <a:cs typeface="+mn-cs"/>
              </a:rPr>
              <a:t>. Voici une description détaillée de chaque étape du flux :</a:t>
            </a:r>
          </a:p>
          <a:p>
            <a:r>
              <a:rPr lang="fr-FR" sz="1200" b="0" i="0" kern="1200" dirty="0" smtClean="0">
                <a:solidFill>
                  <a:schemeClr val="tx1"/>
                </a:solidFill>
                <a:effectLst/>
                <a:latin typeface="+mn-lt"/>
                <a:ea typeface="+mn-ea"/>
                <a:cs typeface="+mn-cs"/>
              </a:rPr>
              <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1. </a:t>
            </a:r>
            <a:r>
              <a:rPr lang="fr-FR" sz="1200" b="1" i="0" kern="1200" dirty="0" err="1" smtClean="0">
                <a:solidFill>
                  <a:schemeClr val="tx1"/>
                </a:solidFill>
                <a:effectLst/>
                <a:latin typeface="+mn-lt"/>
                <a:ea typeface="+mn-ea"/>
                <a:cs typeface="+mn-cs"/>
              </a:rPr>
              <a:t>Get</a:t>
            </a:r>
            <a:r>
              <a:rPr lang="fr-FR" sz="1200" b="1" i="0" kern="1200" dirty="0" smtClean="0">
                <a:solidFill>
                  <a:schemeClr val="tx1"/>
                </a:solidFill>
                <a:effectLst/>
                <a:latin typeface="+mn-lt"/>
                <a:ea typeface="+mn-ea"/>
                <a:cs typeface="+mn-cs"/>
              </a:rPr>
              <a:t> Table </a:t>
            </a:r>
            <a:r>
              <a:rPr lang="fr-FR" sz="1200" b="1" i="0" kern="1200" dirty="0" err="1" smtClean="0">
                <a:solidFill>
                  <a:schemeClr val="tx1"/>
                </a:solidFill>
                <a:effectLst/>
                <a:latin typeface="+mn-lt"/>
                <a:ea typeface="+mn-ea"/>
                <a:cs typeface="+mn-cs"/>
              </a:rPr>
              <a:t>Names</a:t>
            </a:r>
            <a:r>
              <a:rPr lang="fr-FR" sz="1200" b="0" i="0" kern="1200" dirty="0" smtClean="0">
                <a:solidFill>
                  <a:schemeClr val="tx1"/>
                </a:solidFill>
                <a:effectLst/>
                <a:latin typeface="+mn-lt"/>
                <a:ea typeface="+mn-ea"/>
                <a:cs typeface="+mn-cs"/>
              </a:rPr>
              <a:t> : Cette étape exécute une requête SQL pour obtenir les noms des tables à partir de la base de données source.</a:t>
            </a:r>
          </a:p>
          <a:p>
            <a:endParaRPr lang="fr-FR" sz="1200" b="1"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2.</a:t>
            </a:r>
            <a:r>
              <a:rPr lang="fr-FR" sz="1200" b="1" i="0" kern="1200" dirty="0" smtClean="0">
                <a:solidFill>
                  <a:schemeClr val="tx1"/>
                </a:solidFill>
                <a:effectLst/>
                <a:latin typeface="+mn-lt"/>
                <a:ea typeface="+mn-ea"/>
                <a:cs typeface="+mn-cs"/>
              </a:rPr>
              <a:t>Convert </a:t>
            </a:r>
            <a:r>
              <a:rPr lang="fr-FR" sz="1200" b="1" i="0" kern="1200" dirty="0" err="1" smtClean="0">
                <a:solidFill>
                  <a:schemeClr val="tx1"/>
                </a:solidFill>
                <a:effectLst/>
                <a:latin typeface="+mn-lt"/>
                <a:ea typeface="+mn-ea"/>
                <a:cs typeface="+mn-cs"/>
              </a:rPr>
              <a:t>Results</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From</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Avro</a:t>
            </a:r>
            <a:r>
              <a:rPr lang="fr-FR" sz="1200" b="1" i="0" kern="1200" dirty="0" smtClean="0">
                <a:solidFill>
                  <a:schemeClr val="tx1"/>
                </a:solidFill>
                <a:effectLst/>
                <a:latin typeface="+mn-lt"/>
                <a:ea typeface="+mn-ea"/>
                <a:cs typeface="+mn-cs"/>
              </a:rPr>
              <a:t> To </a:t>
            </a:r>
            <a:r>
              <a:rPr lang="fr-FR" sz="1200" b="1" i="0" kern="1200" dirty="0" err="1" smtClean="0">
                <a:solidFill>
                  <a:schemeClr val="tx1"/>
                </a:solidFill>
                <a:effectLst/>
                <a:latin typeface="+mn-lt"/>
                <a:ea typeface="+mn-ea"/>
                <a:cs typeface="+mn-cs"/>
              </a:rPr>
              <a:t>Json</a:t>
            </a:r>
            <a:r>
              <a:rPr lang="fr-FR" sz="1200" b="0" i="0" kern="1200" dirty="0" smtClean="0">
                <a:solidFill>
                  <a:schemeClr val="tx1"/>
                </a:solidFill>
                <a:effectLst/>
                <a:latin typeface="+mn-lt"/>
                <a:ea typeface="+mn-ea"/>
                <a:cs typeface="+mn-cs"/>
              </a:rPr>
              <a:t> : Les résultats de la requête sont convertis du format </a:t>
            </a:r>
            <a:r>
              <a:rPr lang="fr-FR" sz="1200" b="0" i="0" kern="1200" dirty="0" err="1" smtClean="0">
                <a:solidFill>
                  <a:schemeClr val="tx1"/>
                </a:solidFill>
                <a:effectLst/>
                <a:latin typeface="+mn-lt"/>
                <a:ea typeface="+mn-ea"/>
                <a:cs typeface="+mn-cs"/>
              </a:rPr>
              <a:t>Avro</a:t>
            </a:r>
            <a:r>
              <a:rPr lang="fr-FR" sz="1200" b="0" i="0" kern="1200" dirty="0" smtClean="0">
                <a:solidFill>
                  <a:schemeClr val="tx1"/>
                </a:solidFill>
                <a:effectLst/>
                <a:latin typeface="+mn-lt"/>
                <a:ea typeface="+mn-ea"/>
                <a:cs typeface="+mn-cs"/>
              </a:rPr>
              <a:t> au format JSON, facilitant leur manipulation ultérieure.</a:t>
            </a:r>
          </a:p>
          <a:p>
            <a:endParaRPr lang="fr-FR" dirty="0" smtClean="0"/>
          </a:p>
          <a:p>
            <a:r>
              <a:rPr lang="fr-FR" dirty="0" smtClean="0"/>
              <a:t>3. </a:t>
            </a:r>
            <a:r>
              <a:rPr lang="fr-FR" sz="1200" b="1" i="0" kern="1200" dirty="0" smtClean="0">
                <a:solidFill>
                  <a:schemeClr val="tx1"/>
                </a:solidFill>
                <a:effectLst/>
                <a:latin typeface="+mn-lt"/>
                <a:ea typeface="+mn-ea"/>
                <a:cs typeface="+mn-cs"/>
              </a:rPr>
              <a:t>Split </a:t>
            </a:r>
            <a:r>
              <a:rPr lang="fr-FR" sz="1200" b="1" i="0" kern="1200" dirty="0" err="1" smtClean="0">
                <a:solidFill>
                  <a:schemeClr val="tx1"/>
                </a:solidFill>
                <a:effectLst/>
                <a:latin typeface="+mn-lt"/>
                <a:ea typeface="+mn-ea"/>
                <a:cs typeface="+mn-cs"/>
              </a:rPr>
              <a:t>Json</a:t>
            </a:r>
            <a:r>
              <a:rPr lang="fr-FR" sz="1200" b="0" i="0" kern="1200" dirty="0" smtClean="0">
                <a:solidFill>
                  <a:schemeClr val="tx1"/>
                </a:solidFill>
                <a:effectLst/>
                <a:latin typeface="+mn-lt"/>
                <a:ea typeface="+mn-ea"/>
                <a:cs typeface="+mn-cs"/>
              </a:rPr>
              <a:t> : Les données JSON sont ensuite divisées en éléments individuels.</a:t>
            </a:r>
          </a:p>
          <a:p>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4. </a:t>
            </a:r>
            <a:r>
              <a:rPr lang="fr-FR" sz="1200" b="1" i="0" kern="1200" dirty="0" err="1" smtClean="0">
                <a:solidFill>
                  <a:schemeClr val="tx1"/>
                </a:solidFill>
                <a:effectLst/>
                <a:latin typeface="+mn-lt"/>
                <a:ea typeface="+mn-ea"/>
                <a:cs typeface="+mn-cs"/>
              </a:rPr>
              <a:t>Extract</a:t>
            </a:r>
            <a:r>
              <a:rPr lang="fr-FR" sz="1200" b="1" i="0" kern="1200" dirty="0" smtClean="0">
                <a:solidFill>
                  <a:schemeClr val="tx1"/>
                </a:solidFill>
                <a:effectLst/>
                <a:latin typeface="+mn-lt"/>
                <a:ea typeface="+mn-ea"/>
                <a:cs typeface="+mn-cs"/>
              </a:rPr>
              <a:t> Table </a:t>
            </a:r>
            <a:r>
              <a:rPr lang="fr-FR" sz="1200" b="1" i="0" kern="1200" dirty="0" err="1" smtClean="0">
                <a:solidFill>
                  <a:schemeClr val="tx1"/>
                </a:solidFill>
                <a:effectLst/>
                <a:latin typeface="+mn-lt"/>
                <a:ea typeface="+mn-ea"/>
                <a:cs typeface="+mn-cs"/>
              </a:rPr>
              <a:t>Names</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From</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Json</a:t>
            </a:r>
            <a:r>
              <a:rPr lang="fr-FR" sz="1200" b="0" i="0" kern="1200" dirty="0" smtClean="0">
                <a:solidFill>
                  <a:schemeClr val="tx1"/>
                </a:solidFill>
                <a:effectLst/>
                <a:latin typeface="+mn-lt"/>
                <a:ea typeface="+mn-ea"/>
                <a:cs typeface="+mn-cs"/>
              </a:rPr>
              <a:t> : Cette étape extrait les noms des tables à partir des éléments JSON.</a:t>
            </a:r>
          </a:p>
          <a:p>
            <a:endParaRPr lang="fr-FR" dirty="0" smtClean="0"/>
          </a:p>
          <a:p>
            <a:r>
              <a:rPr lang="fr-FR" dirty="0" smtClean="0"/>
              <a:t>5. </a:t>
            </a:r>
            <a:r>
              <a:rPr lang="fr-FR" sz="1200" b="1" i="0" kern="1200" dirty="0" err="1" smtClean="0">
                <a:solidFill>
                  <a:schemeClr val="tx1"/>
                </a:solidFill>
                <a:effectLst/>
                <a:latin typeface="+mn-lt"/>
                <a:ea typeface="+mn-ea"/>
                <a:cs typeface="+mn-cs"/>
              </a:rPr>
              <a:t>Dynamically</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Query</a:t>
            </a:r>
            <a:r>
              <a:rPr lang="fr-FR" sz="1200" b="1" i="0" kern="1200" dirty="0" smtClean="0">
                <a:solidFill>
                  <a:schemeClr val="tx1"/>
                </a:solidFill>
                <a:effectLst/>
                <a:latin typeface="+mn-lt"/>
                <a:ea typeface="+mn-ea"/>
                <a:cs typeface="+mn-cs"/>
              </a:rPr>
              <a:t> Tables</a:t>
            </a:r>
            <a:r>
              <a:rPr lang="fr-FR" sz="1200" b="0" i="0" kern="1200" dirty="0" smtClean="0">
                <a:solidFill>
                  <a:schemeClr val="tx1"/>
                </a:solidFill>
                <a:effectLst/>
                <a:latin typeface="+mn-lt"/>
                <a:ea typeface="+mn-ea"/>
                <a:cs typeface="+mn-cs"/>
              </a:rPr>
              <a:t> : Pour chaque table extraite, une requête SQL dynamique est exécutée pour récupérer les données.</a:t>
            </a:r>
          </a:p>
          <a:p>
            <a:endParaRPr lang="fr-F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6.</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Convert</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Results</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From</a:t>
            </a:r>
            <a:r>
              <a:rPr lang="fr-FR" sz="1200" b="1" i="0" kern="1200" dirty="0" smtClean="0">
                <a:solidFill>
                  <a:schemeClr val="tx1"/>
                </a:solidFill>
                <a:effectLst/>
                <a:latin typeface="+mn-lt"/>
                <a:ea typeface="+mn-ea"/>
                <a:cs typeface="+mn-cs"/>
              </a:rPr>
              <a:t> </a:t>
            </a:r>
            <a:r>
              <a:rPr lang="fr-FR" sz="1200" b="1" i="0" kern="1200" dirty="0" err="1" smtClean="0">
                <a:solidFill>
                  <a:schemeClr val="tx1"/>
                </a:solidFill>
                <a:effectLst/>
                <a:latin typeface="+mn-lt"/>
                <a:ea typeface="+mn-ea"/>
                <a:cs typeface="+mn-cs"/>
              </a:rPr>
              <a:t>Avro</a:t>
            </a:r>
            <a:r>
              <a:rPr lang="fr-FR" sz="1200" b="1" i="0" kern="1200" dirty="0" smtClean="0">
                <a:solidFill>
                  <a:schemeClr val="tx1"/>
                </a:solidFill>
                <a:effectLst/>
                <a:latin typeface="+mn-lt"/>
                <a:ea typeface="+mn-ea"/>
                <a:cs typeface="+mn-cs"/>
              </a:rPr>
              <a:t> To CSV</a:t>
            </a:r>
            <a:r>
              <a:rPr lang="fr-FR" sz="1200" b="0" i="0" kern="1200" dirty="0" smtClean="0">
                <a:solidFill>
                  <a:schemeClr val="tx1"/>
                </a:solidFill>
                <a:effectLst/>
                <a:latin typeface="+mn-lt"/>
                <a:ea typeface="+mn-ea"/>
                <a:cs typeface="+mn-cs"/>
              </a:rPr>
              <a:t> : Les résultats de ces requêtes sont convertis du format </a:t>
            </a:r>
            <a:r>
              <a:rPr lang="fr-FR" sz="1200" b="0" i="0" kern="1200" dirty="0" err="1" smtClean="0">
                <a:solidFill>
                  <a:schemeClr val="tx1"/>
                </a:solidFill>
                <a:effectLst/>
                <a:latin typeface="+mn-lt"/>
                <a:ea typeface="+mn-ea"/>
                <a:cs typeface="+mn-cs"/>
              </a:rPr>
              <a:t>Avro</a:t>
            </a:r>
            <a:r>
              <a:rPr lang="fr-FR" sz="1200" b="0" i="0" kern="1200" dirty="0" smtClean="0">
                <a:solidFill>
                  <a:schemeClr val="tx1"/>
                </a:solidFill>
                <a:effectLst/>
                <a:latin typeface="+mn-lt"/>
                <a:ea typeface="+mn-ea"/>
                <a:cs typeface="+mn-cs"/>
              </a:rPr>
              <a:t> au format CSV.</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7. </a:t>
            </a:r>
            <a:r>
              <a:rPr lang="fr-FR" sz="1200" b="1" i="0" kern="1200" dirty="0" err="1" smtClean="0">
                <a:solidFill>
                  <a:schemeClr val="tx1"/>
                </a:solidFill>
                <a:effectLst/>
                <a:latin typeface="+mn-lt"/>
                <a:ea typeface="+mn-ea"/>
                <a:cs typeface="+mn-cs"/>
              </a:rPr>
              <a:t>Dynamically</a:t>
            </a:r>
            <a:r>
              <a:rPr lang="fr-FR" sz="1200" b="1" i="0" kern="1200" dirty="0" smtClean="0">
                <a:solidFill>
                  <a:schemeClr val="tx1"/>
                </a:solidFill>
                <a:effectLst/>
                <a:latin typeface="+mn-lt"/>
                <a:ea typeface="+mn-ea"/>
                <a:cs typeface="+mn-cs"/>
              </a:rPr>
              <a:t> Name Files</a:t>
            </a:r>
            <a:r>
              <a:rPr lang="fr-FR" sz="1200" b="0" i="0" kern="1200" dirty="0" smtClean="0">
                <a:solidFill>
                  <a:schemeClr val="tx1"/>
                </a:solidFill>
                <a:effectLst/>
                <a:latin typeface="+mn-lt"/>
                <a:ea typeface="+mn-ea"/>
                <a:cs typeface="+mn-cs"/>
              </a:rPr>
              <a:t> : Les fichiers CSV générés sont dynamiquement nommés en fonction des attributs des données.</a:t>
            </a:r>
          </a:p>
          <a:p>
            <a:r>
              <a:rPr lang="fr-FR" dirty="0" smtClean="0"/>
              <a:t/>
            </a:r>
            <a:br>
              <a:rPr lang="fr-FR" dirty="0" smtClean="0"/>
            </a:br>
            <a:r>
              <a:rPr lang="fr-FR" dirty="0" smtClean="0"/>
              <a:t>8. </a:t>
            </a:r>
            <a:r>
              <a:rPr lang="fr-FR" sz="1200" b="1" i="0" kern="1200" dirty="0" smtClean="0">
                <a:solidFill>
                  <a:schemeClr val="tx1"/>
                </a:solidFill>
                <a:effectLst/>
                <a:latin typeface="+mn-lt"/>
                <a:ea typeface="+mn-ea"/>
                <a:cs typeface="+mn-cs"/>
              </a:rPr>
              <a:t>Save Files</a:t>
            </a:r>
            <a:r>
              <a:rPr lang="fr-FR" sz="1200" b="0" i="0" kern="1200" dirty="0" smtClean="0">
                <a:solidFill>
                  <a:schemeClr val="tx1"/>
                </a:solidFill>
                <a:effectLst/>
                <a:latin typeface="+mn-lt"/>
                <a:ea typeface="+mn-ea"/>
                <a:cs typeface="+mn-cs"/>
              </a:rPr>
              <a:t> : Les fichiers nommés sont ensuite sauvegardés dans un</a:t>
            </a:r>
            <a:r>
              <a:rPr lang="fr-FR" sz="1200" b="0" i="0" kern="1200" baseline="0" dirty="0" smtClean="0">
                <a:solidFill>
                  <a:schemeClr val="tx1"/>
                </a:solidFill>
                <a:effectLst/>
                <a:latin typeface="+mn-lt"/>
                <a:ea typeface="+mn-ea"/>
                <a:cs typeface="+mn-cs"/>
              </a:rPr>
              <a:t> </a:t>
            </a:r>
            <a:r>
              <a:rPr lang="fr-FR" sz="1200" b="0" i="0" kern="1200" baseline="0" dirty="0" err="1" smtClean="0">
                <a:solidFill>
                  <a:schemeClr val="tx1"/>
                </a:solidFill>
                <a:effectLst/>
                <a:latin typeface="+mn-lt"/>
                <a:ea typeface="+mn-ea"/>
                <a:cs typeface="+mn-cs"/>
              </a:rPr>
              <a:t>shared</a:t>
            </a:r>
            <a:r>
              <a:rPr lang="fr-FR" sz="1200" b="0" i="0" kern="1200" baseline="0" dirty="0" smtClean="0">
                <a:solidFill>
                  <a:schemeClr val="tx1"/>
                </a:solidFill>
                <a:effectLst/>
                <a:latin typeface="+mn-lt"/>
                <a:ea typeface="+mn-ea"/>
                <a:cs typeface="+mn-cs"/>
              </a:rPr>
              <a:t> volumes pour leur consommations par </a:t>
            </a:r>
            <a:r>
              <a:rPr lang="fr-FR" sz="1200" b="0" i="0" kern="1200" baseline="0" dirty="0" err="1" smtClean="0">
                <a:solidFill>
                  <a:schemeClr val="tx1"/>
                </a:solidFill>
                <a:effectLst/>
                <a:latin typeface="+mn-lt"/>
                <a:ea typeface="+mn-ea"/>
                <a:cs typeface="+mn-cs"/>
              </a:rPr>
              <a:t>Airflow</a:t>
            </a:r>
            <a:r>
              <a:rPr lang="fr-FR" sz="1200" b="0" i="0" kern="1200" dirty="0" smtClean="0">
                <a:solidFill>
                  <a:schemeClr val="tx1"/>
                </a:solidFill>
                <a:effectLst/>
                <a:latin typeface="+mn-lt"/>
                <a:ea typeface="+mn-ea"/>
                <a:cs typeface="+mn-cs"/>
              </a:rPr>
              <a:t>.</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9. </a:t>
            </a:r>
            <a:r>
              <a:rPr lang="fr-FR" sz="1200" b="1" i="0" kern="1200" dirty="0" err="1" smtClean="0">
                <a:solidFill>
                  <a:schemeClr val="tx1"/>
                </a:solidFill>
                <a:effectLst/>
                <a:latin typeface="+mn-lt"/>
                <a:ea typeface="+mn-ea"/>
                <a:cs typeface="+mn-cs"/>
              </a:rPr>
              <a:t>LogMessage</a:t>
            </a:r>
            <a:r>
              <a:rPr lang="fr-FR" sz="1200" b="0" i="0" kern="1200" dirty="0" smtClean="0">
                <a:solidFill>
                  <a:schemeClr val="tx1"/>
                </a:solidFill>
                <a:effectLst/>
                <a:latin typeface="+mn-lt"/>
                <a:ea typeface="+mn-ea"/>
                <a:cs typeface="+mn-cs"/>
              </a:rPr>
              <a:t> : Tout au long du processus, des messages de log sont générés pour suivre le déroulement et capturer les erreurs potentielles à chaque étape.</a:t>
            </a:r>
          </a:p>
          <a:p>
            <a:r>
              <a:rPr lang="fr-FR" dirty="0" smtClean="0"/>
              <a:t/>
            </a:r>
            <a:br>
              <a:rPr lang="fr-FR" dirty="0" smtClean="0"/>
            </a:br>
            <a:endParaRPr lang="fr-FR" sz="1200" b="0" i="0" kern="1200" dirty="0" smtClean="0">
              <a:solidFill>
                <a:schemeClr val="tx1"/>
              </a:solidFill>
              <a:effectLst/>
              <a:latin typeface="+mn-lt"/>
              <a:ea typeface="+mn-ea"/>
              <a:cs typeface="+mn-cs"/>
            </a:endParaRPr>
          </a:p>
          <a:p>
            <a:r>
              <a:rPr lang="fr-FR" dirty="0" smtClean="0"/>
              <a:t/>
            </a:r>
            <a:br>
              <a:rPr lang="fr-FR" dirty="0" smtClean="0"/>
            </a:br>
            <a:r>
              <a:rPr lang="fr-FR" dirty="0" smtClean="0"/>
              <a:t/>
            </a:r>
            <a:br>
              <a:rPr lang="fr-FR" dirty="0" smtClean="0"/>
            </a:br>
            <a:r>
              <a:rPr lang="fr-FR" dirty="0" smtClean="0"/>
              <a:t/>
            </a:r>
            <a:br>
              <a:rPr lang="fr-FR" dirty="0" smtClean="0"/>
            </a:b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31</a:t>
            </a:fld>
            <a:endParaRPr lang="fr-FR"/>
          </a:p>
        </p:txBody>
      </p:sp>
    </p:spTree>
    <p:extLst>
      <p:ext uri="{BB962C8B-B14F-4D97-AF65-F5344CB8AC3E}">
        <p14:creationId xmlns:p14="http://schemas.microsoft.com/office/powerpoint/2010/main" val="3785971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Apache </a:t>
            </a:r>
            <a:r>
              <a:rPr lang="fr-FR" sz="1200" b="0" i="0" u="none" strike="noStrike" kern="1200" baseline="0" dirty="0" err="1" smtClean="0">
                <a:solidFill>
                  <a:schemeClr val="tx1"/>
                </a:solidFill>
                <a:latin typeface="+mn-lt"/>
                <a:ea typeface="+mn-ea"/>
                <a:cs typeface="+mn-cs"/>
              </a:rPr>
              <a:t>Airflow</a:t>
            </a:r>
            <a:r>
              <a:rPr lang="fr-FR" sz="1200" b="0" i="0" u="none" strike="noStrike" kern="1200" baseline="0" dirty="0" smtClean="0">
                <a:solidFill>
                  <a:schemeClr val="tx1"/>
                </a:solidFill>
                <a:latin typeface="+mn-lt"/>
                <a:ea typeface="+mn-ea"/>
                <a:cs typeface="+mn-cs"/>
              </a:rPr>
              <a:t> est un outil puissant et flexible pour orchestrer des workflows complexes</a:t>
            </a:r>
          </a:p>
          <a:p>
            <a:r>
              <a:rPr lang="fr-FR" sz="1200" b="0" i="0" u="none" strike="noStrike" kern="1200" baseline="0" dirty="0" smtClean="0">
                <a:solidFill>
                  <a:schemeClr val="tx1"/>
                </a:solidFill>
                <a:latin typeface="+mn-lt"/>
                <a:ea typeface="+mn-ea"/>
                <a:cs typeface="+mn-cs"/>
              </a:rPr>
              <a:t>de manière programmée et automatisée. Les ”</a:t>
            </a:r>
            <a:r>
              <a:rPr lang="fr-FR" sz="1200" b="0" i="0" u="none" strike="noStrike" kern="1200" baseline="0" dirty="0" err="1" smtClean="0">
                <a:solidFill>
                  <a:schemeClr val="tx1"/>
                </a:solidFill>
                <a:latin typeface="+mn-lt"/>
                <a:ea typeface="+mn-ea"/>
                <a:cs typeface="+mn-cs"/>
              </a:rPr>
              <a:t>DAGs</a:t>
            </a:r>
            <a:r>
              <a:rPr lang="fr-FR" sz="1200" b="0" i="0" u="none" strike="noStrike" kern="1200" baseline="0" dirty="0" smtClean="0">
                <a:solidFill>
                  <a:schemeClr val="tx1"/>
                </a:solidFill>
                <a:latin typeface="+mn-lt"/>
                <a:ea typeface="+mn-ea"/>
                <a:cs typeface="+mn-cs"/>
              </a:rPr>
              <a:t>” ou </a:t>
            </a:r>
            <a:r>
              <a:rPr lang="fr-FR" sz="1200" b="0" i="0" u="none" strike="noStrike" kern="1200" baseline="0" dirty="0" err="1" smtClean="0">
                <a:solidFill>
                  <a:schemeClr val="tx1"/>
                </a:solidFill>
                <a:latin typeface="+mn-lt"/>
                <a:ea typeface="+mn-ea"/>
                <a:cs typeface="+mn-cs"/>
              </a:rPr>
              <a:t>Directed</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Acyclic</a:t>
            </a:r>
            <a:r>
              <a:rPr lang="fr-FR" sz="1200" b="0" i="0" u="none" strike="noStrike" kern="1200" baseline="0" dirty="0" smtClean="0">
                <a:solidFill>
                  <a:schemeClr val="tx1"/>
                </a:solidFill>
                <a:latin typeface="+mn-lt"/>
                <a:ea typeface="+mn-ea"/>
                <a:cs typeface="+mn-cs"/>
              </a:rPr>
              <a:t> Graphs,</a:t>
            </a:r>
          </a:p>
          <a:p>
            <a:r>
              <a:rPr lang="fr-FR" sz="1200" b="0" i="0" u="none" strike="noStrike" kern="1200" baseline="0" dirty="0" smtClean="0">
                <a:solidFill>
                  <a:schemeClr val="tx1"/>
                </a:solidFill>
                <a:latin typeface="+mn-lt"/>
                <a:ea typeface="+mn-ea"/>
                <a:cs typeface="+mn-cs"/>
              </a:rPr>
              <a:t>sont au </a:t>
            </a:r>
            <a:r>
              <a:rPr lang="fr-FR" sz="1200" b="0" i="0" u="none" strike="noStrike" kern="1200" baseline="0" dirty="0" err="1" smtClean="0">
                <a:solidFill>
                  <a:schemeClr val="tx1"/>
                </a:solidFill>
                <a:latin typeface="+mn-lt"/>
                <a:ea typeface="+mn-ea"/>
                <a:cs typeface="+mn-cs"/>
              </a:rPr>
              <a:t>coeur</a:t>
            </a:r>
            <a:r>
              <a:rPr lang="fr-FR" sz="1200" b="0" i="0" u="none" strike="noStrike" kern="1200" baseline="0" dirty="0" smtClean="0">
                <a:solidFill>
                  <a:schemeClr val="tx1"/>
                </a:solidFill>
                <a:latin typeface="+mn-lt"/>
                <a:ea typeface="+mn-ea"/>
                <a:cs typeface="+mn-cs"/>
              </a:rPr>
              <a:t> d’</a:t>
            </a:r>
            <a:r>
              <a:rPr lang="fr-FR" sz="1200" b="0" i="0" u="none" strike="noStrike" kern="1200" baseline="0" dirty="0" err="1" smtClean="0">
                <a:solidFill>
                  <a:schemeClr val="tx1"/>
                </a:solidFill>
                <a:latin typeface="+mn-lt"/>
                <a:ea typeface="+mn-ea"/>
                <a:cs typeface="+mn-cs"/>
              </a:rPr>
              <a:t>Airflow</a:t>
            </a:r>
            <a:r>
              <a:rPr lang="fr-FR" sz="1200" b="0" i="0" u="none" strike="noStrike" kern="1200" baseline="0" dirty="0" smtClean="0">
                <a:solidFill>
                  <a:schemeClr val="tx1"/>
                </a:solidFill>
                <a:latin typeface="+mn-lt"/>
                <a:ea typeface="+mn-ea"/>
                <a:cs typeface="+mn-cs"/>
              </a:rPr>
              <a:t>. Ils sont utilisés pour structurer l’ordre des tâches exécutables,</a:t>
            </a:r>
          </a:p>
          <a:p>
            <a:r>
              <a:rPr lang="fr-FR" sz="1200" b="0" i="0" u="none" strike="noStrike" kern="1200" baseline="0" dirty="0" smtClean="0">
                <a:solidFill>
                  <a:schemeClr val="tx1"/>
                </a:solidFill>
                <a:latin typeface="+mn-lt"/>
                <a:ea typeface="+mn-ea"/>
                <a:cs typeface="+mn-cs"/>
              </a:rPr>
              <a:t>définissant comment, quand et dans quel ordre ces tâches doivent s’exécuter.</a:t>
            </a:r>
          </a:p>
          <a:p>
            <a:endParaRPr lang="fr-FR"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Excel to Hive Dag</a:t>
            </a:r>
          </a:p>
          <a:p>
            <a:r>
              <a:rPr lang="fr-FR" sz="1200" b="1" i="0" u="none" strike="noStrike" kern="1200" baseline="0" dirty="0" smtClean="0">
                <a:solidFill>
                  <a:schemeClr val="tx1"/>
                </a:solidFill>
                <a:latin typeface="+mn-lt"/>
                <a:ea typeface="+mn-ea"/>
                <a:cs typeface="+mn-cs"/>
              </a:rPr>
              <a:t>– Objectif : </a:t>
            </a:r>
            <a:r>
              <a:rPr lang="fr-FR" sz="1200" b="0" i="0" u="none" strike="noStrike" kern="1200" baseline="0" dirty="0" smtClean="0">
                <a:solidFill>
                  <a:schemeClr val="tx1"/>
                </a:solidFill>
                <a:latin typeface="+mn-lt"/>
                <a:ea typeface="+mn-ea"/>
                <a:cs typeface="+mn-cs"/>
              </a:rPr>
              <a:t>Automatiser l’extraction de données depuis des fichiers Excel, leur</a:t>
            </a:r>
          </a:p>
          <a:p>
            <a:r>
              <a:rPr lang="fr-FR" sz="1200" b="0" i="0" u="none" strike="noStrike" kern="1200" baseline="0" dirty="0" smtClean="0">
                <a:solidFill>
                  <a:schemeClr val="tx1"/>
                </a:solidFill>
                <a:latin typeface="+mn-lt"/>
                <a:ea typeface="+mn-ea"/>
                <a:cs typeface="+mn-cs"/>
              </a:rPr>
              <a:t>transformation appropriée, et leur chargement dans des tables </a:t>
            </a:r>
            <a:r>
              <a:rPr lang="fr-FR" sz="1200" b="0" i="0" u="none" strike="noStrike" kern="1200" baseline="0" dirty="0" err="1" smtClean="0">
                <a:solidFill>
                  <a:schemeClr val="tx1"/>
                </a:solidFill>
                <a:latin typeface="+mn-lt"/>
                <a:ea typeface="+mn-ea"/>
                <a:cs typeface="+mn-cs"/>
              </a:rPr>
              <a:t>Hive</a:t>
            </a:r>
            <a:r>
              <a:rPr lang="fr-FR" sz="1200" b="0" i="0" u="none" strike="noStrike" kern="1200" baseline="0" dirty="0" smtClean="0">
                <a:solidFill>
                  <a:schemeClr val="tx1"/>
                </a:solidFill>
                <a:latin typeface="+mn-lt"/>
                <a:ea typeface="+mn-ea"/>
                <a:cs typeface="+mn-cs"/>
              </a:rPr>
              <a:t>.</a:t>
            </a:r>
          </a:p>
          <a:p>
            <a:r>
              <a:rPr lang="fr-FR" sz="1200" b="1" i="0" u="none" strike="noStrike" kern="1200" baseline="0" dirty="0" smtClean="0">
                <a:solidFill>
                  <a:schemeClr val="tx1"/>
                </a:solidFill>
                <a:latin typeface="+mn-lt"/>
                <a:ea typeface="+mn-ea"/>
                <a:cs typeface="+mn-cs"/>
              </a:rPr>
              <a:t>– Fréquence : </a:t>
            </a:r>
            <a:r>
              <a:rPr lang="fr-FR" sz="1200" b="0" i="0" u="none" strike="noStrike" kern="1200" baseline="0" dirty="0" smtClean="0">
                <a:solidFill>
                  <a:schemeClr val="tx1"/>
                </a:solidFill>
                <a:latin typeface="+mn-lt"/>
                <a:ea typeface="+mn-ea"/>
                <a:cs typeface="+mn-cs"/>
              </a:rPr>
              <a:t>Ce DAG peut être configuré pour s’exécuter selon les besoins, que</a:t>
            </a:r>
          </a:p>
          <a:p>
            <a:r>
              <a:rPr lang="fr-FR" sz="1200" b="0" i="0" u="none" strike="noStrike" kern="1200" baseline="0" dirty="0" smtClean="0">
                <a:solidFill>
                  <a:schemeClr val="tx1"/>
                </a:solidFill>
                <a:latin typeface="+mn-lt"/>
                <a:ea typeface="+mn-ea"/>
                <a:cs typeface="+mn-cs"/>
              </a:rPr>
              <a:t>ce soit sur une base quotidienne, hebdomadaire ou à la demande, en fonction de</a:t>
            </a:r>
          </a:p>
          <a:p>
            <a:r>
              <a:rPr lang="fr-FR" sz="1200" b="0" i="0" u="none" strike="noStrike" kern="1200" baseline="0" dirty="0" smtClean="0">
                <a:solidFill>
                  <a:schemeClr val="tx1"/>
                </a:solidFill>
                <a:latin typeface="+mn-lt"/>
                <a:ea typeface="+mn-ea"/>
                <a:cs typeface="+mn-cs"/>
              </a:rPr>
              <a:t>la fréquence de mise à jour des fichiers Excel.</a:t>
            </a:r>
          </a:p>
          <a:p>
            <a:endParaRPr lang="fr-FR"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Oracle to Hive</a:t>
            </a:r>
          </a:p>
          <a:p>
            <a:r>
              <a:rPr lang="fr-FR" sz="1200" b="1" i="0" u="none" strike="noStrike" kern="1200" baseline="0" dirty="0" smtClean="0">
                <a:solidFill>
                  <a:schemeClr val="tx1"/>
                </a:solidFill>
                <a:latin typeface="+mn-lt"/>
                <a:ea typeface="+mn-ea"/>
                <a:cs typeface="+mn-cs"/>
              </a:rPr>
              <a:t>– Objectif : </a:t>
            </a:r>
            <a:r>
              <a:rPr lang="fr-FR" sz="1200" b="0" i="0" u="none" strike="noStrike" kern="1200" baseline="0" dirty="0" smtClean="0">
                <a:solidFill>
                  <a:schemeClr val="tx1"/>
                </a:solidFill>
                <a:latin typeface="+mn-lt"/>
                <a:ea typeface="+mn-ea"/>
                <a:cs typeface="+mn-cs"/>
              </a:rPr>
              <a:t>Automatiser le processus d’insertion de données provenant de tables</a:t>
            </a:r>
          </a:p>
          <a:p>
            <a:r>
              <a:rPr lang="fr-FR" sz="1200" b="0" i="0" u="none" strike="noStrike" kern="1200" baseline="0" dirty="0" smtClean="0">
                <a:solidFill>
                  <a:schemeClr val="tx1"/>
                </a:solidFill>
                <a:latin typeface="+mn-lt"/>
                <a:ea typeface="+mn-ea"/>
                <a:cs typeface="+mn-cs"/>
              </a:rPr>
              <a:t>Oracle, qui sont extraites et stockées sous forme de fichiers CSV dans un volume</a:t>
            </a:r>
          </a:p>
          <a:p>
            <a:r>
              <a:rPr lang="fr-FR" sz="1200" b="0" i="0" u="none" strike="noStrike" kern="1200" baseline="0" dirty="0" smtClean="0">
                <a:solidFill>
                  <a:schemeClr val="tx1"/>
                </a:solidFill>
                <a:latin typeface="+mn-lt"/>
                <a:ea typeface="+mn-ea"/>
                <a:cs typeface="+mn-cs"/>
              </a:rPr>
              <a:t>partagé (</a:t>
            </a:r>
            <a:r>
              <a:rPr lang="fr-FR" sz="1200" b="0" i="0" u="none" strike="noStrike" kern="1200" baseline="0" dirty="0" err="1" smtClean="0">
                <a:solidFill>
                  <a:schemeClr val="tx1"/>
                </a:solidFill>
                <a:latin typeface="+mn-lt"/>
                <a:ea typeface="+mn-ea"/>
                <a:cs typeface="+mn-cs"/>
              </a:rPr>
              <a:t>shared_volume</a:t>
            </a:r>
            <a:r>
              <a:rPr lang="fr-FR" sz="1200" b="0" i="0" u="none" strike="noStrike" kern="1200" baseline="0" dirty="0" smtClean="0">
                <a:solidFill>
                  <a:schemeClr val="tx1"/>
                </a:solidFill>
                <a:latin typeface="+mn-lt"/>
                <a:ea typeface="+mn-ea"/>
                <a:cs typeface="+mn-cs"/>
              </a:rPr>
              <a:t>) grâce à un processus Apache </a:t>
            </a:r>
            <a:r>
              <a:rPr lang="fr-FR" sz="1200" b="0" i="0" u="none" strike="noStrike" kern="1200" baseline="0" dirty="0" err="1" smtClean="0">
                <a:solidFill>
                  <a:schemeClr val="tx1"/>
                </a:solidFill>
                <a:latin typeface="+mn-lt"/>
                <a:ea typeface="+mn-ea"/>
                <a:cs typeface="+mn-cs"/>
              </a:rPr>
              <a:t>NiFi</a:t>
            </a:r>
            <a:r>
              <a:rPr lang="fr-FR" sz="1200" b="0" i="0" u="none" strike="noStrike" kern="1200" baseline="0" dirty="0" smtClean="0">
                <a:solidFill>
                  <a:schemeClr val="tx1"/>
                </a:solidFill>
                <a:latin typeface="+mn-lt"/>
                <a:ea typeface="+mn-ea"/>
                <a:cs typeface="+mn-cs"/>
              </a:rPr>
              <a:t>. Ce DAG gérera la</a:t>
            </a:r>
          </a:p>
          <a:p>
            <a:r>
              <a:rPr lang="fr-FR" sz="1200" b="0" i="0" u="none" strike="noStrike" kern="1200" baseline="0" dirty="0" smtClean="0">
                <a:solidFill>
                  <a:schemeClr val="tx1"/>
                </a:solidFill>
                <a:latin typeface="+mn-lt"/>
                <a:ea typeface="+mn-ea"/>
                <a:cs typeface="+mn-cs"/>
              </a:rPr>
              <a:t>transformation appropriée de ces données et leur chargement dans des tables </a:t>
            </a:r>
            <a:r>
              <a:rPr lang="fr-FR" sz="1200" b="0" i="0" u="none" strike="noStrike" kern="1200" baseline="0" dirty="0" err="1" smtClean="0">
                <a:solidFill>
                  <a:schemeClr val="tx1"/>
                </a:solidFill>
                <a:latin typeface="+mn-lt"/>
                <a:ea typeface="+mn-ea"/>
                <a:cs typeface="+mn-cs"/>
              </a:rPr>
              <a:t>Hive</a:t>
            </a:r>
            <a:endParaRPr lang="fr-FR" sz="1200" b="0" i="0" u="none" strike="noStrike" kern="1200" baseline="0" dirty="0" smtClean="0">
              <a:solidFill>
                <a:schemeClr val="tx1"/>
              </a:solidFill>
              <a:latin typeface="+mn-lt"/>
              <a:ea typeface="+mn-ea"/>
              <a:cs typeface="+mn-cs"/>
            </a:endParaRPr>
          </a:p>
          <a:p>
            <a:r>
              <a:rPr lang="fr-FR" sz="1200" b="1" i="0" u="none" strike="noStrike" kern="1200" baseline="0" dirty="0" smtClean="0">
                <a:solidFill>
                  <a:schemeClr val="tx1"/>
                </a:solidFill>
                <a:latin typeface="+mn-lt"/>
                <a:ea typeface="+mn-ea"/>
                <a:cs typeface="+mn-cs"/>
              </a:rPr>
              <a:t>– Fréquence : </a:t>
            </a:r>
            <a:r>
              <a:rPr lang="fr-FR" sz="1200" b="0" i="0" u="none" strike="noStrike" kern="1200" baseline="0" dirty="0" smtClean="0">
                <a:solidFill>
                  <a:schemeClr val="tx1"/>
                </a:solidFill>
                <a:latin typeface="+mn-lt"/>
                <a:ea typeface="+mn-ea"/>
                <a:cs typeface="+mn-cs"/>
              </a:rPr>
              <a:t>Fréquence : Ce DAG est configuré pour s’exécuter automatiquement</a:t>
            </a:r>
          </a:p>
          <a:p>
            <a:r>
              <a:rPr lang="fr-FR" sz="1200" b="0" i="0" u="none" strike="noStrike" kern="1200" baseline="0" dirty="0" smtClean="0">
                <a:solidFill>
                  <a:schemeClr val="tx1"/>
                </a:solidFill>
                <a:latin typeface="+mn-lt"/>
                <a:ea typeface="+mn-ea"/>
                <a:cs typeface="+mn-cs"/>
              </a:rPr>
              <a:t>dès qu’un nouveau fichier CSV est détecté dans un volume partagé (</a:t>
            </a:r>
            <a:r>
              <a:rPr lang="fr-FR" sz="1200" b="0" i="0" u="none" strike="noStrike" kern="1200" baseline="0" dirty="0" err="1" smtClean="0">
                <a:solidFill>
                  <a:schemeClr val="tx1"/>
                </a:solidFill>
                <a:latin typeface="+mn-lt"/>
                <a:ea typeface="+mn-ea"/>
                <a:cs typeface="+mn-cs"/>
              </a:rPr>
              <a:t>shared_volume</a:t>
            </a:r>
            <a:r>
              <a:rPr lang="fr-FR" sz="1200" b="0" i="0" u="none" strike="noStrike" kern="1200" baseline="0" dirty="0" smtClean="0">
                <a:solidFill>
                  <a:schemeClr val="tx1"/>
                </a:solidFill>
                <a:latin typeface="+mn-lt"/>
                <a:ea typeface="+mn-ea"/>
                <a:cs typeface="+mn-cs"/>
              </a:rPr>
              <a:t>).</a:t>
            </a:r>
          </a:p>
          <a:p>
            <a:r>
              <a:rPr lang="fr-FR" sz="1200" b="0" i="0" u="none" strike="noStrike" kern="1200" baseline="0" dirty="0" smtClean="0">
                <a:solidFill>
                  <a:schemeClr val="tx1"/>
                </a:solidFill>
                <a:latin typeface="+mn-lt"/>
                <a:ea typeface="+mn-ea"/>
                <a:cs typeface="+mn-cs"/>
              </a:rPr>
              <a:t>Le déclenchement du DAG est basé sur la présence de nouveaux fichiers.</a:t>
            </a:r>
          </a:p>
          <a:p>
            <a:endParaRPr lang="fr-FR"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Metadata quality Check Dag</a:t>
            </a:r>
          </a:p>
          <a:p>
            <a:r>
              <a:rPr lang="fr-FR" sz="1200" b="1" i="0" u="none" strike="noStrike" kern="1200" baseline="0" dirty="0" smtClean="0">
                <a:solidFill>
                  <a:schemeClr val="tx1"/>
                </a:solidFill>
                <a:latin typeface="+mn-lt"/>
                <a:ea typeface="+mn-ea"/>
                <a:cs typeface="+mn-cs"/>
              </a:rPr>
              <a:t>– Objectif : </a:t>
            </a:r>
            <a:r>
              <a:rPr lang="fr-FR" sz="1200" b="0" i="0" u="none" strike="noStrike" kern="1200" baseline="0" dirty="0" smtClean="0">
                <a:solidFill>
                  <a:schemeClr val="tx1"/>
                </a:solidFill>
                <a:latin typeface="+mn-lt"/>
                <a:ea typeface="+mn-ea"/>
                <a:cs typeface="+mn-cs"/>
              </a:rPr>
              <a:t>Automatiser l’extraction des métadonnées à l’aide de l’API d’Apache</a:t>
            </a:r>
          </a:p>
          <a:p>
            <a:r>
              <a:rPr lang="fr-FR" sz="1200" b="0" i="0" u="none" strike="noStrike" kern="1200" baseline="0" dirty="0" smtClean="0">
                <a:solidFill>
                  <a:schemeClr val="tx1"/>
                </a:solidFill>
                <a:latin typeface="+mn-lt"/>
                <a:ea typeface="+mn-ea"/>
                <a:cs typeface="+mn-cs"/>
              </a:rPr>
              <a:t>Atlas, suivi par l’exécution d’un script qui vérifie la qualité de ces métadonnées. Le</a:t>
            </a:r>
          </a:p>
          <a:p>
            <a:r>
              <a:rPr lang="fr-FR" sz="1200" b="0" i="0" u="none" strike="noStrike" kern="1200" baseline="0" dirty="0" smtClean="0">
                <a:solidFill>
                  <a:schemeClr val="tx1"/>
                </a:solidFill>
                <a:latin typeface="+mn-lt"/>
                <a:ea typeface="+mn-ea"/>
                <a:cs typeface="+mn-cs"/>
              </a:rPr>
              <a:t>résultat de cette vérification est consigné dans un fichier log. Ensuite, un rapport</a:t>
            </a:r>
          </a:p>
          <a:p>
            <a:r>
              <a:rPr lang="fr-FR" sz="1200" b="0" i="0" u="none" strike="noStrike" kern="1200" baseline="0" dirty="0" smtClean="0">
                <a:solidFill>
                  <a:schemeClr val="tx1"/>
                </a:solidFill>
                <a:latin typeface="+mn-lt"/>
                <a:ea typeface="+mn-ea"/>
                <a:cs typeface="+mn-cs"/>
              </a:rPr>
              <a:t>est généré et envoyé par e-mail aux parties concernées pour informer de l’état de</a:t>
            </a:r>
          </a:p>
          <a:p>
            <a:r>
              <a:rPr lang="en-US" sz="1200" b="0" i="0" u="none" strike="noStrike" kern="1200" baseline="0" dirty="0" smtClean="0">
                <a:solidFill>
                  <a:schemeClr val="tx1"/>
                </a:solidFill>
                <a:latin typeface="+mn-lt"/>
                <a:ea typeface="+mn-ea"/>
                <a:cs typeface="+mn-cs"/>
              </a:rPr>
              <a:t>la </a:t>
            </a:r>
            <a:r>
              <a:rPr lang="en-US" sz="1200" b="0" i="0" u="none" strike="noStrike" kern="1200" baseline="0" dirty="0" err="1" smtClean="0">
                <a:solidFill>
                  <a:schemeClr val="tx1"/>
                </a:solidFill>
                <a:latin typeface="+mn-lt"/>
                <a:ea typeface="+mn-ea"/>
                <a:cs typeface="+mn-cs"/>
              </a:rPr>
              <a:t>qualité</a:t>
            </a:r>
            <a:r>
              <a:rPr lang="en-US" sz="1200" b="0" i="0" u="none" strike="noStrike" kern="1200" baseline="0" dirty="0" smtClean="0">
                <a:solidFill>
                  <a:schemeClr val="tx1"/>
                </a:solidFill>
                <a:latin typeface="+mn-lt"/>
                <a:ea typeface="+mn-ea"/>
                <a:cs typeface="+mn-cs"/>
              </a:rPr>
              <a:t> des </a:t>
            </a:r>
            <a:r>
              <a:rPr lang="en-US" sz="1200" b="0" i="0" u="none" strike="noStrike" kern="1200" baseline="0" dirty="0" err="1" smtClean="0">
                <a:solidFill>
                  <a:schemeClr val="tx1"/>
                </a:solidFill>
                <a:latin typeface="+mn-lt"/>
                <a:ea typeface="+mn-ea"/>
                <a:cs typeface="+mn-cs"/>
              </a:rPr>
              <a:t>métadonnées</a:t>
            </a:r>
            <a:r>
              <a:rPr lang="en-US" sz="1200" b="0" i="0" u="none" strike="noStrike" kern="1200" baseline="0" dirty="0" smtClean="0">
                <a:solidFill>
                  <a:schemeClr val="tx1"/>
                </a:solidFill>
                <a:latin typeface="+mn-lt"/>
                <a:ea typeface="+mn-ea"/>
                <a:cs typeface="+mn-cs"/>
              </a:rPr>
              <a:t>.</a:t>
            </a:r>
          </a:p>
          <a:p>
            <a:r>
              <a:rPr lang="fr-FR" sz="1200" b="1" i="0" u="none" strike="noStrike" kern="1200" baseline="0" dirty="0" smtClean="0">
                <a:solidFill>
                  <a:schemeClr val="tx1"/>
                </a:solidFill>
                <a:latin typeface="+mn-lt"/>
                <a:ea typeface="+mn-ea"/>
                <a:cs typeface="+mn-cs"/>
              </a:rPr>
              <a:t>– Fréquence : </a:t>
            </a:r>
            <a:r>
              <a:rPr lang="fr-FR" sz="1200" b="0" i="0" u="none" strike="noStrike" kern="1200" baseline="0" dirty="0" smtClean="0">
                <a:solidFill>
                  <a:schemeClr val="tx1"/>
                </a:solidFill>
                <a:latin typeface="+mn-lt"/>
                <a:ea typeface="+mn-ea"/>
                <a:cs typeface="+mn-cs"/>
              </a:rPr>
              <a:t>Ce DAG est configuré pour s’exécuter hebdomadairement afin de</a:t>
            </a:r>
          </a:p>
          <a:p>
            <a:r>
              <a:rPr lang="fr-FR" sz="1200" b="0" i="0" u="none" strike="noStrike" kern="1200" baseline="0" dirty="0" smtClean="0">
                <a:solidFill>
                  <a:schemeClr val="tx1"/>
                </a:solidFill>
                <a:latin typeface="+mn-lt"/>
                <a:ea typeface="+mn-ea"/>
                <a:cs typeface="+mn-cs"/>
              </a:rPr>
              <a:t>maintenir un suivi régulier de la qualité des métadonnées. Il peut également être</a:t>
            </a:r>
          </a:p>
          <a:p>
            <a:r>
              <a:rPr lang="fr-FR" sz="1200" b="0" i="0" u="none" strike="noStrike" kern="1200" baseline="0" dirty="0" smtClean="0">
                <a:solidFill>
                  <a:schemeClr val="tx1"/>
                </a:solidFill>
                <a:latin typeface="+mn-lt"/>
                <a:ea typeface="+mn-ea"/>
                <a:cs typeface="+mn-cs"/>
              </a:rPr>
              <a:t>déclenché à la demande pour des vérifications ad hoc ou lorsque des changements</a:t>
            </a:r>
          </a:p>
          <a:p>
            <a:r>
              <a:rPr lang="fr-FR" sz="1200" b="0" i="0" u="none" strike="noStrike" kern="1200" baseline="0" dirty="0" smtClean="0">
                <a:solidFill>
                  <a:schemeClr val="tx1"/>
                </a:solidFill>
                <a:latin typeface="+mn-lt"/>
                <a:ea typeface="+mn-ea"/>
                <a:cs typeface="+mn-cs"/>
              </a:rPr>
              <a:t>spécifiques nécessitent une vérification immédiate de la qualité des métadonnées.</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32</a:t>
            </a:fld>
            <a:endParaRPr lang="fr-FR"/>
          </a:p>
        </p:txBody>
      </p:sp>
    </p:spTree>
    <p:extLst>
      <p:ext uri="{BB962C8B-B14F-4D97-AF65-F5344CB8AC3E}">
        <p14:creationId xmlns:p14="http://schemas.microsoft.com/office/powerpoint/2010/main" val="901452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Libérer la puissance des LLM, le prompt engineering consiste à élaborer des instructions pour un LLM afin</a:t>
            </a:r>
          </a:p>
          <a:p>
            <a:r>
              <a:rPr lang="fr-FR" sz="1200" b="0" i="0" u="none" strike="noStrike" kern="1200" baseline="0" dirty="0" smtClean="0">
                <a:solidFill>
                  <a:schemeClr val="tx1"/>
                </a:solidFill>
                <a:latin typeface="+mn-lt"/>
                <a:ea typeface="+mn-ea"/>
                <a:cs typeface="+mn-cs"/>
              </a:rPr>
              <a:t>d’obtenir les résultats désirés. Toutefois, prompt engineering dépasse la simple formulation </a:t>
            </a:r>
          </a:p>
          <a:p>
            <a:r>
              <a:rPr lang="fr-FR" sz="1200" b="0" i="0" u="none" strike="noStrike" kern="1200" baseline="0" dirty="0" smtClean="0">
                <a:solidFill>
                  <a:schemeClr val="tx1"/>
                </a:solidFill>
                <a:latin typeface="+mn-lt"/>
                <a:ea typeface="+mn-ea"/>
                <a:cs typeface="+mn-cs"/>
              </a:rPr>
              <a:t>des questions appropriées afin d’obtenir la réponse optimale, </a:t>
            </a:r>
            <a:r>
              <a:rPr lang="en-US" sz="1200" b="0" i="0" u="none" strike="noStrike" kern="1200" baseline="0" dirty="0" err="1" smtClean="0">
                <a:solidFill>
                  <a:schemeClr val="tx1"/>
                </a:solidFill>
                <a:latin typeface="+mn-lt"/>
                <a:ea typeface="+mn-ea"/>
                <a:cs typeface="+mn-cs"/>
              </a:rPr>
              <a:t>elle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est</a:t>
            </a:r>
            <a:r>
              <a:rPr lang="en-US" sz="1200" b="0" i="0" u="none" strike="noStrike" kern="1200" baseline="0" dirty="0" smtClean="0">
                <a:solidFill>
                  <a:schemeClr val="tx1"/>
                </a:solidFill>
                <a:latin typeface="+mn-lt"/>
                <a:ea typeface="+mn-ea"/>
                <a:cs typeface="+mn-cs"/>
              </a:rPr>
              <a:t> essential </a:t>
            </a:r>
            <a:r>
              <a:rPr lang="fr-FR" sz="1200" b="0" i="0" u="none" strike="noStrike" kern="1200" baseline="0" dirty="0" smtClean="0">
                <a:solidFill>
                  <a:schemeClr val="tx1"/>
                </a:solidFill>
                <a:latin typeface="+mn-lt"/>
                <a:ea typeface="+mn-ea"/>
                <a:cs typeface="+mn-cs"/>
              </a:rPr>
              <a:t>dans toutes les interactions avec les </a:t>
            </a:r>
            <a:r>
              <a:rPr lang="fr-FR" sz="1200" b="0" i="0" u="none" strike="noStrike" kern="1200" baseline="0" dirty="0" err="1" smtClean="0">
                <a:solidFill>
                  <a:schemeClr val="tx1"/>
                </a:solidFill>
                <a:latin typeface="+mn-lt"/>
                <a:ea typeface="+mn-ea"/>
                <a:cs typeface="+mn-cs"/>
              </a:rPr>
              <a:t>LLMs</a:t>
            </a:r>
            <a:r>
              <a:rPr lang="fr-FR" sz="1200" b="0" i="0" u="none" strike="noStrike" kern="1200" baseline="0" dirty="0" smtClean="0">
                <a:solidFill>
                  <a:schemeClr val="tx1"/>
                </a:solidFill>
                <a:latin typeface="+mn-lt"/>
                <a:ea typeface="+mn-ea"/>
                <a:cs typeface="+mn-cs"/>
              </a:rPr>
              <a:t>.</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a:t>
            </a:r>
          </a:p>
          <a:p>
            <a:r>
              <a:rPr lang="fr-FR" sz="1200" b="0" i="0" u="none" strike="noStrike" kern="1200" baseline="0" dirty="0" smtClean="0">
                <a:solidFill>
                  <a:schemeClr val="tx1"/>
                </a:solidFill>
                <a:latin typeface="+mn-lt"/>
                <a:ea typeface="+mn-ea"/>
                <a:cs typeface="+mn-cs"/>
              </a:rPr>
              <a:t>Voici le prompt données au LLM afin de générer un résumer des évènements passes.</a:t>
            </a:r>
          </a:p>
          <a:p>
            <a:endParaRPr lang="fr-FR" sz="1200" b="0" i="0" u="none" strike="noStrike" kern="1200" baseline="0" dirty="0" smtClean="0">
              <a:solidFill>
                <a:schemeClr val="tx1"/>
              </a:solidFill>
              <a:latin typeface="+mn-lt"/>
              <a:ea typeface="+mn-ea"/>
              <a:cs typeface="+mn-cs"/>
            </a:endParaRPr>
          </a:p>
          <a:p>
            <a:r>
              <a:rPr lang="fr-FR"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Face au prompt </a:t>
            </a:r>
            <a:r>
              <a:rPr lang="en-US" sz="1200" b="0" i="0" u="none" strike="noStrike" kern="1200" baseline="0" dirty="0" err="1" smtClean="0">
                <a:solidFill>
                  <a:schemeClr val="tx1"/>
                </a:solidFill>
                <a:latin typeface="+mn-lt"/>
                <a:ea typeface="+mn-ea"/>
                <a:cs typeface="+mn-cs"/>
              </a:rPr>
              <a:t>donnée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voici</a:t>
            </a:r>
            <a:r>
              <a:rPr lang="en-US" sz="1200" b="0" i="0" u="none" strike="noStrike" kern="1200" baseline="0" dirty="0" smtClean="0">
                <a:solidFill>
                  <a:schemeClr val="tx1"/>
                </a:solidFill>
                <a:latin typeface="+mn-lt"/>
                <a:ea typeface="+mn-ea"/>
                <a:cs typeface="+mn-cs"/>
              </a:rPr>
              <a:t> un apercus du </a:t>
            </a:r>
            <a:r>
              <a:rPr lang="en-US" sz="1200" b="0" i="0" u="none" strike="noStrike" kern="1200" baseline="0" dirty="0" err="1" smtClean="0">
                <a:solidFill>
                  <a:schemeClr val="tx1"/>
                </a:solidFill>
                <a:latin typeface="+mn-lt"/>
                <a:ea typeface="+mn-ea"/>
                <a:cs typeface="+mn-cs"/>
              </a:rPr>
              <a:t>resultats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obtenu</a:t>
            </a:r>
            <a:r>
              <a:rPr lang="en-US"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33</a:t>
            </a:fld>
            <a:endParaRPr lang="fr-FR"/>
          </a:p>
        </p:txBody>
      </p:sp>
    </p:spTree>
    <p:extLst>
      <p:ext uri="{BB962C8B-B14F-4D97-AF65-F5344CB8AC3E}">
        <p14:creationId xmlns:p14="http://schemas.microsoft.com/office/powerpoint/2010/main" val="37964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Nous avons employé </a:t>
            </a:r>
            <a:r>
              <a:rPr lang="fr-FR" sz="1200" b="0" i="0" u="none" strike="noStrike" kern="1200" baseline="0" dirty="0" err="1" smtClean="0">
                <a:solidFill>
                  <a:schemeClr val="tx1"/>
                </a:solidFill>
                <a:latin typeface="+mn-lt"/>
                <a:ea typeface="+mn-ea"/>
                <a:cs typeface="+mn-cs"/>
              </a:rPr>
              <a:t>Streamlit</a:t>
            </a:r>
            <a:r>
              <a:rPr lang="fr-FR" sz="1200" b="0" i="0" u="none" strike="noStrike" kern="1200" baseline="0" dirty="0" smtClean="0">
                <a:solidFill>
                  <a:schemeClr val="tx1"/>
                </a:solidFill>
                <a:latin typeface="+mn-lt"/>
                <a:ea typeface="+mn-ea"/>
                <a:cs typeface="+mn-cs"/>
              </a:rPr>
              <a:t> afin de concevoir une interface qui simplifie la communication</a:t>
            </a:r>
          </a:p>
          <a:p>
            <a:r>
              <a:rPr lang="fr-FR" sz="1200" b="0" i="0" u="none" strike="noStrike" kern="1200" baseline="0" dirty="0" smtClean="0">
                <a:solidFill>
                  <a:schemeClr val="tx1"/>
                </a:solidFill>
                <a:latin typeface="+mn-lt"/>
                <a:ea typeface="+mn-ea"/>
                <a:cs typeface="+mn-cs"/>
              </a:rPr>
              <a:t>avec le modèle. Grâce à cette interface, (</a:t>
            </a:r>
            <a:r>
              <a:rPr lang="fr-FR" sz="1200" b="0" i="0" u="none" strike="noStrike" kern="1200" baseline="0" dirty="0" err="1" smtClean="0">
                <a:solidFill>
                  <a:schemeClr val="tx1"/>
                </a:solidFill>
                <a:latin typeface="+mn-lt"/>
                <a:ea typeface="+mn-ea"/>
                <a:cs typeface="+mn-cs"/>
              </a:rPr>
              <a:t>nqra</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dakchi</a:t>
            </a:r>
            <a:r>
              <a:rPr lang="fr-FR" sz="1200" b="0" i="0" u="none" strike="noStrike" kern="1200" baseline="0" dirty="0" smtClean="0">
                <a:solidFill>
                  <a:schemeClr val="tx1"/>
                </a:solidFill>
                <a:latin typeface="+mn-lt"/>
                <a:ea typeface="+mn-ea"/>
                <a:cs typeface="+mn-cs"/>
              </a:rPr>
              <a:t> </a:t>
            </a:r>
            <a:r>
              <a:rPr lang="fr-FR" sz="1200" b="0" i="0" u="none" strike="noStrike" kern="1200" baseline="0" dirty="0" err="1" smtClean="0">
                <a:solidFill>
                  <a:schemeClr val="tx1"/>
                </a:solidFill>
                <a:latin typeface="+mn-lt"/>
                <a:ea typeface="+mn-ea"/>
                <a:cs typeface="+mn-cs"/>
              </a:rPr>
              <a:t>lif</a:t>
            </a:r>
            <a:r>
              <a:rPr lang="fr-FR" sz="1200" b="0" i="0" u="none" strike="noStrike" kern="1200" baseline="0" dirty="0" smtClean="0">
                <a:solidFill>
                  <a:schemeClr val="tx1"/>
                </a:solidFill>
                <a:latin typeface="+mn-lt"/>
                <a:ea typeface="+mn-ea"/>
                <a:cs typeface="+mn-cs"/>
              </a:rPr>
              <a:t> diapo en ordre)</a:t>
            </a:r>
            <a:endParaRPr lang="fr-FR" dirty="0" smtClean="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34</a:t>
            </a:fld>
            <a:endParaRPr lang="fr-FR"/>
          </a:p>
        </p:txBody>
      </p:sp>
    </p:spTree>
    <p:extLst>
      <p:ext uri="{BB962C8B-B14F-4D97-AF65-F5344CB8AC3E}">
        <p14:creationId xmlns:p14="http://schemas.microsoft.com/office/powerpoint/2010/main" val="2114538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Meme</a:t>
            </a:r>
            <a:r>
              <a:rPr lang="fr-FR" dirty="0" smtClean="0"/>
              <a:t> chose pour</a:t>
            </a:r>
            <a:r>
              <a:rPr lang="fr-FR" baseline="0" dirty="0" smtClean="0"/>
              <a:t> le </a:t>
            </a:r>
            <a:r>
              <a:rPr lang="fr-FR" baseline="0" dirty="0" err="1" smtClean="0"/>
              <a:t>chatbot</a:t>
            </a:r>
            <a:r>
              <a:rPr lang="fr-FR" baseline="0" dirty="0" smtClean="0"/>
              <a:t> :</a:t>
            </a:r>
            <a:br>
              <a:rPr lang="fr-FR" baseline="0" dirty="0" smtClean="0"/>
            </a:br>
            <a:endParaRPr lang="fr-FR" baseline="0" dirty="0" smtClean="0"/>
          </a:p>
          <a:p>
            <a:r>
              <a:rPr lang="fr-FR" sz="1200" b="0" i="0" u="none" strike="noStrike" kern="1200" baseline="0" dirty="0" smtClean="0">
                <a:solidFill>
                  <a:schemeClr val="tx1"/>
                </a:solidFill>
                <a:latin typeface="+mn-lt"/>
                <a:ea typeface="+mn-ea"/>
                <a:cs typeface="+mn-cs"/>
              </a:rPr>
              <a:t>Nous avons employé </a:t>
            </a:r>
            <a:r>
              <a:rPr lang="fr-FR" sz="1200" b="0" i="0" u="none" strike="noStrike" kern="1200" baseline="0" dirty="0" err="1" smtClean="0">
                <a:solidFill>
                  <a:schemeClr val="tx1"/>
                </a:solidFill>
                <a:latin typeface="+mn-lt"/>
                <a:ea typeface="+mn-ea"/>
                <a:cs typeface="+mn-cs"/>
              </a:rPr>
              <a:t>Streamlit</a:t>
            </a:r>
            <a:r>
              <a:rPr lang="fr-FR" sz="1200" b="0" i="0" u="none" strike="noStrike" kern="1200" baseline="0" dirty="0" smtClean="0">
                <a:solidFill>
                  <a:schemeClr val="tx1"/>
                </a:solidFill>
                <a:latin typeface="+mn-lt"/>
                <a:ea typeface="+mn-ea"/>
                <a:cs typeface="+mn-cs"/>
              </a:rPr>
              <a:t> afin de concevoir une interface qui simplifie la communication</a:t>
            </a:r>
          </a:p>
          <a:p>
            <a:r>
              <a:rPr lang="fr-FR" sz="1200" b="0" i="0" u="none" strike="noStrike" kern="1200" baseline="0" dirty="0" smtClean="0">
                <a:solidFill>
                  <a:schemeClr val="tx1"/>
                </a:solidFill>
                <a:latin typeface="+mn-lt"/>
                <a:ea typeface="+mn-ea"/>
                <a:cs typeface="+mn-cs"/>
              </a:rPr>
              <a:t>avec le modèle. Grâce à cette interface </a:t>
            </a:r>
            <a:r>
              <a:rPr lang="en-US" sz="1200" b="0" i="0" u="none" strike="noStrike" kern="1200" baseline="0" dirty="0" smtClean="0">
                <a:solidFill>
                  <a:schemeClr val="tx1"/>
                </a:solidFill>
                <a:latin typeface="+mn-lt"/>
                <a:ea typeface="+mn-ea"/>
                <a:cs typeface="+mn-cs"/>
              </a:rPr>
              <a:t>Les </a:t>
            </a:r>
            <a:r>
              <a:rPr lang="en-US" sz="1200" b="0" i="0" u="none" strike="noStrike" kern="1200" baseline="0" dirty="0" err="1" smtClean="0">
                <a:solidFill>
                  <a:schemeClr val="tx1"/>
                </a:solidFill>
                <a:latin typeface="+mn-lt"/>
                <a:ea typeface="+mn-ea"/>
                <a:cs typeface="+mn-cs"/>
              </a:rPr>
              <a:t>utilisateurs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pourraient</a:t>
            </a:r>
            <a:endParaRPr lang="fr-FR" dirty="0" smtClean="0"/>
          </a:p>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35</a:t>
            </a:fld>
            <a:endParaRPr lang="fr-FR"/>
          </a:p>
        </p:txBody>
      </p:sp>
    </p:spTree>
    <p:extLst>
      <p:ext uri="{BB962C8B-B14F-4D97-AF65-F5344CB8AC3E}">
        <p14:creationId xmlns:p14="http://schemas.microsoft.com/office/powerpoint/2010/main" val="2469413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36</a:t>
            </a:fld>
            <a:endParaRPr lang="fr-FR"/>
          </a:p>
        </p:txBody>
      </p:sp>
    </p:spTree>
    <p:extLst>
      <p:ext uri="{BB962C8B-B14F-4D97-AF65-F5344CB8AC3E}">
        <p14:creationId xmlns:p14="http://schemas.microsoft.com/office/powerpoint/2010/main" val="1382682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Meme</a:t>
            </a:r>
            <a:r>
              <a:rPr lang="fr-FR" dirty="0" smtClean="0"/>
              <a:t> chose pour</a:t>
            </a:r>
            <a:r>
              <a:rPr lang="fr-FR" baseline="0" dirty="0" smtClean="0"/>
              <a:t> le </a:t>
            </a:r>
            <a:r>
              <a:rPr lang="fr-FR" baseline="0" dirty="0" err="1" smtClean="0"/>
              <a:t>chatbot</a:t>
            </a:r>
            <a:r>
              <a:rPr lang="fr-FR" baseline="0" dirty="0" smtClean="0"/>
              <a:t> :</a:t>
            </a:r>
            <a:br>
              <a:rPr lang="fr-FR" baseline="0" dirty="0" smtClean="0"/>
            </a:br>
            <a:endParaRPr lang="fr-FR" baseline="0" dirty="0" smtClean="0"/>
          </a:p>
          <a:p>
            <a:r>
              <a:rPr lang="fr-FR" sz="1200" b="0" i="0" u="none" strike="noStrike" kern="1200" baseline="0" dirty="0" smtClean="0">
                <a:solidFill>
                  <a:schemeClr val="tx1"/>
                </a:solidFill>
                <a:latin typeface="+mn-lt"/>
                <a:ea typeface="+mn-ea"/>
                <a:cs typeface="+mn-cs"/>
              </a:rPr>
              <a:t>Nous avons employé </a:t>
            </a:r>
            <a:r>
              <a:rPr lang="fr-FR" sz="1200" b="0" i="0" u="none" strike="noStrike" kern="1200" baseline="0" dirty="0" err="1" smtClean="0">
                <a:solidFill>
                  <a:schemeClr val="tx1"/>
                </a:solidFill>
                <a:latin typeface="+mn-lt"/>
                <a:ea typeface="+mn-ea"/>
                <a:cs typeface="+mn-cs"/>
              </a:rPr>
              <a:t>Streamlit</a:t>
            </a:r>
            <a:r>
              <a:rPr lang="fr-FR" sz="1200" b="0" i="0" u="none" strike="noStrike" kern="1200" baseline="0" dirty="0" smtClean="0">
                <a:solidFill>
                  <a:schemeClr val="tx1"/>
                </a:solidFill>
                <a:latin typeface="+mn-lt"/>
                <a:ea typeface="+mn-ea"/>
                <a:cs typeface="+mn-cs"/>
              </a:rPr>
              <a:t> afin de concevoir une interface qui simplifie la de</a:t>
            </a:r>
            <a:r>
              <a:rPr lang="en-US" sz="1200" b="0" i="0" u="none" strike="noStrike" kern="1200" baseline="0" dirty="0" err="1" smtClean="0">
                <a:solidFill>
                  <a:schemeClr val="tx1"/>
                </a:solidFill>
                <a:latin typeface="+mn-lt"/>
                <a:ea typeface="+mn-ea"/>
                <a:cs typeface="+mn-cs"/>
              </a:rPr>
              <a:t>tection</a:t>
            </a:r>
            <a:r>
              <a:rPr lang="en-US" sz="1200" b="0" i="0" u="none" strike="noStrike" kern="1200" baseline="0" dirty="0" smtClean="0">
                <a:solidFill>
                  <a:schemeClr val="tx1"/>
                </a:solidFill>
                <a:latin typeface="+mn-lt"/>
                <a:ea typeface="+mn-ea"/>
                <a:cs typeface="+mn-cs"/>
              </a:rPr>
              <a:t> des anomalies</a:t>
            </a:r>
            <a:r>
              <a:rPr lang="fr-FR" sz="1200" b="0" i="0" u="none" strike="noStrike" kern="1200" baseline="0" dirty="0" smtClean="0">
                <a:solidFill>
                  <a:schemeClr val="tx1"/>
                </a:solidFill>
                <a:latin typeface="+mn-lt"/>
                <a:ea typeface="+mn-ea"/>
                <a:cs typeface="+mn-cs"/>
              </a:rPr>
              <a:t>. Grâce à cette interface </a:t>
            </a:r>
            <a:r>
              <a:rPr lang="en-US" sz="1200" b="0" i="0" u="none" strike="noStrike" kern="1200" baseline="0" dirty="0" smtClean="0">
                <a:solidFill>
                  <a:schemeClr val="tx1"/>
                </a:solidFill>
                <a:latin typeface="+mn-lt"/>
                <a:ea typeface="+mn-ea"/>
                <a:cs typeface="+mn-cs"/>
              </a:rPr>
              <a:t>Les </a:t>
            </a:r>
            <a:r>
              <a:rPr lang="en-US" sz="1200" b="0" i="0" u="none" strike="noStrike" kern="1200" baseline="0" dirty="0" err="1" smtClean="0">
                <a:solidFill>
                  <a:schemeClr val="tx1"/>
                </a:solidFill>
                <a:latin typeface="+mn-lt"/>
                <a:ea typeface="+mn-ea"/>
                <a:cs typeface="+mn-cs"/>
              </a:rPr>
              <a:t>utilisateurs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pourraient</a:t>
            </a:r>
            <a:endParaRPr lang="fr-FR" dirty="0" smtClean="0"/>
          </a:p>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37</a:t>
            </a:fld>
            <a:endParaRPr lang="fr-FR"/>
          </a:p>
        </p:txBody>
      </p:sp>
    </p:spTree>
    <p:extLst>
      <p:ext uri="{BB962C8B-B14F-4D97-AF65-F5344CB8AC3E}">
        <p14:creationId xmlns:p14="http://schemas.microsoft.com/office/powerpoint/2010/main" val="2479593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Dans un contexte où la gouvernance des données est vitale, BPTECH se positionne en</a:t>
            </a:r>
            <a:r>
              <a:rPr lang="fr-FR" baseline="0" dirty="0" smtClean="0"/>
              <a:t> </a:t>
            </a:r>
            <a:r>
              <a:rPr lang="fr-FR" dirty="0" smtClean="0"/>
              <a:t>tant qu’acteur clé en proposant des solutions innovantes pour renforcer la qualité, la sécurité</a:t>
            </a:r>
            <a:r>
              <a:rPr lang="fr-FR" baseline="0" dirty="0" smtClean="0"/>
              <a:t> </a:t>
            </a:r>
            <a:r>
              <a:rPr lang="fr-FR" dirty="0" smtClean="0"/>
              <a:t>et la conformité des données.</a:t>
            </a:r>
            <a:r>
              <a:rPr lang="fr-FR" baseline="0" dirty="0" smtClean="0"/>
              <a:t> (lire contexte)</a:t>
            </a:r>
          </a:p>
          <a:p>
            <a:r>
              <a:rPr lang="fr-FR" baseline="0" dirty="0" smtClean="0"/>
              <a:t>------</a:t>
            </a:r>
          </a:p>
          <a:p>
            <a:r>
              <a:rPr lang="fr-FR" sz="1200" b="0" i="0" u="none" strike="noStrike" kern="1200" baseline="0" dirty="0" smtClean="0">
                <a:solidFill>
                  <a:schemeClr val="tx1"/>
                </a:solidFill>
                <a:latin typeface="+mn-lt"/>
                <a:ea typeface="+mn-ea"/>
                <a:cs typeface="+mn-cs"/>
              </a:rPr>
              <a:t>Actuellement, les limitations des systèmes en place entravent la capacité de répondre efficacement aux besoins en matière d’automatisation de la gestion des </a:t>
            </a:r>
            <a:r>
              <a:rPr lang="en-US" sz="1200" b="0" i="0" u="none" strike="noStrike" kern="1200" baseline="0" dirty="0" err="1" smtClean="0">
                <a:solidFill>
                  <a:schemeClr val="tx1"/>
                </a:solidFill>
                <a:latin typeface="+mn-lt"/>
                <a:ea typeface="+mn-ea"/>
                <a:cs typeface="+mn-cs"/>
              </a:rPr>
              <a:t>métadonnées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parmi</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eux</a:t>
            </a:r>
            <a:r>
              <a:rPr lang="en-US" sz="1200" b="0" i="0" u="none" strike="noStrike" kern="1200" baseline="0" dirty="0" smtClean="0">
                <a:solidFill>
                  <a:schemeClr val="tx1"/>
                </a:solidFill>
                <a:latin typeface="+mn-lt"/>
                <a:ea typeface="+mn-ea"/>
                <a:cs typeface="+mn-cs"/>
              </a:rPr>
              <a:t> :</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4</a:t>
            </a:fld>
            <a:endParaRPr lang="fr-FR"/>
          </a:p>
        </p:txBody>
      </p:sp>
    </p:spTree>
    <p:extLst>
      <p:ext uri="{BB962C8B-B14F-4D97-AF65-F5344CB8AC3E}">
        <p14:creationId xmlns:p14="http://schemas.microsoft.com/office/powerpoint/2010/main" val="254653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Pour mieux comprendre l'importance de ce projet, il est essentiel de se pencher sur ses objectifs. Mon projet de fin d'études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vise à …</a:t>
            </a:r>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5</a:t>
            </a:fld>
            <a:endParaRPr lang="fr-FR"/>
          </a:p>
        </p:txBody>
      </p:sp>
    </p:spTree>
    <p:extLst>
      <p:ext uri="{BB962C8B-B14F-4D97-AF65-F5344CB8AC3E}">
        <p14:creationId xmlns:p14="http://schemas.microsoft.com/office/powerpoint/2010/main" val="240870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L'adoption de la méthode Kanban pour ce projet de gestion des métadonnées permet à l'équipe de rester flexible, réactive et focalisée sur la valeur ajoutée du projet.</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effectLst/>
                <a:latin typeface="+mn-lt"/>
                <a:ea typeface="+mn-ea"/>
                <a:cs typeface="+mn-cs"/>
              </a:rPr>
              <a:t>En effet, la figure suivante propose </a:t>
            </a:r>
            <a:r>
              <a:rPr lang="fr-FR" dirty="0" smtClean="0"/>
              <a:t>une démarche structurée en cinq étapes pour mener une étude stratégique et déployer notre solution. </a:t>
            </a:r>
            <a:r>
              <a:rPr lang="fr-FR" sz="1200" b="0" i="0" kern="1200" dirty="0" smtClean="0">
                <a:solidFill>
                  <a:schemeClr val="tx1"/>
                </a:solidFill>
                <a:effectLst/>
                <a:latin typeface="+mn-lt"/>
                <a:ea typeface="+mn-ea"/>
                <a:cs typeface="+mn-cs"/>
              </a:rPr>
              <a:t>Et</a:t>
            </a:r>
            <a:r>
              <a:rPr lang="fr-FR" sz="1200" b="0" i="0" kern="1200" baseline="0" dirty="0" smtClean="0">
                <a:solidFill>
                  <a:schemeClr val="tx1"/>
                </a:solidFill>
                <a:effectLst/>
                <a:latin typeface="+mn-lt"/>
                <a:ea typeface="+mn-ea"/>
                <a:cs typeface="+mn-cs"/>
              </a:rPr>
              <a:t> qui présente l</a:t>
            </a:r>
            <a:r>
              <a:rPr lang="fr-FR" sz="1200" b="0" i="0" kern="1200" dirty="0" smtClean="0">
                <a:solidFill>
                  <a:schemeClr val="tx1"/>
                </a:solidFill>
                <a:effectLst/>
                <a:latin typeface="+mn-lt"/>
                <a:ea typeface="+mn-ea"/>
                <a:cs typeface="+mn-cs"/>
              </a:rPr>
              <a:t>'objectif et les livrables attendus pour chaque phase.</a:t>
            </a:r>
            <a:endParaRPr lang="fr-FR" dirty="0" smtClean="0"/>
          </a:p>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6</a:t>
            </a:fld>
            <a:endParaRPr lang="fr-FR"/>
          </a:p>
        </p:txBody>
      </p:sp>
    </p:spTree>
    <p:extLst>
      <p:ext uri="{BB962C8B-B14F-4D97-AF65-F5344CB8AC3E}">
        <p14:creationId xmlns:p14="http://schemas.microsoft.com/office/powerpoint/2010/main" val="4541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7</a:t>
            </a:fld>
            <a:endParaRPr lang="fr-FR"/>
          </a:p>
        </p:txBody>
      </p:sp>
    </p:spTree>
    <p:extLst>
      <p:ext uri="{BB962C8B-B14F-4D97-AF65-F5344CB8AC3E}">
        <p14:creationId xmlns:p14="http://schemas.microsoft.com/office/powerpoint/2010/main" val="1124647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8</a:t>
            </a:fld>
            <a:endParaRPr lang="fr-FR"/>
          </a:p>
        </p:txBody>
      </p:sp>
    </p:spTree>
    <p:extLst>
      <p:ext uri="{BB962C8B-B14F-4D97-AF65-F5344CB8AC3E}">
        <p14:creationId xmlns:p14="http://schemas.microsoft.com/office/powerpoint/2010/main" val="386412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4028923-9B8A-43FA-9F04-75C4AAAAFB6B}" type="slidenum">
              <a:rPr lang="fr-FR" smtClean="0"/>
              <a:t>9</a:t>
            </a:fld>
            <a:endParaRPr lang="fr-FR"/>
          </a:p>
        </p:txBody>
      </p:sp>
    </p:spTree>
    <p:extLst>
      <p:ext uri="{BB962C8B-B14F-4D97-AF65-F5344CB8AC3E}">
        <p14:creationId xmlns:p14="http://schemas.microsoft.com/office/powerpoint/2010/main" val="895024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_01">
    <p:spTree>
      <p:nvGrpSpPr>
        <p:cNvPr id="1" name=""/>
        <p:cNvGrpSpPr/>
        <p:nvPr/>
      </p:nvGrpSpPr>
      <p:grpSpPr>
        <a:xfrm>
          <a:off x="0" y="0"/>
          <a:ext cx="0" cy="0"/>
          <a:chOff x="0" y="0"/>
          <a:chExt cx="0" cy="0"/>
        </a:xfrm>
      </p:grpSpPr>
      <p:sp>
        <p:nvSpPr>
          <p:cNvPr id="12" name="Espace réservé pour une image  11">
            <a:extLst>
              <a:ext uri="{FF2B5EF4-FFF2-40B4-BE49-F238E27FC236}">
                <a16:creationId xmlns:a16="http://schemas.microsoft.com/office/drawing/2014/main" id="{396BF7A2-38C2-C44F-9BD7-9D59DCA2D41F}"/>
              </a:ext>
            </a:extLst>
          </p:cNvPr>
          <p:cNvSpPr>
            <a:spLocks noGrp="1"/>
          </p:cNvSpPr>
          <p:nvPr>
            <p:ph type="pic" sz="quarter" idx="10" hasCustomPrompt="1"/>
          </p:nvPr>
        </p:nvSpPr>
        <p:spPr>
          <a:xfrm>
            <a:off x="0" y="1159146"/>
            <a:ext cx="11477625" cy="5167312"/>
          </a:xfrm>
          <a:prstGeom prst="rect">
            <a:avLst/>
          </a:prstGeom>
          <a:solidFill>
            <a:schemeClr val="bg2"/>
          </a:solidFill>
        </p:spPr>
        <p:txBody>
          <a:bodyPr/>
          <a:lstStyle>
            <a:lvl1pPr marL="0" indent="0">
              <a:buNone/>
              <a:defRPr sz="2000" i="1">
                <a:solidFill>
                  <a:schemeClr val="tx2"/>
                </a:solidFill>
              </a:defRPr>
            </a:lvl1pPr>
          </a:lstStyle>
          <a:p>
            <a:r>
              <a:rPr lang="fr-FR" dirty="0"/>
              <a:t>Image</a:t>
            </a:r>
          </a:p>
        </p:txBody>
      </p:sp>
      <p:sp>
        <p:nvSpPr>
          <p:cNvPr id="14" name="Espace réservé du texte 13">
            <a:extLst>
              <a:ext uri="{FF2B5EF4-FFF2-40B4-BE49-F238E27FC236}">
                <a16:creationId xmlns:a16="http://schemas.microsoft.com/office/drawing/2014/main" id="{17D50CB9-D2A4-3540-8CFA-D6C30A0A6002}"/>
              </a:ext>
            </a:extLst>
          </p:cNvPr>
          <p:cNvSpPr>
            <a:spLocks noGrp="1"/>
          </p:cNvSpPr>
          <p:nvPr>
            <p:ph type="body" sz="quarter" idx="11" hasCustomPrompt="1"/>
          </p:nvPr>
        </p:nvSpPr>
        <p:spPr>
          <a:xfrm>
            <a:off x="6997701" y="3076802"/>
            <a:ext cx="4479924" cy="1332000"/>
          </a:xfrm>
          <a:prstGeom prst="rect">
            <a:avLst/>
          </a:prstGeom>
          <a:blipFill>
            <a:blip r:embed="rId2"/>
            <a:stretch>
              <a:fillRect/>
            </a:stretch>
          </a:blipFill>
          <a:ln>
            <a:noFill/>
          </a:ln>
        </p:spPr>
        <p:txBody>
          <a:bodyPr lIns="180000" tIns="306000" rIns="468000" bIns="46800">
            <a:normAutofit/>
          </a:bodyPr>
          <a:lstStyle>
            <a:lvl1pPr marL="0" indent="0" algn="r">
              <a:buNone/>
              <a:defRPr sz="3800" b="1">
                <a:solidFill>
                  <a:schemeClr val="bg1"/>
                </a:solidFill>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fr-FR" dirty="0"/>
              <a:t>TITRE DE LA PRÉSENTATION</a:t>
            </a:r>
          </a:p>
        </p:txBody>
      </p:sp>
      <p:sp>
        <p:nvSpPr>
          <p:cNvPr id="16" name="Espace réservé du texte 15">
            <a:extLst>
              <a:ext uri="{FF2B5EF4-FFF2-40B4-BE49-F238E27FC236}">
                <a16:creationId xmlns:a16="http://schemas.microsoft.com/office/drawing/2014/main" id="{43C8E089-597C-5C4F-9047-BB7DF1CFD749}"/>
              </a:ext>
            </a:extLst>
          </p:cNvPr>
          <p:cNvSpPr>
            <a:spLocks noGrp="1"/>
          </p:cNvSpPr>
          <p:nvPr>
            <p:ph type="body" sz="quarter" idx="12" hasCustomPrompt="1"/>
          </p:nvPr>
        </p:nvSpPr>
        <p:spPr>
          <a:xfrm>
            <a:off x="6997700" y="4422084"/>
            <a:ext cx="4479924" cy="828000"/>
          </a:xfrm>
          <a:prstGeom prst="rect">
            <a:avLst/>
          </a:prstGeom>
          <a:blipFill>
            <a:blip r:embed="rId3"/>
            <a:stretch>
              <a:fillRect/>
            </a:stretch>
          </a:blipFill>
        </p:spPr>
        <p:txBody>
          <a:bodyPr lIns="180000" rIns="468000">
            <a:normAutofit/>
          </a:bodyPr>
          <a:lstStyle>
            <a:lvl1pPr marL="0" indent="0" algn="r">
              <a:buNone/>
              <a:defRPr sz="1500" b="1" kern="0" spc="200" baseline="0">
                <a:solidFill>
                  <a:schemeClr val="bg1"/>
                </a:solidFill>
              </a:defRPr>
            </a:lvl1pPr>
          </a:lstStyle>
          <a:p>
            <a:pPr lvl="0"/>
            <a:r>
              <a:rPr lang="fr-FR" dirty="0"/>
              <a:t>SOUS-TITRE COURT SUR UNE</a:t>
            </a:r>
            <a:br>
              <a:rPr lang="fr-FR" dirty="0"/>
            </a:br>
            <a:r>
              <a:rPr lang="fr-FR" dirty="0"/>
              <a:t>OU DEUX LIGNES MAXIMUM</a:t>
            </a:r>
          </a:p>
        </p:txBody>
      </p:sp>
      <p:sp>
        <p:nvSpPr>
          <p:cNvPr id="5" name="Espace réservé du numéro de diapositive 5">
            <a:extLst>
              <a:ext uri="{FF2B5EF4-FFF2-40B4-BE49-F238E27FC236}">
                <a16:creationId xmlns:a16="http://schemas.microsoft.com/office/drawing/2014/main" id="{0E87B6D0-3388-4DFE-8FD1-123E2C564604}"/>
              </a:ext>
            </a:extLst>
          </p:cNvPr>
          <p:cNvSpPr>
            <a:spLocks noGrp="1"/>
          </p:cNvSpPr>
          <p:nvPr>
            <p:ph type="sldNum" sz="quarter" idx="4"/>
          </p:nvPr>
        </p:nvSpPr>
        <p:spPr>
          <a:xfrm>
            <a:off x="8750449" y="6551407"/>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Espace réservé du numéro de diapositive 5">
            <a:extLst>
              <a:ext uri="{FF2B5EF4-FFF2-40B4-BE49-F238E27FC236}">
                <a16:creationId xmlns:a16="http://schemas.microsoft.com/office/drawing/2014/main" id="{404A4791-CE5A-4C08-BFE8-9A61A191A5B8}"/>
              </a:ext>
            </a:extLst>
          </p:cNvPr>
          <p:cNvSpPr txBox="1">
            <a:spLocks/>
          </p:cNvSpPr>
          <p:nvPr userDrawn="1"/>
        </p:nvSpPr>
        <p:spPr>
          <a:xfrm>
            <a:off x="8902849" y="6703807"/>
            <a:ext cx="2743200" cy="306593"/>
          </a:xfrm>
          <a:prstGeom prst="rect">
            <a:avLst/>
          </a:prstGeom>
        </p:spPr>
        <p:txBody>
          <a:bodyPr vert="horz" lIns="91440" tIns="45720" rIns="91440" bIns="45720" rtlCol="0" anchor="ct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1721664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as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18620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2" name="Title"/>
          <p:cNvSpPr>
            <a:spLocks noGrp="1"/>
          </p:cNvSpPr>
          <p:nvPr>
            <p:ph type="title"/>
          </p:nvPr>
        </p:nvSpPr>
        <p:spPr>
          <a:xfrm>
            <a:off x="540070" y="432000"/>
            <a:ext cx="11111046" cy="1080000"/>
          </a:xfrm>
        </p:spPr>
        <p:txBody>
          <a:bodyPr/>
          <a:lstStyle/>
          <a:p>
            <a:r>
              <a:rPr lang="en-US" dirty="0"/>
              <a:t>Click to edit Master title style</a:t>
            </a:r>
          </a:p>
        </p:txBody>
      </p:sp>
      <p:sp>
        <p:nvSpPr>
          <p:cNvPr id="13" name="Subtitle"/>
          <p:cNvSpPr>
            <a:spLocks noGrp="1"/>
          </p:cNvSpPr>
          <p:nvPr>
            <p:ph type="body" sz="quarter" idx="13" hasCustomPrompt="1"/>
          </p:nvPr>
        </p:nvSpPr>
        <p:spPr>
          <a:xfrm>
            <a:off x="540070" y="972000"/>
            <a:ext cx="11111046" cy="540000"/>
          </a:xfrm>
        </p:spPr>
        <p:txBody>
          <a:bodyPr/>
          <a:lstStyle>
            <a:lvl1pPr marL="0" indent="0">
              <a:buNone/>
              <a:defRPr baseline="0">
                <a:solidFill>
                  <a:srgbClr val="7F7F7F"/>
                </a:solidFill>
              </a:defRPr>
            </a:lvl1pPr>
          </a:lstStyle>
          <a:p>
            <a:pPr lvl="0"/>
            <a:r>
              <a:rPr lang="en-US" dirty="0"/>
              <a:t>Enter your subtitle here</a:t>
            </a:r>
          </a:p>
        </p:txBody>
      </p:sp>
      <p:sp>
        <p:nvSpPr>
          <p:cNvPr id="3" name="Content"/>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cNvSpPr>
            <a:spLocks noGrp="1"/>
          </p:cNvSpPr>
          <p:nvPr>
            <p:ph type="dt" sz="half" idx="10"/>
          </p:nvPr>
        </p:nvSpPr>
        <p:spPr/>
        <p:txBody>
          <a:bodyPr/>
          <a:lstStyle/>
          <a:p>
            <a:endParaRPr lang="en-US" dirty="0"/>
          </a:p>
        </p:txBody>
      </p:sp>
      <p:sp>
        <p:nvSpPr>
          <p:cNvPr id="5" name="Foote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3983004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Text">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17" y="1592"/>
          <a:ext cx="2116" cy="1587"/>
        </p:xfrm>
        <a:graphic>
          <a:graphicData uri="http://schemas.openxmlformats.org/presentationml/2006/ole">
            <mc:AlternateContent xmlns:mc="http://schemas.openxmlformats.org/markup-compatibility/2006">
              <mc:Choice xmlns:v="urn:schemas-microsoft-com:vml" Requires="v">
                <p:oleObj spid="_x0000_s3214" name="Diapositive think-cell" r:id="rId4" imgW="270" imgH="270" progId="TCLayout.ActiveDocument.1">
                  <p:embed/>
                </p:oleObj>
              </mc:Choice>
              <mc:Fallback>
                <p:oleObj name="Diapositive think-cell" r:id="rId4" imgW="270" imgH="270" progId="TCLayout.ActiveDocument.1">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 y="1592"/>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80477" y="200014"/>
            <a:ext cx="10933350" cy="332399"/>
          </a:xfrm>
        </p:spPr>
        <p:txBody>
          <a:bodyPr/>
          <a:lstStyle>
            <a:lvl1pPr>
              <a:defRPr sz="2400" b="1" i="0">
                <a:latin typeface="Segoe UI"/>
                <a:sym typeface="Segoe UI"/>
              </a:defRPr>
            </a:lvl1pPr>
          </a:lstStyle>
          <a:p>
            <a:r>
              <a:rPr lang="en-US"/>
              <a:t>Click to edit Master title style</a:t>
            </a:r>
            <a:endParaRPr lang="en-US" dirty="0"/>
          </a:p>
        </p:txBody>
      </p:sp>
      <p:sp>
        <p:nvSpPr>
          <p:cNvPr id="5" name="Text Placeholder 4"/>
          <p:cNvSpPr>
            <a:spLocks noGrp="1"/>
          </p:cNvSpPr>
          <p:nvPr>
            <p:ph type="body" sz="quarter" idx="13"/>
          </p:nvPr>
        </p:nvSpPr>
        <p:spPr>
          <a:xfrm>
            <a:off x="580477" y="825910"/>
            <a:ext cx="11033604" cy="5297690"/>
          </a:xfrm>
          <a:prstGeom prst="rect">
            <a:avLst/>
          </a:prstGeom>
        </p:spPr>
        <p:txBody>
          <a:bodyPr/>
          <a:lstStyle>
            <a:lvl1pPr>
              <a:defRPr sz="1400">
                <a:latin typeface="Segoe UI"/>
                <a:sym typeface="Segoe UI"/>
              </a:defRPr>
            </a:lvl1pPr>
            <a:lvl2pPr>
              <a:defRPr sz="1400">
                <a:latin typeface="Segoe UI"/>
                <a:sym typeface="Segoe UI"/>
              </a:defRPr>
            </a:lvl2pPr>
            <a:lvl3pPr>
              <a:defRPr sz="1400">
                <a:latin typeface="Segoe UI"/>
                <a:sym typeface="Segoe UI"/>
              </a:defRPr>
            </a:lvl3pPr>
            <a:lvl4pPr>
              <a:defRPr>
                <a:latin typeface="Segoe UI"/>
                <a:sym typeface="Segoe UI"/>
              </a:defRPr>
            </a:lvl4pPr>
            <a:lvl5pPr>
              <a:defRPr>
                <a:latin typeface="Segoe UI"/>
                <a:sym typeface="Segoe U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91019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02">
    <p:spTree>
      <p:nvGrpSpPr>
        <p:cNvPr id="1" name=""/>
        <p:cNvGrpSpPr/>
        <p:nvPr/>
      </p:nvGrpSpPr>
      <p:grpSpPr>
        <a:xfrm>
          <a:off x="0" y="0"/>
          <a:ext cx="0" cy="0"/>
          <a:chOff x="0" y="0"/>
          <a:chExt cx="0" cy="0"/>
        </a:xfrm>
      </p:grpSpPr>
      <p:sp>
        <p:nvSpPr>
          <p:cNvPr id="12" name="Espace réservé pour une image  11">
            <a:extLst>
              <a:ext uri="{FF2B5EF4-FFF2-40B4-BE49-F238E27FC236}">
                <a16:creationId xmlns:a16="http://schemas.microsoft.com/office/drawing/2014/main" id="{396BF7A2-38C2-C44F-9BD7-9D59DCA2D41F}"/>
              </a:ext>
            </a:extLst>
          </p:cNvPr>
          <p:cNvSpPr>
            <a:spLocks noGrp="1"/>
          </p:cNvSpPr>
          <p:nvPr>
            <p:ph type="pic" sz="quarter" idx="10" hasCustomPrompt="1"/>
          </p:nvPr>
        </p:nvSpPr>
        <p:spPr>
          <a:xfrm>
            <a:off x="0" y="1159146"/>
            <a:ext cx="11477625" cy="5167312"/>
          </a:xfrm>
          <a:prstGeom prst="rect">
            <a:avLst/>
          </a:prstGeom>
          <a:solidFill>
            <a:schemeClr val="bg2"/>
          </a:solidFill>
        </p:spPr>
        <p:txBody>
          <a:bodyPr/>
          <a:lstStyle>
            <a:lvl1pPr marL="0" indent="0">
              <a:buNone/>
              <a:defRPr sz="2000" i="1">
                <a:solidFill>
                  <a:schemeClr val="tx2"/>
                </a:solidFill>
              </a:defRPr>
            </a:lvl1pPr>
          </a:lstStyle>
          <a:p>
            <a:r>
              <a:rPr lang="fr-FR" dirty="0"/>
              <a:t>Image</a:t>
            </a:r>
          </a:p>
        </p:txBody>
      </p:sp>
      <p:sp>
        <p:nvSpPr>
          <p:cNvPr id="14" name="Espace réservé du texte 13">
            <a:extLst>
              <a:ext uri="{FF2B5EF4-FFF2-40B4-BE49-F238E27FC236}">
                <a16:creationId xmlns:a16="http://schemas.microsoft.com/office/drawing/2014/main" id="{17D50CB9-D2A4-3540-8CFA-D6C30A0A6002}"/>
              </a:ext>
            </a:extLst>
          </p:cNvPr>
          <p:cNvSpPr>
            <a:spLocks noGrp="1"/>
          </p:cNvSpPr>
          <p:nvPr>
            <p:ph type="body" sz="quarter" idx="11" hasCustomPrompt="1"/>
          </p:nvPr>
        </p:nvSpPr>
        <p:spPr>
          <a:xfrm>
            <a:off x="7150100" y="3076802"/>
            <a:ext cx="5041900" cy="1332000"/>
          </a:xfrm>
          <a:prstGeom prst="rect">
            <a:avLst/>
          </a:prstGeom>
          <a:solidFill>
            <a:schemeClr val="accent1"/>
          </a:solidFill>
          <a:ln>
            <a:noFill/>
          </a:ln>
        </p:spPr>
        <p:txBody>
          <a:bodyPr lIns="180000" tIns="306000" rIns="720000" bIns="46800">
            <a:normAutofit/>
          </a:bodyPr>
          <a:lstStyle>
            <a:lvl1pPr marL="0" indent="0" algn="r">
              <a:buNone/>
              <a:defRPr sz="3800" b="1">
                <a:solidFill>
                  <a:schemeClr val="bg1"/>
                </a:solidFill>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fr-FR" dirty="0"/>
              <a:t>TITRE DE LA PRÉSENTATION</a:t>
            </a:r>
          </a:p>
        </p:txBody>
      </p:sp>
      <p:sp>
        <p:nvSpPr>
          <p:cNvPr id="16" name="Espace réservé du texte 15">
            <a:extLst>
              <a:ext uri="{FF2B5EF4-FFF2-40B4-BE49-F238E27FC236}">
                <a16:creationId xmlns:a16="http://schemas.microsoft.com/office/drawing/2014/main" id="{43C8E089-597C-5C4F-9047-BB7DF1CFD749}"/>
              </a:ext>
            </a:extLst>
          </p:cNvPr>
          <p:cNvSpPr>
            <a:spLocks noGrp="1"/>
          </p:cNvSpPr>
          <p:nvPr>
            <p:ph type="body" sz="quarter" idx="12" hasCustomPrompt="1"/>
          </p:nvPr>
        </p:nvSpPr>
        <p:spPr>
          <a:xfrm>
            <a:off x="7150100" y="4408802"/>
            <a:ext cx="5041900" cy="942779"/>
          </a:xfrm>
          <a:prstGeom prst="rect">
            <a:avLst/>
          </a:prstGeom>
          <a:solidFill>
            <a:schemeClr val="accent1"/>
          </a:solidFill>
        </p:spPr>
        <p:txBody>
          <a:bodyPr lIns="180000" rIns="720000">
            <a:normAutofit/>
          </a:bodyPr>
          <a:lstStyle>
            <a:lvl1pPr marL="0" indent="0" algn="r">
              <a:buNone/>
              <a:defRPr sz="1500" b="1" kern="100" spc="200" baseline="0">
                <a:solidFill>
                  <a:schemeClr val="bg1"/>
                </a:solidFill>
              </a:defRPr>
            </a:lvl1pPr>
          </a:lstStyle>
          <a:p>
            <a:pPr lvl="0"/>
            <a:r>
              <a:rPr lang="fr-FR" dirty="0"/>
              <a:t>SOUS-TITRE COURT SUR UNE OU DEUX LIGNES MAXIMUM</a:t>
            </a:r>
          </a:p>
        </p:txBody>
      </p:sp>
      <p:sp>
        <p:nvSpPr>
          <p:cNvPr id="6" name="Espace réservé du numéro de diapositive 5">
            <a:extLst>
              <a:ext uri="{FF2B5EF4-FFF2-40B4-BE49-F238E27FC236}">
                <a16:creationId xmlns:a16="http://schemas.microsoft.com/office/drawing/2014/main" id="{071B2434-A4A3-44C5-930B-B4E1D4084D70}"/>
              </a:ext>
            </a:extLst>
          </p:cNvPr>
          <p:cNvSpPr>
            <a:spLocks noGrp="1"/>
          </p:cNvSpPr>
          <p:nvPr>
            <p:ph type="sldNum" sz="quarter" idx="4"/>
          </p:nvPr>
        </p:nvSpPr>
        <p:spPr>
          <a:xfrm>
            <a:off x="8750449" y="6551407"/>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Espace réservé du numéro de diapositive 5">
            <a:extLst>
              <a:ext uri="{FF2B5EF4-FFF2-40B4-BE49-F238E27FC236}">
                <a16:creationId xmlns:a16="http://schemas.microsoft.com/office/drawing/2014/main" id="{404A4791-CE5A-4C08-BFE8-9A61A191A5B8}"/>
              </a:ext>
            </a:extLst>
          </p:cNvPr>
          <p:cNvSpPr txBox="1">
            <a:spLocks/>
          </p:cNvSpPr>
          <p:nvPr userDrawn="1"/>
        </p:nvSpPr>
        <p:spPr>
          <a:xfrm>
            <a:off x="8902849" y="6703807"/>
            <a:ext cx="2743200" cy="306593"/>
          </a:xfrm>
          <a:prstGeom prst="rect">
            <a:avLst/>
          </a:prstGeom>
        </p:spPr>
        <p:txBody>
          <a:bodyPr vert="horz" lIns="91440" tIns="45720" rIns="91440" bIns="45720" rtlCol="0" anchor="ct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71894862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_03">
    <p:spTree>
      <p:nvGrpSpPr>
        <p:cNvPr id="1" name=""/>
        <p:cNvGrpSpPr/>
        <p:nvPr/>
      </p:nvGrpSpPr>
      <p:grpSpPr>
        <a:xfrm>
          <a:off x="0" y="0"/>
          <a:ext cx="0" cy="0"/>
          <a:chOff x="0" y="0"/>
          <a:chExt cx="0" cy="0"/>
        </a:xfrm>
      </p:grpSpPr>
      <p:sp>
        <p:nvSpPr>
          <p:cNvPr id="12" name="Espace réservé pour une image  11">
            <a:extLst>
              <a:ext uri="{FF2B5EF4-FFF2-40B4-BE49-F238E27FC236}">
                <a16:creationId xmlns:a16="http://schemas.microsoft.com/office/drawing/2014/main" id="{396BF7A2-38C2-C44F-9BD7-9D59DCA2D41F}"/>
              </a:ext>
            </a:extLst>
          </p:cNvPr>
          <p:cNvSpPr>
            <a:spLocks noGrp="1"/>
          </p:cNvSpPr>
          <p:nvPr>
            <p:ph type="pic" sz="quarter" idx="10" hasCustomPrompt="1"/>
          </p:nvPr>
        </p:nvSpPr>
        <p:spPr>
          <a:xfrm>
            <a:off x="0" y="1159146"/>
            <a:ext cx="11477625" cy="4074591"/>
          </a:xfrm>
          <a:prstGeom prst="rect">
            <a:avLst/>
          </a:prstGeom>
          <a:solidFill>
            <a:schemeClr val="bg2"/>
          </a:solidFill>
        </p:spPr>
        <p:txBody>
          <a:bodyPr/>
          <a:lstStyle>
            <a:lvl1pPr marL="0" indent="0">
              <a:buNone/>
              <a:defRPr sz="2000" i="1">
                <a:solidFill>
                  <a:schemeClr val="tx2"/>
                </a:solidFill>
              </a:defRPr>
            </a:lvl1pPr>
          </a:lstStyle>
          <a:p>
            <a:r>
              <a:rPr lang="fr-FR" dirty="0"/>
              <a:t>Image</a:t>
            </a:r>
          </a:p>
          <a:p>
            <a:endParaRPr lang="fr-FR" dirty="0"/>
          </a:p>
        </p:txBody>
      </p:sp>
      <p:sp>
        <p:nvSpPr>
          <p:cNvPr id="14" name="Espace réservé du texte 13">
            <a:extLst>
              <a:ext uri="{FF2B5EF4-FFF2-40B4-BE49-F238E27FC236}">
                <a16:creationId xmlns:a16="http://schemas.microsoft.com/office/drawing/2014/main" id="{17D50CB9-D2A4-3540-8CFA-D6C30A0A6002}"/>
              </a:ext>
            </a:extLst>
          </p:cNvPr>
          <p:cNvSpPr>
            <a:spLocks noGrp="1"/>
          </p:cNvSpPr>
          <p:nvPr>
            <p:ph type="body" sz="quarter" idx="11" hasCustomPrompt="1"/>
          </p:nvPr>
        </p:nvSpPr>
        <p:spPr>
          <a:xfrm>
            <a:off x="7150100" y="2378971"/>
            <a:ext cx="5041900" cy="1332000"/>
          </a:xfrm>
          <a:prstGeom prst="rect">
            <a:avLst/>
          </a:prstGeom>
          <a:solidFill>
            <a:schemeClr val="accent1"/>
          </a:solidFill>
          <a:ln>
            <a:noFill/>
          </a:ln>
        </p:spPr>
        <p:txBody>
          <a:bodyPr lIns="180000" tIns="306000" rIns="720000" bIns="46800">
            <a:normAutofit/>
          </a:bodyPr>
          <a:lstStyle>
            <a:lvl1pPr marL="0" indent="0" algn="r">
              <a:buNone/>
              <a:defRPr sz="3800" b="1">
                <a:solidFill>
                  <a:schemeClr val="bg1"/>
                </a:solidFill>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fr-FR" dirty="0"/>
              <a:t>TITRE DE LA PRÉSENTATION</a:t>
            </a:r>
          </a:p>
        </p:txBody>
      </p:sp>
      <p:sp>
        <p:nvSpPr>
          <p:cNvPr id="16" name="Espace réservé du texte 15">
            <a:extLst>
              <a:ext uri="{FF2B5EF4-FFF2-40B4-BE49-F238E27FC236}">
                <a16:creationId xmlns:a16="http://schemas.microsoft.com/office/drawing/2014/main" id="{43C8E089-597C-5C4F-9047-BB7DF1CFD749}"/>
              </a:ext>
            </a:extLst>
          </p:cNvPr>
          <p:cNvSpPr>
            <a:spLocks noGrp="1"/>
          </p:cNvSpPr>
          <p:nvPr>
            <p:ph type="body" sz="quarter" idx="12" hasCustomPrompt="1"/>
          </p:nvPr>
        </p:nvSpPr>
        <p:spPr>
          <a:xfrm>
            <a:off x="7150100" y="3710971"/>
            <a:ext cx="5041900" cy="942779"/>
          </a:xfrm>
          <a:prstGeom prst="rect">
            <a:avLst/>
          </a:prstGeom>
          <a:solidFill>
            <a:schemeClr val="accent1"/>
          </a:solidFill>
        </p:spPr>
        <p:txBody>
          <a:bodyPr lIns="180000" rIns="720000">
            <a:normAutofit/>
          </a:bodyPr>
          <a:lstStyle>
            <a:lvl1pPr marL="0" indent="0" algn="r">
              <a:buNone/>
              <a:defRPr sz="1500" b="1" kern="100" spc="200" baseline="0">
                <a:solidFill>
                  <a:schemeClr val="bg1"/>
                </a:solidFill>
              </a:defRPr>
            </a:lvl1pPr>
          </a:lstStyle>
          <a:p>
            <a:pPr lvl="0"/>
            <a:r>
              <a:rPr lang="fr-FR" dirty="0"/>
              <a:t>SOUS-TITRE COURT SUR UNE</a:t>
            </a:r>
            <a:br>
              <a:rPr lang="fr-FR" dirty="0"/>
            </a:br>
            <a:r>
              <a:rPr lang="fr-FR" dirty="0"/>
              <a:t>OU DEUX LIGNES MAXIMUM</a:t>
            </a:r>
          </a:p>
        </p:txBody>
      </p:sp>
      <p:sp>
        <p:nvSpPr>
          <p:cNvPr id="6" name="Espace réservé pour une image  2">
            <a:extLst>
              <a:ext uri="{FF2B5EF4-FFF2-40B4-BE49-F238E27FC236}">
                <a16:creationId xmlns:a16="http://schemas.microsoft.com/office/drawing/2014/main" id="{86681889-FEB9-534F-B5E7-EE6D34D5D28F}"/>
              </a:ext>
            </a:extLst>
          </p:cNvPr>
          <p:cNvSpPr>
            <a:spLocks noGrp="1"/>
          </p:cNvSpPr>
          <p:nvPr>
            <p:ph type="pic" sz="quarter" idx="13" hasCustomPrompt="1"/>
          </p:nvPr>
        </p:nvSpPr>
        <p:spPr>
          <a:xfrm>
            <a:off x="10397625" y="5266395"/>
            <a:ext cx="1080000" cy="1080000"/>
          </a:xfrm>
          <a:prstGeom prst="rect">
            <a:avLst/>
          </a:prstGeom>
          <a:noFill/>
        </p:spPr>
        <p:txBody>
          <a:bodyPr anchor="ctr"/>
          <a:lstStyle>
            <a:lvl1pPr marL="0" indent="0" algn="ctr">
              <a:buNone/>
              <a:defRPr sz="1200" i="1">
                <a:solidFill>
                  <a:schemeClr val="tx2"/>
                </a:solidFill>
              </a:defRPr>
            </a:lvl1pPr>
          </a:lstStyle>
          <a:p>
            <a:r>
              <a:rPr lang="fr-FR" dirty="0"/>
              <a:t>Logo partenaire</a:t>
            </a:r>
          </a:p>
        </p:txBody>
      </p:sp>
      <p:sp>
        <p:nvSpPr>
          <p:cNvPr id="8" name="Espace réservé pour une image  2">
            <a:extLst>
              <a:ext uri="{FF2B5EF4-FFF2-40B4-BE49-F238E27FC236}">
                <a16:creationId xmlns:a16="http://schemas.microsoft.com/office/drawing/2014/main" id="{465641FE-FC44-FA4A-9CEB-2F420B4E2E0C}"/>
              </a:ext>
            </a:extLst>
          </p:cNvPr>
          <p:cNvSpPr>
            <a:spLocks noGrp="1"/>
          </p:cNvSpPr>
          <p:nvPr>
            <p:ph type="pic" sz="quarter" idx="14" hasCustomPrompt="1"/>
          </p:nvPr>
        </p:nvSpPr>
        <p:spPr>
          <a:xfrm>
            <a:off x="9238060" y="5266395"/>
            <a:ext cx="1080000" cy="1077912"/>
          </a:xfrm>
          <a:prstGeom prst="rect">
            <a:avLst/>
          </a:prstGeom>
          <a:noFill/>
        </p:spPr>
        <p:txBody>
          <a:bodyPr anchor="ctr"/>
          <a:lstStyle>
            <a:lvl1pPr marL="0" indent="0" algn="ctr">
              <a:buNone/>
              <a:defRPr sz="1200" i="1">
                <a:solidFill>
                  <a:schemeClr val="tx2"/>
                </a:solidFill>
              </a:defRPr>
            </a:lvl1pPr>
          </a:lstStyle>
          <a:p>
            <a:r>
              <a:rPr lang="fr-FR" dirty="0"/>
              <a:t>Logo partenaire</a:t>
            </a:r>
          </a:p>
        </p:txBody>
      </p:sp>
      <p:sp>
        <p:nvSpPr>
          <p:cNvPr id="9" name="Espace réservé pour une image  2">
            <a:extLst>
              <a:ext uri="{FF2B5EF4-FFF2-40B4-BE49-F238E27FC236}">
                <a16:creationId xmlns:a16="http://schemas.microsoft.com/office/drawing/2014/main" id="{7C39A961-F9B2-5045-9697-3E7DB5524F83}"/>
              </a:ext>
            </a:extLst>
          </p:cNvPr>
          <p:cNvSpPr>
            <a:spLocks noGrp="1"/>
          </p:cNvSpPr>
          <p:nvPr>
            <p:ph type="pic" sz="quarter" idx="15" hasCustomPrompt="1"/>
          </p:nvPr>
        </p:nvSpPr>
        <p:spPr>
          <a:xfrm>
            <a:off x="8078495" y="5266395"/>
            <a:ext cx="1080000" cy="1077912"/>
          </a:xfrm>
          <a:prstGeom prst="rect">
            <a:avLst/>
          </a:prstGeom>
          <a:noFill/>
        </p:spPr>
        <p:txBody>
          <a:bodyPr anchor="ctr"/>
          <a:lstStyle>
            <a:lvl1pPr marL="0" indent="0" algn="ctr">
              <a:buNone/>
              <a:defRPr sz="1200" i="1">
                <a:solidFill>
                  <a:schemeClr val="tx2"/>
                </a:solidFill>
              </a:defRPr>
            </a:lvl1pPr>
          </a:lstStyle>
          <a:p>
            <a:r>
              <a:rPr lang="fr-FR" dirty="0"/>
              <a:t>Logo partenaire</a:t>
            </a:r>
          </a:p>
        </p:txBody>
      </p:sp>
      <p:sp>
        <p:nvSpPr>
          <p:cNvPr id="10" name="Espace réservé pour une image  2">
            <a:extLst>
              <a:ext uri="{FF2B5EF4-FFF2-40B4-BE49-F238E27FC236}">
                <a16:creationId xmlns:a16="http://schemas.microsoft.com/office/drawing/2014/main" id="{72B09A84-D6EC-AE48-BC05-5A09465208FE}"/>
              </a:ext>
            </a:extLst>
          </p:cNvPr>
          <p:cNvSpPr>
            <a:spLocks noGrp="1"/>
          </p:cNvSpPr>
          <p:nvPr>
            <p:ph type="pic" sz="quarter" idx="16" hasCustomPrompt="1"/>
          </p:nvPr>
        </p:nvSpPr>
        <p:spPr>
          <a:xfrm>
            <a:off x="6918930" y="5260188"/>
            <a:ext cx="1080000" cy="1077912"/>
          </a:xfrm>
          <a:prstGeom prst="rect">
            <a:avLst/>
          </a:prstGeom>
          <a:noFill/>
        </p:spPr>
        <p:txBody>
          <a:bodyPr anchor="ctr"/>
          <a:lstStyle>
            <a:lvl1pPr marL="0" indent="0" algn="ctr">
              <a:buNone/>
              <a:defRPr sz="1200" i="1">
                <a:solidFill>
                  <a:schemeClr val="tx2"/>
                </a:solidFill>
              </a:defRPr>
            </a:lvl1pPr>
          </a:lstStyle>
          <a:p>
            <a:r>
              <a:rPr lang="fr-FR" dirty="0"/>
              <a:t>Logo partenaire</a:t>
            </a:r>
          </a:p>
        </p:txBody>
      </p:sp>
      <p:pic>
        <p:nvPicPr>
          <p:cNvPr id="11" name="Image 10" descr="Une image contenant dessin&#10;&#10;Description générée automatiquement">
            <a:extLst>
              <a:ext uri="{FF2B5EF4-FFF2-40B4-BE49-F238E27FC236}">
                <a16:creationId xmlns:a16="http://schemas.microsoft.com/office/drawing/2014/main" id="{377DC098-2AF8-4A9E-9F7D-343A61E59B09}"/>
              </a:ext>
            </a:extLst>
          </p:cNvPr>
          <p:cNvPicPr>
            <a:picLocks noChangeAspect="1"/>
          </p:cNvPicPr>
          <p:nvPr userDrawn="1"/>
        </p:nvPicPr>
        <p:blipFill>
          <a:blip r:embed="rId2"/>
          <a:stretch>
            <a:fillRect/>
          </a:stretch>
        </p:blipFill>
        <p:spPr>
          <a:xfrm>
            <a:off x="8830732" y="-94217"/>
            <a:ext cx="3293535" cy="1566044"/>
          </a:xfrm>
          <a:prstGeom prst="rect">
            <a:avLst/>
          </a:prstGeom>
        </p:spPr>
      </p:pic>
      <p:sp>
        <p:nvSpPr>
          <p:cNvPr id="13" name="Espace réservé du numéro de diapositive 5">
            <a:extLst>
              <a:ext uri="{FF2B5EF4-FFF2-40B4-BE49-F238E27FC236}">
                <a16:creationId xmlns:a16="http://schemas.microsoft.com/office/drawing/2014/main" id="{8D2B72AE-FE14-4DBC-B5BD-43A0EDB6D0DC}"/>
              </a:ext>
            </a:extLst>
          </p:cNvPr>
          <p:cNvSpPr>
            <a:spLocks noGrp="1"/>
          </p:cNvSpPr>
          <p:nvPr>
            <p:ph type="sldNum" sz="quarter" idx="4"/>
          </p:nvPr>
        </p:nvSpPr>
        <p:spPr>
          <a:xfrm>
            <a:off x="8750449" y="6551407"/>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Rectangle 1"/>
          <p:cNvSpPr/>
          <p:nvPr userDrawn="1"/>
        </p:nvSpPr>
        <p:spPr>
          <a:xfrm>
            <a:off x="4584605" y="6628054"/>
            <a:ext cx="3022791" cy="153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BCP Consulting</a:t>
            </a:r>
            <a:endParaRPr kumimoji="0" lang="fr-FR" sz="105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97004471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rci_02">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9C8D2D45-93EC-634D-88E2-CEE58EA6ECDF}"/>
              </a:ext>
            </a:extLst>
          </p:cNvPr>
          <p:cNvSpPr txBox="1"/>
          <p:nvPr userDrawn="1"/>
        </p:nvSpPr>
        <p:spPr>
          <a:xfrm>
            <a:off x="0" y="3240000"/>
            <a:ext cx="12192000" cy="129266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0" b="1" i="0" u="none" strike="noStrike" kern="1200" cap="none" spc="0" normalizeH="0" baseline="0" noProof="0" dirty="0">
                <a:ln>
                  <a:noFill/>
                </a:ln>
                <a:solidFill>
                  <a:srgbClr val="491E06"/>
                </a:solidFill>
                <a:effectLst/>
                <a:uLnTx/>
                <a:uFillTx/>
                <a:latin typeface="Arial" panose="020B0604020202020204"/>
                <a:ea typeface="+mn-ea"/>
                <a:cs typeface="+mn-cs"/>
              </a:rPr>
              <a:t>Merci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Espace réservé du numéro de diapositive 5">
            <a:extLst>
              <a:ext uri="{FF2B5EF4-FFF2-40B4-BE49-F238E27FC236}">
                <a16:creationId xmlns:a16="http://schemas.microsoft.com/office/drawing/2014/main" id="{6681FF80-3CB5-4668-A236-6DD38BD55EAC}"/>
              </a:ext>
            </a:extLst>
          </p:cNvPr>
          <p:cNvSpPr>
            <a:spLocks noGrp="1"/>
          </p:cNvSpPr>
          <p:nvPr>
            <p:ph type="sldNum" sz="quarter" idx="4"/>
          </p:nvPr>
        </p:nvSpPr>
        <p:spPr>
          <a:xfrm>
            <a:off x="8593394" y="6271291"/>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Espace réservé du numéro de diapositive 5">
            <a:extLst>
              <a:ext uri="{FF2B5EF4-FFF2-40B4-BE49-F238E27FC236}">
                <a16:creationId xmlns:a16="http://schemas.microsoft.com/office/drawing/2014/main" id="{404A4791-CE5A-4C08-BFE8-9A61A191A5B8}"/>
              </a:ext>
            </a:extLst>
          </p:cNvPr>
          <p:cNvSpPr txBox="1">
            <a:spLocks/>
          </p:cNvSpPr>
          <p:nvPr userDrawn="1"/>
        </p:nvSpPr>
        <p:spPr>
          <a:xfrm>
            <a:off x="8745794" y="6423691"/>
            <a:ext cx="2743200" cy="306593"/>
          </a:xfrm>
          <a:prstGeom prst="rect">
            <a:avLst/>
          </a:prstGeom>
        </p:spPr>
        <p:txBody>
          <a:bodyPr vert="horz" lIns="91440" tIns="45720" rIns="91440" bIns="45720" rtlCol="0" anchor="ct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9" name="Espace réservé du numéro de diapositive 5">
            <a:extLst>
              <a:ext uri="{FF2B5EF4-FFF2-40B4-BE49-F238E27FC236}">
                <a16:creationId xmlns:a16="http://schemas.microsoft.com/office/drawing/2014/main" id="{071B2434-A4A3-44C5-930B-B4E1D4084D70}"/>
              </a:ext>
            </a:extLst>
          </p:cNvPr>
          <p:cNvSpPr txBox="1">
            <a:spLocks/>
          </p:cNvSpPr>
          <p:nvPr userDrawn="1"/>
        </p:nvSpPr>
        <p:spPr>
          <a:xfrm>
            <a:off x="8898194" y="6576091"/>
            <a:ext cx="2743200" cy="306593"/>
          </a:xfrm>
          <a:prstGeom prst="rect">
            <a:avLst/>
          </a:prstGeom>
        </p:spPr>
        <p:txBody>
          <a:bodyPr vert="horz" lIns="91440" tIns="45720" rIns="91440" bIns="45720" rtlCol="0" anchor="ct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930914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re, sous-titre et texte">
    <p:spTree>
      <p:nvGrpSpPr>
        <p:cNvPr id="1" name=""/>
        <p:cNvGrpSpPr/>
        <p:nvPr/>
      </p:nvGrpSpPr>
      <p:grpSpPr>
        <a:xfrm>
          <a:off x="0" y="0"/>
          <a:ext cx="0" cy="0"/>
          <a:chOff x="0" y="0"/>
          <a:chExt cx="0" cy="0"/>
        </a:xfrm>
      </p:grpSpPr>
      <p:graphicFrame>
        <p:nvGraphicFramePr>
          <p:cNvPr id="47" name="Object 46" hidden="1"/>
          <p:cNvGraphicFramePr>
            <a:graphicFrameLocks noChangeAspect="1"/>
          </p:cNvGraphicFramePr>
          <p:nvPr>
            <p:custDataLst>
              <p:tags r:id="rId2"/>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2190" name="Diapositive think-cell" r:id="rId7" imgW="360" imgH="360" progId="TCLayout.ActiveDocument.1">
                  <p:embed/>
                </p:oleObj>
              </mc:Choice>
              <mc:Fallback>
                <p:oleObj name="Diapositive think-cell" r:id="rId7" imgW="360" imgH="360" progId="TCLayout.ActiveDocument.1">
                  <p:embed/>
                  <p:pic>
                    <p:nvPicPr>
                      <p:cNvPr id="47" name="Object 46"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a:extLst>
              <a:ext uri="{FF2B5EF4-FFF2-40B4-BE49-F238E27FC236}">
                <a16:creationId xmlns:a16="http://schemas.microsoft.com/office/drawing/2014/main" id="{4A028F76-F046-4AE6-B4B7-C3053DCDA617}"/>
              </a:ext>
            </a:extLst>
          </p:cNvPr>
          <p:cNvSpPr/>
          <p:nvPr userDrawn="1">
            <p:custDataLst>
              <p:tags r:id="rId3"/>
            </p:custDataLst>
          </p:nvPr>
        </p:nvSpPr>
        <p:spPr>
          <a:xfrm>
            <a:off x="0" y="0"/>
            <a:ext cx="161977"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15" b="1" i="0" u="none" strike="noStrike" kern="1200" cap="none" spc="0" normalizeH="0" baseline="0" noProof="0" dirty="0" err="1">
              <a:ln>
                <a:noFill/>
              </a:ln>
              <a:solidFill>
                <a:srgbClr val="2A1914"/>
              </a:solidFill>
              <a:effectLst/>
              <a:uLnTx/>
              <a:uFillTx/>
              <a:latin typeface="Arial" panose="020B0604020202020204"/>
              <a:ea typeface="+mn-ea"/>
              <a:cs typeface="+mn-cs"/>
              <a:sym typeface="Arial" panose="020B0604020202020204" pitchFamily="34" charset="0"/>
            </a:endParaRPr>
          </a:p>
        </p:txBody>
      </p:sp>
      <p:sp>
        <p:nvSpPr>
          <p:cNvPr id="2" name="Title 1"/>
          <p:cNvSpPr>
            <a:spLocks noGrp="1"/>
          </p:cNvSpPr>
          <p:nvPr>
            <p:ph type="title"/>
            <p:custDataLst>
              <p:tags r:id="rId4"/>
            </p:custDataLst>
          </p:nvPr>
        </p:nvSpPr>
        <p:spPr>
          <a:xfrm>
            <a:off x="571347" y="607554"/>
            <a:ext cx="11057947" cy="347787"/>
          </a:xfrm>
        </p:spPr>
        <p:txBody>
          <a:bodyPr anchor="b"/>
          <a:lstStyle>
            <a:lvl1pPr>
              <a:defRPr kumimoji="0" lang="fr-FR" sz="2215" b="1" i="0" u="none" strike="noStrike" kern="1200" cap="none" spc="0" normalizeH="0" baseline="0" noProof="0" dirty="0">
                <a:ln>
                  <a:noFill/>
                </a:ln>
                <a:solidFill>
                  <a:srgbClr val="7E8183"/>
                </a:solidFill>
                <a:effectLst>
                  <a:innerShdw blurRad="63500" dist="50800" dir="13500000">
                    <a:prstClr val="black">
                      <a:alpha val="50000"/>
                    </a:prstClr>
                  </a:innerShdw>
                </a:effectLst>
                <a:uLnTx/>
                <a:uFillTx/>
                <a:latin typeface="+mj-lt"/>
                <a:ea typeface="+mj-ea"/>
                <a:cs typeface="+mj-cs"/>
              </a:defRPr>
            </a:lvl1pPr>
          </a:lstStyle>
          <a:p>
            <a:pPr marL="0" marR="0" lvl="0" indent="0" algn="l" defTabSz="843957" rtl="0" eaLnBrk="1" fontAlgn="auto" latinLnBrk="0" hangingPunct="1">
              <a:lnSpc>
                <a:spcPct val="100000"/>
              </a:lnSpc>
              <a:spcBef>
                <a:spcPct val="0"/>
              </a:spcBef>
              <a:spcAft>
                <a:spcPts val="0"/>
              </a:spcAft>
              <a:buClrTx/>
              <a:buSzTx/>
              <a:buFontTx/>
              <a:buNone/>
              <a:tabLst/>
              <a:defRPr/>
            </a:pPr>
            <a:r>
              <a:rPr lang="en-US" dirty="0"/>
              <a:t>Click to edit Master title style</a:t>
            </a:r>
            <a:endParaRPr lang="fr-FR" dirty="0"/>
          </a:p>
        </p:txBody>
      </p:sp>
      <p:sp>
        <p:nvSpPr>
          <p:cNvPr id="3" name="Content Placeholder 2"/>
          <p:cNvSpPr>
            <a:spLocks noGrp="1"/>
          </p:cNvSpPr>
          <p:nvPr>
            <p:ph idx="1"/>
            <p:custDataLst>
              <p:tags r:id="rId5"/>
            </p:custDataLst>
          </p:nvPr>
        </p:nvSpPr>
        <p:spPr>
          <a:xfrm>
            <a:off x="571347" y="1449808"/>
            <a:ext cx="11057947" cy="4525963"/>
          </a:xfrm>
          <a:prstGeom prst="rect">
            <a:avLst/>
          </a:prstGeom>
        </p:spPr>
        <p:txBody>
          <a:bodyPr/>
          <a:lstStyle>
            <a:lvl1pPr marL="0" indent="0">
              <a:defRPr/>
            </a:lvl1pPr>
            <a:lvl2pPr>
              <a:defRPr>
                <a:solidFill>
                  <a:schemeClr val="tx1"/>
                </a:solidFill>
              </a:defRPr>
            </a:lvl2pPr>
            <a:lvl3pPr>
              <a:defRPr>
                <a:solidFill>
                  <a:schemeClr val="tx1"/>
                </a:solidFill>
              </a:defRPr>
            </a:lvl3pPr>
            <a:lvl4pPr marL="1246889" indent="-210990">
              <a:defRPr>
                <a:solidFill>
                  <a:schemeClr val="tx1"/>
                </a:solidFill>
              </a:defRPr>
            </a:lvl4pPr>
            <a:lvl5pPr marL="1572165" indent="-210990">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5" name="Text Placeholder 4"/>
          <p:cNvSpPr>
            <a:spLocks noGrp="1"/>
          </p:cNvSpPr>
          <p:nvPr>
            <p:ph type="body" sz="quarter" idx="11"/>
          </p:nvPr>
        </p:nvSpPr>
        <p:spPr>
          <a:xfrm>
            <a:off x="576386" y="977562"/>
            <a:ext cx="11039232" cy="382196"/>
          </a:xfrm>
          <a:prstGeom prst="rect">
            <a:avLst/>
          </a:prstGeom>
        </p:spPr>
        <p:txBody>
          <a:bodyPr anchor="ctr"/>
          <a:lstStyle>
            <a:lvl1pPr>
              <a:defRPr sz="1846" b="0">
                <a:solidFill>
                  <a:schemeClr val="accent5"/>
                </a:solidFill>
                <a:latin typeface="Segoe UI" pitchFamily="34" charset="0"/>
                <a:ea typeface="Segoe UI" pitchFamily="34" charset="0"/>
                <a:cs typeface="Segoe UI" pitchFamily="34" charset="0"/>
              </a:defRPr>
            </a:lvl1pPr>
            <a:lvl2pPr>
              <a:defRPr sz="1476">
                <a:latin typeface="Century Gothic" pitchFamily="34" charset="0"/>
              </a:defRPr>
            </a:lvl2pPr>
            <a:lvl3pPr>
              <a:defRPr sz="1476">
                <a:latin typeface="Century Gothic" pitchFamily="34" charset="0"/>
              </a:defRPr>
            </a:lvl3pPr>
            <a:lvl5pPr marL="912823" indent="-259342">
              <a:buClr>
                <a:srgbClr val="FF960C"/>
              </a:buClr>
              <a:buSzPct val="80000"/>
              <a:buFont typeface="Wingdings" pitchFamily="2" charset="2"/>
              <a:buChar char="n"/>
              <a:defRPr sz="1476">
                <a:latin typeface="Century Gothic" pitchFamily="34" charset="0"/>
              </a:defRPr>
            </a:lvl5pPr>
            <a:lvl6pPr marL="1246889" indent="-257876">
              <a:buClr>
                <a:schemeClr val="bg1">
                  <a:lumMod val="65000"/>
                </a:schemeClr>
              </a:buClr>
              <a:buFont typeface="Wingdings" pitchFamily="2" charset="2"/>
              <a:buChar char="§"/>
              <a:defRPr sz="1476">
                <a:latin typeface="Century Gothic" pitchFamily="34" charset="0"/>
              </a:defRPr>
            </a:lvl6pPr>
          </a:lstStyle>
          <a:p>
            <a:pPr lvl="0"/>
            <a:r>
              <a:rPr lang="en-US" dirty="0"/>
              <a:t>Click to edit Master text styles</a:t>
            </a:r>
          </a:p>
        </p:txBody>
      </p:sp>
    </p:spTree>
    <p:extLst>
      <p:ext uri="{BB962C8B-B14F-4D97-AF65-F5344CB8AC3E}">
        <p14:creationId xmlns:p14="http://schemas.microsoft.com/office/powerpoint/2010/main" val="279478774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7640-4BDE-4946-A104-7385779F6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BB520F2C-9044-4F7F-B15D-FE4A67716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C410820-DB59-484D-94E2-7588992564E5}"/>
              </a:ext>
            </a:extLst>
          </p:cNvPr>
          <p:cNvSpPr>
            <a:spLocks noGrp="1"/>
          </p:cNvSpPr>
          <p:nvPr>
            <p:ph type="dt" sz="half" idx="10"/>
          </p:nvPr>
        </p:nvSpPr>
        <p:spPr/>
        <p:txBody>
          <a:bodyPr/>
          <a:lstStyle/>
          <a:p>
            <a:endParaRPr lang="fr-FR"/>
          </a:p>
        </p:txBody>
      </p:sp>
      <p:sp>
        <p:nvSpPr>
          <p:cNvPr id="5" name="Footer Placeholder 4">
            <a:extLst>
              <a:ext uri="{FF2B5EF4-FFF2-40B4-BE49-F238E27FC236}">
                <a16:creationId xmlns:a16="http://schemas.microsoft.com/office/drawing/2014/main" id="{DB4299D8-E3A7-47B7-804A-8F9DFEB29CD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8FD9406-C16F-4794-AC87-46EBBEC427C5}"/>
              </a:ext>
            </a:extLst>
          </p:cNvPr>
          <p:cNvSpPr>
            <a:spLocks noGrp="1"/>
          </p:cNvSpPr>
          <p:nvPr>
            <p:ph type="sldNum" sz="quarter" idx="12"/>
          </p:nvPr>
        </p:nvSpPr>
        <p:spPr/>
        <p:txBody>
          <a:bodyPr/>
          <a:lstStyle/>
          <a:p>
            <a:fld id="{F887C4EC-CC3A-4E76-8208-6073D8596AAE}" type="slidenum">
              <a:rPr lang="fr-FR" smtClean="0"/>
              <a:t>‹#›</a:t>
            </a:fld>
            <a:endParaRPr lang="fr-FR"/>
          </a:p>
        </p:txBody>
      </p:sp>
    </p:spTree>
    <p:extLst>
      <p:ext uri="{BB962C8B-B14F-4D97-AF65-F5344CB8AC3E}">
        <p14:creationId xmlns:p14="http://schemas.microsoft.com/office/powerpoint/2010/main" val="203846009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7" name="Subline"/>
          <p:cNvSpPr>
            <a:spLocks noGrp="1"/>
          </p:cNvSpPr>
          <p:nvPr>
            <p:ph type="body" sz="quarter" idx="13" hasCustomPrompt="1"/>
          </p:nvPr>
        </p:nvSpPr>
        <p:spPr>
          <a:xfrm>
            <a:off x="540070" y="972000"/>
            <a:ext cx="11111046" cy="540000"/>
          </a:xfrm>
        </p:spPr>
        <p:txBody>
          <a:bodyPr/>
          <a:lstStyle>
            <a:lvl1pPr marL="0" indent="0">
              <a:buNone/>
              <a:defRPr baseline="0">
                <a:solidFill>
                  <a:srgbClr val="7F7F7F"/>
                </a:solidFill>
              </a:defRPr>
            </a:lvl1pPr>
          </a:lstStyle>
          <a:p>
            <a:pPr lvl="0"/>
            <a:r>
              <a:rPr lang="en-US" dirty="0"/>
              <a:t>Enter your subtitle here</a:t>
            </a:r>
          </a:p>
        </p:txBody>
      </p:sp>
      <p:sp>
        <p:nvSpPr>
          <p:cNvPr id="3" name="Date"/>
          <p:cNvSpPr>
            <a:spLocks noGrp="1"/>
          </p:cNvSpPr>
          <p:nvPr>
            <p:ph type="dt" sz="half" idx="10"/>
          </p:nvPr>
        </p:nvSpPr>
        <p:spPr/>
        <p:txBody>
          <a:bodyPr/>
          <a:lstStyle/>
          <a:p>
            <a:endParaRPr lang="en-US" dirty="0"/>
          </a:p>
        </p:txBody>
      </p:sp>
      <p:sp>
        <p:nvSpPr>
          <p:cNvPr id="4" name="Footer"/>
          <p:cNvSpPr>
            <a:spLocks noGrp="1"/>
          </p:cNvSpPr>
          <p:nvPr>
            <p:ph type="ftr" sz="quarter" idx="11"/>
          </p:nvPr>
        </p:nvSpPr>
        <p:spPr/>
        <p:txBody>
          <a:bodyPr/>
          <a:lstStyle/>
          <a:p>
            <a:endParaRPr lang="en-US" dirty="0"/>
          </a:p>
        </p:txBody>
      </p:sp>
      <p:sp>
        <p:nvSpPr>
          <p:cNvPr id="5" name="Slide Number"/>
          <p:cNvSpPr>
            <a:spLocks noGrp="1"/>
          </p:cNvSpPr>
          <p:nvPr>
            <p:ph type="sldNum" sz="quarter" idx="12"/>
          </p:nvPr>
        </p:nvSpPr>
        <p:spPr/>
        <p:txBody>
          <a:bodyPr/>
          <a:lstStyle/>
          <a:p>
            <a:fld id="{02CEFE82-39F2-4F47-8A0C-D5AB3496FA5C}" type="slidenum">
              <a:rPr lang="en-US" smtClean="0"/>
              <a:t>‹#›</a:t>
            </a:fld>
            <a:endParaRPr lang="en-US" dirty="0"/>
          </a:p>
        </p:txBody>
      </p:sp>
    </p:spTree>
    <p:extLst>
      <p:ext uri="{BB962C8B-B14F-4D97-AF65-F5344CB8AC3E}">
        <p14:creationId xmlns:p14="http://schemas.microsoft.com/office/powerpoint/2010/main" val="342300281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2657229" y="1953220"/>
            <a:ext cx="1223963" cy="1223963"/>
          </a:xfrm>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4132997" y="1953220"/>
            <a:ext cx="1223963" cy="1223963"/>
          </a:xfrm>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5591944" y="1953220"/>
            <a:ext cx="1223963" cy="1223963"/>
          </a:xfrm>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7067711" y="1953220"/>
            <a:ext cx="1223963" cy="1223963"/>
          </a:xfrm>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8543479" y="1953220"/>
            <a:ext cx="1223963" cy="1223963"/>
          </a:xfrm>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2657229" y="3429000"/>
            <a:ext cx="1223963" cy="1223963"/>
          </a:xfrm>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4132997" y="3429000"/>
            <a:ext cx="1223963" cy="1223963"/>
          </a:xfrm>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5591944" y="3429000"/>
            <a:ext cx="1223963" cy="1223963"/>
          </a:xfrm>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7067711" y="3429000"/>
            <a:ext cx="1223963" cy="1223963"/>
          </a:xfrm>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8543479" y="3429000"/>
            <a:ext cx="1223963" cy="1223963"/>
          </a:xfrm>
        </p:spPr>
        <p:txBody>
          <a:bodyPr/>
          <a:lstStyle/>
          <a:p>
            <a:pPr lvl="0"/>
            <a:endParaRPr lang="en-US" noProof="0">
              <a:sym typeface="Poppins" charset="0"/>
            </a:endParaRPr>
          </a:p>
        </p:txBody>
      </p:sp>
      <p:sp>
        <p:nvSpPr>
          <p:cNvPr id="14" name="Rectangle 4"/>
          <p:cNvSpPr>
            <a:spLocks noGrp="1"/>
          </p:cNvSpPr>
          <p:nvPr>
            <p:ph type="sldNum" sz="quarter" idx="21"/>
          </p:nvPr>
        </p:nvSpPr>
        <p:spPr>
          <a:ln/>
        </p:spPr>
        <p:txBody>
          <a:bodyPr/>
          <a:lstStyle>
            <a:lvl1pPr>
              <a:defRPr/>
            </a:lvl1pPr>
          </a:lstStyle>
          <a:p>
            <a:fld id="{47C820B1-1F48-7A42-99B8-9603D6A23376}" type="slidenum">
              <a:rPr lang="x-none" altLang="x-none"/>
              <a:pPr/>
              <a:t>‹#›</a:t>
            </a:fld>
            <a:endParaRPr lang="x-none" altLang="x-none"/>
          </a:p>
        </p:txBody>
      </p:sp>
    </p:spTree>
    <p:extLst>
      <p:ext uri="{BB962C8B-B14F-4D97-AF65-F5344CB8AC3E}">
        <p14:creationId xmlns:p14="http://schemas.microsoft.com/office/powerpoint/2010/main" val="360273436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47094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t 1" hidden="1">
            <a:extLst>
              <a:ext uri="{FF2B5EF4-FFF2-40B4-BE49-F238E27FC236}">
                <a16:creationId xmlns:a16="http://schemas.microsoft.com/office/drawing/2014/main" id="{7A917D37-FF86-4874-AF42-BDC83B95F942}"/>
              </a:ext>
            </a:extLst>
          </p:cNvPr>
          <p:cNvGraphicFramePr>
            <a:graphicFrameLocks noChangeAspect="1"/>
          </p:cNvGraphicFramePr>
          <p:nvPr userDrawn="1">
            <p:custDataLst>
              <p:tags r:id="rId1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6" name="Diapositive think-cell" r:id="rId16" imgW="395" imgH="394" progId="TCLayout.ActiveDocument.1">
                  <p:embed/>
                </p:oleObj>
              </mc:Choice>
              <mc:Fallback>
                <p:oleObj name="Diapositive think-cell" r:id="rId16" imgW="395" imgH="394" progId="TCLayout.ActiveDocument.1">
                  <p:embed/>
                  <p:pic>
                    <p:nvPicPr>
                      <p:cNvPr id="2" name="Objet 1" hidden="1">
                        <a:extLst>
                          <a:ext uri="{FF2B5EF4-FFF2-40B4-BE49-F238E27FC236}">
                            <a16:creationId xmlns:a16="http://schemas.microsoft.com/office/drawing/2014/main" id="{7A917D37-FF86-4874-AF42-BDC83B95F94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Espace réservé du numéro de diapositive 5">
            <a:extLst>
              <a:ext uri="{FF2B5EF4-FFF2-40B4-BE49-F238E27FC236}">
                <a16:creationId xmlns:a16="http://schemas.microsoft.com/office/drawing/2014/main" id="{404A4791-CE5A-4C08-BFE8-9A61A191A5B8}"/>
              </a:ext>
            </a:extLst>
          </p:cNvPr>
          <p:cNvSpPr>
            <a:spLocks noGrp="1"/>
          </p:cNvSpPr>
          <p:nvPr>
            <p:ph type="sldNum" sz="quarter" idx="4"/>
          </p:nvPr>
        </p:nvSpPr>
        <p:spPr>
          <a:xfrm>
            <a:off x="8750449" y="6551407"/>
            <a:ext cx="2743200" cy="306593"/>
          </a:xfrm>
          <a:prstGeom prst="rect">
            <a:avLst/>
          </a:prstGeom>
        </p:spPr>
        <p:txBody>
          <a:bodyPr vert="horz" lIns="91440" tIns="45720" rIns="91440" bIns="45720" rtlCol="0" anchor="ctr"/>
          <a:lstStyle>
            <a:lvl1pPr algn="r">
              <a:defRPr sz="10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DE4142-6B2C-4E61-B447-559DB74BFBC0}" type="slidenum">
              <a:rPr kumimoji="0" lang="fr-FR" sz="10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FR"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012271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38.jpg"/><Relationship Id="rId4" Type="http://schemas.openxmlformats.org/officeDocument/2006/relationships/image" Target="../media/image37.jp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42.jpg"/></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44.jpe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37.xml"/><Relationship Id="rId1" Type="http://schemas.openxmlformats.org/officeDocument/2006/relationships/slideLayout" Target="../slideLayouts/slideLayout9.xml"/><Relationship Id="rId5" Type="http://schemas.openxmlformats.org/officeDocument/2006/relationships/image" Target="../media/image41.jpg"/><Relationship Id="rId4" Type="http://schemas.openxmlformats.org/officeDocument/2006/relationships/image" Target="../media/image4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37" name="Rectangle 36"/>
          <p:cNvSpPr/>
          <p:nvPr/>
        </p:nvSpPr>
        <p:spPr>
          <a:xfrm>
            <a:off x="-1" y="0"/>
            <a:ext cx="12192001" cy="6858000"/>
          </a:xfrm>
          <a:prstGeom prst="rect">
            <a:avLst/>
          </a:prstGeom>
          <a:noFill/>
          <a:ln w="146050">
            <a:solidFill>
              <a:schemeClr val="accent5">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accent5">
                  <a:lumMod val="50000"/>
                </a:schemeClr>
              </a:solidFill>
            </a:endParaRP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57386" y="615130"/>
            <a:ext cx="2087018" cy="575041"/>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935" y="351804"/>
            <a:ext cx="1004227" cy="1001193"/>
          </a:xfrm>
          <a:prstGeom prst="rect">
            <a:avLst/>
          </a:prstGeom>
        </p:spPr>
      </p:pic>
      <p:sp>
        <p:nvSpPr>
          <p:cNvPr id="40" name="Rectangle 39"/>
          <p:cNvSpPr/>
          <p:nvPr/>
        </p:nvSpPr>
        <p:spPr>
          <a:xfrm>
            <a:off x="4268032" y="1977387"/>
            <a:ext cx="4011264" cy="338554"/>
          </a:xfrm>
          <a:prstGeom prst="rect">
            <a:avLst/>
          </a:prstGeom>
        </p:spPr>
        <p:txBody>
          <a:bodyPr wrap="square">
            <a:spAutoFit/>
          </a:bodyPr>
          <a:lstStyle/>
          <a:p>
            <a:pPr algn="ctr"/>
            <a:r>
              <a:rPr lang="en-US" sz="1600" b="1" i="0" dirty="0" err="1" smtClean="0">
                <a:solidFill>
                  <a:srgbClr val="040506"/>
                </a:solidFill>
                <a:effectLst/>
              </a:rPr>
              <a:t>Fili</a:t>
            </a:r>
            <a:r>
              <a:rPr lang="fr-FR" sz="1600" b="1" i="0" dirty="0" smtClean="0">
                <a:solidFill>
                  <a:srgbClr val="040506"/>
                </a:solidFill>
                <a:effectLst/>
              </a:rPr>
              <a:t>ère: </a:t>
            </a:r>
            <a:r>
              <a:rPr lang="fr-FR" sz="1600" i="0" dirty="0" smtClean="0">
                <a:solidFill>
                  <a:srgbClr val="040506"/>
                </a:solidFill>
                <a:effectLst/>
              </a:rPr>
              <a:t>Business Intelligence &amp; </a:t>
            </a:r>
            <a:r>
              <a:rPr lang="fr-FR" sz="1600" i="0" dirty="0" err="1" smtClean="0">
                <a:solidFill>
                  <a:srgbClr val="040506"/>
                </a:solidFill>
                <a:effectLst/>
              </a:rPr>
              <a:t>Analytics</a:t>
            </a:r>
            <a:endParaRPr lang="en-US" sz="1600" dirty="0"/>
          </a:p>
        </p:txBody>
      </p:sp>
      <p:sp>
        <p:nvSpPr>
          <p:cNvPr id="41" name="Rectangle 40"/>
          <p:cNvSpPr/>
          <p:nvPr/>
        </p:nvSpPr>
        <p:spPr>
          <a:xfrm>
            <a:off x="3011034" y="3917797"/>
            <a:ext cx="6114473" cy="400110"/>
          </a:xfrm>
          <a:prstGeom prst="rect">
            <a:avLst/>
          </a:prstGeom>
        </p:spPr>
        <p:txBody>
          <a:bodyPr wrap="square">
            <a:spAutoFit/>
          </a:bodyPr>
          <a:lstStyle/>
          <a:p>
            <a:pPr algn="ctr"/>
            <a:r>
              <a:rPr lang="fr-FR" sz="2000" dirty="0" smtClean="0">
                <a:cs typeface="Segoe UI" panose="020B0502040204020203" pitchFamily="34" charset="0"/>
              </a:rPr>
              <a:t>Automatisation du pipeline de </a:t>
            </a:r>
            <a:r>
              <a:rPr lang="fr-FR" sz="2000" dirty="0" err="1" smtClean="0">
                <a:cs typeface="Segoe UI" panose="020B0502040204020203" pitchFamily="34" charset="0"/>
              </a:rPr>
              <a:t>mé</a:t>
            </a:r>
            <a:r>
              <a:rPr lang="en-US" sz="2000" dirty="0" err="1" smtClean="0">
                <a:cs typeface="Segoe UI" panose="020B0502040204020203" pitchFamily="34" charset="0"/>
              </a:rPr>
              <a:t>tadonn</a:t>
            </a:r>
            <a:r>
              <a:rPr lang="fr-FR" sz="2000" dirty="0" smtClean="0">
                <a:cs typeface="Segoe UI" panose="020B0502040204020203" pitchFamily="34" charset="0"/>
              </a:rPr>
              <a:t>é</a:t>
            </a:r>
            <a:r>
              <a:rPr lang="en-US" sz="2000" dirty="0" err="1" smtClean="0">
                <a:cs typeface="Segoe UI" panose="020B0502040204020203" pitchFamily="34" charset="0"/>
              </a:rPr>
              <a:t>es</a:t>
            </a:r>
            <a:endParaRPr lang="fr-FR" sz="2000" cap="all" dirty="0" smtClean="0">
              <a:solidFill>
                <a:srgbClr val="040506"/>
              </a:solidFill>
              <a:effectLst/>
              <a:cs typeface="Segoe UI" panose="020B0502040204020203" pitchFamily="34" charset="0"/>
            </a:endParaRPr>
          </a:p>
        </p:txBody>
      </p:sp>
      <p:sp>
        <p:nvSpPr>
          <p:cNvPr id="42" name="Title 1"/>
          <p:cNvSpPr txBox="1">
            <a:spLocks/>
          </p:cNvSpPr>
          <p:nvPr/>
        </p:nvSpPr>
        <p:spPr>
          <a:xfrm>
            <a:off x="3984760" y="3660323"/>
            <a:ext cx="4182635" cy="2851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200" b="1" cap="small" dirty="0" smtClean="0">
                <a:latin typeface="+mn-lt"/>
                <a:cs typeface="Segoe UI" panose="020B0502040204020203" pitchFamily="34" charset="0"/>
              </a:rPr>
              <a:t>Gouvernance de donné</a:t>
            </a:r>
            <a:r>
              <a:rPr lang="en-US" sz="2200" b="1" cap="small" dirty="0" err="1" smtClean="0">
                <a:latin typeface="+mn-lt"/>
                <a:cs typeface="Segoe UI" panose="020B0502040204020203" pitchFamily="34" charset="0"/>
              </a:rPr>
              <a:t>es</a:t>
            </a:r>
            <a:r>
              <a:rPr lang="en-US" sz="2200" b="1" cap="small" dirty="0" smtClean="0">
                <a:latin typeface="+mn-lt"/>
                <a:cs typeface="Segoe UI" panose="020B0502040204020203" pitchFamily="34" charset="0"/>
              </a:rPr>
              <a:t> :</a:t>
            </a:r>
            <a:endParaRPr lang="en-US" sz="2200" dirty="0">
              <a:latin typeface="+mn-lt"/>
              <a:cs typeface="Segoe UI" panose="020B0502040204020203" pitchFamily="34" charset="0"/>
            </a:endParaRPr>
          </a:p>
        </p:txBody>
      </p:sp>
      <p:sp>
        <p:nvSpPr>
          <p:cNvPr id="43" name="Rectangle 42"/>
          <p:cNvSpPr/>
          <p:nvPr/>
        </p:nvSpPr>
        <p:spPr>
          <a:xfrm>
            <a:off x="4226641" y="2705288"/>
            <a:ext cx="3940754" cy="338554"/>
          </a:xfrm>
          <a:prstGeom prst="rect">
            <a:avLst/>
          </a:prstGeom>
        </p:spPr>
        <p:txBody>
          <a:bodyPr wrap="square">
            <a:spAutoFit/>
          </a:bodyPr>
          <a:lstStyle/>
          <a:p>
            <a:r>
              <a:rPr lang="en-US" sz="1600" dirty="0" err="1" smtClean="0">
                <a:cs typeface="Arial" panose="020B0604020202020204" pitchFamily="34" charset="0"/>
              </a:rPr>
              <a:t>Réalisé</a:t>
            </a:r>
            <a:r>
              <a:rPr lang="en-US" sz="1600" dirty="0" smtClean="0">
                <a:cs typeface="Arial" panose="020B0604020202020204" pitchFamily="34" charset="0"/>
              </a:rPr>
              <a:t> par: </a:t>
            </a:r>
            <a:r>
              <a:rPr lang="en-US" sz="1600" b="1" dirty="0" smtClean="0">
                <a:cs typeface="Arial" panose="020B0604020202020204" pitchFamily="34" charset="0"/>
              </a:rPr>
              <a:t>EL MAADOUDI Mohamed</a:t>
            </a:r>
            <a:endParaRPr lang="en-US" sz="1600" b="1" dirty="0">
              <a:cs typeface="Arial" panose="020B0604020202020204" pitchFamily="34" charset="0"/>
            </a:endParaRPr>
          </a:p>
        </p:txBody>
      </p:sp>
      <p:sp>
        <p:nvSpPr>
          <p:cNvPr id="44" name="Rectangle 43"/>
          <p:cNvSpPr/>
          <p:nvPr/>
        </p:nvSpPr>
        <p:spPr>
          <a:xfrm>
            <a:off x="6447573" y="5733160"/>
            <a:ext cx="2566419" cy="307777"/>
          </a:xfrm>
          <a:prstGeom prst="rect">
            <a:avLst/>
          </a:prstGeom>
        </p:spPr>
        <p:txBody>
          <a:bodyPr wrap="square">
            <a:spAutoFit/>
          </a:bodyPr>
          <a:lstStyle/>
          <a:p>
            <a:r>
              <a:rPr lang="fr-FR" sz="1400" b="1" dirty="0" smtClean="0"/>
              <a:t>Pr. KERZAZI Noureddine</a:t>
            </a:r>
            <a:endParaRPr lang="fr-FR" sz="1400" dirty="0"/>
          </a:p>
        </p:txBody>
      </p:sp>
      <p:sp>
        <p:nvSpPr>
          <p:cNvPr id="45" name="Rectangle 44"/>
          <p:cNvSpPr/>
          <p:nvPr/>
        </p:nvSpPr>
        <p:spPr>
          <a:xfrm>
            <a:off x="2382961" y="728506"/>
            <a:ext cx="7374425" cy="461665"/>
          </a:xfrm>
          <a:prstGeom prst="rect">
            <a:avLst/>
          </a:prstGeom>
        </p:spPr>
        <p:txBody>
          <a:bodyPr wrap="square">
            <a:spAutoFit/>
          </a:bodyPr>
          <a:lstStyle/>
          <a:p>
            <a:pPr algn="ctr"/>
            <a:r>
              <a:rPr lang="fr-FR" sz="1200" cap="all" dirty="0">
                <a:solidFill>
                  <a:srgbClr val="000000"/>
                </a:solidFill>
              </a:rPr>
              <a:t>Université Mohammed V - RABAT</a:t>
            </a:r>
          </a:p>
          <a:p>
            <a:pPr algn="ctr"/>
            <a:r>
              <a:rPr lang="fr-FR" sz="1200" cap="all" dirty="0">
                <a:solidFill>
                  <a:srgbClr val="000000"/>
                </a:solidFill>
              </a:rPr>
              <a:t>École Nationale Supérieure d'Informatique et d'Analyse des </a:t>
            </a:r>
            <a:r>
              <a:rPr lang="fr-FR" sz="1200" cap="all" dirty="0" smtClean="0">
                <a:solidFill>
                  <a:srgbClr val="000000"/>
                </a:solidFill>
              </a:rPr>
              <a:t>Systèmes</a:t>
            </a:r>
            <a:endParaRPr lang="fr-FR" sz="1200" cap="all" dirty="0">
              <a:solidFill>
                <a:srgbClr val="000000"/>
              </a:solidFill>
              <a:effectLst/>
            </a:endParaRPr>
          </a:p>
        </p:txBody>
      </p:sp>
      <p:cxnSp>
        <p:nvCxnSpPr>
          <p:cNvPr id="46" name="Straight Connector 45"/>
          <p:cNvCxnSpPr/>
          <p:nvPr/>
        </p:nvCxnSpPr>
        <p:spPr>
          <a:xfrm>
            <a:off x="2803217" y="1436277"/>
            <a:ext cx="6531368" cy="0"/>
          </a:xfrm>
          <a:prstGeom prst="line">
            <a:avLst/>
          </a:prstGeom>
        </p:spPr>
        <p:style>
          <a:lnRef idx="1">
            <a:schemeClr val="dk1"/>
          </a:lnRef>
          <a:fillRef idx="0">
            <a:schemeClr val="dk1"/>
          </a:fillRef>
          <a:effectRef idx="0">
            <a:schemeClr val="dk1"/>
          </a:effectRef>
          <a:fontRef idx="minor">
            <a:schemeClr val="tx1"/>
          </a:fontRef>
        </p:style>
      </p:cxnSp>
      <p:sp>
        <p:nvSpPr>
          <p:cNvPr id="47" name="Rectangle 1"/>
          <p:cNvSpPr>
            <a:spLocks noChangeArrowheads="1"/>
          </p:cNvSpPr>
          <p:nvPr/>
        </p:nvSpPr>
        <p:spPr bwMode="auto">
          <a:xfrm>
            <a:off x="1790103" y="1558340"/>
            <a:ext cx="85637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tx1"/>
                </a:solidFill>
                <a:effectLst/>
              </a:rPr>
              <a:t>Projet</a:t>
            </a:r>
            <a:r>
              <a:rPr kumimoji="0" lang="en-US" altLang="en-US" sz="1600" b="0" i="0" u="none" strike="noStrike" cap="none" normalizeH="0" baseline="0" dirty="0" smtClean="0">
                <a:ln>
                  <a:noFill/>
                </a:ln>
                <a:solidFill>
                  <a:schemeClr val="tx1"/>
                </a:solidFill>
                <a:effectLst/>
              </a:rPr>
              <a:t> de fin </a:t>
            </a:r>
            <a:r>
              <a:rPr kumimoji="0" lang="en-US" altLang="en-US" sz="1600" b="0" i="0" u="none" strike="noStrike" cap="none" normalizeH="0" baseline="0" dirty="0" err="1" smtClean="0">
                <a:ln>
                  <a:noFill/>
                </a:ln>
                <a:solidFill>
                  <a:schemeClr val="tx1"/>
                </a:solidFill>
                <a:effectLst/>
              </a:rPr>
              <a:t>d'étude</a:t>
            </a:r>
            <a:r>
              <a:rPr kumimoji="0" lang="en-US" altLang="en-US" sz="1600" b="0" i="0" u="none" strike="noStrike" cap="none" normalizeH="0" baseline="0" dirty="0" smtClean="0">
                <a:ln>
                  <a:noFill/>
                </a:ln>
                <a:solidFill>
                  <a:schemeClr val="tx1"/>
                </a:solidFill>
                <a:effectLst/>
              </a:rPr>
              <a:t> pour </a:t>
            </a:r>
            <a:r>
              <a:rPr kumimoji="0" lang="en-US" altLang="en-US" sz="1600" b="0" i="0" u="none" strike="noStrike" cap="none" normalizeH="0" baseline="0" dirty="0" err="1" smtClean="0">
                <a:ln>
                  <a:noFill/>
                </a:ln>
                <a:solidFill>
                  <a:schemeClr val="tx1"/>
                </a:solidFill>
                <a:effectLst/>
              </a:rPr>
              <a:t>l'obtention</a:t>
            </a:r>
            <a:r>
              <a:rPr kumimoji="0" lang="en-US" altLang="en-US" sz="1600" b="0" i="0" u="none" strike="noStrike" cap="none" normalizeH="0" baseline="0" dirty="0" smtClean="0">
                <a:ln>
                  <a:noFill/>
                </a:ln>
                <a:solidFill>
                  <a:schemeClr val="tx1"/>
                </a:solidFill>
                <a:effectLst/>
              </a:rPr>
              <a:t> du </a:t>
            </a:r>
            <a:r>
              <a:rPr kumimoji="0" lang="en-US" altLang="en-US" sz="1600" b="0" i="0" u="none" strike="noStrike" cap="none" normalizeH="0" baseline="0" dirty="0" err="1" smtClean="0">
                <a:ln>
                  <a:noFill/>
                </a:ln>
                <a:solidFill>
                  <a:schemeClr val="tx1"/>
                </a:solidFill>
                <a:effectLst/>
              </a:rPr>
              <a:t>diplôme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d'ingénieur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d'État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informatique</a:t>
            </a:r>
            <a:endParaRPr kumimoji="0" lang="en-US" altLang="en-US" sz="1600" b="0" i="0" u="none" strike="noStrike" cap="none" normalizeH="0" baseline="0" dirty="0" smtClean="0">
              <a:ln>
                <a:noFill/>
              </a:ln>
              <a:solidFill>
                <a:schemeClr val="tx1"/>
              </a:solidFill>
              <a:effectLst/>
            </a:endParaRPr>
          </a:p>
        </p:txBody>
      </p:sp>
      <p:sp>
        <p:nvSpPr>
          <p:cNvPr id="48" name="TextBox 47"/>
          <p:cNvSpPr txBox="1"/>
          <p:nvPr/>
        </p:nvSpPr>
        <p:spPr>
          <a:xfrm flipH="1">
            <a:off x="3287894" y="4721245"/>
            <a:ext cx="5559076" cy="338554"/>
          </a:xfrm>
          <a:prstGeom prst="rect">
            <a:avLst/>
          </a:prstGeom>
          <a:noFill/>
        </p:spPr>
        <p:txBody>
          <a:bodyPr wrap="square" rtlCol="0">
            <a:spAutoFit/>
          </a:bodyPr>
          <a:lstStyle/>
          <a:p>
            <a:pPr algn="ctr"/>
            <a:r>
              <a:rPr lang="en-US" sz="1600" i="1" dirty="0" err="1" smtClean="0"/>
              <a:t>Soutenu</a:t>
            </a:r>
            <a:r>
              <a:rPr lang="en-US" sz="1600" i="1" dirty="0" smtClean="0"/>
              <a:t> le 06 </a:t>
            </a:r>
            <a:r>
              <a:rPr lang="en-US" sz="1600" i="1" dirty="0" err="1" smtClean="0"/>
              <a:t>juillet</a:t>
            </a:r>
            <a:r>
              <a:rPr lang="en-US" sz="1600" i="1" dirty="0" smtClean="0"/>
              <a:t> 2024 </a:t>
            </a:r>
            <a:r>
              <a:rPr lang="en-US" sz="1600" i="1" dirty="0" err="1" smtClean="0"/>
              <a:t>devant</a:t>
            </a:r>
            <a:r>
              <a:rPr lang="en-US" sz="1600" i="1" dirty="0" smtClean="0"/>
              <a:t> les member de jury</a:t>
            </a:r>
            <a:endParaRPr lang="en-US" sz="1600" i="1" dirty="0"/>
          </a:p>
        </p:txBody>
      </p:sp>
      <p:sp>
        <p:nvSpPr>
          <p:cNvPr id="49" name="Rectangle 48"/>
          <p:cNvSpPr/>
          <p:nvPr/>
        </p:nvSpPr>
        <p:spPr>
          <a:xfrm>
            <a:off x="6460272" y="6203007"/>
            <a:ext cx="2398107" cy="307777"/>
          </a:xfrm>
          <a:prstGeom prst="rect">
            <a:avLst/>
          </a:prstGeom>
        </p:spPr>
        <p:txBody>
          <a:bodyPr wrap="square">
            <a:spAutoFit/>
          </a:bodyPr>
          <a:lstStyle/>
          <a:p>
            <a:r>
              <a:rPr lang="fr-FR" sz="1400" b="1" dirty="0" smtClean="0"/>
              <a:t>Mme. MEJBAR Samira</a:t>
            </a:r>
            <a:endParaRPr lang="fr-FR" sz="1400" dirty="0"/>
          </a:p>
        </p:txBody>
      </p:sp>
      <p:sp>
        <p:nvSpPr>
          <p:cNvPr id="50" name="Rectangle 49"/>
          <p:cNvSpPr/>
          <p:nvPr/>
        </p:nvSpPr>
        <p:spPr>
          <a:xfrm>
            <a:off x="639679" y="5783960"/>
            <a:ext cx="3315264" cy="307777"/>
          </a:xfrm>
          <a:prstGeom prst="rect">
            <a:avLst/>
          </a:prstGeom>
        </p:spPr>
        <p:txBody>
          <a:bodyPr wrap="square">
            <a:spAutoFit/>
          </a:bodyPr>
          <a:lstStyle/>
          <a:p>
            <a:r>
              <a:rPr lang="es-ES" sz="1400" b="1" dirty="0" smtClean="0"/>
              <a:t>Pr. EL ALAMI EL MADANI Yasser</a:t>
            </a:r>
            <a:endParaRPr lang="fr-FR" sz="1400" dirty="0"/>
          </a:p>
        </p:txBody>
      </p:sp>
      <p:sp>
        <p:nvSpPr>
          <p:cNvPr id="51" name="Rectangle 50"/>
          <p:cNvSpPr/>
          <p:nvPr/>
        </p:nvSpPr>
        <p:spPr>
          <a:xfrm>
            <a:off x="639679" y="6209611"/>
            <a:ext cx="3315264" cy="307777"/>
          </a:xfrm>
          <a:prstGeom prst="rect">
            <a:avLst/>
          </a:prstGeom>
        </p:spPr>
        <p:txBody>
          <a:bodyPr wrap="square">
            <a:spAutoFit/>
          </a:bodyPr>
          <a:lstStyle/>
          <a:p>
            <a:r>
              <a:rPr lang="es-ES" sz="1400" b="1" dirty="0" smtClean="0"/>
              <a:t>Pr. EL ALAMI EL MADANI Yasser</a:t>
            </a:r>
            <a:endParaRPr lang="fr-FR" sz="1400" dirty="0"/>
          </a:p>
        </p:txBody>
      </p:sp>
      <p:sp>
        <p:nvSpPr>
          <p:cNvPr id="52" name="Rectangle 51"/>
          <p:cNvSpPr/>
          <p:nvPr/>
        </p:nvSpPr>
        <p:spPr>
          <a:xfrm>
            <a:off x="8993435" y="5717771"/>
            <a:ext cx="2983217" cy="338554"/>
          </a:xfrm>
          <a:prstGeom prst="rect">
            <a:avLst/>
          </a:prstGeom>
        </p:spPr>
        <p:txBody>
          <a:bodyPr wrap="square">
            <a:spAutoFit/>
          </a:bodyPr>
          <a:lstStyle/>
          <a:p>
            <a:r>
              <a:rPr lang="fr-FR" sz="1600" dirty="0"/>
              <a:t>Encadrant interne, ENSIAS</a:t>
            </a:r>
          </a:p>
        </p:txBody>
      </p:sp>
      <p:sp>
        <p:nvSpPr>
          <p:cNvPr id="53" name="Rectangle 52"/>
          <p:cNvSpPr/>
          <p:nvPr/>
        </p:nvSpPr>
        <p:spPr>
          <a:xfrm>
            <a:off x="8639688" y="6187618"/>
            <a:ext cx="3415230" cy="338554"/>
          </a:xfrm>
          <a:prstGeom prst="rect">
            <a:avLst/>
          </a:prstGeom>
        </p:spPr>
        <p:txBody>
          <a:bodyPr wrap="square">
            <a:spAutoFit/>
          </a:bodyPr>
          <a:lstStyle/>
          <a:p>
            <a:r>
              <a:rPr lang="fr-FR" sz="1600" dirty="0"/>
              <a:t>Encadrante </a:t>
            </a:r>
            <a:r>
              <a:rPr lang="fr-FR" sz="1600" dirty="0" err="1"/>
              <a:t>extrerne</a:t>
            </a:r>
            <a:r>
              <a:rPr lang="fr-FR" sz="1600" dirty="0"/>
              <a:t>, BCP Tech</a:t>
            </a:r>
          </a:p>
        </p:txBody>
      </p:sp>
      <p:sp>
        <p:nvSpPr>
          <p:cNvPr id="54" name="Rectangle 53"/>
          <p:cNvSpPr/>
          <p:nvPr/>
        </p:nvSpPr>
        <p:spPr>
          <a:xfrm>
            <a:off x="3984759" y="5768571"/>
            <a:ext cx="2100423" cy="338554"/>
          </a:xfrm>
          <a:prstGeom prst="rect">
            <a:avLst/>
          </a:prstGeom>
        </p:spPr>
        <p:txBody>
          <a:bodyPr wrap="square">
            <a:spAutoFit/>
          </a:bodyPr>
          <a:lstStyle/>
          <a:p>
            <a:r>
              <a:rPr lang="es-ES" sz="1600" dirty="0"/>
              <a:t>Pr</a:t>
            </a:r>
            <a:r>
              <a:rPr lang="en-US" sz="1600" dirty="0" err="1"/>
              <a:t>ésident</a:t>
            </a:r>
            <a:r>
              <a:rPr lang="fr-FR" sz="1600" dirty="0"/>
              <a:t>, ENSIAS</a:t>
            </a:r>
          </a:p>
        </p:txBody>
      </p:sp>
      <p:sp>
        <p:nvSpPr>
          <p:cNvPr id="55" name="Rectangle 54"/>
          <p:cNvSpPr/>
          <p:nvPr/>
        </p:nvSpPr>
        <p:spPr>
          <a:xfrm>
            <a:off x="3716480" y="6194222"/>
            <a:ext cx="2401836" cy="338554"/>
          </a:xfrm>
          <a:prstGeom prst="rect">
            <a:avLst/>
          </a:prstGeom>
        </p:spPr>
        <p:txBody>
          <a:bodyPr wrap="square">
            <a:spAutoFit/>
          </a:bodyPr>
          <a:lstStyle/>
          <a:p>
            <a:r>
              <a:rPr lang="es-ES" sz="1600" dirty="0"/>
              <a:t>Ex</a:t>
            </a:r>
            <a:r>
              <a:rPr lang="en-US" sz="1600" dirty="0" err="1"/>
              <a:t>aminateur</a:t>
            </a:r>
            <a:r>
              <a:rPr lang="fr-FR" sz="1600" dirty="0"/>
              <a:t>, ENSIAS</a:t>
            </a:r>
          </a:p>
        </p:txBody>
      </p:sp>
      <p:cxnSp>
        <p:nvCxnSpPr>
          <p:cNvPr id="56" name="Straight Connector 55"/>
          <p:cNvCxnSpPr/>
          <p:nvPr/>
        </p:nvCxnSpPr>
        <p:spPr>
          <a:xfrm>
            <a:off x="2803217" y="2442998"/>
            <a:ext cx="653136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2197100" y="3375434"/>
            <a:ext cx="7560286" cy="1102209"/>
          </a:xfrm>
          <a:prstGeom prst="roundRect">
            <a:avLst>
              <a:gd name="adj" fmla="val 10906"/>
            </a:avLst>
          </a:prstGeom>
          <a:noFill/>
          <a:ln w="635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5">
                  <a:lumMod val="50000"/>
                </a:schemeClr>
              </a:solidFill>
            </a:endParaRPr>
          </a:p>
        </p:txBody>
      </p:sp>
      <p:cxnSp>
        <p:nvCxnSpPr>
          <p:cNvPr id="58" name="Straight Connector 57"/>
          <p:cNvCxnSpPr/>
          <p:nvPr/>
        </p:nvCxnSpPr>
        <p:spPr>
          <a:xfrm flipV="1">
            <a:off x="2844783" y="5147426"/>
            <a:ext cx="6447985" cy="3"/>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extLst>
              <p:ext uri="{D42A27DB-BD31-4B8C-83A1-F6EECF244321}">
                <p14:modId xmlns:p14="http://schemas.microsoft.com/office/powerpoint/2010/main" val="4146178658"/>
              </p:ext>
            </p:extLst>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sp>
        <p:nvSpPr>
          <p:cNvPr id="40" name="Rectangle 39">
            <a:extLst>
              <a:ext uri="{FF2B5EF4-FFF2-40B4-BE49-F238E27FC236}">
                <a16:creationId xmlns:a16="http://schemas.microsoft.com/office/drawing/2014/main" id="{A6AC6F6D-1D31-2A72-D22F-832380EDB20C}"/>
              </a:ext>
            </a:extLst>
          </p:cNvPr>
          <p:cNvSpPr/>
          <p:nvPr/>
        </p:nvSpPr>
        <p:spPr>
          <a:xfrm>
            <a:off x="5910697" y="5233888"/>
            <a:ext cx="3962826" cy="881674"/>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en-US" sz="1000" b="1" dirty="0" err="1" smtClean="0">
                <a:solidFill>
                  <a:schemeClr val="bg1">
                    <a:lumMod val="50000"/>
                  </a:schemeClr>
                </a:solidFill>
                <a:latin typeface="Segoe UI" panose="020B0502040204020203" pitchFamily="34" charset="0"/>
                <a:cs typeface="Segoe UI" panose="020B0502040204020203" pitchFamily="34" charset="0"/>
              </a:rPr>
              <a:t>Fichier</a:t>
            </a:r>
            <a:r>
              <a:rPr lang="en-US" sz="1000" b="1" dirty="0" smtClean="0">
                <a:solidFill>
                  <a:schemeClr val="bg1">
                    <a:lumMod val="50000"/>
                  </a:schemeClr>
                </a:solidFill>
                <a:latin typeface="Segoe UI" panose="020B0502040204020203" pitchFamily="34" charset="0"/>
                <a:cs typeface="Segoe UI" panose="020B0502040204020203" pitchFamily="34" charset="0"/>
              </a:rPr>
              <a:t> </a:t>
            </a:r>
            <a:r>
              <a:rPr lang="en-US" sz="1000" b="1" dirty="0" err="1" smtClean="0">
                <a:solidFill>
                  <a:schemeClr val="bg1">
                    <a:lumMod val="50000"/>
                  </a:schemeClr>
                </a:solidFill>
                <a:latin typeface="Segoe UI" panose="020B0502040204020203" pitchFamily="34" charset="0"/>
                <a:cs typeface="Segoe UI" panose="020B0502040204020203" pitchFamily="34" charset="0"/>
              </a:rPr>
              <a:t>docker</a:t>
            </a:r>
            <a:r>
              <a:rPr lang="en-US" sz="1000" b="1" dirty="0" smtClean="0">
                <a:solidFill>
                  <a:schemeClr val="bg1">
                    <a:lumMod val="50000"/>
                  </a:schemeClr>
                </a:solidFill>
                <a:latin typeface="Segoe UI" panose="020B0502040204020203" pitchFamily="34" charset="0"/>
                <a:cs typeface="Segoe UI" panose="020B0502040204020203" pitchFamily="34" charset="0"/>
              </a:rPr>
              <a:t>-compose.</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Script de v</a:t>
            </a:r>
            <a:r>
              <a:rPr lang="fr-FR" sz="1000" b="1" dirty="0">
                <a:solidFill>
                  <a:schemeClr val="bg1">
                    <a:lumMod val="50000"/>
                  </a:schemeClr>
                </a:solidFill>
                <a:latin typeface="Segoe UI" panose="020B0502040204020203" pitchFamily="34" charset="0"/>
                <a:cs typeface="Segoe UI" panose="020B0502040204020203" pitchFamily="34" charset="0"/>
              </a:rPr>
              <a:t>é</a:t>
            </a:r>
            <a:r>
              <a:rPr lang="en-US" sz="1000" b="1" dirty="0" err="1" smtClean="0">
                <a:solidFill>
                  <a:schemeClr val="bg1">
                    <a:lumMod val="50000"/>
                  </a:schemeClr>
                </a:solidFill>
                <a:latin typeface="Segoe UI" panose="020B0502040204020203" pitchFamily="34" charset="0"/>
                <a:cs typeface="Segoe UI" panose="020B0502040204020203" pitchFamily="34" charset="0"/>
              </a:rPr>
              <a:t>rification</a:t>
            </a:r>
            <a:r>
              <a:rPr lang="en-US" sz="1000" b="1" dirty="0" smtClean="0">
                <a:solidFill>
                  <a:schemeClr val="bg1">
                    <a:lumMod val="50000"/>
                  </a:schemeClr>
                </a:solidFill>
                <a:latin typeface="Segoe UI" panose="020B0502040204020203" pitchFamily="34" charset="0"/>
                <a:cs typeface="Segoe UI" panose="020B0502040204020203" pitchFamily="34" charset="0"/>
              </a:rPr>
              <a:t> du </a:t>
            </a:r>
            <a:r>
              <a:rPr lang="en-US" sz="1000" b="1" dirty="0" err="1" smtClean="0">
                <a:solidFill>
                  <a:schemeClr val="bg1">
                    <a:lumMod val="50000"/>
                  </a:schemeClr>
                </a:solidFill>
                <a:latin typeface="Segoe UI" panose="020B0502040204020203" pitchFamily="34" charset="0"/>
                <a:cs typeface="Segoe UI" panose="020B0502040204020203" pitchFamily="34" charset="0"/>
              </a:rPr>
              <a:t>qualit</a:t>
            </a:r>
            <a:r>
              <a:rPr lang="fr-FR" sz="1000" b="1" dirty="0" smtClean="0">
                <a:solidFill>
                  <a:schemeClr val="bg1">
                    <a:lumMod val="50000"/>
                  </a:schemeClr>
                </a:solidFill>
                <a:latin typeface="Segoe UI" panose="020B0502040204020203" pitchFamily="34" charset="0"/>
                <a:cs typeface="Segoe UI" panose="020B0502040204020203" pitchFamily="34" charset="0"/>
              </a:rPr>
              <a:t>é de </a:t>
            </a:r>
            <a:r>
              <a:rPr lang="en-US" sz="1000" b="1" dirty="0" smtClean="0">
                <a:solidFill>
                  <a:schemeClr val="bg1">
                    <a:lumMod val="50000"/>
                  </a:schemeClr>
                </a:solidFill>
                <a:latin typeface="Segoe UI" panose="020B0502040204020203" pitchFamily="34" charset="0"/>
                <a:cs typeface="Segoe UI" panose="020B0502040204020203" pitchFamily="34" charset="0"/>
              </a:rPr>
              <a:t>m</a:t>
            </a:r>
            <a:r>
              <a:rPr lang="fr-FR" sz="1000" b="1" dirty="0" err="1" smtClean="0">
                <a:solidFill>
                  <a:schemeClr val="bg1">
                    <a:lumMod val="50000"/>
                  </a:schemeClr>
                </a:solidFill>
                <a:latin typeface="Segoe UI" panose="020B0502040204020203" pitchFamily="34" charset="0"/>
                <a:cs typeface="Segoe UI" panose="020B0502040204020203" pitchFamily="34" charset="0"/>
              </a:rPr>
              <a:t>ét</a:t>
            </a:r>
            <a:r>
              <a:rPr lang="en-US" sz="1000" b="1" dirty="0" err="1" smtClean="0">
                <a:solidFill>
                  <a:schemeClr val="bg1">
                    <a:lumMod val="50000"/>
                  </a:schemeClr>
                </a:solidFill>
                <a:latin typeface="Segoe UI" panose="020B0502040204020203" pitchFamily="34" charset="0"/>
                <a:cs typeface="Segoe UI" panose="020B0502040204020203" pitchFamily="34" charset="0"/>
              </a:rPr>
              <a:t>adonn</a:t>
            </a:r>
            <a:r>
              <a:rPr lang="fr-FR" sz="1000" b="1" dirty="0" smtClean="0">
                <a:solidFill>
                  <a:schemeClr val="bg1">
                    <a:lumMod val="50000"/>
                  </a:schemeClr>
                </a:solidFill>
                <a:latin typeface="Segoe UI" panose="020B0502040204020203" pitchFamily="34" charset="0"/>
                <a:cs typeface="Segoe UI" panose="020B0502040204020203" pitchFamily="34" charset="0"/>
              </a:rPr>
              <a:t>é</a:t>
            </a:r>
            <a:r>
              <a:rPr lang="en-US" sz="1000" b="1" dirty="0" err="1" smtClean="0">
                <a:solidFill>
                  <a:schemeClr val="bg1">
                    <a:lumMod val="50000"/>
                  </a:schemeClr>
                </a:solidFill>
                <a:latin typeface="Segoe UI" panose="020B0502040204020203" pitchFamily="34" charset="0"/>
                <a:cs typeface="Segoe UI" panose="020B0502040204020203" pitchFamily="34" charset="0"/>
              </a:rPr>
              <a:t>es</a:t>
            </a:r>
            <a:endParaRPr lang="en-US" sz="1000" b="1" dirty="0" smtClean="0">
              <a:solidFill>
                <a:schemeClr val="bg1">
                  <a:lumMod val="50000"/>
                </a:schemeClr>
              </a:solidFill>
              <a:latin typeface="Segoe UI" panose="020B0502040204020203" pitchFamily="34" charset="0"/>
              <a:cs typeface="Segoe UI" panose="020B0502040204020203" pitchFamily="34" charset="0"/>
            </a:endParaRP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Template des flux de </a:t>
            </a:r>
            <a:r>
              <a:rPr lang="en-US" sz="1000" b="1" dirty="0" err="1" smtClean="0">
                <a:solidFill>
                  <a:schemeClr val="bg1">
                    <a:lumMod val="50000"/>
                  </a:schemeClr>
                </a:solidFill>
                <a:latin typeface="Segoe UI" panose="020B0502040204020203" pitchFamily="34" charset="0"/>
                <a:cs typeface="Segoe UI" panose="020B0502040204020203" pitchFamily="34" charset="0"/>
              </a:rPr>
              <a:t>donn</a:t>
            </a:r>
            <a:r>
              <a:rPr lang="fr-FR" sz="1000" b="1" dirty="0" smtClean="0">
                <a:solidFill>
                  <a:schemeClr val="bg1">
                    <a:lumMod val="50000"/>
                  </a:schemeClr>
                </a:solidFill>
                <a:latin typeface="Segoe UI" panose="020B0502040204020203" pitchFamily="34" charset="0"/>
                <a:cs typeface="Segoe UI" panose="020B0502040204020203" pitchFamily="34" charset="0"/>
              </a:rPr>
              <a:t>é</a:t>
            </a:r>
            <a:r>
              <a:rPr lang="en-US" sz="1000" b="1" dirty="0" err="1" smtClean="0">
                <a:solidFill>
                  <a:schemeClr val="bg1">
                    <a:lumMod val="50000"/>
                  </a:schemeClr>
                </a:solidFill>
                <a:latin typeface="Segoe UI" panose="020B0502040204020203" pitchFamily="34" charset="0"/>
                <a:cs typeface="Segoe UI" panose="020B0502040204020203" pitchFamily="34" charset="0"/>
              </a:rPr>
              <a:t>es</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Code source des </a:t>
            </a:r>
            <a:r>
              <a:rPr lang="en-US" sz="1000" b="1" dirty="0" err="1" smtClean="0">
                <a:solidFill>
                  <a:schemeClr val="bg1">
                    <a:lumMod val="50000"/>
                  </a:schemeClr>
                </a:solidFill>
                <a:latin typeface="Segoe UI" panose="020B0502040204020203" pitchFamily="34" charset="0"/>
                <a:cs typeface="Segoe UI" panose="020B0502040204020203" pitchFamily="34" charset="0"/>
              </a:rPr>
              <a:t>dags</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UI du r</a:t>
            </a:r>
            <a:r>
              <a:rPr lang="fr-FR" sz="1000" b="1" dirty="0" smtClean="0">
                <a:solidFill>
                  <a:schemeClr val="bg1">
                    <a:lumMod val="50000"/>
                  </a:schemeClr>
                </a:solidFill>
                <a:latin typeface="Segoe UI" panose="020B0502040204020203" pitchFamily="34" charset="0"/>
                <a:cs typeface="Segoe UI" panose="020B0502040204020203" pitchFamily="34" charset="0"/>
              </a:rPr>
              <a:t>é</a:t>
            </a:r>
            <a:r>
              <a:rPr lang="en-US" sz="1000" b="1" dirty="0" smtClean="0">
                <a:solidFill>
                  <a:schemeClr val="bg1">
                    <a:lumMod val="50000"/>
                  </a:schemeClr>
                </a:solidFill>
                <a:latin typeface="Segoe UI" panose="020B0502040204020203" pitchFamily="34" charset="0"/>
                <a:cs typeface="Segoe UI" panose="020B0502040204020203" pitchFamily="34" charset="0"/>
              </a:rPr>
              <a:t>sum</a:t>
            </a:r>
            <a:r>
              <a:rPr lang="fr-FR" sz="1000" b="1" dirty="0" smtClean="0">
                <a:solidFill>
                  <a:schemeClr val="bg1">
                    <a:lumMod val="50000"/>
                  </a:schemeClr>
                </a:solidFill>
                <a:latin typeface="Segoe UI" panose="020B0502040204020203" pitchFamily="34" charset="0"/>
                <a:cs typeface="Segoe UI" panose="020B0502040204020203" pitchFamily="34" charset="0"/>
              </a:rPr>
              <a:t>é</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UI pour la d</a:t>
            </a:r>
            <a:r>
              <a:rPr lang="fr-FR" sz="1000" b="1" dirty="0" smtClean="0">
                <a:solidFill>
                  <a:schemeClr val="bg1">
                    <a:lumMod val="50000"/>
                  </a:schemeClr>
                </a:solidFill>
                <a:latin typeface="Segoe UI" panose="020B0502040204020203" pitchFamily="34" charset="0"/>
                <a:cs typeface="Segoe UI" panose="020B0502040204020203" pitchFamily="34" charset="0"/>
              </a:rPr>
              <a:t>e</a:t>
            </a:r>
            <a:r>
              <a:rPr lang="en-US" sz="1000" b="1" dirty="0" err="1" smtClean="0">
                <a:solidFill>
                  <a:schemeClr val="bg1">
                    <a:lumMod val="50000"/>
                  </a:schemeClr>
                </a:solidFill>
                <a:latin typeface="Segoe UI" panose="020B0502040204020203" pitchFamily="34" charset="0"/>
                <a:cs typeface="Segoe UI" panose="020B0502040204020203" pitchFamily="34" charset="0"/>
              </a:rPr>
              <a:t>tection</a:t>
            </a:r>
            <a:r>
              <a:rPr lang="en-US" sz="1000" b="1" dirty="0" smtClean="0">
                <a:solidFill>
                  <a:schemeClr val="bg1">
                    <a:lumMod val="50000"/>
                  </a:schemeClr>
                </a:solidFill>
                <a:latin typeface="Segoe UI" panose="020B0502040204020203" pitchFamily="34" charset="0"/>
                <a:cs typeface="Segoe UI" panose="020B0502040204020203" pitchFamily="34" charset="0"/>
              </a:rPr>
              <a:t> des anomalies.</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UI du </a:t>
            </a:r>
            <a:r>
              <a:rPr lang="en-US" sz="1000" b="1" dirty="0" err="1" smtClean="0">
                <a:solidFill>
                  <a:schemeClr val="bg1">
                    <a:lumMod val="50000"/>
                  </a:schemeClr>
                </a:solidFill>
                <a:latin typeface="Segoe UI" panose="020B0502040204020203" pitchFamily="34" charset="0"/>
                <a:cs typeface="Segoe UI" panose="020B0502040204020203" pitchFamily="34" charset="0"/>
              </a:rPr>
              <a:t>Chatbot</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Tableau de </a:t>
            </a:r>
            <a:r>
              <a:rPr lang="en-US" sz="1000" b="1" dirty="0" err="1" smtClean="0">
                <a:solidFill>
                  <a:schemeClr val="bg1">
                    <a:lumMod val="50000"/>
                  </a:schemeClr>
                </a:solidFill>
                <a:latin typeface="Segoe UI" panose="020B0502040204020203" pitchFamily="34" charset="0"/>
                <a:cs typeface="Segoe UI" panose="020B0502040204020203" pitchFamily="34" charset="0"/>
              </a:rPr>
              <a:t>bord</a:t>
            </a:r>
            <a:endParaRPr lang="en-US" sz="1000" b="1" dirty="0">
              <a:solidFill>
                <a:schemeClr val="bg1">
                  <a:lumMod val="50000"/>
                </a:schemeClr>
              </a:solidFill>
              <a:latin typeface="Segoe UI" panose="020B0502040204020203" pitchFamily="34" charset="0"/>
              <a:cs typeface="Segoe UI" panose="020B0502040204020203" pitchFamily="34" charset="0"/>
            </a:endParaRPr>
          </a:p>
          <a:p>
            <a:pPr marL="182563" marR="0" lvl="0" algn="l" defTabSz="914400" rtl="0" eaLnBrk="1" fontAlgn="auto" latinLnBrk="0" hangingPunct="1">
              <a:lnSpc>
                <a:spcPct val="100000"/>
              </a:lnSpc>
              <a:spcBef>
                <a:spcPts val="0"/>
              </a:spcBef>
              <a:spcAft>
                <a:spcPts val="0"/>
              </a:spcAft>
              <a:buClrTx/>
              <a:buSzTx/>
              <a:tabLst/>
              <a:defRPr/>
            </a:pPr>
            <a:endParaRPr kumimoji="0" lang="fr-FR" sz="1000" b="1" i="0" u="none" strike="noStrike" kern="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577154"/>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6118498" y="4041832"/>
            <a:ext cx="2831697" cy="978086"/>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a:solidFill>
                  <a:schemeClr val="bg1">
                    <a:lumMod val="50000"/>
                  </a:schemeClr>
                </a:solidFill>
                <a:latin typeface="Segoe UI" panose="020B0502040204020203" pitchFamily="34" charset="0"/>
                <a:cs typeface="Segoe UI" panose="020B0502040204020203" pitchFamily="34" charset="0"/>
              </a:rPr>
              <a:t>L'objectif de la phase de développement est de mettre en œuvre les conceptions établies en une solution fonctionnelle, en codant et intégrant les différentes composantes du système, tout en s'assurant que chaque élément répond aux</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75" idx="2"/>
            <a:endCxn id="78" idx="0"/>
          </p:cNvCxnSpPr>
          <p:nvPr/>
        </p:nvCxnSpPr>
        <p:spPr>
          <a:xfrm flipH="1">
            <a:off x="7534347" y="3392601"/>
            <a:ext cx="3407" cy="64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821990" y="5815246"/>
            <a:ext cx="177413" cy="206589"/>
          </a:xfrm>
          <a:prstGeom prst="rect">
            <a:avLst/>
          </a:prstGeom>
          <a:noFill/>
        </p:spPr>
      </p:pic>
      <p:sp>
        <p:nvSpPr>
          <p:cNvPr id="9" name="Right Brace 8"/>
          <p:cNvSpPr/>
          <p:nvPr/>
        </p:nvSpPr>
        <p:spPr>
          <a:xfrm>
            <a:off x="8535525" y="5802848"/>
            <a:ext cx="211756" cy="591848"/>
          </a:xfrm>
          <a:prstGeom prst="rightBrace">
            <a:avLst>
              <a:gd name="adj1" fmla="val 2632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8710855" y="5968474"/>
            <a:ext cx="949299" cy="230832"/>
          </a:xfrm>
          <a:prstGeom prst="rect">
            <a:avLst/>
          </a:prstGeom>
        </p:spPr>
        <p:txBody>
          <a:bodyPr wrap="none">
            <a:spAutoFit/>
          </a:bodyPr>
          <a:lstStyle/>
          <a:p>
            <a:r>
              <a:rPr lang="en-US" sz="900" b="1" dirty="0" smtClean="0">
                <a:solidFill>
                  <a:schemeClr val="accent1"/>
                </a:solidFill>
                <a:latin typeface="Segoe UI" panose="020B0502040204020203" pitchFamily="34" charset="0"/>
                <a:cs typeface="Segoe UI" panose="020B0502040204020203" pitchFamily="34" charset="0"/>
              </a:rPr>
              <a:t>+ code source</a:t>
            </a:r>
            <a:endParaRPr lang="en-US" sz="900" dirty="0">
              <a:solidFill>
                <a:schemeClr val="accent1"/>
              </a:solidFill>
            </a:endParaRPr>
          </a:p>
        </p:txBody>
      </p:sp>
      <p:sp>
        <p:nvSpPr>
          <p:cNvPr id="59"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72"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81"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83"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1882171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8" grpId="0" animBg="1"/>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sp>
        <p:nvSpPr>
          <p:cNvPr id="40" name="Rectangle 39">
            <a:extLst>
              <a:ext uri="{FF2B5EF4-FFF2-40B4-BE49-F238E27FC236}">
                <a16:creationId xmlns:a16="http://schemas.microsoft.com/office/drawing/2014/main" id="{A6AC6F6D-1D31-2A72-D22F-832380EDB20C}"/>
              </a:ext>
            </a:extLst>
          </p:cNvPr>
          <p:cNvSpPr/>
          <p:nvPr/>
        </p:nvSpPr>
        <p:spPr>
          <a:xfrm>
            <a:off x="8012214" y="5388893"/>
            <a:ext cx="2568802" cy="881674"/>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fr-FR" sz="1000" b="1" dirty="0">
                <a:solidFill>
                  <a:schemeClr val="bg1">
                    <a:lumMod val="50000"/>
                  </a:schemeClr>
                </a:solidFill>
                <a:latin typeface="Segoe UI" panose="020B0502040204020203" pitchFamily="34" charset="0"/>
                <a:cs typeface="Segoe UI" panose="020B0502040204020203" pitchFamily="34" charset="0"/>
              </a:rPr>
              <a:t>Guide de mise en place de </a:t>
            </a:r>
            <a:r>
              <a:rPr lang="fr-FR" sz="1000" b="1" dirty="0" smtClean="0">
                <a:solidFill>
                  <a:schemeClr val="bg1">
                    <a:lumMod val="50000"/>
                  </a:schemeClr>
                </a:solidFill>
                <a:latin typeface="Segoe UI" panose="020B0502040204020203" pitchFamily="34" charset="0"/>
                <a:cs typeface="Segoe UI" panose="020B0502040204020203" pitchFamily="34" charset="0"/>
              </a:rPr>
              <a:t>l’environnement.</a:t>
            </a:r>
            <a:endParaRPr lang="en-US" sz="1000" b="1" dirty="0" smtClean="0">
              <a:solidFill>
                <a:schemeClr val="bg1">
                  <a:lumMod val="50000"/>
                </a:schemeClr>
              </a:solidFill>
              <a:latin typeface="Segoe UI" panose="020B0502040204020203" pitchFamily="34" charset="0"/>
              <a:cs typeface="Segoe UI" panose="020B0502040204020203" pitchFamily="34" charset="0"/>
            </a:endParaRP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Manuel </a:t>
            </a:r>
            <a:r>
              <a:rPr lang="en-US" sz="1000" b="1" dirty="0" err="1" smtClean="0">
                <a:solidFill>
                  <a:schemeClr val="bg1">
                    <a:lumMod val="50000"/>
                  </a:schemeClr>
                </a:solidFill>
                <a:latin typeface="Segoe UI" panose="020B0502040204020203" pitchFamily="34" charset="0"/>
                <a:cs typeface="Segoe UI" panose="020B0502040204020203" pitchFamily="34" charset="0"/>
              </a:rPr>
              <a:t>utilisateur</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fr-FR" sz="1000" b="1" dirty="0">
                <a:solidFill>
                  <a:schemeClr val="bg1">
                    <a:lumMod val="50000"/>
                  </a:schemeClr>
                </a:solidFill>
                <a:latin typeface="Segoe UI" panose="020B0502040204020203" pitchFamily="34" charset="0"/>
                <a:cs typeface="Segoe UI" panose="020B0502040204020203" pitchFamily="34" charset="0"/>
              </a:rPr>
              <a:t>Rapports de tests unitaires, d’intégration et de </a:t>
            </a:r>
            <a:r>
              <a:rPr lang="fr-FR" sz="1000" b="1" dirty="0" smtClean="0">
                <a:solidFill>
                  <a:schemeClr val="bg1">
                    <a:lumMod val="50000"/>
                  </a:schemeClr>
                </a:solidFill>
                <a:latin typeface="Segoe UI" panose="020B0502040204020203" pitchFamily="34" charset="0"/>
                <a:cs typeface="Segoe UI" panose="020B0502040204020203" pitchFamily="34" charset="0"/>
              </a:rPr>
              <a:t>validation.</a:t>
            </a:r>
            <a:endParaRPr lang="fr-FR" sz="1000" b="1" dirty="0">
              <a:solidFill>
                <a:schemeClr val="bg1">
                  <a:lumMod val="50000"/>
                </a:schemeClr>
              </a:solidFill>
              <a:latin typeface="Segoe UI" panose="020B0502040204020203" pitchFamily="34" charset="0"/>
              <a:cs typeface="Segoe UI" panose="020B0502040204020203" pitchFamily="34" charset="0"/>
            </a:endParaRPr>
          </a:p>
        </p:txBody>
      </p:sp>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577154"/>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8289389" y="4041832"/>
            <a:ext cx="2014452" cy="978086"/>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a:solidFill>
                  <a:schemeClr val="bg1">
                    <a:lumMod val="50000"/>
                  </a:schemeClr>
                </a:solidFill>
                <a:latin typeface="Segoe UI" panose="020B0502040204020203" pitchFamily="34" charset="0"/>
                <a:cs typeface="Segoe UI" panose="020B0502040204020203" pitchFamily="34" charset="0"/>
              </a:rPr>
              <a:t>D</a:t>
            </a:r>
            <a:r>
              <a:rPr lang="fr-FR" sz="1000" dirty="0" smtClean="0">
                <a:solidFill>
                  <a:schemeClr val="bg1">
                    <a:lumMod val="50000"/>
                  </a:schemeClr>
                </a:solidFill>
                <a:latin typeface="Segoe UI" panose="020B0502040204020203" pitchFamily="34" charset="0"/>
                <a:cs typeface="Segoe UI" panose="020B0502040204020203" pitchFamily="34" charset="0"/>
              </a:rPr>
              <a:t>éployer </a:t>
            </a:r>
            <a:r>
              <a:rPr lang="fr-FR" sz="1000" dirty="0">
                <a:solidFill>
                  <a:schemeClr val="bg1">
                    <a:lumMod val="50000"/>
                  </a:schemeClr>
                </a:solidFill>
                <a:latin typeface="Segoe UI" panose="020B0502040204020203" pitchFamily="34" charset="0"/>
                <a:cs typeface="Segoe UI" panose="020B0502040204020203" pitchFamily="34" charset="0"/>
              </a:rPr>
              <a:t>la solution développée dans l'environnement de production, en assurant une transition fluide</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50" idx="2"/>
            <a:endCxn id="78" idx="0"/>
          </p:cNvCxnSpPr>
          <p:nvPr/>
        </p:nvCxnSpPr>
        <p:spPr>
          <a:xfrm flipH="1">
            <a:off x="9296615" y="3756000"/>
            <a:ext cx="48" cy="285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006754" y="5673016"/>
            <a:ext cx="177413" cy="206589"/>
          </a:xfrm>
          <a:prstGeom prst="rect">
            <a:avLst/>
          </a:prstGeom>
          <a:noFill/>
        </p:spPr>
      </p:pic>
      <p:sp>
        <p:nvSpPr>
          <p:cNvPr id="44"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 coins arrondis 47">
            <a:extLst>
              <a:ext uri="{FF2B5EF4-FFF2-40B4-BE49-F238E27FC236}">
                <a16:creationId xmlns:a16="http://schemas.microsoft.com/office/drawing/2014/main" id="{A369BABB-D073-B46B-C21F-36C9AE967966}"/>
              </a:ext>
            </a:extLst>
          </p:cNvPr>
          <p:cNvSpPr/>
          <p:nvPr/>
        </p:nvSpPr>
        <p:spPr>
          <a:xfrm>
            <a:off x="7341673" y="522250"/>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21242808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accent5">
                    <a:lumMod val="50000"/>
                  </a:schemeClr>
                </a:solidFill>
                <a:latin typeface="Segoe UI (Corps)"/>
                <a:cs typeface="Segoe UI" panose="020B0502040204020203" pitchFamily="34" charset="0"/>
              </a:rPr>
              <a:t>Le cadre de la </a:t>
            </a:r>
            <a:r>
              <a:rPr lang="fr-FR" sz="1200" b="1" dirty="0" smtClean="0">
                <a:solidFill>
                  <a:schemeClr val="accent5">
                    <a:lumMod val="50000"/>
                  </a:schemeClr>
                </a:solidFill>
                <a:latin typeface="Segoe UI (Corps)"/>
                <a:cs typeface="Segoe UI" panose="020B0502040204020203" pitchFamily="34" charset="0"/>
              </a:rPr>
              <a:t>gouvernance</a:t>
            </a:r>
            <a:endParaRPr lang="en-US" sz="1200" b="1" dirty="0">
              <a:solidFill>
                <a:schemeClr val="accent5">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avec flèche vers la droite 10">
            <a:extLst>
              <a:ext uri="{FF2B5EF4-FFF2-40B4-BE49-F238E27FC236}">
                <a16:creationId xmlns:a16="http://schemas.microsoft.com/office/drawing/2014/main" id="{25CF8189-6FF7-C7B0-4C66-48BCE4097CB9}"/>
              </a:ext>
            </a:extLst>
          </p:cNvPr>
          <p:cNvSpPr/>
          <p:nvPr/>
        </p:nvSpPr>
        <p:spPr>
          <a:xfrm>
            <a:off x="667819" y="1484715"/>
            <a:ext cx="11003623" cy="1498600"/>
          </a:xfrm>
          <a:prstGeom prst="rightArrowCallout">
            <a:avLst>
              <a:gd name="adj1" fmla="val 100000"/>
              <a:gd name="adj2" fmla="val 50000"/>
              <a:gd name="adj3" fmla="val 0"/>
              <a:gd name="adj4" fmla="val 100000"/>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rPr>
              <a:t>Importance</a:t>
            </a:r>
            <a:r>
              <a:rPr kumimoji="0" lang="fr-FR" sz="1400" b="1" i="1" u="none" strike="noStrike" kern="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LMRoman12-Regular"/>
              </a:rPr>
              <a:t>Un cadre de gouvernance des données désigne le modèle qui pose les bases de la </a:t>
            </a:r>
            <a:r>
              <a:rPr lang="fr-FR" sz="1400" dirty="0" smtClean="0">
                <a:latin typeface="LMRoman12-Regular"/>
              </a:rPr>
              <a:t>stratégie et </a:t>
            </a:r>
            <a:r>
              <a:rPr lang="fr-FR" sz="1400" dirty="0">
                <a:latin typeface="LMRoman12-Regular"/>
              </a:rPr>
              <a:t>de la conformité des </a:t>
            </a:r>
            <a:r>
              <a:rPr lang="fr-FR" sz="1400" dirty="0" smtClean="0">
                <a:latin typeface="LMRoman12-Regular"/>
              </a:rPr>
              <a:t>données, essentiel </a:t>
            </a:r>
            <a:r>
              <a:rPr lang="fr-FR" sz="1400" dirty="0">
                <a:latin typeface="LMRoman12-Regular"/>
              </a:rPr>
              <a:t>pour assurer que l’organisation des </a:t>
            </a:r>
            <a:r>
              <a:rPr lang="fr-FR" sz="1400" dirty="0" smtClean="0">
                <a:latin typeface="LMRoman12-Regular"/>
              </a:rPr>
              <a:t>données soit </a:t>
            </a:r>
            <a:r>
              <a:rPr lang="fr-FR" sz="1400" dirty="0">
                <a:latin typeface="LMRoman12-Regular"/>
              </a:rPr>
              <a:t>à la fois efficace et conforme aux normes et réglementations. </a:t>
            </a:r>
            <a:r>
              <a:rPr lang="fr-FR" sz="1400" dirty="0"/>
              <a:t>combine ensuite les règles, les activités, les </a:t>
            </a:r>
            <a:r>
              <a:rPr lang="fr-FR" sz="1400" dirty="0" smtClean="0"/>
              <a:t>responsabilités, les </a:t>
            </a:r>
            <a:r>
              <a:rPr lang="fr-FR" sz="1400" dirty="0"/>
              <a:t>procédures et les processus qui déterminent la gestion et le contrôle de ces flux </a:t>
            </a:r>
            <a:r>
              <a:rPr lang="fr-FR" sz="1400" dirty="0" smtClean="0"/>
              <a:t>de </a:t>
            </a:r>
            <a:r>
              <a:rPr lang="en-US" sz="1400" dirty="0" err="1" smtClean="0"/>
              <a:t>données</a:t>
            </a:r>
            <a:r>
              <a:rPr lang="en-US" sz="1400" dirty="0"/>
              <a:t>.</a:t>
            </a:r>
            <a:endParaRPr lang="en-US" sz="1400" dirty="0"/>
          </a:p>
        </p:txBody>
      </p:sp>
      <p:sp>
        <p:nvSpPr>
          <p:cNvPr id="6" name="Rectangle 5"/>
          <p:cNvSpPr/>
          <p:nvPr/>
        </p:nvSpPr>
        <p:spPr>
          <a:xfrm>
            <a:off x="4348140" y="5998542"/>
            <a:ext cx="6170493" cy="453684"/>
          </a:xfrm>
          <a:prstGeom prst="rect">
            <a:avLst/>
          </a:prstGeom>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Segoe UI (Corps)"/>
              </a:rPr>
              <a:t>Data Architecture &amp; </a:t>
            </a:r>
            <a:r>
              <a:rPr lang="en-US" sz="1400" dirty="0" err="1" smtClean="0">
                <a:latin typeface="Segoe UI (Corps)"/>
              </a:rPr>
              <a:t>Outillage</a:t>
            </a:r>
            <a:endParaRPr lang="en-US" sz="1400" dirty="0">
              <a:latin typeface="Segoe UI (Corps)"/>
            </a:endParaRPr>
          </a:p>
        </p:txBody>
      </p:sp>
      <p:sp>
        <p:nvSpPr>
          <p:cNvPr id="51" name="Rectangle 50"/>
          <p:cNvSpPr/>
          <p:nvPr/>
        </p:nvSpPr>
        <p:spPr>
          <a:xfrm>
            <a:off x="4348141" y="5457923"/>
            <a:ext cx="3030659" cy="453684"/>
          </a:xfrm>
          <a:prstGeom prst="rect">
            <a:avLst/>
          </a:prstGeom>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latin typeface="Segoe UI (Corps)"/>
              </a:rPr>
              <a:t>Règles</a:t>
            </a:r>
            <a:r>
              <a:rPr lang="en-US" sz="1400" dirty="0">
                <a:latin typeface="Segoe UI (Corps)"/>
              </a:rPr>
              <a:t> </a:t>
            </a:r>
            <a:r>
              <a:rPr lang="en-US" sz="1400" dirty="0" smtClean="0">
                <a:latin typeface="Segoe UI (Corps)"/>
              </a:rPr>
              <a:t>&amp; </a:t>
            </a:r>
            <a:r>
              <a:rPr lang="en-US" sz="1400" dirty="0" err="1" smtClean="0">
                <a:latin typeface="Segoe UI (Corps)"/>
              </a:rPr>
              <a:t>Politiques</a:t>
            </a:r>
            <a:endParaRPr lang="en-US" sz="1400" dirty="0">
              <a:latin typeface="Segoe UI (Corps)"/>
            </a:endParaRPr>
          </a:p>
        </p:txBody>
      </p:sp>
      <p:sp>
        <p:nvSpPr>
          <p:cNvPr id="83" name="Rectangle 82"/>
          <p:cNvSpPr/>
          <p:nvPr/>
        </p:nvSpPr>
        <p:spPr>
          <a:xfrm>
            <a:off x="7515552" y="5457923"/>
            <a:ext cx="3003082" cy="453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Segoe UI (Corps)"/>
              </a:rPr>
              <a:t>Data Privacy</a:t>
            </a:r>
            <a:endParaRPr lang="en-US" sz="1400" dirty="0">
              <a:latin typeface="Segoe UI (Corps)"/>
            </a:endParaRPr>
          </a:p>
        </p:txBody>
      </p:sp>
      <p:sp>
        <p:nvSpPr>
          <p:cNvPr id="84" name="Rectangle 83"/>
          <p:cNvSpPr/>
          <p:nvPr/>
        </p:nvSpPr>
        <p:spPr>
          <a:xfrm>
            <a:off x="4348141" y="4880099"/>
            <a:ext cx="6170492" cy="453684"/>
          </a:xfrm>
          <a:prstGeom prst="rect">
            <a:avLst/>
          </a:prstGeom>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Segoe UI (Corps)"/>
              </a:rPr>
              <a:t>Metadata Management</a:t>
            </a:r>
            <a:endParaRPr lang="en-US" sz="1400" dirty="0">
              <a:latin typeface="Segoe UI (Corps)"/>
            </a:endParaRPr>
          </a:p>
        </p:txBody>
      </p:sp>
      <p:sp>
        <p:nvSpPr>
          <p:cNvPr id="87" name="Rectangle 86"/>
          <p:cNvSpPr/>
          <p:nvPr/>
        </p:nvSpPr>
        <p:spPr>
          <a:xfrm>
            <a:off x="4348141" y="4279526"/>
            <a:ext cx="3030659" cy="453684"/>
          </a:xfrm>
          <a:prstGeom prst="rect">
            <a:avLst/>
          </a:prstGeom>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Segoe UI (Corps)"/>
              </a:rPr>
              <a:t>Data Quality</a:t>
            </a:r>
            <a:endParaRPr lang="en-US" sz="1400" dirty="0">
              <a:latin typeface="Segoe UI (Corps)"/>
            </a:endParaRPr>
          </a:p>
        </p:txBody>
      </p:sp>
      <p:sp>
        <p:nvSpPr>
          <p:cNvPr id="88" name="Rectangle 87"/>
          <p:cNvSpPr/>
          <p:nvPr/>
        </p:nvSpPr>
        <p:spPr>
          <a:xfrm>
            <a:off x="7515552" y="4279526"/>
            <a:ext cx="3003082" cy="453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Segoe UI (Corps)"/>
              </a:rPr>
              <a:t>Data Security</a:t>
            </a:r>
            <a:endParaRPr lang="en-US" sz="1400" dirty="0">
              <a:latin typeface="Segoe UI (Corps)"/>
            </a:endParaRPr>
          </a:p>
        </p:txBody>
      </p:sp>
      <p:sp>
        <p:nvSpPr>
          <p:cNvPr id="89" name="Rectangle 88"/>
          <p:cNvSpPr/>
          <p:nvPr/>
        </p:nvSpPr>
        <p:spPr>
          <a:xfrm>
            <a:off x="8406470" y="3713330"/>
            <a:ext cx="2112164" cy="453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Segoe UI (Corps)"/>
              </a:rPr>
              <a:t>Data Culture</a:t>
            </a:r>
            <a:endParaRPr lang="en-US" sz="1400" dirty="0">
              <a:latin typeface="Segoe UI (Corps)"/>
            </a:endParaRPr>
          </a:p>
        </p:txBody>
      </p:sp>
      <p:sp>
        <p:nvSpPr>
          <p:cNvPr id="90" name="Rectangle 89"/>
          <p:cNvSpPr/>
          <p:nvPr/>
        </p:nvSpPr>
        <p:spPr>
          <a:xfrm>
            <a:off x="6401814" y="3713330"/>
            <a:ext cx="1827511" cy="453684"/>
          </a:xfrm>
          <a:prstGeom prst="rect">
            <a:avLst/>
          </a:prstGeom>
          <a:solidFill>
            <a:schemeClr val="accent5">
              <a:lumMod val="60000"/>
              <a:lumOff val="40000"/>
            </a:schemeClr>
          </a:solidFill>
          <a:ln w="127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Segoe UI (Corps)"/>
              </a:rPr>
              <a:t>Data Insight</a:t>
            </a:r>
            <a:endParaRPr lang="en-US" sz="1400" dirty="0">
              <a:latin typeface="Segoe UI (Corps)"/>
            </a:endParaRPr>
          </a:p>
        </p:txBody>
      </p:sp>
      <p:sp>
        <p:nvSpPr>
          <p:cNvPr id="91" name="Rectangle 90"/>
          <p:cNvSpPr/>
          <p:nvPr/>
        </p:nvSpPr>
        <p:spPr>
          <a:xfrm>
            <a:off x="4348141" y="3713330"/>
            <a:ext cx="1876528" cy="4536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Segoe UI (Corps)"/>
              </a:rPr>
              <a:t>Data Catalog</a:t>
            </a:r>
            <a:endParaRPr lang="en-US" sz="1400" dirty="0">
              <a:latin typeface="Segoe UI (Corps)"/>
            </a:endParaRPr>
          </a:p>
        </p:txBody>
      </p:sp>
      <p:sp>
        <p:nvSpPr>
          <p:cNvPr id="92" name="Rectangle 91"/>
          <p:cNvSpPr/>
          <p:nvPr/>
        </p:nvSpPr>
        <p:spPr>
          <a:xfrm>
            <a:off x="966625" y="4953052"/>
            <a:ext cx="2512226" cy="307777"/>
          </a:xfrm>
          <a:prstGeom prst="rect">
            <a:avLst/>
          </a:prstGeom>
        </p:spPr>
        <p:txBody>
          <a:bodyPr wrap="none">
            <a:spAutoFit/>
          </a:bodyPr>
          <a:lstStyle/>
          <a:p>
            <a:r>
              <a:rPr lang="en-US" sz="1400" dirty="0" smtClean="0">
                <a:solidFill>
                  <a:schemeClr val="accent5">
                    <a:lumMod val="50000"/>
                  </a:schemeClr>
                </a:solidFill>
                <a:latin typeface="Segoe UI (Corps)"/>
              </a:rPr>
              <a:t>Les </a:t>
            </a:r>
            <a:r>
              <a:rPr lang="en-US" sz="1400" dirty="0" err="1" smtClean="0">
                <a:solidFill>
                  <a:schemeClr val="accent5">
                    <a:lumMod val="50000"/>
                  </a:schemeClr>
                </a:solidFill>
                <a:latin typeface="Segoe UI (Corps)"/>
              </a:rPr>
              <a:t>piliers</a:t>
            </a:r>
            <a:r>
              <a:rPr lang="en-US" sz="1400" dirty="0" smtClean="0">
                <a:solidFill>
                  <a:schemeClr val="accent5">
                    <a:lumMod val="50000"/>
                  </a:schemeClr>
                </a:solidFill>
                <a:latin typeface="Segoe UI (Corps)"/>
              </a:rPr>
              <a:t> de la </a:t>
            </a:r>
            <a:r>
              <a:rPr lang="en-US" sz="1400" dirty="0" err="1" smtClean="0">
                <a:solidFill>
                  <a:schemeClr val="accent5">
                    <a:lumMod val="50000"/>
                  </a:schemeClr>
                </a:solidFill>
                <a:latin typeface="Segoe UI (Corps)"/>
              </a:rPr>
              <a:t>gouvernance</a:t>
            </a:r>
            <a:endParaRPr lang="en-US" dirty="0">
              <a:solidFill>
                <a:schemeClr val="accent5">
                  <a:lumMod val="50000"/>
                </a:schemeClr>
              </a:solidFill>
            </a:endParaRPr>
          </a:p>
        </p:txBody>
      </p:sp>
      <p:sp>
        <p:nvSpPr>
          <p:cNvPr id="9" name="Left Brace 8"/>
          <p:cNvSpPr/>
          <p:nvPr/>
        </p:nvSpPr>
        <p:spPr>
          <a:xfrm>
            <a:off x="3503591" y="3713330"/>
            <a:ext cx="450325" cy="2738896"/>
          </a:xfrm>
          <a:prstGeom prst="leftBrace">
            <a:avLst>
              <a:gd name="adj1" fmla="val 70318"/>
              <a:gd name="adj2" fmla="val 511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220694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fad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fade">
                                      <p:cBhvr>
                                        <p:cTn id="43" dur="500"/>
                                        <p:tgtEl>
                                          <p:spTgt spid="8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fade">
                                      <p:cBhvr>
                                        <p:cTn id="51" dur="500"/>
                                        <p:tgtEl>
                                          <p:spTgt spid="9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fade">
                                      <p:cBhvr>
                                        <p:cTn id="5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 grpId="0" animBg="1"/>
      <p:bldP spid="51" grpId="0" animBg="1"/>
      <p:bldP spid="83" grpId="0" animBg="1"/>
      <p:bldP spid="84" grpId="0" animBg="1"/>
      <p:bldP spid="87" grpId="0" animBg="1"/>
      <p:bldP spid="88" grpId="0" animBg="1"/>
      <p:bldP spid="89" grpId="0" animBg="1"/>
      <p:bldP spid="90" grpId="0" animBg="1"/>
      <p:bldP spid="91" grpId="0" animBg="1"/>
      <p:bldP spid="92"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81" name="Rectangle 80"/>
          <p:cNvSpPr/>
          <p:nvPr/>
        </p:nvSpPr>
        <p:spPr>
          <a:xfrm>
            <a:off x="11060130" y="1386532"/>
            <a:ext cx="915970" cy="476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82">
            <a:extLst>
              <a:ext uri="{FF2B5EF4-FFF2-40B4-BE49-F238E27FC236}">
                <a16:creationId xmlns:a16="http://schemas.microsoft.com/office/drawing/2014/main" id="{B77F0EF0-15BB-1BE9-0A81-5BD137964007}"/>
              </a:ext>
            </a:extLst>
          </p:cNvPr>
          <p:cNvSpPr/>
          <p:nvPr/>
        </p:nvSpPr>
        <p:spPr bwMode="gray">
          <a:xfrm>
            <a:off x="1862174" y="4925387"/>
            <a:ext cx="1920226" cy="1477054"/>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b="1" dirty="0">
                <a:solidFill>
                  <a:schemeClr val="bg1">
                    <a:lumMod val="50000"/>
                  </a:schemeClr>
                </a:solidFill>
                <a:latin typeface="Segoe UI (Corps)"/>
              </a:rPr>
              <a:t>Ingestion manuelle : </a:t>
            </a:r>
            <a:r>
              <a:rPr lang="fr-FR" sz="1200" dirty="0">
                <a:solidFill>
                  <a:schemeClr val="bg1">
                    <a:lumMod val="50000"/>
                  </a:schemeClr>
                </a:solidFill>
                <a:latin typeface="Segoe UI (Corps)"/>
              </a:rPr>
              <a:t>Les utilisateurs effectuent l’ingestion de données dans </a:t>
            </a:r>
            <a:r>
              <a:rPr lang="fr-FR" sz="1200" dirty="0" err="1" smtClean="0">
                <a:solidFill>
                  <a:schemeClr val="bg1">
                    <a:lumMod val="50000"/>
                  </a:schemeClr>
                </a:solidFill>
                <a:latin typeface="Segoe UI (Corps)"/>
              </a:rPr>
              <a:t>Hive</a:t>
            </a:r>
            <a:r>
              <a:rPr lang="fr-FR" sz="1200" dirty="0">
                <a:solidFill>
                  <a:schemeClr val="bg1">
                    <a:lumMod val="50000"/>
                  </a:schemeClr>
                </a:solidFill>
                <a:latin typeface="Segoe UI (Corps)"/>
              </a:rPr>
              <a:t> </a:t>
            </a:r>
            <a:r>
              <a:rPr lang="fr-FR" sz="1200" dirty="0" smtClean="0">
                <a:solidFill>
                  <a:schemeClr val="bg1">
                    <a:lumMod val="50000"/>
                  </a:schemeClr>
                </a:solidFill>
                <a:latin typeface="Segoe UI (Corps)"/>
              </a:rPr>
              <a:t>plutôt </a:t>
            </a:r>
            <a:r>
              <a:rPr lang="fr-FR" sz="1200" dirty="0">
                <a:solidFill>
                  <a:schemeClr val="bg1">
                    <a:lumMod val="50000"/>
                  </a:schemeClr>
                </a:solidFill>
                <a:latin typeface="Segoe UI (Corps)"/>
              </a:rPr>
              <a:t>que de les automatiser.</a:t>
            </a:r>
            <a:endParaRPr kumimoji="0" lang="fr-FR" sz="7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108" name="Connecteur droit avec flèche 30">
            <a:extLst>
              <a:ext uri="{FF2B5EF4-FFF2-40B4-BE49-F238E27FC236}">
                <a16:creationId xmlns:a16="http://schemas.microsoft.com/office/drawing/2014/main" id="{3FDA47EE-4126-6E2A-1F5D-9C1F14B79273}"/>
              </a:ext>
            </a:extLst>
          </p:cNvPr>
          <p:cNvCxnSpPr>
            <a:cxnSpLocks/>
            <a:stCxn id="2" idx="2"/>
            <a:endCxn id="107" idx="0"/>
          </p:cNvCxnSpPr>
          <p:nvPr/>
        </p:nvCxnSpPr>
        <p:spPr>
          <a:xfrm>
            <a:off x="2804595" y="3501872"/>
            <a:ext cx="17692" cy="1423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Freeform 82">
            <a:extLst>
              <a:ext uri="{FF2B5EF4-FFF2-40B4-BE49-F238E27FC236}">
                <a16:creationId xmlns:a16="http://schemas.microsoft.com/office/drawing/2014/main" id="{B77F0EF0-15BB-1BE9-0A81-5BD137964007}"/>
              </a:ext>
            </a:extLst>
          </p:cNvPr>
          <p:cNvSpPr/>
          <p:nvPr/>
        </p:nvSpPr>
        <p:spPr bwMode="gray">
          <a:xfrm>
            <a:off x="4544574" y="4932947"/>
            <a:ext cx="2113080" cy="145922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b="1" dirty="0">
                <a:solidFill>
                  <a:schemeClr val="bg1">
                    <a:lumMod val="50000"/>
                  </a:schemeClr>
                </a:solidFill>
                <a:latin typeface="Segoe UI (Corps)"/>
              </a:rPr>
              <a:t>Gestion des erreurs : </a:t>
            </a:r>
            <a:r>
              <a:rPr lang="fr-FR" sz="1200" dirty="0">
                <a:solidFill>
                  <a:schemeClr val="bg1">
                    <a:lumMod val="50000"/>
                  </a:schemeClr>
                </a:solidFill>
                <a:latin typeface="Segoe UI (Corps)"/>
              </a:rPr>
              <a:t>Les processus d’ingestion peuvent rencontrer des </a:t>
            </a:r>
            <a:r>
              <a:rPr lang="fr-FR" sz="1200" dirty="0" smtClean="0">
                <a:solidFill>
                  <a:schemeClr val="bg1">
                    <a:lumMod val="50000"/>
                  </a:schemeClr>
                </a:solidFill>
                <a:latin typeface="Segoe UI (Corps)"/>
              </a:rPr>
              <a:t>erreurs qui nécessitent une intervention manuelle pour les résoudre.</a:t>
            </a:r>
            <a:endParaRPr kumimoji="0" lang="fr-FR" sz="7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109" name="Straight Arrow Connector 108"/>
          <p:cNvCxnSpPr>
            <a:stCxn id="107" idx="3"/>
            <a:endCxn id="112" idx="1"/>
          </p:cNvCxnSpPr>
          <p:nvPr/>
        </p:nvCxnSpPr>
        <p:spPr>
          <a:xfrm flipV="1">
            <a:off x="3782400" y="5662557"/>
            <a:ext cx="762174" cy="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201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par>
                                <p:cTn id="11" presetID="22" presetClass="entr" presetSubtype="8"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ipe(left)">
                                      <p:cBhvr>
                                        <p:cTn id="13" dur="500"/>
                                        <p:tgtEl>
                                          <p:spTgt spid="61"/>
                                        </p:tgtEl>
                                      </p:cBhvr>
                                    </p:animEffect>
                                  </p:childTnLst>
                                </p:cTn>
                              </p:par>
                              <p:par>
                                <p:cTn id="14" presetID="22" presetClass="entr" presetSubtype="8"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500"/>
                                        <p:tgtEl>
                                          <p:spTgt spid="9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0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5134"/>
                                        </p:tgtEl>
                                        <p:attrNameLst>
                                          <p:attrName>style.visibility</p:attrName>
                                        </p:attrNameLst>
                                      </p:cBhvr>
                                      <p:to>
                                        <p:strVal val="visible"/>
                                      </p:to>
                                    </p:set>
                                    <p:animEffect transition="in" filter="fade">
                                      <p:cBhvr>
                                        <p:cTn id="45" dur="500"/>
                                        <p:tgtEl>
                                          <p:spTgt spid="51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par>
                                <p:cTn id="51" presetID="10" presetClass="entr" presetSubtype="0" fill="hold" nodeType="withEffect">
                                  <p:stCondLst>
                                    <p:cond delay="0"/>
                                  </p:stCondLst>
                                  <p:childTnLst>
                                    <p:set>
                                      <p:cBhvr>
                                        <p:cTn id="52" dur="1" fill="hold">
                                          <p:stCondLst>
                                            <p:cond delay="0"/>
                                          </p:stCondLst>
                                        </p:cTn>
                                        <p:tgtEl>
                                          <p:spTgt spid="5136"/>
                                        </p:tgtEl>
                                        <p:attrNameLst>
                                          <p:attrName>style.visibility</p:attrName>
                                        </p:attrNameLst>
                                      </p:cBhvr>
                                      <p:to>
                                        <p:strVal val="visible"/>
                                      </p:to>
                                    </p:set>
                                    <p:animEffect transition="in" filter="fade">
                                      <p:cBhvr>
                                        <p:cTn id="53" dur="500"/>
                                        <p:tgtEl>
                                          <p:spTgt spid="51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left)">
                                      <p:cBhvr>
                                        <p:cTn id="66" dur="500"/>
                                        <p:tgtEl>
                                          <p:spTgt spid="41"/>
                                        </p:tgtEl>
                                      </p:cBhvr>
                                    </p:animEffect>
                                  </p:childTnLst>
                                </p:cTn>
                              </p:par>
                              <p:par>
                                <p:cTn id="67" presetID="10"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94"/>
                                        </p:tgtEl>
                                        <p:attrNameLst>
                                          <p:attrName>style.visibility</p:attrName>
                                        </p:attrNameLst>
                                      </p:cBhvr>
                                      <p:to>
                                        <p:strVal val="visible"/>
                                      </p:to>
                                    </p:set>
                                    <p:animEffect transition="in" filter="fade">
                                      <p:cBhvr>
                                        <p:cTn id="74" dur="500"/>
                                        <p:tgtEl>
                                          <p:spTgt spid="94"/>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wipe(up)">
                                      <p:cBhvr>
                                        <p:cTn id="77" dur="500"/>
                                        <p:tgtEl>
                                          <p:spTgt spid="7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up)">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wipe(left)">
                                      <p:cBhvr>
                                        <p:cTn id="87" dur="500"/>
                                        <p:tgtEl>
                                          <p:spTgt spid="49"/>
                                        </p:tgtEl>
                                      </p:cBhvr>
                                    </p:animEffect>
                                  </p:childTnLst>
                                </p:cTn>
                              </p:par>
                              <p:par>
                                <p:cTn id="88" presetID="10" presetClass="entr" presetSubtype="0" fill="hold" nodeType="with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fade">
                                      <p:cBhvr>
                                        <p:cTn id="90" dur="500"/>
                                        <p:tgtEl>
                                          <p:spTgt spid="7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fade">
                                      <p:cBhvr>
                                        <p:cTn id="9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76" grpId="0"/>
      <p:bldP spid="63" grpId="0"/>
      <p:bldP spid="93" grpId="0"/>
      <p:bldP spid="77" grpId="0" animBg="1"/>
      <p:bldP spid="94" grpId="0"/>
      <p:bldP spid="107" grpId="0" animBg="1"/>
      <p:bldP spid="1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60130" y="3012440"/>
            <a:ext cx="380270" cy="380270"/>
          </a:xfrm>
          <a:prstGeom prst="rect">
            <a:avLst/>
          </a:prstGeom>
        </p:spPr>
      </p:pic>
      <p:cxnSp>
        <p:nvCxnSpPr>
          <p:cNvPr id="53" name="Straight Arrow Connector 52"/>
          <p:cNvCxnSpPr>
            <a:stCxn id="76" idx="3"/>
            <a:endCxn id="50" idx="1"/>
          </p:cNvCxnSpPr>
          <p:nvPr/>
        </p:nvCxnSpPr>
        <p:spPr>
          <a:xfrm>
            <a:off x="10708117" y="3200588"/>
            <a:ext cx="352013" cy="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81" name="Rectangle 80"/>
          <p:cNvSpPr/>
          <p:nvPr/>
        </p:nvSpPr>
        <p:spPr>
          <a:xfrm>
            <a:off x="11060130" y="1386532"/>
            <a:ext cx="915970" cy="476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82">
            <a:extLst>
              <a:ext uri="{FF2B5EF4-FFF2-40B4-BE49-F238E27FC236}">
                <a16:creationId xmlns:a16="http://schemas.microsoft.com/office/drawing/2014/main" id="{B77F0EF0-15BB-1BE9-0A81-5BD137964007}"/>
              </a:ext>
            </a:extLst>
          </p:cNvPr>
          <p:cNvSpPr/>
          <p:nvPr/>
        </p:nvSpPr>
        <p:spPr bwMode="gray">
          <a:xfrm>
            <a:off x="9175604" y="5098402"/>
            <a:ext cx="1865476"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dirty="0">
                <a:solidFill>
                  <a:schemeClr val="bg1">
                    <a:lumMod val="50000"/>
                  </a:schemeClr>
                </a:solidFill>
                <a:latin typeface="Segoe UI (Corps)"/>
              </a:rPr>
              <a:t>La </a:t>
            </a:r>
            <a:r>
              <a:rPr lang="fr-FR" sz="1200" b="1" dirty="0">
                <a:solidFill>
                  <a:schemeClr val="bg1">
                    <a:lumMod val="50000"/>
                  </a:schemeClr>
                </a:solidFill>
                <a:latin typeface="Segoe UI (Corps)"/>
              </a:rPr>
              <a:t>génération manuelle</a:t>
            </a:r>
            <a:r>
              <a:rPr lang="fr-FR" sz="1200" dirty="0">
                <a:solidFill>
                  <a:schemeClr val="bg1">
                    <a:lumMod val="50000"/>
                  </a:schemeClr>
                </a:solidFill>
                <a:latin typeface="Segoe UI (Corps)"/>
              </a:rPr>
              <a:t> de rapports de qualité de </a:t>
            </a:r>
            <a:r>
              <a:rPr lang="fr-FR" sz="1200" dirty="0" smtClean="0">
                <a:solidFill>
                  <a:schemeClr val="bg1">
                    <a:lumMod val="50000"/>
                  </a:schemeClr>
                </a:solidFill>
                <a:latin typeface="Segoe UI (Corps)"/>
              </a:rPr>
              <a:t>métadonnées.</a:t>
            </a:r>
            <a:endParaRPr kumimoji="0" lang="fr-FR" sz="7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125" name="Connecteur droit avec flèche 30">
            <a:extLst>
              <a:ext uri="{FF2B5EF4-FFF2-40B4-BE49-F238E27FC236}">
                <a16:creationId xmlns:a16="http://schemas.microsoft.com/office/drawing/2014/main" id="{3FDA47EE-4126-6E2A-1F5D-9C1F14B79273}"/>
              </a:ext>
            </a:extLst>
          </p:cNvPr>
          <p:cNvCxnSpPr>
            <a:cxnSpLocks/>
            <a:stCxn id="75" idx="2"/>
            <a:endCxn id="124" idx="0"/>
          </p:cNvCxnSpPr>
          <p:nvPr/>
        </p:nvCxnSpPr>
        <p:spPr>
          <a:xfrm>
            <a:off x="10097652" y="3654727"/>
            <a:ext cx="10690" cy="144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5610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left)">
                                      <p:cBhvr>
                                        <p:cTn id="13" dur="500"/>
                                        <p:tgtEl>
                                          <p:spTgt spid="53"/>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60130" y="3012440"/>
            <a:ext cx="380270" cy="380270"/>
          </a:xfrm>
          <a:prstGeom prst="rect">
            <a:avLst/>
          </a:prstGeom>
        </p:spPr>
      </p:pic>
      <p:cxnSp>
        <p:nvCxnSpPr>
          <p:cNvPr id="53" name="Straight Arrow Connector 52"/>
          <p:cNvCxnSpPr>
            <a:stCxn id="76" idx="3"/>
            <a:endCxn id="50" idx="1"/>
          </p:cNvCxnSpPr>
          <p:nvPr/>
        </p:nvCxnSpPr>
        <p:spPr>
          <a:xfrm>
            <a:off x="10708117" y="3200588"/>
            <a:ext cx="352013" cy="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81" name="Rectangle 80"/>
          <p:cNvSpPr/>
          <p:nvPr/>
        </p:nvSpPr>
        <p:spPr>
          <a:xfrm>
            <a:off x="11060130" y="1386532"/>
            <a:ext cx="915970" cy="476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82">
            <a:extLst>
              <a:ext uri="{FF2B5EF4-FFF2-40B4-BE49-F238E27FC236}">
                <a16:creationId xmlns:a16="http://schemas.microsoft.com/office/drawing/2014/main" id="{B77F0EF0-15BB-1BE9-0A81-5BD137964007}"/>
              </a:ext>
            </a:extLst>
          </p:cNvPr>
          <p:cNvSpPr/>
          <p:nvPr/>
        </p:nvSpPr>
        <p:spPr bwMode="gray">
          <a:xfrm>
            <a:off x="10417995" y="4898302"/>
            <a:ext cx="1692233"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400" dirty="0">
                <a:solidFill>
                  <a:schemeClr val="bg1">
                    <a:lumMod val="50000"/>
                  </a:schemeClr>
                </a:solidFill>
                <a:latin typeface="Segoe UI (Corps)"/>
              </a:rPr>
              <a:t>Le manque d’</a:t>
            </a:r>
            <a:r>
              <a:rPr lang="fr-FR" sz="1400" b="1" dirty="0">
                <a:solidFill>
                  <a:schemeClr val="bg1">
                    <a:lumMod val="50000"/>
                  </a:schemeClr>
                </a:solidFill>
                <a:latin typeface="Segoe UI (Corps)"/>
              </a:rPr>
              <a:t>extraction d’insights </a:t>
            </a:r>
            <a:r>
              <a:rPr lang="fr-FR" sz="1400" dirty="0">
                <a:solidFill>
                  <a:schemeClr val="bg1">
                    <a:lumMod val="50000"/>
                  </a:schemeClr>
                </a:solidFill>
                <a:latin typeface="Segoe UI (Corps)"/>
              </a:rPr>
              <a:t>à partir des métadonnées</a:t>
            </a:r>
            <a:endParaRPr kumimoji="0" lang="fr-FR" sz="5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125" name="Connecteur droit avec flèche 30">
            <a:extLst>
              <a:ext uri="{FF2B5EF4-FFF2-40B4-BE49-F238E27FC236}">
                <a16:creationId xmlns:a16="http://schemas.microsoft.com/office/drawing/2014/main" id="{3FDA47EE-4126-6E2A-1F5D-9C1F14B79273}"/>
              </a:ext>
            </a:extLst>
          </p:cNvPr>
          <p:cNvCxnSpPr>
            <a:cxnSpLocks/>
            <a:stCxn id="50" idx="2"/>
            <a:endCxn id="124" idx="0"/>
          </p:cNvCxnSpPr>
          <p:nvPr/>
        </p:nvCxnSpPr>
        <p:spPr>
          <a:xfrm>
            <a:off x="11250265" y="3392710"/>
            <a:ext cx="13847" cy="150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3727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60130" y="3012440"/>
            <a:ext cx="380270" cy="380270"/>
          </a:xfrm>
          <a:prstGeom prst="rect">
            <a:avLst/>
          </a:prstGeom>
        </p:spPr>
      </p:pic>
      <p:cxnSp>
        <p:nvCxnSpPr>
          <p:cNvPr id="53" name="Straight Arrow Connector 52"/>
          <p:cNvCxnSpPr>
            <a:stCxn id="76" idx="3"/>
            <a:endCxn id="50" idx="1"/>
          </p:cNvCxnSpPr>
          <p:nvPr/>
        </p:nvCxnSpPr>
        <p:spPr>
          <a:xfrm>
            <a:off x="10708117" y="3200588"/>
            <a:ext cx="352013" cy="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5" name="Rounded Rectangle 4"/>
          <p:cNvSpPr/>
          <p:nvPr/>
        </p:nvSpPr>
        <p:spPr>
          <a:xfrm>
            <a:off x="482885" y="1332375"/>
            <a:ext cx="11493215" cy="3434834"/>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Rectangle 80"/>
          <p:cNvSpPr/>
          <p:nvPr/>
        </p:nvSpPr>
        <p:spPr>
          <a:xfrm>
            <a:off x="11194716" y="1169027"/>
            <a:ext cx="915970" cy="664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1440399" y="1002884"/>
            <a:ext cx="683211" cy="683211"/>
          </a:xfrm>
          <a:prstGeom prst="rect">
            <a:avLst/>
          </a:prstGeom>
        </p:spPr>
      </p:pic>
      <p:sp>
        <p:nvSpPr>
          <p:cNvPr id="51" name="Freeform 82">
            <a:extLst>
              <a:ext uri="{FF2B5EF4-FFF2-40B4-BE49-F238E27FC236}">
                <a16:creationId xmlns:a16="http://schemas.microsoft.com/office/drawing/2014/main" id="{B77F0EF0-15BB-1BE9-0A81-5BD137964007}"/>
              </a:ext>
            </a:extLst>
          </p:cNvPr>
          <p:cNvSpPr/>
          <p:nvPr/>
        </p:nvSpPr>
        <p:spPr bwMode="gray">
          <a:xfrm>
            <a:off x="9076882" y="5406447"/>
            <a:ext cx="2005007"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400" b="1" dirty="0" smtClean="0">
                <a:solidFill>
                  <a:schemeClr val="bg1">
                    <a:lumMod val="50000"/>
                  </a:schemeClr>
                </a:solidFill>
                <a:latin typeface="Segoe UI (Corps)"/>
              </a:rPr>
              <a:t>Orchestration manuelle </a:t>
            </a:r>
            <a:r>
              <a:rPr lang="fr-FR" sz="1400" dirty="0" smtClean="0">
                <a:solidFill>
                  <a:schemeClr val="bg1">
                    <a:lumMod val="50000"/>
                  </a:schemeClr>
                </a:solidFill>
                <a:latin typeface="Segoe UI (Corps)"/>
              </a:rPr>
              <a:t>des différents processus du pipeline.</a:t>
            </a:r>
            <a:endParaRPr kumimoji="0" lang="fr-FR" sz="5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cxnSp>
        <p:nvCxnSpPr>
          <p:cNvPr id="8" name="Elbow Connector 7"/>
          <p:cNvCxnSpPr>
            <a:stCxn id="6" idx="2"/>
            <a:endCxn id="51" idx="0"/>
          </p:cNvCxnSpPr>
          <p:nvPr/>
        </p:nvCxnSpPr>
        <p:spPr>
          <a:xfrm rot="5400000">
            <a:off x="9070520" y="2694962"/>
            <a:ext cx="3720352" cy="1702619"/>
          </a:xfrm>
          <a:prstGeom prst="bentConnector3">
            <a:avLst>
              <a:gd name="adj1" fmla="val 6726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36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Analyse</a:t>
            </a:r>
            <a:r>
              <a:rPr kumimoji="0" lang="en-US" sz="1200" b="1" i="0" u="none" strike="noStrike" kern="1200" cap="none" spc="0" normalizeH="0" noProof="0" dirty="0" smtClean="0">
                <a:ln>
                  <a:noFill/>
                </a:ln>
                <a:solidFill>
                  <a:schemeClr val="accent5">
                    <a:lumMod val="50000"/>
                  </a:schemeClr>
                </a:solidFill>
                <a:effectLst/>
                <a:uLnTx/>
                <a:uFillTx/>
                <a:latin typeface="Segoe UI (Corps)"/>
              </a:rPr>
              <a:t> de </a:t>
            </a:r>
            <a:r>
              <a:rPr kumimoji="0" lang="en-US" sz="1200" b="1" i="0" u="none" strike="noStrike" kern="1200" cap="none" spc="0" normalizeH="0" noProof="0" dirty="0" err="1" smtClean="0">
                <a:ln>
                  <a:noFill/>
                </a:ln>
                <a:solidFill>
                  <a:schemeClr val="accent5">
                    <a:lumMod val="50000"/>
                  </a:schemeClr>
                </a:solidFill>
                <a:effectLst/>
                <a:uLnTx/>
                <a:uFillTx/>
                <a:latin typeface="Segoe UI (Corps)"/>
              </a:rPr>
              <a:t>l’existant</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ORACLE DB"/>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58038" y="2426957"/>
            <a:ext cx="506807" cy="550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Xlsx - Icônes fichiers et dossiers gratuites"/>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98009" y="3501872"/>
            <a:ext cx="466836" cy="4668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495765" y="2884213"/>
            <a:ext cx="617659" cy="617659"/>
          </a:xfrm>
          <a:prstGeom prst="rect">
            <a:avLst/>
          </a:prstGeom>
        </p:spPr>
      </p:pic>
      <p:pic>
        <p:nvPicPr>
          <p:cNvPr id="5134" name="Picture 14" descr="File:Apache Hive logo.svg - Wikimedia Commons"/>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651623" y="2930617"/>
            <a:ext cx="586390" cy="527648"/>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pache Atlas- Quick start (part I — REST &amp; UI) | by Alexey Artemov | Medium"/>
          <p:cNvPicPr>
            <a:picLocks noChangeAspect="1" noChangeArrowheads="1"/>
          </p:cNvPicPr>
          <p:nvPr/>
        </p:nvPicPr>
        <p:blipFill rotWithShape="1">
          <a:blip r:embed="rId7" cstate="hqprint">
            <a:extLst>
              <a:ext uri="{28A0092B-C50C-407E-A947-70E740481C1C}">
                <a14:useLocalDpi xmlns:a14="http://schemas.microsoft.com/office/drawing/2010/main" val="0"/>
              </a:ext>
            </a:extLst>
          </a:blip>
          <a:srcRect b="28708"/>
          <a:stretch/>
        </p:blipFill>
        <p:spPr bwMode="auto">
          <a:xfrm>
            <a:off x="4728013" y="3022600"/>
            <a:ext cx="1433575" cy="34578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2" idx="3"/>
            <a:endCxn id="5134" idx="1"/>
          </p:cNvCxnSpPr>
          <p:nvPr/>
        </p:nvCxnSpPr>
        <p:spPr>
          <a:xfrm>
            <a:off x="3113424" y="3193043"/>
            <a:ext cx="538199" cy="1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134" idx="3"/>
            <a:endCxn id="5136" idx="1"/>
          </p:cNvCxnSpPr>
          <p:nvPr/>
        </p:nvCxnSpPr>
        <p:spPr>
          <a:xfrm>
            <a:off x="4238013" y="3194441"/>
            <a:ext cx="490000" cy="1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97941" y="2967164"/>
            <a:ext cx="1293944" cy="461665"/>
          </a:xfrm>
          <a:prstGeom prst="rect">
            <a:avLst/>
          </a:prstGeom>
          <a:noFill/>
        </p:spPr>
        <p:txBody>
          <a:bodyPr wrap="none" rtlCol="0">
            <a:spAutoFit/>
          </a:bodyPr>
          <a:lstStyle/>
          <a:p>
            <a:pPr algn="ctr"/>
            <a:r>
              <a:rPr lang="en-US" sz="1200" dirty="0" smtClean="0">
                <a:latin typeface="Segoe UI (Corps)"/>
              </a:rPr>
              <a:t>Metadata export</a:t>
            </a:r>
          </a:p>
          <a:p>
            <a:pPr algn="ctr"/>
            <a:r>
              <a:rPr lang="en-US" sz="1200" b="1" i="1" dirty="0" smtClean="0">
                <a:latin typeface="Segoe UI (Corps)"/>
              </a:rPr>
              <a:t>API</a:t>
            </a:r>
            <a:endParaRPr lang="en-US" sz="1200" b="1" i="1" dirty="0">
              <a:latin typeface="Segoe UI (Corps)"/>
            </a:endParaRPr>
          </a:p>
        </p:txBody>
      </p:sp>
      <p:cxnSp>
        <p:nvCxnSpPr>
          <p:cNvPr id="36" name="Straight Arrow Connector 35"/>
          <p:cNvCxnSpPr>
            <a:stCxn id="5136" idx="3"/>
            <a:endCxn id="27" idx="1"/>
          </p:cNvCxnSpPr>
          <p:nvPr/>
        </p:nvCxnSpPr>
        <p:spPr>
          <a:xfrm>
            <a:off x="6161588" y="3195492"/>
            <a:ext cx="636353" cy="2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671823" y="2997200"/>
            <a:ext cx="405059" cy="405059"/>
          </a:xfrm>
          <a:prstGeom prst="rect">
            <a:avLst/>
          </a:prstGeom>
        </p:spPr>
      </p:pic>
      <p:cxnSp>
        <p:nvCxnSpPr>
          <p:cNvPr id="41" name="Straight Arrow Connector 40"/>
          <p:cNvCxnSpPr>
            <a:stCxn id="27" idx="3"/>
            <a:endCxn id="37" idx="1"/>
          </p:cNvCxnSpPr>
          <p:nvPr/>
        </p:nvCxnSpPr>
        <p:spPr>
          <a:xfrm>
            <a:off x="8091885" y="3197997"/>
            <a:ext cx="579938" cy="1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5400000">
            <a:off x="8700159" y="2612027"/>
            <a:ext cx="307746" cy="307746"/>
          </a:xfrm>
          <a:prstGeom prst="rect">
            <a:avLst/>
          </a:prstGeom>
        </p:spPr>
      </p:pic>
      <p:pic>
        <p:nvPicPr>
          <p:cNvPr id="75" name="Picture 74"/>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939832" y="3339087"/>
            <a:ext cx="315640" cy="315640"/>
          </a:xfrm>
          <a:prstGeom prst="rect">
            <a:avLst/>
          </a:prstGeom>
        </p:spPr>
      </p:pic>
      <p:sp>
        <p:nvSpPr>
          <p:cNvPr id="76" name="TextBox 75"/>
          <p:cNvSpPr txBox="1"/>
          <p:nvPr/>
        </p:nvSpPr>
        <p:spPr>
          <a:xfrm>
            <a:off x="9422188" y="3062088"/>
            <a:ext cx="1285929" cy="276999"/>
          </a:xfrm>
          <a:prstGeom prst="rect">
            <a:avLst/>
          </a:prstGeom>
          <a:noFill/>
        </p:spPr>
        <p:txBody>
          <a:bodyPr wrap="none" rtlCol="0">
            <a:spAutoFit/>
          </a:bodyPr>
          <a:lstStyle/>
          <a:p>
            <a:pPr algn="ctr"/>
            <a:r>
              <a:rPr lang="en-US" sz="1200" dirty="0" smtClean="0">
                <a:latin typeface="Segoe UI (Corps)"/>
              </a:rPr>
              <a:t>Summary report</a:t>
            </a:r>
          </a:p>
        </p:txBody>
      </p:sp>
      <p:cxnSp>
        <p:nvCxnSpPr>
          <p:cNvPr id="49" name="Straight Arrow Connector 48"/>
          <p:cNvCxnSpPr>
            <a:stCxn id="37" idx="3"/>
            <a:endCxn id="76" idx="1"/>
          </p:cNvCxnSpPr>
          <p:nvPr/>
        </p:nvCxnSpPr>
        <p:spPr>
          <a:xfrm>
            <a:off x="9076882" y="3199730"/>
            <a:ext cx="345306" cy="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60130" y="3012440"/>
            <a:ext cx="380270" cy="380270"/>
          </a:xfrm>
          <a:prstGeom prst="rect">
            <a:avLst/>
          </a:prstGeom>
        </p:spPr>
      </p:pic>
      <p:cxnSp>
        <p:nvCxnSpPr>
          <p:cNvPr id="53" name="Straight Arrow Connector 52"/>
          <p:cNvCxnSpPr>
            <a:stCxn id="76" idx="3"/>
            <a:endCxn id="50" idx="1"/>
          </p:cNvCxnSpPr>
          <p:nvPr/>
        </p:nvCxnSpPr>
        <p:spPr>
          <a:xfrm>
            <a:off x="10708117" y="3200588"/>
            <a:ext cx="352013" cy="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urved Connector 55"/>
          <p:cNvCxnSpPr>
            <a:stCxn id="5122" idx="3"/>
            <a:endCxn id="2" idx="1"/>
          </p:cNvCxnSpPr>
          <p:nvPr/>
        </p:nvCxnSpPr>
        <p:spPr>
          <a:xfrm>
            <a:off x="1164845" y="2702147"/>
            <a:ext cx="1330920" cy="49089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5124" idx="3"/>
            <a:endCxn id="2" idx="1"/>
          </p:cNvCxnSpPr>
          <p:nvPr/>
        </p:nvCxnSpPr>
        <p:spPr>
          <a:xfrm flipV="1">
            <a:off x="1164845" y="3193043"/>
            <a:ext cx="1330920" cy="54224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465019" y="3683939"/>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93" name="TextBox 92"/>
          <p:cNvSpPr txBox="1"/>
          <p:nvPr/>
        </p:nvSpPr>
        <p:spPr>
          <a:xfrm>
            <a:off x="1465019" y="2512420"/>
            <a:ext cx="577402" cy="261610"/>
          </a:xfrm>
          <a:prstGeom prst="rect">
            <a:avLst/>
          </a:prstGeom>
          <a:noFill/>
        </p:spPr>
        <p:txBody>
          <a:bodyPr wrap="none" rtlCol="0">
            <a:spAutoFit/>
          </a:bodyPr>
          <a:lstStyle/>
          <a:p>
            <a:r>
              <a:rPr lang="en-US" sz="1100" b="1" i="1" dirty="0" smtClean="0"/>
              <a:t>Batch</a:t>
            </a:r>
            <a:endParaRPr lang="en-US" sz="1100" b="1" i="1" dirty="0"/>
          </a:p>
        </p:txBody>
      </p:sp>
      <p:sp>
        <p:nvSpPr>
          <p:cNvPr id="77" name="Left Brace 76"/>
          <p:cNvSpPr/>
          <p:nvPr/>
        </p:nvSpPr>
        <p:spPr>
          <a:xfrm rot="5400000">
            <a:off x="9935042" y="791030"/>
            <a:ext cx="221704" cy="2789010"/>
          </a:xfrm>
          <a:prstGeom prst="leftBrace">
            <a:avLst>
              <a:gd name="adj1" fmla="val 18476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798619" y="1779053"/>
            <a:ext cx="2533066" cy="253916"/>
          </a:xfrm>
          <a:prstGeom prst="rect">
            <a:avLst/>
          </a:prstGeom>
          <a:noFill/>
        </p:spPr>
        <p:txBody>
          <a:bodyPr wrap="none" rtlCol="0">
            <a:spAutoFit/>
          </a:bodyPr>
          <a:lstStyle/>
          <a:p>
            <a:pPr algn="ctr"/>
            <a:r>
              <a:rPr lang="en-US" sz="1050" b="1" i="1" dirty="0" err="1" smtClean="0">
                <a:solidFill>
                  <a:schemeClr val="accent1"/>
                </a:solidFill>
                <a:latin typeface="Segoe UI" panose="020B0502040204020203" pitchFamily="34" charset="0"/>
                <a:cs typeface="Segoe UI" panose="020B0502040204020203" pitchFamily="34" charset="0"/>
              </a:rPr>
              <a:t>Contrôle</a:t>
            </a:r>
            <a:r>
              <a:rPr lang="en-US" sz="1050" b="1" i="1" dirty="0">
                <a:solidFill>
                  <a:schemeClr val="accent1"/>
                </a:solidFill>
                <a:latin typeface="Segoe UI" panose="020B0502040204020203" pitchFamily="34" charset="0"/>
                <a:cs typeface="Segoe UI" panose="020B0502040204020203" pitchFamily="34" charset="0"/>
              </a:rPr>
              <a:t> </a:t>
            </a:r>
            <a:r>
              <a:rPr lang="en-US" sz="1050" b="1" i="1" dirty="0" smtClean="0">
                <a:solidFill>
                  <a:schemeClr val="accent1"/>
                </a:solidFill>
                <a:latin typeface="Segoe UI" panose="020B0502040204020203" pitchFamily="34" charset="0"/>
                <a:cs typeface="Segoe UI" panose="020B0502040204020203" pitchFamily="34" charset="0"/>
              </a:rPr>
              <a:t>du </a:t>
            </a:r>
            <a:r>
              <a:rPr lang="en-US" sz="1050" b="1" i="1" dirty="0" err="1" smtClean="0">
                <a:solidFill>
                  <a:schemeClr val="accent1"/>
                </a:solidFill>
                <a:latin typeface="Segoe UI" panose="020B0502040204020203" pitchFamily="34" charset="0"/>
                <a:cs typeface="Segoe UI" panose="020B0502040204020203" pitchFamily="34" charset="0"/>
              </a:rPr>
              <a:t>qualit</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smtClean="0">
                <a:solidFill>
                  <a:schemeClr val="accent1"/>
                </a:solidFill>
                <a:latin typeface="Segoe UI" panose="020B0502040204020203" pitchFamily="34" charset="0"/>
                <a:cs typeface="Segoe UI" panose="020B0502040204020203" pitchFamily="34" charset="0"/>
              </a:rPr>
              <a:t> des m</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tadonn</a:t>
            </a:r>
            <a:r>
              <a:rPr lang="fr-FR" sz="1050" b="1" i="1" dirty="0" smtClean="0">
                <a:solidFill>
                  <a:schemeClr val="accent1"/>
                </a:solidFill>
                <a:latin typeface="Segoe UI" panose="020B0502040204020203" pitchFamily="34" charset="0"/>
                <a:cs typeface="Segoe UI" panose="020B0502040204020203" pitchFamily="34" charset="0"/>
              </a:rPr>
              <a:t>é</a:t>
            </a:r>
            <a:r>
              <a:rPr lang="en-US" sz="1050" b="1" i="1" dirty="0" err="1" smtClean="0">
                <a:solidFill>
                  <a:schemeClr val="accent1"/>
                </a:solidFill>
                <a:latin typeface="Segoe UI" panose="020B0502040204020203" pitchFamily="34" charset="0"/>
                <a:cs typeface="Segoe UI" panose="020B0502040204020203" pitchFamily="34" charset="0"/>
              </a:rPr>
              <a:t>es</a:t>
            </a:r>
            <a:endParaRPr lang="en-US" sz="1050" b="1" i="1" dirty="0">
              <a:solidFill>
                <a:schemeClr val="accent1"/>
              </a:solidFill>
              <a:latin typeface="Segoe UI" panose="020B0502040204020203" pitchFamily="34" charset="0"/>
              <a:cs typeface="Segoe UI" panose="020B0502040204020203" pitchFamily="34" charset="0"/>
            </a:endParaRPr>
          </a:p>
        </p:txBody>
      </p:sp>
      <p:sp>
        <p:nvSpPr>
          <p:cNvPr id="5" name="Rounded Rectangle 4"/>
          <p:cNvSpPr/>
          <p:nvPr/>
        </p:nvSpPr>
        <p:spPr>
          <a:xfrm>
            <a:off x="482885" y="1332375"/>
            <a:ext cx="11493215" cy="3434834"/>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Rectangle 80"/>
          <p:cNvSpPr/>
          <p:nvPr/>
        </p:nvSpPr>
        <p:spPr>
          <a:xfrm>
            <a:off x="11194716" y="1169027"/>
            <a:ext cx="915970" cy="664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1440399" y="1002884"/>
            <a:ext cx="683211" cy="683211"/>
          </a:xfrm>
          <a:prstGeom prst="rect">
            <a:avLst/>
          </a:prstGeom>
        </p:spPr>
      </p:pic>
      <p:sp>
        <p:nvSpPr>
          <p:cNvPr id="52" name="Freeform 82">
            <a:extLst>
              <a:ext uri="{FF2B5EF4-FFF2-40B4-BE49-F238E27FC236}">
                <a16:creationId xmlns:a16="http://schemas.microsoft.com/office/drawing/2014/main" id="{B77F0EF0-15BB-1BE9-0A81-5BD137964007}"/>
              </a:ext>
            </a:extLst>
          </p:cNvPr>
          <p:cNvSpPr/>
          <p:nvPr/>
        </p:nvSpPr>
        <p:spPr bwMode="gray">
          <a:xfrm>
            <a:off x="4161615" y="5230449"/>
            <a:ext cx="4437223"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400" b="1" dirty="0" smtClean="0">
                <a:solidFill>
                  <a:schemeClr val="bg1">
                    <a:lumMod val="50000"/>
                  </a:schemeClr>
                </a:solidFill>
                <a:latin typeface="Segoe UI (Corps)"/>
              </a:rPr>
              <a:t>Pipelines </a:t>
            </a:r>
            <a:r>
              <a:rPr lang="fr-FR" sz="1400" b="1" dirty="0" err="1" smtClean="0">
                <a:solidFill>
                  <a:schemeClr val="bg1">
                    <a:lumMod val="50000"/>
                  </a:schemeClr>
                </a:solidFill>
                <a:latin typeface="Segoe UI (Corps)"/>
              </a:rPr>
              <a:t>semi-manuelle</a:t>
            </a:r>
            <a:r>
              <a:rPr lang="fr-FR" sz="1400" b="1" dirty="0" smtClean="0">
                <a:solidFill>
                  <a:schemeClr val="bg1">
                    <a:lumMod val="50000"/>
                  </a:schemeClr>
                </a:solidFill>
                <a:latin typeface="Segoe UI (Corps)"/>
              </a:rPr>
              <a:t> </a:t>
            </a:r>
            <a:r>
              <a:rPr lang="fr-FR" sz="1400" b="1" dirty="0">
                <a:solidFill>
                  <a:schemeClr val="bg1">
                    <a:lumMod val="50000"/>
                  </a:schemeClr>
                </a:solidFill>
                <a:latin typeface="Segoe UI (Corps)"/>
              </a:rPr>
              <a:t>: </a:t>
            </a:r>
            <a:r>
              <a:rPr lang="fr-FR" sz="1400" dirty="0" smtClean="0">
                <a:solidFill>
                  <a:schemeClr val="bg1">
                    <a:lumMod val="50000"/>
                  </a:schemeClr>
                </a:solidFill>
                <a:latin typeface="Segoe UI (Corps)"/>
              </a:rPr>
              <a:t>il </a:t>
            </a:r>
            <a:r>
              <a:rPr lang="fr-FR" sz="1400" dirty="0">
                <a:solidFill>
                  <a:schemeClr val="bg1">
                    <a:lumMod val="50000"/>
                  </a:schemeClr>
                </a:solidFill>
                <a:latin typeface="Segoe UI (Corps)"/>
              </a:rPr>
              <a:t>comprennent des étapes où des interventions </a:t>
            </a:r>
            <a:r>
              <a:rPr lang="fr-FR" sz="1400" dirty="0" smtClean="0">
                <a:solidFill>
                  <a:schemeClr val="bg1">
                    <a:lumMod val="50000"/>
                  </a:schemeClr>
                </a:solidFill>
                <a:latin typeface="Segoe UI (Corps)"/>
              </a:rPr>
              <a:t>manuelles sont </a:t>
            </a:r>
            <a:r>
              <a:rPr lang="fr-FR" sz="1400" dirty="0">
                <a:solidFill>
                  <a:schemeClr val="bg1">
                    <a:lumMod val="50000"/>
                  </a:schemeClr>
                </a:solidFill>
                <a:latin typeface="Segoe UI (Corps)"/>
              </a:rPr>
              <a:t>nécessaires à des moments précis ou selon une cadence déterminée</a:t>
            </a:r>
            <a:r>
              <a:rPr lang="fr-FR" sz="1400" b="1" dirty="0">
                <a:solidFill>
                  <a:schemeClr val="bg1">
                    <a:lumMod val="50000"/>
                  </a:schemeClr>
                </a:solidFill>
                <a:latin typeface="Segoe UI (Corps)"/>
              </a:rPr>
              <a:t>.</a:t>
            </a:r>
            <a:endParaRPr kumimoji="0" lang="fr-FR" sz="500" i="0" u="none" strike="noStrike" kern="1200" cap="none" spc="0" normalizeH="0" baseline="0" noProof="0" dirty="0">
              <a:ln>
                <a:noFill/>
              </a:ln>
              <a:solidFill>
                <a:schemeClr val="bg1">
                  <a:lumMod val="50000"/>
                </a:schemeClr>
              </a:solidFill>
              <a:effectLst/>
              <a:uLnTx/>
              <a:uFillTx/>
              <a:latin typeface="Segoe UI (Corps)"/>
              <a:cs typeface="Segoe UI" panose="020B0502040204020203" pitchFamily="34" charset="0"/>
            </a:endParaRPr>
          </a:p>
        </p:txBody>
      </p:sp>
    </p:spTree>
    <p:extLst>
      <p:ext uri="{BB962C8B-B14F-4D97-AF65-F5344CB8AC3E}">
        <p14:creationId xmlns:p14="http://schemas.microsoft.com/office/powerpoint/2010/main" val="39586099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Analyse</a:t>
            </a:r>
            <a:r>
              <a:rPr kumimoji="0" lang="en-US" sz="1200" b="1" i="0" u="none" strike="noStrike" kern="1200" cap="none" spc="0" normalizeH="0" baseline="0" noProof="0" dirty="0" smtClean="0">
                <a:ln>
                  <a:noFill/>
                </a:ln>
                <a:solidFill>
                  <a:schemeClr val="accent5">
                    <a:lumMod val="50000"/>
                  </a:schemeClr>
                </a:solidFill>
                <a:effectLst/>
                <a:uLnTx/>
                <a:uFillTx/>
                <a:latin typeface="Segoe UI (Corps)"/>
                <a:ea typeface="+mn-ea"/>
                <a:cs typeface="+mn-cs"/>
              </a:rPr>
              <a:t> des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besoins</a:t>
            </a:r>
            <a:endParaRPr kumimoji="0" lang="fr-FR" sz="1200" b="1" i="0" u="none" strike="noStrike" kern="1200" cap="none" spc="0" normalizeH="0" baseline="0" noProof="0" dirty="0">
              <a:ln>
                <a:noFill/>
              </a:ln>
              <a:solidFill>
                <a:schemeClr val="accent5">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tangle avec flèche vers la droite 10">
            <a:extLst>
              <a:ext uri="{FF2B5EF4-FFF2-40B4-BE49-F238E27FC236}">
                <a16:creationId xmlns:a16="http://schemas.microsoft.com/office/drawing/2014/main" id="{25CF8189-6FF7-C7B0-4C66-48BCE4097CB9}"/>
              </a:ext>
            </a:extLst>
          </p:cNvPr>
          <p:cNvSpPr/>
          <p:nvPr/>
        </p:nvSpPr>
        <p:spPr>
          <a:xfrm>
            <a:off x="1057728" y="1885407"/>
            <a:ext cx="10017305" cy="1789436"/>
          </a:xfrm>
          <a:prstGeom prst="rightArrowCallout">
            <a:avLst>
              <a:gd name="adj1" fmla="val 100000"/>
              <a:gd name="adj2" fmla="val 50000"/>
              <a:gd name="adj3" fmla="val 0"/>
              <a:gd name="adj4" fmla="val 100000"/>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endParaRPr>
          </a:p>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rPr>
              <a:t>Importance</a:t>
            </a:r>
            <a:r>
              <a:rPr kumimoji="0" lang="fr-FR" sz="1400" b="1" i="1" u="none" strike="noStrike" kern="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Segoe UI (Corps)"/>
              </a:rPr>
              <a:t>L’analyse des besoins est une étape </a:t>
            </a:r>
            <a:r>
              <a:rPr lang="fr-FR" sz="1400" dirty="0" smtClean="0">
                <a:latin typeface="Segoe UI (Corps)"/>
              </a:rPr>
              <a:t>fondamentale </a:t>
            </a:r>
            <a:r>
              <a:rPr lang="fr-FR" sz="1400" dirty="0">
                <a:latin typeface="Segoe UI (Corps)"/>
              </a:rPr>
              <a:t>dans tout projet de gouvernance </a:t>
            </a:r>
            <a:r>
              <a:rPr lang="fr-FR" sz="1400" dirty="0" smtClean="0">
                <a:latin typeface="Segoe UI (Corps)"/>
              </a:rPr>
              <a:t>des données</a:t>
            </a:r>
            <a:r>
              <a:rPr lang="fr-FR" sz="1400" dirty="0">
                <a:latin typeface="Segoe UI (Corps)"/>
              </a:rPr>
              <a:t>, car elle constitue la fondation sur laquelle seront établies toutes les </a:t>
            </a:r>
            <a:r>
              <a:rPr lang="fr-FR" sz="1400" dirty="0" smtClean="0">
                <a:latin typeface="Segoe UI (Corps)"/>
              </a:rPr>
              <a:t>décisions à </a:t>
            </a:r>
            <a:r>
              <a:rPr lang="fr-FR" sz="1400" dirty="0">
                <a:latin typeface="Segoe UI (Corps)"/>
              </a:rPr>
              <a:t>venir. Il est essentiel de passer par cette étape afin d’obtenir une </a:t>
            </a:r>
            <a:r>
              <a:rPr lang="fr-FR" sz="1400" dirty="0" smtClean="0">
                <a:latin typeface="Segoe UI (Corps)"/>
              </a:rPr>
              <a:t>compréhension approfondie </a:t>
            </a:r>
            <a:r>
              <a:rPr lang="fr-FR" sz="1400" dirty="0">
                <a:latin typeface="Segoe UI (Corps)"/>
              </a:rPr>
              <a:t>des attentes des parties prenantes.</a:t>
            </a:r>
            <a:endParaRPr lang="en-US" sz="1400" dirty="0">
              <a:latin typeface="Segoe UI (Corps)"/>
            </a:endParaRPr>
          </a:p>
        </p:txBody>
      </p:sp>
      <p:sp>
        <p:nvSpPr>
          <p:cNvPr id="34" name="Left Brace 33"/>
          <p:cNvSpPr/>
          <p:nvPr/>
        </p:nvSpPr>
        <p:spPr>
          <a:xfrm rot="5400000">
            <a:off x="5780857" y="2350717"/>
            <a:ext cx="571046" cy="3288240"/>
          </a:xfrm>
          <a:prstGeom prst="leftBrace">
            <a:avLst>
              <a:gd name="adj1" fmla="val 11137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3662704" y="4339822"/>
            <a:ext cx="1827744" cy="307777"/>
          </a:xfrm>
          <a:prstGeom prst="rect">
            <a:avLst/>
          </a:prstGeom>
          <a:noFill/>
        </p:spPr>
        <p:txBody>
          <a:bodyPr wrap="none" rtlCol="0">
            <a:spAutoFit/>
          </a:bodyPr>
          <a:lstStyle/>
          <a:p>
            <a:r>
              <a:rPr lang="en-US" sz="1400" dirty="0" err="1" smtClean="0">
                <a:solidFill>
                  <a:schemeClr val="accent1"/>
                </a:solidFill>
                <a:latin typeface="Segoe UI (Corps)"/>
              </a:rPr>
              <a:t>Besoins</a:t>
            </a:r>
            <a:r>
              <a:rPr lang="en-US" sz="1400" dirty="0" smtClean="0">
                <a:solidFill>
                  <a:schemeClr val="accent1"/>
                </a:solidFill>
                <a:latin typeface="Segoe UI (Corps)"/>
              </a:rPr>
              <a:t> </a:t>
            </a:r>
            <a:r>
              <a:rPr lang="en-US" sz="1400" dirty="0" err="1" smtClean="0">
                <a:solidFill>
                  <a:schemeClr val="accent1"/>
                </a:solidFill>
                <a:latin typeface="Segoe UI (Corps)"/>
              </a:rPr>
              <a:t>fonctionnels</a:t>
            </a:r>
            <a:endParaRPr lang="en-US" sz="1400" dirty="0">
              <a:solidFill>
                <a:schemeClr val="accent1"/>
              </a:solidFill>
              <a:latin typeface="Segoe UI (Corps)"/>
            </a:endParaRPr>
          </a:p>
        </p:txBody>
      </p:sp>
      <p:sp>
        <p:nvSpPr>
          <p:cNvPr id="116" name="TextBox 115"/>
          <p:cNvSpPr txBox="1"/>
          <p:nvPr/>
        </p:nvSpPr>
        <p:spPr>
          <a:xfrm>
            <a:off x="6743846" y="4339822"/>
            <a:ext cx="2175596" cy="307777"/>
          </a:xfrm>
          <a:prstGeom prst="rect">
            <a:avLst/>
          </a:prstGeom>
          <a:noFill/>
        </p:spPr>
        <p:txBody>
          <a:bodyPr wrap="none" rtlCol="0">
            <a:spAutoFit/>
          </a:bodyPr>
          <a:lstStyle/>
          <a:p>
            <a:r>
              <a:rPr lang="en-US" sz="1400" dirty="0" err="1" smtClean="0">
                <a:solidFill>
                  <a:schemeClr val="accent1"/>
                </a:solidFill>
                <a:latin typeface="Segoe UI (Corps)"/>
              </a:rPr>
              <a:t>Besoins</a:t>
            </a:r>
            <a:r>
              <a:rPr lang="en-US" sz="1400" dirty="0" smtClean="0">
                <a:solidFill>
                  <a:schemeClr val="accent1"/>
                </a:solidFill>
                <a:latin typeface="Segoe UI (Corps)"/>
              </a:rPr>
              <a:t> non </a:t>
            </a:r>
            <a:r>
              <a:rPr lang="en-US" sz="1400" dirty="0" err="1" smtClean="0">
                <a:solidFill>
                  <a:schemeClr val="accent1"/>
                </a:solidFill>
                <a:latin typeface="Segoe UI (Corps)"/>
              </a:rPr>
              <a:t>fonctionnels</a:t>
            </a:r>
            <a:endParaRPr lang="en-US" sz="1400" dirty="0">
              <a:solidFill>
                <a:schemeClr val="accent1"/>
              </a:solidFill>
              <a:latin typeface="Segoe UI (Corps)"/>
            </a:endParaRPr>
          </a:p>
        </p:txBody>
      </p:sp>
    </p:spTree>
    <p:extLst>
      <p:ext uri="{BB962C8B-B14F-4D97-AF65-F5344CB8AC3E}">
        <p14:creationId xmlns:p14="http://schemas.microsoft.com/office/powerpoint/2010/main" val="17461793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up)">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34" grpId="0" animBg="1"/>
      <p:bldP spid="35" grpId="0"/>
      <p:bldP spid="1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Analyse</a:t>
            </a:r>
            <a:r>
              <a:rPr kumimoji="0" lang="en-US" sz="1200" b="1" i="0" u="none" strike="noStrike" kern="1200" cap="none" spc="0" normalizeH="0" baseline="0" noProof="0" dirty="0" smtClean="0">
                <a:ln>
                  <a:noFill/>
                </a:ln>
                <a:solidFill>
                  <a:schemeClr val="accent5">
                    <a:lumMod val="50000"/>
                  </a:schemeClr>
                </a:solidFill>
                <a:effectLst/>
                <a:uLnTx/>
                <a:uFillTx/>
                <a:latin typeface="Segoe UI (Corps)"/>
                <a:ea typeface="+mn-ea"/>
                <a:cs typeface="+mn-cs"/>
              </a:rPr>
              <a:t> des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besoins</a:t>
            </a:r>
            <a:endParaRPr kumimoji="0" lang="fr-FR" sz="1200" b="1" i="0" u="none" strike="noStrike" kern="1200" cap="none" spc="0" normalizeH="0" baseline="0" noProof="0" dirty="0">
              <a:ln>
                <a:noFill/>
              </a:ln>
              <a:solidFill>
                <a:schemeClr val="accent5">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Connecteur : en arc 59">
            <a:extLst>
              <a:ext uri="{FF2B5EF4-FFF2-40B4-BE49-F238E27FC236}">
                <a16:creationId xmlns:a16="http://schemas.microsoft.com/office/drawing/2014/main" id="{FB56366C-88B0-56BA-1A00-1D3B8C5C4C84}"/>
              </a:ext>
            </a:extLst>
          </p:cNvPr>
          <p:cNvCxnSpPr/>
          <p:nvPr/>
        </p:nvCxnSpPr>
        <p:spPr>
          <a:xfrm rot="10800000" flipH="1">
            <a:off x="2338504" y="1840143"/>
            <a:ext cx="515087" cy="13783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eur : en arc 61">
            <a:extLst>
              <a:ext uri="{FF2B5EF4-FFF2-40B4-BE49-F238E27FC236}">
                <a16:creationId xmlns:a16="http://schemas.microsoft.com/office/drawing/2014/main" id="{56B395EC-8C33-D74A-AA37-4B076B6222D7}"/>
              </a:ext>
            </a:extLst>
          </p:cNvPr>
          <p:cNvCxnSpPr/>
          <p:nvPr/>
        </p:nvCxnSpPr>
        <p:spPr>
          <a:xfrm>
            <a:off x="2338504" y="3218501"/>
            <a:ext cx="515087" cy="15117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950230" y="1693834"/>
            <a:ext cx="1649811" cy="276999"/>
          </a:xfrm>
          <a:prstGeom prst="rect">
            <a:avLst/>
          </a:prstGeom>
        </p:spPr>
        <p:txBody>
          <a:bodyPr wrap="none">
            <a:spAutoFit/>
          </a:bodyPr>
          <a:lstStyle/>
          <a:p>
            <a:r>
              <a:rPr lang="en-US" sz="1200" dirty="0">
                <a:solidFill>
                  <a:schemeClr val="accent5">
                    <a:lumMod val="50000"/>
                  </a:schemeClr>
                </a:solidFill>
                <a:latin typeface="Segoe UI (Corps)"/>
              </a:rPr>
              <a:t>Ingestion de </a:t>
            </a:r>
            <a:r>
              <a:rPr lang="en-US" sz="1200" dirty="0" err="1">
                <a:solidFill>
                  <a:schemeClr val="accent5">
                    <a:lumMod val="50000"/>
                  </a:schemeClr>
                </a:solidFill>
                <a:latin typeface="Segoe UI (Corps)"/>
              </a:rPr>
              <a:t>données</a:t>
            </a:r>
            <a:endParaRPr lang="en-US" sz="1200" dirty="0">
              <a:solidFill>
                <a:schemeClr val="accent5">
                  <a:lumMod val="50000"/>
                </a:schemeClr>
              </a:solidFill>
              <a:latin typeface="Segoe UI (Corps)"/>
            </a:endParaRPr>
          </a:p>
        </p:txBody>
      </p:sp>
      <p:sp>
        <p:nvSpPr>
          <p:cNvPr id="89" name="Rectangle 88"/>
          <p:cNvSpPr/>
          <p:nvPr/>
        </p:nvSpPr>
        <p:spPr>
          <a:xfrm>
            <a:off x="2938727" y="2336679"/>
            <a:ext cx="1965603" cy="461665"/>
          </a:xfrm>
          <a:prstGeom prst="rect">
            <a:avLst/>
          </a:prstGeom>
        </p:spPr>
        <p:txBody>
          <a:bodyPr wrap="none">
            <a:spAutoFit/>
          </a:bodyPr>
          <a:lstStyle/>
          <a:p>
            <a:r>
              <a:rPr lang="fr-FR" sz="1200" dirty="0">
                <a:solidFill>
                  <a:schemeClr val="accent5">
                    <a:lumMod val="50000"/>
                  </a:schemeClr>
                </a:solidFill>
                <a:latin typeface="Segoe UI (Corps)"/>
              </a:rPr>
              <a:t>Contrôle de la qualité des </a:t>
            </a:r>
            <a:endParaRPr lang="fr-FR" sz="1200" dirty="0" smtClean="0">
              <a:solidFill>
                <a:schemeClr val="accent5">
                  <a:lumMod val="50000"/>
                </a:schemeClr>
              </a:solidFill>
              <a:latin typeface="Segoe UI (Corps)"/>
            </a:endParaRPr>
          </a:p>
          <a:p>
            <a:r>
              <a:rPr lang="fr-FR" sz="1200" dirty="0" smtClean="0">
                <a:solidFill>
                  <a:schemeClr val="accent5">
                    <a:lumMod val="50000"/>
                  </a:schemeClr>
                </a:solidFill>
                <a:latin typeface="Segoe UI (Corps)"/>
              </a:rPr>
              <a:t>métadonnées</a:t>
            </a:r>
            <a:endParaRPr lang="en-US" sz="1200" dirty="0">
              <a:solidFill>
                <a:schemeClr val="accent5">
                  <a:lumMod val="50000"/>
                </a:schemeClr>
              </a:solidFill>
              <a:latin typeface="Segoe UI (Corps)"/>
            </a:endParaRPr>
          </a:p>
        </p:txBody>
      </p:sp>
      <p:sp>
        <p:nvSpPr>
          <p:cNvPr id="90" name="Rectangle 89"/>
          <p:cNvSpPr/>
          <p:nvPr/>
        </p:nvSpPr>
        <p:spPr>
          <a:xfrm>
            <a:off x="2961728" y="3091009"/>
            <a:ext cx="1369286" cy="276999"/>
          </a:xfrm>
          <a:prstGeom prst="rect">
            <a:avLst/>
          </a:prstGeom>
        </p:spPr>
        <p:txBody>
          <a:bodyPr wrap="none">
            <a:spAutoFit/>
          </a:bodyPr>
          <a:lstStyle/>
          <a:p>
            <a:r>
              <a:rPr lang="en-US" sz="1200" dirty="0">
                <a:solidFill>
                  <a:schemeClr val="accent5">
                    <a:lumMod val="50000"/>
                  </a:schemeClr>
                </a:solidFill>
                <a:latin typeface="Segoe UI (Corps)"/>
              </a:rPr>
              <a:t>Résumé des </a:t>
            </a:r>
            <a:r>
              <a:rPr lang="en-US" sz="1200" dirty="0" smtClean="0">
                <a:solidFill>
                  <a:schemeClr val="accent5">
                    <a:lumMod val="50000"/>
                  </a:schemeClr>
                </a:solidFill>
                <a:latin typeface="Segoe UI (Corps)"/>
              </a:rPr>
              <a:t>logs</a:t>
            </a:r>
            <a:endParaRPr lang="en-US" sz="1200" dirty="0">
              <a:solidFill>
                <a:schemeClr val="accent5">
                  <a:lumMod val="50000"/>
                </a:schemeClr>
              </a:solidFill>
              <a:latin typeface="Segoe UI (Corps)"/>
            </a:endParaRPr>
          </a:p>
        </p:txBody>
      </p:sp>
      <p:sp>
        <p:nvSpPr>
          <p:cNvPr id="91" name="Rectangle 90"/>
          <p:cNvSpPr/>
          <p:nvPr/>
        </p:nvSpPr>
        <p:spPr>
          <a:xfrm>
            <a:off x="2961729" y="3810293"/>
            <a:ext cx="1863011" cy="276999"/>
          </a:xfrm>
          <a:prstGeom prst="rect">
            <a:avLst/>
          </a:prstGeom>
        </p:spPr>
        <p:txBody>
          <a:bodyPr wrap="none">
            <a:spAutoFit/>
          </a:bodyPr>
          <a:lstStyle/>
          <a:p>
            <a:r>
              <a:rPr lang="en-US" sz="1200" dirty="0" err="1">
                <a:solidFill>
                  <a:schemeClr val="accent5">
                    <a:lumMod val="50000"/>
                  </a:schemeClr>
                </a:solidFill>
                <a:latin typeface="Segoe UI (Corps)"/>
              </a:rPr>
              <a:t>Détection</a:t>
            </a:r>
            <a:r>
              <a:rPr lang="en-US" sz="1200" dirty="0">
                <a:solidFill>
                  <a:schemeClr val="accent5">
                    <a:lumMod val="50000"/>
                  </a:schemeClr>
                </a:solidFill>
                <a:latin typeface="Segoe UI (Corps)"/>
              </a:rPr>
              <a:t> des anomalies</a:t>
            </a:r>
            <a:endParaRPr lang="en-US" sz="1200" dirty="0">
              <a:solidFill>
                <a:schemeClr val="accent5">
                  <a:lumMod val="50000"/>
                </a:schemeClr>
              </a:solidFill>
              <a:latin typeface="Segoe UI (Corps)"/>
            </a:endParaRPr>
          </a:p>
        </p:txBody>
      </p:sp>
      <p:sp>
        <p:nvSpPr>
          <p:cNvPr id="92" name="Rectangle 91"/>
          <p:cNvSpPr/>
          <p:nvPr/>
        </p:nvSpPr>
        <p:spPr>
          <a:xfrm>
            <a:off x="2971790" y="4576354"/>
            <a:ext cx="2077813" cy="276999"/>
          </a:xfrm>
          <a:prstGeom prst="rect">
            <a:avLst/>
          </a:prstGeom>
        </p:spPr>
        <p:txBody>
          <a:bodyPr wrap="none">
            <a:spAutoFit/>
          </a:bodyPr>
          <a:lstStyle/>
          <a:p>
            <a:r>
              <a:rPr lang="fr-FR" sz="1200" dirty="0">
                <a:solidFill>
                  <a:schemeClr val="accent5">
                    <a:lumMod val="50000"/>
                  </a:schemeClr>
                </a:solidFill>
                <a:latin typeface="Segoe UI (Corps)"/>
              </a:rPr>
              <a:t>Mécanisme de notifications </a:t>
            </a:r>
            <a:endParaRPr lang="en-US" sz="1200" dirty="0">
              <a:solidFill>
                <a:schemeClr val="accent5">
                  <a:lumMod val="50000"/>
                </a:schemeClr>
              </a:solidFill>
              <a:latin typeface="Segoe UI (Corps)"/>
            </a:endParaRPr>
          </a:p>
        </p:txBody>
      </p:sp>
      <p:cxnSp>
        <p:nvCxnSpPr>
          <p:cNvPr id="99" name="Curved Connector 98"/>
          <p:cNvCxnSpPr/>
          <p:nvPr/>
        </p:nvCxnSpPr>
        <p:spPr>
          <a:xfrm rot="16200000" flipH="1">
            <a:off x="2525021" y="3583073"/>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40723" y="3036488"/>
            <a:ext cx="1827744" cy="307777"/>
          </a:xfrm>
          <a:prstGeom prst="rect">
            <a:avLst/>
          </a:prstGeom>
        </p:spPr>
        <p:txBody>
          <a:bodyPr wrap="none">
            <a:spAutoFit/>
          </a:bodyPr>
          <a:lstStyle/>
          <a:p>
            <a:r>
              <a:rPr lang="en-US" sz="1400" dirty="0" err="1" smtClean="0">
                <a:solidFill>
                  <a:schemeClr val="accent5">
                    <a:lumMod val="50000"/>
                  </a:schemeClr>
                </a:solidFill>
                <a:latin typeface="Segoe UI (Corps)"/>
              </a:rPr>
              <a:t>Besoins</a:t>
            </a:r>
            <a:r>
              <a:rPr lang="en-US" sz="1400" dirty="0" smtClean="0">
                <a:solidFill>
                  <a:schemeClr val="accent5">
                    <a:lumMod val="50000"/>
                  </a:schemeClr>
                </a:solidFill>
                <a:latin typeface="Segoe UI (Corps)"/>
              </a:rPr>
              <a:t> </a:t>
            </a:r>
            <a:r>
              <a:rPr lang="en-US" sz="1400" dirty="0" err="1" smtClean="0">
                <a:solidFill>
                  <a:schemeClr val="accent5">
                    <a:lumMod val="50000"/>
                  </a:schemeClr>
                </a:solidFill>
                <a:latin typeface="Segoe UI (Corps)"/>
              </a:rPr>
              <a:t>fonctionnels</a:t>
            </a:r>
            <a:endParaRPr lang="en-US" dirty="0">
              <a:solidFill>
                <a:schemeClr val="accent5">
                  <a:lumMod val="50000"/>
                </a:schemeClr>
              </a:solidFill>
            </a:endParaRPr>
          </a:p>
        </p:txBody>
      </p:sp>
      <p:sp>
        <p:nvSpPr>
          <p:cNvPr id="101" name="Rectangle 100"/>
          <p:cNvSpPr/>
          <p:nvPr/>
        </p:nvSpPr>
        <p:spPr>
          <a:xfrm>
            <a:off x="5717628" y="1609195"/>
            <a:ext cx="6096000" cy="461665"/>
          </a:xfrm>
          <a:prstGeom prst="rect">
            <a:avLst/>
          </a:prstGeom>
        </p:spPr>
        <p:txBody>
          <a:bodyPr wrap="square">
            <a:spAutoFit/>
          </a:bodyPr>
          <a:lstStyle/>
          <a:p>
            <a:pPr algn="just"/>
            <a:r>
              <a:rPr lang="fr-FR" sz="1200" dirty="0">
                <a:latin typeface="Segoe UI (Corps)"/>
              </a:rPr>
              <a:t>Le système doit être capable d'extraire, transformer et stocker les </a:t>
            </a:r>
            <a:r>
              <a:rPr lang="fr-FR" sz="1200" dirty="0" smtClean="0">
                <a:latin typeface="Segoe UI (Corps)"/>
              </a:rPr>
              <a:t>données </a:t>
            </a:r>
          </a:p>
          <a:p>
            <a:pPr algn="just"/>
            <a:r>
              <a:rPr lang="fr-FR" sz="1200" dirty="0" smtClean="0">
                <a:latin typeface="Segoe UI (Corps)"/>
              </a:rPr>
              <a:t>provenant </a:t>
            </a:r>
            <a:r>
              <a:rPr lang="fr-FR" sz="1200" dirty="0">
                <a:latin typeface="Segoe UI (Corps)"/>
              </a:rPr>
              <a:t>de diverses sources telles qu'Oracle et Excel, en mode batch.</a:t>
            </a:r>
            <a:endParaRPr lang="en-US" sz="1200" dirty="0">
              <a:latin typeface="Segoe UI (Corps)"/>
            </a:endParaRPr>
          </a:p>
        </p:txBody>
      </p:sp>
      <p:sp>
        <p:nvSpPr>
          <p:cNvPr id="102" name="Rectangle 101"/>
          <p:cNvSpPr/>
          <p:nvPr/>
        </p:nvSpPr>
        <p:spPr>
          <a:xfrm>
            <a:off x="5717628" y="2289706"/>
            <a:ext cx="6096000" cy="461665"/>
          </a:xfrm>
          <a:prstGeom prst="rect">
            <a:avLst/>
          </a:prstGeom>
        </p:spPr>
        <p:txBody>
          <a:bodyPr wrap="square">
            <a:spAutoFit/>
          </a:bodyPr>
          <a:lstStyle/>
          <a:p>
            <a:pPr algn="just"/>
            <a:r>
              <a:rPr lang="fr-FR" sz="1200" dirty="0">
                <a:latin typeface="Segoe UI (Corps)"/>
              </a:rPr>
              <a:t>Le système doit être en mesure de fournir un aperçu de la qualité des </a:t>
            </a:r>
            <a:endParaRPr lang="fr-FR" sz="1200" dirty="0" smtClean="0">
              <a:latin typeface="Segoe UI (Corps)"/>
            </a:endParaRPr>
          </a:p>
          <a:p>
            <a:pPr algn="just"/>
            <a:r>
              <a:rPr lang="fr-FR" sz="1200" dirty="0" smtClean="0">
                <a:latin typeface="Segoe UI (Corps)"/>
              </a:rPr>
              <a:t>métadonnées</a:t>
            </a:r>
            <a:r>
              <a:rPr lang="fr-FR" sz="1200" dirty="0">
                <a:latin typeface="Segoe UI (Corps)"/>
              </a:rPr>
              <a:t>.</a:t>
            </a:r>
            <a:endParaRPr lang="en-US" sz="1200" dirty="0">
              <a:latin typeface="Segoe UI (Corps)"/>
            </a:endParaRPr>
          </a:p>
        </p:txBody>
      </p:sp>
      <p:sp>
        <p:nvSpPr>
          <p:cNvPr id="103" name="Rectangle 102"/>
          <p:cNvSpPr/>
          <p:nvPr/>
        </p:nvSpPr>
        <p:spPr>
          <a:xfrm>
            <a:off x="5729126" y="3038472"/>
            <a:ext cx="6096000" cy="461665"/>
          </a:xfrm>
          <a:prstGeom prst="rect">
            <a:avLst/>
          </a:prstGeom>
        </p:spPr>
        <p:txBody>
          <a:bodyPr wrap="square">
            <a:spAutoFit/>
          </a:bodyPr>
          <a:lstStyle/>
          <a:p>
            <a:pPr algn="just"/>
            <a:r>
              <a:rPr lang="fr-FR" sz="1200" dirty="0">
                <a:latin typeface="Segoe UI (Corps)"/>
              </a:rPr>
              <a:t>Le système doit être capable de fournir un résumé détaillé sur la qualité </a:t>
            </a:r>
          </a:p>
          <a:p>
            <a:pPr algn="just"/>
            <a:r>
              <a:rPr lang="fr-FR" sz="1200" dirty="0" smtClean="0">
                <a:latin typeface="Segoe UI (Corps)"/>
              </a:rPr>
              <a:t>des </a:t>
            </a:r>
            <a:r>
              <a:rPr lang="fr-FR" sz="1200" dirty="0">
                <a:latin typeface="Segoe UI (Corps)"/>
              </a:rPr>
              <a:t>métadonnées.</a:t>
            </a:r>
            <a:endParaRPr lang="en-US" sz="1200" dirty="0">
              <a:latin typeface="Segoe UI (Corps)"/>
            </a:endParaRPr>
          </a:p>
        </p:txBody>
      </p:sp>
      <p:cxnSp>
        <p:nvCxnSpPr>
          <p:cNvPr id="104" name="Connecteur droit 49">
            <a:extLst>
              <a:ext uri="{FF2B5EF4-FFF2-40B4-BE49-F238E27FC236}">
                <a16:creationId xmlns:a16="http://schemas.microsoft.com/office/drawing/2014/main" id="{25C7246B-7A3D-70AF-1106-1BB59B3FD0AC}"/>
              </a:ext>
            </a:extLst>
          </p:cNvPr>
          <p:cNvCxnSpPr/>
          <p:nvPr/>
        </p:nvCxnSpPr>
        <p:spPr>
          <a:xfrm rot="5400000">
            <a:off x="5459139" y="1857766"/>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Connecteur droit 49">
            <a:extLst>
              <a:ext uri="{FF2B5EF4-FFF2-40B4-BE49-F238E27FC236}">
                <a16:creationId xmlns:a16="http://schemas.microsoft.com/office/drawing/2014/main" id="{25C7246B-7A3D-70AF-1106-1BB59B3FD0AC}"/>
              </a:ext>
            </a:extLst>
          </p:cNvPr>
          <p:cNvCxnSpPr/>
          <p:nvPr/>
        </p:nvCxnSpPr>
        <p:spPr>
          <a:xfrm rot="5400000">
            <a:off x="5459139" y="2557541"/>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Connecteur droit 49">
            <a:extLst>
              <a:ext uri="{FF2B5EF4-FFF2-40B4-BE49-F238E27FC236}">
                <a16:creationId xmlns:a16="http://schemas.microsoft.com/office/drawing/2014/main" id="{25C7246B-7A3D-70AF-1106-1BB59B3FD0AC}"/>
              </a:ext>
            </a:extLst>
          </p:cNvPr>
          <p:cNvCxnSpPr/>
          <p:nvPr/>
        </p:nvCxnSpPr>
        <p:spPr>
          <a:xfrm rot="5400000">
            <a:off x="5470637" y="3285193"/>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729127" y="3798793"/>
            <a:ext cx="6096000" cy="276999"/>
          </a:xfrm>
          <a:prstGeom prst="rect">
            <a:avLst/>
          </a:prstGeom>
        </p:spPr>
        <p:txBody>
          <a:bodyPr wrap="square">
            <a:spAutoFit/>
          </a:bodyPr>
          <a:lstStyle/>
          <a:p>
            <a:pPr algn="just"/>
            <a:r>
              <a:rPr lang="fr-FR" sz="1200" dirty="0">
                <a:latin typeface="Segoe UI (Corps)"/>
              </a:rPr>
              <a:t>Le système doit pouvoir détecter les anomalies dans les logs.</a:t>
            </a:r>
            <a:endParaRPr lang="en-US" sz="1200" dirty="0">
              <a:latin typeface="Segoe UI (Corps)"/>
            </a:endParaRPr>
          </a:p>
        </p:txBody>
      </p:sp>
      <p:cxnSp>
        <p:nvCxnSpPr>
          <p:cNvPr id="108" name="Connecteur droit 49">
            <a:extLst>
              <a:ext uri="{FF2B5EF4-FFF2-40B4-BE49-F238E27FC236}">
                <a16:creationId xmlns:a16="http://schemas.microsoft.com/office/drawing/2014/main" id="{25C7246B-7A3D-70AF-1106-1BB59B3FD0AC}"/>
              </a:ext>
            </a:extLst>
          </p:cNvPr>
          <p:cNvCxnSpPr/>
          <p:nvPr/>
        </p:nvCxnSpPr>
        <p:spPr>
          <a:xfrm rot="5400000">
            <a:off x="5470638" y="3933104"/>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5729126" y="4497269"/>
            <a:ext cx="6096000" cy="461665"/>
          </a:xfrm>
          <a:prstGeom prst="rect">
            <a:avLst/>
          </a:prstGeom>
        </p:spPr>
        <p:txBody>
          <a:bodyPr wrap="square">
            <a:spAutoFit/>
          </a:bodyPr>
          <a:lstStyle/>
          <a:p>
            <a:pPr algn="just"/>
            <a:r>
              <a:rPr lang="fr-FR" sz="1200" dirty="0">
                <a:latin typeface="Segoe UI (Corps)"/>
              </a:rPr>
              <a:t>Le système doit permettre l'envoi automatique d'emails contenant des </a:t>
            </a:r>
            <a:r>
              <a:rPr lang="fr-FR" sz="1200" dirty="0" smtClean="0">
                <a:latin typeface="Segoe UI (Corps)"/>
              </a:rPr>
              <a:t>résumés</a:t>
            </a:r>
          </a:p>
          <a:p>
            <a:pPr algn="just"/>
            <a:r>
              <a:rPr lang="fr-FR" sz="1200" dirty="0" smtClean="0">
                <a:latin typeface="Segoe UI (Corps)"/>
              </a:rPr>
              <a:t>des </a:t>
            </a:r>
            <a:r>
              <a:rPr lang="fr-FR" sz="1200" dirty="0">
                <a:latin typeface="Segoe UI (Corps)"/>
              </a:rPr>
              <a:t>logs et des alertes d'anomalies.</a:t>
            </a:r>
            <a:endParaRPr lang="en-US" sz="1200" dirty="0">
              <a:latin typeface="Segoe UI (Corps)"/>
            </a:endParaRPr>
          </a:p>
        </p:txBody>
      </p:sp>
      <p:cxnSp>
        <p:nvCxnSpPr>
          <p:cNvPr id="110" name="Connecteur droit 49">
            <a:extLst>
              <a:ext uri="{FF2B5EF4-FFF2-40B4-BE49-F238E27FC236}">
                <a16:creationId xmlns:a16="http://schemas.microsoft.com/office/drawing/2014/main" id="{25C7246B-7A3D-70AF-1106-1BB59B3FD0AC}"/>
              </a:ext>
            </a:extLst>
          </p:cNvPr>
          <p:cNvCxnSpPr/>
          <p:nvPr/>
        </p:nvCxnSpPr>
        <p:spPr>
          <a:xfrm rot="5400000">
            <a:off x="5470637" y="4741016"/>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4" name="Curved Connector 113"/>
          <p:cNvCxnSpPr/>
          <p:nvPr/>
        </p:nvCxnSpPr>
        <p:spPr>
          <a:xfrm rot="5400000" flipH="1" flipV="1">
            <a:off x="2517470" y="2528937"/>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90" idx="1"/>
          </p:cNvCxnSpPr>
          <p:nvPr/>
        </p:nvCxnSpPr>
        <p:spPr>
          <a:xfrm>
            <a:off x="2338503" y="3218501"/>
            <a:ext cx="623225" cy="3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40723" y="5926075"/>
            <a:ext cx="2225289" cy="307777"/>
          </a:xfrm>
          <a:prstGeom prst="rect">
            <a:avLst/>
          </a:prstGeom>
        </p:spPr>
        <p:txBody>
          <a:bodyPr wrap="none">
            <a:spAutoFit/>
          </a:bodyPr>
          <a:lstStyle/>
          <a:p>
            <a:r>
              <a:rPr lang="en-US" sz="1400" dirty="0" err="1" smtClean="0">
                <a:solidFill>
                  <a:schemeClr val="accent5">
                    <a:lumMod val="50000"/>
                  </a:schemeClr>
                </a:solidFill>
                <a:latin typeface="Segoe UI (Corps)"/>
              </a:rPr>
              <a:t>Besoins</a:t>
            </a:r>
            <a:r>
              <a:rPr lang="en-US" sz="1400" dirty="0" smtClean="0">
                <a:solidFill>
                  <a:schemeClr val="accent5">
                    <a:lumMod val="50000"/>
                  </a:schemeClr>
                </a:solidFill>
                <a:latin typeface="Segoe UI (Corps)"/>
              </a:rPr>
              <a:t> non </a:t>
            </a:r>
            <a:r>
              <a:rPr lang="en-US" sz="1400" dirty="0" err="1" smtClean="0">
                <a:solidFill>
                  <a:schemeClr val="accent5">
                    <a:lumMod val="50000"/>
                  </a:schemeClr>
                </a:solidFill>
                <a:latin typeface="Segoe UI (Corps)"/>
              </a:rPr>
              <a:t>fonctionnels</a:t>
            </a:r>
            <a:endParaRPr lang="en-US" dirty="0">
              <a:solidFill>
                <a:schemeClr val="accent5">
                  <a:lumMod val="50000"/>
                </a:schemeClr>
              </a:solidFill>
            </a:endParaRPr>
          </a:p>
        </p:txBody>
      </p:sp>
      <p:sp>
        <p:nvSpPr>
          <p:cNvPr id="46" name="Rectangle 45"/>
          <p:cNvSpPr/>
          <p:nvPr/>
        </p:nvSpPr>
        <p:spPr>
          <a:xfrm>
            <a:off x="2936022" y="5937617"/>
            <a:ext cx="1079142" cy="284693"/>
          </a:xfrm>
          <a:prstGeom prst="rect">
            <a:avLst/>
          </a:prstGeom>
        </p:spPr>
        <p:txBody>
          <a:bodyPr wrap="none">
            <a:spAutoFit/>
          </a:bodyPr>
          <a:lstStyle/>
          <a:p>
            <a:pPr>
              <a:buSzPts val="1800"/>
            </a:pPr>
            <a:r>
              <a:rPr lang="en-US" sz="1250" dirty="0" smtClean="0">
                <a:latin typeface="Segoe UI" panose="020B0502040204020203" pitchFamily="34" charset="0"/>
                <a:cs typeface="Segoe UI" panose="020B0502040204020203" pitchFamily="34" charset="0"/>
              </a:rPr>
              <a:t>Performance</a:t>
            </a:r>
            <a:endParaRPr lang="en-US" sz="1250" dirty="0">
              <a:latin typeface="Segoe UI" panose="020B0502040204020203" pitchFamily="34" charset="0"/>
              <a:cs typeface="Segoe UI" panose="020B0502040204020203" pitchFamily="34" charset="0"/>
            </a:endParaRPr>
          </a:p>
        </p:txBody>
      </p:sp>
      <p:sp>
        <p:nvSpPr>
          <p:cNvPr id="48" name="Rectangle 47"/>
          <p:cNvSpPr/>
          <p:nvPr/>
        </p:nvSpPr>
        <p:spPr>
          <a:xfrm>
            <a:off x="4373975" y="5937617"/>
            <a:ext cx="901529" cy="284693"/>
          </a:xfrm>
          <a:prstGeom prst="rect">
            <a:avLst/>
          </a:prstGeom>
        </p:spPr>
        <p:txBody>
          <a:bodyPr wrap="none">
            <a:spAutoFit/>
          </a:bodyPr>
          <a:lstStyle/>
          <a:p>
            <a:r>
              <a:rPr lang="fr-FR" sz="1250" dirty="0" smtClean="0">
                <a:latin typeface="Segoe UI" panose="020B0502040204020203" pitchFamily="34" charset="0"/>
                <a:cs typeface="Segoe UI" panose="020B0502040204020203" pitchFamily="34" charset="0"/>
              </a:rPr>
              <a:t>La fiabilité</a:t>
            </a:r>
            <a:endParaRPr lang="fr-FR" sz="1250" dirty="0">
              <a:latin typeface="Segoe UI" panose="020B0502040204020203" pitchFamily="34" charset="0"/>
              <a:cs typeface="Segoe UI" panose="020B0502040204020203" pitchFamily="34" charset="0"/>
            </a:endParaRPr>
          </a:p>
        </p:txBody>
      </p:sp>
      <p:sp>
        <p:nvSpPr>
          <p:cNvPr id="49" name="Rectangle 48"/>
          <p:cNvSpPr/>
          <p:nvPr/>
        </p:nvSpPr>
        <p:spPr>
          <a:xfrm>
            <a:off x="5634315" y="5937617"/>
            <a:ext cx="1074653" cy="284693"/>
          </a:xfrm>
          <a:prstGeom prst="rect">
            <a:avLst/>
          </a:prstGeom>
        </p:spPr>
        <p:txBody>
          <a:bodyPr wrap="none">
            <a:spAutoFit/>
          </a:bodyPr>
          <a:lstStyle/>
          <a:p>
            <a:r>
              <a:rPr lang="fr-FR" sz="1250" dirty="0" smtClean="0">
                <a:latin typeface="Segoe UI" panose="020B0502040204020203" pitchFamily="34" charset="0"/>
                <a:cs typeface="Segoe UI" panose="020B0502040204020203" pitchFamily="34" charset="0"/>
              </a:rPr>
              <a:t>La </a:t>
            </a:r>
            <a:r>
              <a:rPr lang="fr-FR" sz="1250" dirty="0" err="1" smtClean="0">
                <a:latin typeface="Segoe UI" panose="020B0502040204020203" pitchFamily="34" charset="0"/>
                <a:cs typeface="Segoe UI" panose="020B0502040204020203" pitchFamily="34" charset="0"/>
              </a:rPr>
              <a:t>scalabilité</a:t>
            </a:r>
            <a:endParaRPr lang="fr-FR" sz="1250" dirty="0">
              <a:latin typeface="Segoe UI" panose="020B0502040204020203" pitchFamily="34" charset="0"/>
              <a:cs typeface="Segoe UI" panose="020B0502040204020203" pitchFamily="34" charset="0"/>
            </a:endParaRPr>
          </a:p>
        </p:txBody>
      </p:sp>
      <p:sp>
        <p:nvSpPr>
          <p:cNvPr id="50" name="Rectangle 49"/>
          <p:cNvSpPr/>
          <p:nvPr/>
        </p:nvSpPr>
        <p:spPr>
          <a:xfrm>
            <a:off x="7067779" y="5841436"/>
            <a:ext cx="1371521" cy="477054"/>
          </a:xfrm>
          <a:prstGeom prst="rect">
            <a:avLst/>
          </a:prstGeom>
        </p:spPr>
        <p:txBody>
          <a:bodyPr wrap="square">
            <a:spAutoFit/>
          </a:bodyPr>
          <a:lstStyle/>
          <a:p>
            <a:pPr algn="ctr"/>
            <a:r>
              <a:rPr lang="fr-FR" sz="1250" dirty="0" smtClean="0">
                <a:latin typeface="Segoe UI" panose="020B0502040204020203" pitchFamily="34" charset="0"/>
                <a:cs typeface="Segoe UI" panose="020B0502040204020203" pitchFamily="34" charset="0"/>
              </a:rPr>
              <a:t>Conformité</a:t>
            </a:r>
            <a:r>
              <a:rPr lang="en-US" sz="1250" dirty="0" smtClean="0">
                <a:latin typeface="Segoe UI" panose="020B0502040204020203" pitchFamily="34" charset="0"/>
                <a:cs typeface="Segoe UI" panose="020B0502040204020203" pitchFamily="34" charset="0"/>
              </a:rPr>
              <a:t> </a:t>
            </a:r>
          </a:p>
          <a:p>
            <a:pPr algn="ctr"/>
            <a:r>
              <a:rPr lang="en-US" sz="1250" dirty="0" err="1" smtClean="0">
                <a:latin typeface="Segoe UI" panose="020B0502040204020203" pitchFamily="34" charset="0"/>
                <a:cs typeface="Segoe UI" panose="020B0502040204020203" pitchFamily="34" charset="0"/>
              </a:rPr>
              <a:t>réglementaire</a:t>
            </a:r>
            <a:endParaRPr lang="fr-FR" sz="1250" dirty="0">
              <a:latin typeface="Segoe UI" panose="020B0502040204020203" pitchFamily="34" charset="0"/>
              <a:cs typeface="Segoe UI" panose="020B0502040204020203" pitchFamily="34" charset="0"/>
            </a:endParaRPr>
          </a:p>
        </p:txBody>
      </p:sp>
      <p:sp>
        <p:nvSpPr>
          <p:cNvPr id="51" name="Rectangle 50"/>
          <p:cNvSpPr/>
          <p:nvPr/>
        </p:nvSpPr>
        <p:spPr>
          <a:xfrm>
            <a:off x="8798111" y="5937617"/>
            <a:ext cx="749244" cy="284693"/>
          </a:xfrm>
          <a:prstGeom prst="rect">
            <a:avLst/>
          </a:prstGeom>
        </p:spPr>
        <p:txBody>
          <a:bodyPr wrap="none">
            <a:spAutoFit/>
          </a:bodyPr>
          <a:lstStyle/>
          <a:p>
            <a:r>
              <a:rPr lang="en-US" sz="1250" i="1" dirty="0" smtClean="0">
                <a:latin typeface="Segoe UI" panose="020B0502040204020203" pitchFamily="34" charset="0"/>
                <a:cs typeface="Segoe UI" panose="020B0502040204020203" pitchFamily="34" charset="0"/>
              </a:rPr>
              <a:t>S</a:t>
            </a:r>
            <a:r>
              <a:rPr lang="fr-FR" sz="1250" i="1" dirty="0" smtClean="0">
                <a:latin typeface="Segoe UI" panose="020B0502040204020203" pitchFamily="34" charset="0"/>
                <a:cs typeface="Segoe UI" panose="020B0502040204020203" pitchFamily="34" charset="0"/>
              </a:rPr>
              <a:t>é</a:t>
            </a:r>
            <a:r>
              <a:rPr lang="en-US" sz="1250" i="1" dirty="0" err="1" smtClean="0">
                <a:latin typeface="Segoe UI" panose="020B0502040204020203" pitchFamily="34" charset="0"/>
                <a:cs typeface="Segoe UI" panose="020B0502040204020203" pitchFamily="34" charset="0"/>
              </a:rPr>
              <a:t>curit</a:t>
            </a:r>
            <a:r>
              <a:rPr lang="fr-FR" sz="1250" i="1" dirty="0" smtClean="0">
                <a:latin typeface="Segoe UI" panose="020B0502040204020203" pitchFamily="34" charset="0"/>
                <a:cs typeface="Segoe UI" panose="020B0502040204020203" pitchFamily="34" charset="0"/>
              </a:rPr>
              <a:t>é</a:t>
            </a:r>
            <a:endParaRPr lang="en-US" sz="1250" i="1" dirty="0">
              <a:latin typeface="Segoe UI" panose="020B0502040204020203" pitchFamily="34" charset="0"/>
              <a:cs typeface="Segoe UI" panose="020B0502040204020203" pitchFamily="34" charset="0"/>
            </a:endParaRPr>
          </a:p>
        </p:txBody>
      </p:sp>
      <p:sp>
        <p:nvSpPr>
          <p:cNvPr id="52" name="Rectangle 51"/>
          <p:cNvSpPr/>
          <p:nvPr/>
        </p:nvSpPr>
        <p:spPr>
          <a:xfrm>
            <a:off x="9906165" y="5937617"/>
            <a:ext cx="1145955" cy="284693"/>
          </a:xfrm>
          <a:prstGeom prst="rect">
            <a:avLst/>
          </a:prstGeom>
        </p:spPr>
        <p:txBody>
          <a:bodyPr wrap="none">
            <a:spAutoFit/>
          </a:bodyPr>
          <a:lstStyle/>
          <a:p>
            <a:r>
              <a:rPr lang="en-US" sz="1250" dirty="0" smtClean="0">
                <a:latin typeface="Segoe UI" panose="020B0502040204020203" pitchFamily="34" charset="0"/>
                <a:cs typeface="Segoe UI" panose="020B0502040204020203" pitchFamily="34" charset="0"/>
              </a:rPr>
              <a:t>Orchestration</a:t>
            </a:r>
            <a:endParaRPr lang="en-US" sz="1250" dirty="0">
              <a:latin typeface="Segoe UI" panose="020B0502040204020203" pitchFamily="34" charset="0"/>
              <a:cs typeface="Segoe UI" panose="020B0502040204020203" pitchFamily="34" charset="0"/>
            </a:endParaRPr>
          </a:p>
        </p:txBody>
      </p:sp>
      <p:cxnSp>
        <p:nvCxnSpPr>
          <p:cNvPr id="53" name="Connecteur droit 49">
            <a:extLst>
              <a:ext uri="{FF2B5EF4-FFF2-40B4-BE49-F238E27FC236}">
                <a16:creationId xmlns:a16="http://schemas.microsoft.com/office/drawing/2014/main" id="{25C7246B-7A3D-70AF-1106-1BB59B3FD0AC}"/>
              </a:ext>
            </a:extLst>
          </p:cNvPr>
          <p:cNvCxnSpPr/>
          <p:nvPr/>
        </p:nvCxnSpPr>
        <p:spPr>
          <a:xfrm>
            <a:off x="4051228" y="6094457"/>
            <a:ext cx="2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49">
            <a:extLst>
              <a:ext uri="{FF2B5EF4-FFF2-40B4-BE49-F238E27FC236}">
                <a16:creationId xmlns:a16="http://schemas.microsoft.com/office/drawing/2014/main" id="{25C7246B-7A3D-70AF-1106-1BB59B3FD0AC}"/>
              </a:ext>
            </a:extLst>
          </p:cNvPr>
          <p:cNvCxnSpPr/>
          <p:nvPr/>
        </p:nvCxnSpPr>
        <p:spPr>
          <a:xfrm>
            <a:off x="5242221" y="6094457"/>
            <a:ext cx="2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49">
            <a:extLst>
              <a:ext uri="{FF2B5EF4-FFF2-40B4-BE49-F238E27FC236}">
                <a16:creationId xmlns:a16="http://schemas.microsoft.com/office/drawing/2014/main" id="{25C7246B-7A3D-70AF-1106-1BB59B3FD0AC}"/>
              </a:ext>
            </a:extLst>
          </p:cNvPr>
          <p:cNvCxnSpPr/>
          <p:nvPr/>
        </p:nvCxnSpPr>
        <p:spPr>
          <a:xfrm>
            <a:off x="6758152" y="6094457"/>
            <a:ext cx="2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cteur droit 49">
            <a:extLst>
              <a:ext uri="{FF2B5EF4-FFF2-40B4-BE49-F238E27FC236}">
                <a16:creationId xmlns:a16="http://schemas.microsoft.com/office/drawing/2014/main" id="{25C7246B-7A3D-70AF-1106-1BB59B3FD0AC}"/>
              </a:ext>
            </a:extLst>
          </p:cNvPr>
          <p:cNvCxnSpPr/>
          <p:nvPr/>
        </p:nvCxnSpPr>
        <p:spPr>
          <a:xfrm>
            <a:off x="8430833" y="6094457"/>
            <a:ext cx="2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necteur droit 49">
            <a:extLst>
              <a:ext uri="{FF2B5EF4-FFF2-40B4-BE49-F238E27FC236}">
                <a16:creationId xmlns:a16="http://schemas.microsoft.com/office/drawing/2014/main" id="{25C7246B-7A3D-70AF-1106-1BB59B3FD0AC}"/>
              </a:ext>
            </a:extLst>
          </p:cNvPr>
          <p:cNvCxnSpPr/>
          <p:nvPr/>
        </p:nvCxnSpPr>
        <p:spPr>
          <a:xfrm>
            <a:off x="9592992" y="6094457"/>
            <a:ext cx="2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Left Brace 4"/>
          <p:cNvSpPr/>
          <p:nvPr/>
        </p:nvSpPr>
        <p:spPr>
          <a:xfrm>
            <a:off x="2768771" y="5898249"/>
            <a:ext cx="169956" cy="392415"/>
          </a:xfrm>
          <a:prstGeom prst="leftBrace">
            <a:avLst>
              <a:gd name="adj1" fmla="val 2844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4687190" y="5494868"/>
            <a:ext cx="28176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74060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par>
                                <p:cTn id="14" presetID="22" presetClass="entr" presetSubtype="4"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wipe(down)">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4"/>
                                        </p:tgtEl>
                                        <p:attrNameLst>
                                          <p:attrName>style.visibility</p:attrName>
                                        </p:attrNameLst>
                                      </p:cBhvr>
                                      <p:to>
                                        <p:strVal val="visible"/>
                                      </p:to>
                                    </p:set>
                                    <p:animEffect transition="in" filter="wipe(down)">
                                      <p:cBhvr>
                                        <p:cTn id="24" dur="500"/>
                                        <p:tgtEl>
                                          <p:spTgt spid="1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par>
                                <p:cTn id="28" presetID="10" presetClass="entr" presetSubtype="0" fill="hold" nodeType="with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fade">
                                      <p:cBhvr>
                                        <p:cTn id="30" dur="500"/>
                                        <p:tgtEl>
                                          <p:spTgt spid="10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fade">
                                      <p:cBhvr>
                                        <p:cTn id="33" dur="500"/>
                                        <p:tgtEl>
                                          <p:spTgt spid="10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wipe(up)">
                                      <p:cBhvr>
                                        <p:cTn id="38" dur="500"/>
                                        <p:tgtEl>
                                          <p:spTgt spid="8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fade">
                                      <p:cBhvr>
                                        <p:cTn id="41" dur="500"/>
                                        <p:tgtEl>
                                          <p:spTgt spid="92"/>
                                        </p:tgtEl>
                                      </p:cBhvr>
                                    </p:animEffect>
                                  </p:childTnLst>
                                </p:cTn>
                              </p:par>
                              <p:par>
                                <p:cTn id="42" presetID="10" presetClass="entr" presetSubtype="0" fill="hold" nodeType="with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fade">
                                      <p:cBhvr>
                                        <p:cTn id="44" dur="500"/>
                                        <p:tgtEl>
                                          <p:spTgt spid="1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animEffect transition="in" filter="fade">
                                      <p:cBhvr>
                                        <p:cTn id="47" dur="500"/>
                                        <p:tgtEl>
                                          <p:spTgt spid="10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wipe(up)">
                                      <p:cBhvr>
                                        <p:cTn id="52" dur="500"/>
                                        <p:tgtEl>
                                          <p:spTgt spid="99"/>
                                        </p:tgtEl>
                                      </p:cBhvr>
                                    </p:animEffect>
                                  </p:childTnLst>
                                </p:cTn>
                              </p:par>
                              <p:par>
                                <p:cTn id="53" presetID="10" presetClass="entr" presetSubtype="0" fill="hold" nodeType="with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fade">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left)">
                                      <p:cBhvr>
                                        <p:cTn id="66" dur="500"/>
                                        <p:tgtEl>
                                          <p:spTgt spid="33"/>
                                        </p:tgtEl>
                                      </p:cBhvr>
                                    </p:animEffect>
                                  </p:childTnLst>
                                </p:cTn>
                              </p:par>
                              <p:par>
                                <p:cTn id="67" presetID="10" presetClass="entr" presetSubtype="0" fill="hold" nodeType="with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fade">
                                      <p:cBhvr>
                                        <p:cTn id="69" dur="500"/>
                                        <p:tgtEl>
                                          <p:spTgt spid="10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500"/>
                                        <p:tgtEl>
                                          <p:spTgt spid="90"/>
                                        </p:tgtEl>
                                      </p:cBhvr>
                                    </p:animEffect>
                                  </p:childTnLst>
                                </p:cTn>
                              </p:par>
                              <p:par>
                                <p:cTn id="73" presetID="10" presetClass="entr" presetSubtype="0" fill="hold" nodeType="withEffect">
                                  <p:stCondLst>
                                    <p:cond delay="0"/>
                                  </p:stCondLst>
                                  <p:childTnLst>
                                    <p:set>
                                      <p:cBhvr>
                                        <p:cTn id="74" dur="1" fill="hold">
                                          <p:stCondLst>
                                            <p:cond delay="0"/>
                                          </p:stCondLst>
                                        </p:cTn>
                                        <p:tgtEl>
                                          <p:spTgt spid="103">
                                            <p:txEl>
                                              <p:pRg st="0" end="0"/>
                                            </p:txEl>
                                          </p:spTgt>
                                        </p:tgtEl>
                                        <p:attrNameLst>
                                          <p:attrName>style.visibility</p:attrName>
                                        </p:attrNameLst>
                                      </p:cBhvr>
                                      <p:to>
                                        <p:strVal val="visible"/>
                                      </p:to>
                                    </p:set>
                                    <p:animEffect transition="in" filter="fade">
                                      <p:cBhvr>
                                        <p:cTn id="75" dur="500"/>
                                        <p:tgtEl>
                                          <p:spTgt spid="103">
                                            <p:txEl>
                                              <p:pRg st="0" end="0"/>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103">
                                            <p:txEl>
                                              <p:pRg st="1" end="1"/>
                                            </p:txEl>
                                          </p:spTgt>
                                        </p:tgtEl>
                                        <p:attrNameLst>
                                          <p:attrName>style.visibility</p:attrName>
                                        </p:attrNameLst>
                                      </p:cBhvr>
                                      <p:to>
                                        <p:strVal val="visible"/>
                                      </p:to>
                                    </p:set>
                                    <p:animEffect transition="in" filter="fade">
                                      <p:cBhvr>
                                        <p:cTn id="78" dur="500"/>
                                        <p:tgtEl>
                                          <p:spTgt spid="103">
                                            <p:txEl>
                                              <p:pRg st="1" end="1"/>
                                            </p:txEl>
                                          </p:spTgt>
                                        </p:tgtEl>
                                      </p:cBhvr>
                                    </p:animEffect>
                                  </p:childTnLst>
                                </p:cTn>
                              </p:par>
                              <p:par>
                                <p:cTn id="79" presetID="22" presetClass="entr" presetSubtype="8"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0"/>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57"/>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56"/>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54"/>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53"/>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1" grpId="0"/>
      <p:bldP spid="92" grpId="0"/>
      <p:bldP spid="100" grpId="0"/>
      <p:bldP spid="101" grpId="0"/>
      <p:bldP spid="102" grpId="0"/>
      <p:bldP spid="107" grpId="0"/>
      <p:bldP spid="109" grpId="0"/>
      <p:bldP spid="42" grpId="0"/>
      <p:bldP spid="46" grpId="0"/>
      <p:bldP spid="48" grpId="0"/>
      <p:bldP spid="49" grpId="0"/>
      <p:bldP spid="50" grpId="0"/>
      <p:bldP spid="51" grpId="0"/>
      <p:bldP spid="52"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24000" y="0"/>
            <a:ext cx="9144000" cy="15716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12" name="Pentagon 11"/>
          <p:cNvSpPr/>
          <p:nvPr/>
        </p:nvSpPr>
        <p:spPr>
          <a:xfrm>
            <a:off x="1" y="-243408"/>
            <a:ext cx="2123728" cy="504032"/>
          </a:xfrm>
          <a:prstGeom prst="homePlate">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6" name="Chevron 5"/>
          <p:cNvSpPr/>
          <p:nvPr/>
        </p:nvSpPr>
        <p:spPr>
          <a:xfrm rot="10800000">
            <a:off x="6672592" y="6504842"/>
            <a:ext cx="4968024" cy="36000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7" name="Chevron 6"/>
          <p:cNvSpPr/>
          <p:nvPr/>
        </p:nvSpPr>
        <p:spPr>
          <a:xfrm>
            <a:off x="1256705" y="6497999"/>
            <a:ext cx="4335239" cy="360000"/>
          </a:xfrm>
          <a:prstGeom prst="chevron">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19" name="Pentagon 18"/>
          <p:cNvSpPr/>
          <p:nvPr/>
        </p:nvSpPr>
        <p:spPr>
          <a:xfrm>
            <a:off x="1343472" y="800720"/>
            <a:ext cx="9691320" cy="813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24" name="TextBox 23"/>
          <p:cNvSpPr txBox="1"/>
          <p:nvPr/>
        </p:nvSpPr>
        <p:spPr>
          <a:xfrm>
            <a:off x="9788390" y="6454388"/>
            <a:ext cx="484090" cy="369332"/>
          </a:xfrm>
          <a:prstGeom prst="rect">
            <a:avLst/>
          </a:prstGeom>
          <a:solidFill>
            <a:schemeClr val="bg1"/>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22" name="Chevron 21"/>
          <p:cNvSpPr/>
          <p:nvPr/>
        </p:nvSpPr>
        <p:spPr>
          <a:xfrm rot="10800000">
            <a:off x="0" y="6420108"/>
            <a:ext cx="10056456" cy="437892"/>
          </a:xfrm>
          <a:prstGeom prst="chevron">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23" name="Chevron 22"/>
          <p:cNvSpPr/>
          <p:nvPr/>
        </p:nvSpPr>
        <p:spPr>
          <a:xfrm>
            <a:off x="10056440" y="6420107"/>
            <a:ext cx="2123728" cy="44473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cxnSp>
        <p:nvCxnSpPr>
          <p:cNvPr id="27" name="Straight Connector 26"/>
          <p:cNvCxnSpPr/>
          <p:nvPr/>
        </p:nvCxnSpPr>
        <p:spPr>
          <a:xfrm>
            <a:off x="8184232" y="6479851"/>
            <a:ext cx="0" cy="28800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437425" y="239776"/>
            <a:ext cx="314127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noProof="0" dirty="0">
                <a:ln>
                  <a:noFill/>
                </a:ln>
                <a:solidFill>
                  <a:srgbClr val="E7E6E6">
                    <a:lumMod val="50000"/>
                  </a:srgbClr>
                </a:solidFill>
                <a:effectLst/>
                <a:uLnTx/>
                <a:uFillTx/>
                <a:latin typeface="Segoe UI (Corps)"/>
                <a:ea typeface="+mn-ea"/>
                <a:cs typeface="+mn-cs"/>
              </a:rPr>
              <a:t>PLAN</a:t>
            </a:r>
          </a:p>
        </p:txBody>
      </p:sp>
      <p:sp>
        <p:nvSpPr>
          <p:cNvPr id="31" name="Pentagon 23"/>
          <p:cNvSpPr/>
          <p:nvPr/>
        </p:nvSpPr>
        <p:spPr>
          <a:xfrm rot="10800000">
            <a:off x="10068273" y="-243407"/>
            <a:ext cx="2123728" cy="50403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14" name="Arc 13"/>
          <p:cNvSpPr/>
          <p:nvPr/>
        </p:nvSpPr>
        <p:spPr>
          <a:xfrm>
            <a:off x="-3363212" y="-152363"/>
            <a:ext cx="6858002" cy="6858000"/>
          </a:xfrm>
          <a:prstGeom prst="arc">
            <a:avLst>
              <a:gd name="adj1" fmla="val 16200000"/>
              <a:gd name="adj2" fmla="val 5370932"/>
            </a:avLst>
          </a:prstGeom>
          <a:solidFill>
            <a:schemeClr val="bg1"/>
          </a:solidFill>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21" name="TextBox 7"/>
          <p:cNvSpPr txBox="1"/>
          <p:nvPr/>
        </p:nvSpPr>
        <p:spPr>
          <a:xfrm flipH="1">
            <a:off x="3429355" y="1685847"/>
            <a:ext cx="5808995" cy="430887"/>
          </a:xfrm>
          <a:prstGeom prst="rect">
            <a:avLst/>
          </a:prstGeom>
          <a:noFill/>
        </p:spPr>
        <p:txBody>
          <a:bodyPr wrap="square" rtlCol="0">
            <a:spAutoFit/>
          </a:bodyPr>
          <a:lstStyle/>
          <a:p>
            <a:pPr lvl="0">
              <a:defRPr/>
            </a:pPr>
            <a:r>
              <a:rPr lang="fr-FR" sz="2200" b="1" dirty="0">
                <a:solidFill>
                  <a:srgbClr val="E7E6E6">
                    <a:lumMod val="50000"/>
                  </a:srgbClr>
                </a:solidFill>
                <a:latin typeface="Segoe UI (Corps)"/>
              </a:rPr>
              <a:t>Présentation du projet</a:t>
            </a:r>
            <a:endParaRPr kumimoji="0" lang="fr-FR" sz="22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25" name="Oval 14"/>
          <p:cNvSpPr/>
          <p:nvPr/>
        </p:nvSpPr>
        <p:spPr>
          <a:xfrm>
            <a:off x="3031900" y="1778274"/>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srgbClr val="E7E6E6"/>
                </a:solidFill>
                <a:effectLst/>
                <a:uLnTx/>
                <a:uFillTx/>
                <a:latin typeface="Segoe UI (Corps)"/>
                <a:ea typeface="+mn-ea"/>
                <a:cs typeface="+mn-cs"/>
              </a:rPr>
              <a:t>1</a:t>
            </a:r>
          </a:p>
        </p:txBody>
      </p:sp>
      <p:sp>
        <p:nvSpPr>
          <p:cNvPr id="26" name="Oval 15"/>
          <p:cNvSpPr/>
          <p:nvPr/>
        </p:nvSpPr>
        <p:spPr>
          <a:xfrm>
            <a:off x="3320001" y="3354216"/>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7E6E6"/>
                </a:solidFill>
                <a:effectLst/>
                <a:uLnTx/>
                <a:uFillTx/>
                <a:latin typeface="Segoe UI (Corps)"/>
                <a:ea typeface="+mn-ea"/>
                <a:cs typeface="+mn-cs"/>
              </a:rPr>
              <a:t>3</a:t>
            </a:r>
          </a:p>
        </p:txBody>
      </p:sp>
      <p:sp>
        <p:nvSpPr>
          <p:cNvPr id="29" name="Oval 16"/>
          <p:cNvSpPr/>
          <p:nvPr/>
        </p:nvSpPr>
        <p:spPr>
          <a:xfrm>
            <a:off x="3209899" y="4142187"/>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7E6E6"/>
                </a:solidFill>
                <a:effectLst/>
                <a:uLnTx/>
                <a:uFillTx/>
                <a:latin typeface="Segoe UI (Corps)"/>
                <a:ea typeface="+mn-ea"/>
                <a:cs typeface="+mn-cs"/>
              </a:rPr>
              <a:t>4</a:t>
            </a:r>
          </a:p>
        </p:txBody>
      </p:sp>
      <p:sp>
        <p:nvSpPr>
          <p:cNvPr id="32" name="Oval 17"/>
          <p:cNvSpPr/>
          <p:nvPr/>
        </p:nvSpPr>
        <p:spPr>
          <a:xfrm>
            <a:off x="2847534" y="4930158"/>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7E6E6"/>
                </a:solidFill>
                <a:effectLst/>
                <a:uLnTx/>
                <a:uFillTx/>
                <a:latin typeface="Segoe UI (Corps)"/>
                <a:ea typeface="+mn-ea"/>
                <a:cs typeface="+mn-cs"/>
              </a:rPr>
              <a:t>5</a:t>
            </a:r>
          </a:p>
        </p:txBody>
      </p:sp>
      <p:sp>
        <p:nvSpPr>
          <p:cNvPr id="33" name="Arc 32"/>
          <p:cNvSpPr/>
          <p:nvPr/>
        </p:nvSpPr>
        <p:spPr>
          <a:xfrm>
            <a:off x="-1533935" y="1905000"/>
            <a:ext cx="3048000" cy="3048000"/>
          </a:xfrm>
          <a:prstGeom prst="arc">
            <a:avLst>
              <a:gd name="adj1" fmla="val 16200000"/>
              <a:gd name="adj2" fmla="val 5359794"/>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50000"/>
                </a:srgbClr>
              </a:solidFill>
              <a:effectLst/>
              <a:uLnTx/>
              <a:uFillTx/>
              <a:latin typeface="Segoe UI (Corps)"/>
              <a:ea typeface="+mn-ea"/>
              <a:cs typeface="+mn-cs"/>
            </a:endParaRPr>
          </a:p>
        </p:txBody>
      </p:sp>
      <p:sp>
        <p:nvSpPr>
          <p:cNvPr id="38" name="TextBox 7"/>
          <p:cNvSpPr txBox="1"/>
          <p:nvPr/>
        </p:nvSpPr>
        <p:spPr>
          <a:xfrm flipH="1">
            <a:off x="3717377" y="3276637"/>
            <a:ext cx="4838728"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200" b="1" i="0" u="none" strike="noStrike" kern="1200" cap="none" spc="0" normalizeH="0" baseline="0" noProof="0" dirty="0" smtClean="0">
                <a:ln>
                  <a:noFill/>
                </a:ln>
                <a:solidFill>
                  <a:srgbClr val="E7E6E6">
                    <a:lumMod val="50000"/>
                  </a:srgbClr>
                </a:solidFill>
                <a:effectLst/>
                <a:uLnTx/>
                <a:uFillTx/>
                <a:latin typeface="Segoe UI (Corps)"/>
                <a:ea typeface="+mn-ea"/>
                <a:cs typeface="+mn-cs"/>
              </a:rPr>
              <a:t>Conception</a:t>
            </a:r>
            <a:endParaRPr kumimoji="0" lang="fr-FR" sz="22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9" name="TextBox 7"/>
          <p:cNvSpPr txBox="1"/>
          <p:nvPr/>
        </p:nvSpPr>
        <p:spPr>
          <a:xfrm flipH="1">
            <a:off x="3605389" y="4072032"/>
            <a:ext cx="7389647" cy="430887"/>
          </a:xfrm>
          <a:prstGeom prst="rect">
            <a:avLst/>
          </a:prstGeom>
          <a:noFill/>
        </p:spPr>
        <p:txBody>
          <a:bodyPr wrap="square" rtlCol="0">
            <a:spAutoFit/>
          </a:bodyPr>
          <a:lstStyle/>
          <a:p>
            <a:pPr lvl="0">
              <a:defRPr/>
            </a:pPr>
            <a:r>
              <a:rPr lang="fr-FR" sz="2200" b="1" dirty="0">
                <a:solidFill>
                  <a:srgbClr val="E7E6E6">
                    <a:lumMod val="50000"/>
                  </a:srgbClr>
                </a:solidFill>
                <a:latin typeface="Segoe UI (Corps)"/>
              </a:rPr>
              <a:t>Développement</a:t>
            </a:r>
            <a:endParaRPr kumimoji="0" lang="fr-FR" sz="22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0" name="TextBox 7"/>
          <p:cNvSpPr txBox="1"/>
          <p:nvPr/>
        </p:nvSpPr>
        <p:spPr>
          <a:xfrm flipH="1">
            <a:off x="3236626" y="4867427"/>
            <a:ext cx="6518809" cy="430887"/>
          </a:xfrm>
          <a:prstGeom prst="rect">
            <a:avLst/>
          </a:prstGeom>
          <a:noFill/>
        </p:spPr>
        <p:txBody>
          <a:bodyPr wrap="square" rtlCol="0">
            <a:spAutoFit/>
          </a:bodyPr>
          <a:lstStyle/>
          <a:p>
            <a:pPr lvl="0">
              <a:defRPr/>
            </a:pPr>
            <a:r>
              <a:rPr lang="en-US" sz="2200" b="1" dirty="0">
                <a:solidFill>
                  <a:srgbClr val="E7E6E6">
                    <a:lumMod val="50000"/>
                  </a:srgbClr>
                </a:solidFill>
                <a:latin typeface="Segoe UI (Corps)"/>
              </a:rPr>
              <a:t>Conclusion</a:t>
            </a:r>
            <a:endParaRPr lang="fr-FR" sz="2200" b="1" dirty="0">
              <a:solidFill>
                <a:srgbClr val="E7E6E6">
                  <a:lumMod val="50000"/>
                </a:srgbClr>
              </a:solidFill>
              <a:latin typeface="Segoe UI (Corps)"/>
            </a:endParaRPr>
          </a:p>
        </p:txBody>
      </p:sp>
      <p:sp>
        <p:nvSpPr>
          <p:cNvPr id="2" name="TextBox 7">
            <a:extLst>
              <a:ext uri="{FF2B5EF4-FFF2-40B4-BE49-F238E27FC236}">
                <a16:creationId xmlns:a16="http://schemas.microsoft.com/office/drawing/2014/main" id="{E5685B3A-A5DC-4855-52F2-4E6077E82734}"/>
              </a:ext>
            </a:extLst>
          </p:cNvPr>
          <p:cNvSpPr txBox="1"/>
          <p:nvPr/>
        </p:nvSpPr>
        <p:spPr>
          <a:xfrm flipH="1">
            <a:off x="3620204" y="2481242"/>
            <a:ext cx="580899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err="1" smtClean="0">
                <a:ln>
                  <a:noFill/>
                </a:ln>
                <a:solidFill>
                  <a:srgbClr val="E7E6E6">
                    <a:lumMod val="50000"/>
                  </a:srgbClr>
                </a:solidFill>
                <a:effectLst/>
                <a:uLnTx/>
                <a:uFillTx/>
                <a:latin typeface="Segoe UI (Corps)"/>
                <a:ea typeface="+mn-ea"/>
                <a:cs typeface="+mn-cs"/>
              </a:rPr>
              <a:t>Analyse</a:t>
            </a:r>
            <a:endParaRPr kumimoji="0" lang="fr-FR" sz="22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 name="Oval 14">
            <a:extLst>
              <a:ext uri="{FF2B5EF4-FFF2-40B4-BE49-F238E27FC236}">
                <a16:creationId xmlns:a16="http://schemas.microsoft.com/office/drawing/2014/main" id="{AC9A8499-D9D4-1156-8741-CE9428EEB4B5}"/>
              </a:ext>
            </a:extLst>
          </p:cNvPr>
          <p:cNvSpPr/>
          <p:nvPr/>
        </p:nvSpPr>
        <p:spPr>
          <a:xfrm>
            <a:off x="3265613" y="2566245"/>
            <a:ext cx="311727" cy="311727"/>
          </a:xfrm>
          <a:prstGeom prst="ellipse">
            <a:avLst/>
          </a:prstGeom>
          <a:solidFill>
            <a:schemeClr val="accent6">
              <a:lumMod val="75000"/>
            </a:schemeClr>
          </a:solidFill>
          <a:ln>
            <a:noFill/>
          </a:ln>
          <a:effectLst>
            <a:innerShdw blurRad="63500" dist="50800" dir="135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0"/>
                <a:solidFill>
                  <a:srgbClr val="E7E6E6"/>
                </a:solidFill>
                <a:effectLst/>
                <a:uLnTx/>
                <a:uFillTx/>
                <a:latin typeface="Segoe UI (Corps)"/>
                <a:ea typeface="+mn-ea"/>
                <a:cs typeface="+mn-cs"/>
              </a:rPr>
              <a:t>2</a:t>
            </a:r>
          </a:p>
        </p:txBody>
      </p:sp>
    </p:spTree>
    <p:extLst>
      <p:ext uri="{BB962C8B-B14F-4D97-AF65-F5344CB8AC3E}">
        <p14:creationId xmlns:p14="http://schemas.microsoft.com/office/powerpoint/2010/main" val="37514853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0" presetClass="path" presetSubtype="0" accel="50000" decel="50000" fill="hold" grpId="0" nodeType="withEffect">
                                  <p:stCondLst>
                                    <p:cond delay="0"/>
                                  </p:stCondLst>
                                  <p:childTnLst>
                                    <p:animMotion origin="layout" path="M 3.88889E-6 -3.7037E-6 L -0.12604 -3.7037E-6 " pathEditMode="relative" ptsTypes="AA">
                                      <p:cBhvr>
                                        <p:cTn id="10" dur="1500" fill="hold"/>
                                        <p:tgtEl>
                                          <p:spTgt spid="19"/>
                                        </p:tgtEl>
                                        <p:attrNameLst>
                                          <p:attrName>ppt_x</p:attrName>
                                          <p:attrName>ppt_y</p:attrName>
                                        </p:attrNameLst>
                                      </p:cBhvr>
                                    </p:animMotion>
                                  </p:childTnLst>
                                </p:cTn>
                              </p:par>
                              <p:par>
                                <p:cTn id="11" presetID="10" presetClass="entr" presetSubtype="0" fill="hold" grpId="0" nodeType="withEffect">
                                  <p:stCondLst>
                                    <p:cond delay="9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2" presetClass="entr" presetSubtype="4" fill="hold" grpId="0" nodeType="withEffect">
                                  <p:stCondLst>
                                    <p:cond delay="40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4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40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40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fill="hold"/>
                                        <p:tgtEl>
                                          <p:spTgt spid="27"/>
                                        </p:tgtEl>
                                        <p:attrNameLst>
                                          <p:attrName>ppt_x</p:attrName>
                                        </p:attrNameLst>
                                      </p:cBhvr>
                                      <p:tavLst>
                                        <p:tav tm="0">
                                          <p:val>
                                            <p:strVal val="#ppt_x"/>
                                          </p:val>
                                        </p:tav>
                                        <p:tav tm="100000">
                                          <p:val>
                                            <p:strVal val="#ppt_x"/>
                                          </p:val>
                                        </p:tav>
                                      </p:tavLst>
                                    </p:anim>
                                    <p:anim calcmode="lin" valueType="num">
                                      <p:cBhvr additive="base">
                                        <p:cTn id="29" dur="500" fill="hold"/>
                                        <p:tgtEl>
                                          <p:spTgt spid="27"/>
                                        </p:tgtEl>
                                        <p:attrNameLst>
                                          <p:attrName>ppt_y</p:attrName>
                                        </p:attrNameLst>
                                      </p:cBhvr>
                                      <p:tavLst>
                                        <p:tav tm="0">
                                          <p:val>
                                            <p:strVal val="1+#ppt_h/2"/>
                                          </p:val>
                                        </p:tav>
                                        <p:tav tm="100000">
                                          <p:val>
                                            <p:strVal val="#ppt_y"/>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24" grpId="0" animBg="1"/>
      <p:bldP spid="22" grpId="0" animBg="1"/>
      <p:bldP spid="23" grpId="0" animBg="1"/>
      <p:bldP spid="30" grpId="0"/>
      <p:bldP spid="21" grpId="0"/>
      <p:bldP spid="38" grpId="0"/>
      <p:bldP spid="39" grpId="0"/>
      <p:bldP spid="40"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Analyse</a:t>
            </a:r>
            <a:r>
              <a:rPr kumimoji="0" lang="en-US" sz="1200" b="1" i="0" u="none" strike="noStrike" kern="1200" cap="none" spc="0" normalizeH="0" baseline="0" noProof="0" dirty="0" smtClean="0">
                <a:ln>
                  <a:noFill/>
                </a:ln>
                <a:solidFill>
                  <a:schemeClr val="accent5">
                    <a:lumMod val="50000"/>
                  </a:schemeClr>
                </a:solidFill>
                <a:effectLst/>
                <a:uLnTx/>
                <a:uFillTx/>
                <a:latin typeface="Segoe UI (Corps)"/>
                <a:ea typeface="+mn-ea"/>
                <a:cs typeface="+mn-cs"/>
              </a:rPr>
              <a:t> des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besoins</a:t>
            </a:r>
            <a:endParaRPr kumimoji="0" lang="fr-FR" sz="1200" b="1" i="0" u="none" strike="noStrike" kern="1200" cap="none" spc="0" normalizeH="0" baseline="0" noProof="0" dirty="0">
              <a:ln>
                <a:noFill/>
              </a:ln>
              <a:solidFill>
                <a:schemeClr val="accent5">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167510" y="3529361"/>
            <a:ext cx="2225289" cy="307777"/>
          </a:xfrm>
          <a:prstGeom prst="rect">
            <a:avLst/>
          </a:prstGeom>
        </p:spPr>
        <p:txBody>
          <a:bodyPr wrap="none">
            <a:spAutoFit/>
          </a:bodyPr>
          <a:lstStyle/>
          <a:p>
            <a:r>
              <a:rPr lang="en-US" sz="1400" dirty="0" err="1" smtClean="0">
                <a:solidFill>
                  <a:schemeClr val="accent5">
                    <a:lumMod val="50000"/>
                  </a:schemeClr>
                </a:solidFill>
                <a:latin typeface="Segoe UI (Corps)"/>
              </a:rPr>
              <a:t>Besoins</a:t>
            </a:r>
            <a:r>
              <a:rPr lang="en-US" sz="1400" dirty="0" smtClean="0">
                <a:solidFill>
                  <a:schemeClr val="accent5">
                    <a:lumMod val="50000"/>
                  </a:schemeClr>
                </a:solidFill>
                <a:latin typeface="Segoe UI (Corps)"/>
              </a:rPr>
              <a:t> non </a:t>
            </a:r>
            <a:r>
              <a:rPr lang="en-US" sz="1400" dirty="0" err="1" smtClean="0">
                <a:solidFill>
                  <a:schemeClr val="accent5">
                    <a:lumMod val="50000"/>
                  </a:schemeClr>
                </a:solidFill>
                <a:latin typeface="Segoe UI (Corps)"/>
              </a:rPr>
              <a:t>fonctionnels</a:t>
            </a:r>
            <a:endParaRPr lang="en-US" dirty="0">
              <a:solidFill>
                <a:schemeClr val="accent5">
                  <a:lumMod val="50000"/>
                </a:schemeClr>
              </a:solidFill>
            </a:endParaRPr>
          </a:p>
        </p:txBody>
      </p:sp>
      <p:cxnSp>
        <p:nvCxnSpPr>
          <p:cNvPr id="42" name="Connecteur : en arc 59">
            <a:extLst>
              <a:ext uri="{FF2B5EF4-FFF2-40B4-BE49-F238E27FC236}">
                <a16:creationId xmlns:a16="http://schemas.microsoft.com/office/drawing/2014/main" id="{FB56366C-88B0-56BA-1A00-1D3B8C5C4C84}"/>
              </a:ext>
            </a:extLst>
          </p:cNvPr>
          <p:cNvCxnSpPr/>
          <p:nvPr/>
        </p:nvCxnSpPr>
        <p:spPr>
          <a:xfrm rot="10800000" flipH="1">
            <a:off x="2415409" y="2093382"/>
            <a:ext cx="515087" cy="16232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 en arc 61">
            <a:extLst>
              <a:ext uri="{FF2B5EF4-FFF2-40B4-BE49-F238E27FC236}">
                <a16:creationId xmlns:a16="http://schemas.microsoft.com/office/drawing/2014/main" id="{56B395EC-8C33-D74A-AA37-4B076B6222D7}"/>
              </a:ext>
            </a:extLst>
          </p:cNvPr>
          <p:cNvCxnSpPr/>
          <p:nvPr/>
        </p:nvCxnSpPr>
        <p:spPr>
          <a:xfrm>
            <a:off x="2415409" y="3716641"/>
            <a:ext cx="515087" cy="17803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030742" y="1924370"/>
            <a:ext cx="1079142" cy="284693"/>
          </a:xfrm>
          <a:prstGeom prst="rect">
            <a:avLst/>
          </a:prstGeom>
        </p:spPr>
        <p:txBody>
          <a:bodyPr wrap="none">
            <a:spAutoFit/>
          </a:bodyPr>
          <a:lstStyle/>
          <a:p>
            <a:pPr>
              <a:buSzPts val="1800"/>
            </a:pPr>
            <a:r>
              <a:rPr lang="en-US" sz="1250" dirty="0" smtClean="0">
                <a:solidFill>
                  <a:schemeClr val="accent5">
                    <a:lumMod val="50000"/>
                  </a:schemeClr>
                </a:solidFill>
                <a:latin typeface="Segoe UI" panose="020B0502040204020203" pitchFamily="34" charset="0"/>
                <a:cs typeface="Segoe UI" panose="020B0502040204020203" pitchFamily="34" charset="0"/>
              </a:rPr>
              <a:t>Performance</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49" name="Rectangle 48"/>
          <p:cNvSpPr/>
          <p:nvPr/>
        </p:nvSpPr>
        <p:spPr>
          <a:xfrm>
            <a:off x="3030742" y="2606883"/>
            <a:ext cx="901529" cy="284693"/>
          </a:xfrm>
          <a:prstGeom prst="rect">
            <a:avLst/>
          </a:prstGeom>
        </p:spPr>
        <p:txBody>
          <a:bodyPr wrap="none">
            <a:spAutoFit/>
          </a:bodyPr>
          <a:lstStyle/>
          <a:p>
            <a:r>
              <a:rPr lang="fr-FR" sz="1250" dirty="0" smtClean="0">
                <a:solidFill>
                  <a:schemeClr val="accent5">
                    <a:lumMod val="50000"/>
                  </a:schemeClr>
                </a:solidFill>
                <a:latin typeface="Segoe UI" panose="020B0502040204020203" pitchFamily="34" charset="0"/>
                <a:cs typeface="Segoe UI" panose="020B0502040204020203" pitchFamily="34" charset="0"/>
              </a:rPr>
              <a:t>La fiabilité</a:t>
            </a:r>
            <a:endParaRPr lang="fr-FR"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0" name="Rectangle 49"/>
          <p:cNvSpPr/>
          <p:nvPr/>
        </p:nvSpPr>
        <p:spPr>
          <a:xfrm>
            <a:off x="3030742" y="3280929"/>
            <a:ext cx="1074653" cy="284693"/>
          </a:xfrm>
          <a:prstGeom prst="rect">
            <a:avLst/>
          </a:prstGeom>
        </p:spPr>
        <p:txBody>
          <a:bodyPr wrap="none">
            <a:spAutoFit/>
          </a:bodyPr>
          <a:lstStyle/>
          <a:p>
            <a:r>
              <a:rPr lang="fr-FR" sz="1250" dirty="0" smtClean="0">
                <a:solidFill>
                  <a:schemeClr val="accent5">
                    <a:lumMod val="50000"/>
                  </a:schemeClr>
                </a:solidFill>
                <a:latin typeface="Segoe UI" panose="020B0502040204020203" pitchFamily="34" charset="0"/>
                <a:cs typeface="Segoe UI" panose="020B0502040204020203" pitchFamily="34" charset="0"/>
              </a:rPr>
              <a:t>La </a:t>
            </a:r>
            <a:r>
              <a:rPr lang="fr-FR" sz="1250" dirty="0" err="1" smtClean="0">
                <a:solidFill>
                  <a:schemeClr val="accent5">
                    <a:lumMod val="50000"/>
                  </a:schemeClr>
                </a:solidFill>
                <a:latin typeface="Segoe UI" panose="020B0502040204020203" pitchFamily="34" charset="0"/>
                <a:cs typeface="Segoe UI" panose="020B0502040204020203" pitchFamily="34" charset="0"/>
              </a:rPr>
              <a:t>scalabilité</a:t>
            </a:r>
            <a:endParaRPr lang="fr-FR"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1" name="Rectangle 50"/>
          <p:cNvSpPr/>
          <p:nvPr/>
        </p:nvSpPr>
        <p:spPr>
          <a:xfrm>
            <a:off x="3030741" y="3971909"/>
            <a:ext cx="2248829" cy="284693"/>
          </a:xfrm>
          <a:prstGeom prst="rect">
            <a:avLst/>
          </a:prstGeom>
        </p:spPr>
        <p:txBody>
          <a:bodyPr wrap="square">
            <a:spAutoFit/>
          </a:bodyPr>
          <a:lstStyle/>
          <a:p>
            <a:r>
              <a:rPr lang="fr-FR" sz="1250" dirty="0" smtClean="0">
                <a:solidFill>
                  <a:schemeClr val="accent5">
                    <a:lumMod val="50000"/>
                  </a:schemeClr>
                </a:solidFill>
                <a:latin typeface="Segoe UI" panose="020B0502040204020203" pitchFamily="34" charset="0"/>
                <a:cs typeface="Segoe UI" panose="020B0502040204020203" pitchFamily="34" charset="0"/>
              </a:rPr>
              <a:t>Conformité</a:t>
            </a:r>
            <a:r>
              <a:rPr lang="en-US" sz="1250" dirty="0" smtClean="0">
                <a:solidFill>
                  <a:schemeClr val="accent5">
                    <a:lumMod val="50000"/>
                  </a:schemeClr>
                </a:solidFill>
                <a:latin typeface="Segoe UI" panose="020B0502040204020203" pitchFamily="34" charset="0"/>
                <a:cs typeface="Segoe UI" panose="020B0502040204020203" pitchFamily="34" charset="0"/>
              </a:rPr>
              <a:t> </a:t>
            </a:r>
            <a:r>
              <a:rPr lang="en-US" sz="1250" dirty="0" err="1" smtClean="0">
                <a:solidFill>
                  <a:schemeClr val="accent5">
                    <a:lumMod val="50000"/>
                  </a:schemeClr>
                </a:solidFill>
                <a:latin typeface="Segoe UI" panose="020B0502040204020203" pitchFamily="34" charset="0"/>
                <a:cs typeface="Segoe UI" panose="020B0502040204020203" pitchFamily="34" charset="0"/>
              </a:rPr>
              <a:t>réglementaire</a:t>
            </a:r>
            <a:endParaRPr lang="fr-FR"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2" name="Rectangle 51"/>
          <p:cNvSpPr/>
          <p:nvPr/>
        </p:nvSpPr>
        <p:spPr>
          <a:xfrm>
            <a:off x="3030742" y="4654422"/>
            <a:ext cx="749244" cy="284693"/>
          </a:xfrm>
          <a:prstGeom prst="rect">
            <a:avLst/>
          </a:prstGeom>
        </p:spPr>
        <p:txBody>
          <a:bodyPr wrap="none">
            <a:spAutoFit/>
          </a:bodyPr>
          <a:lstStyle/>
          <a:p>
            <a:r>
              <a:rPr lang="en-US" sz="1250" dirty="0" smtClean="0">
                <a:solidFill>
                  <a:schemeClr val="accent5">
                    <a:lumMod val="50000"/>
                  </a:schemeClr>
                </a:solidFill>
                <a:latin typeface="Segoe UI" panose="020B0502040204020203" pitchFamily="34" charset="0"/>
                <a:cs typeface="Segoe UI" panose="020B0502040204020203" pitchFamily="34" charset="0"/>
              </a:rPr>
              <a:t>S</a:t>
            </a:r>
            <a:r>
              <a:rPr lang="fr-FR" sz="1250" dirty="0" smtClean="0">
                <a:solidFill>
                  <a:schemeClr val="accent5">
                    <a:lumMod val="50000"/>
                  </a:schemeClr>
                </a:solidFill>
                <a:latin typeface="Segoe UI" panose="020B0502040204020203" pitchFamily="34" charset="0"/>
                <a:cs typeface="Segoe UI" panose="020B0502040204020203" pitchFamily="34" charset="0"/>
              </a:rPr>
              <a:t>é</a:t>
            </a:r>
            <a:r>
              <a:rPr lang="en-US" sz="1250" dirty="0" err="1" smtClean="0">
                <a:solidFill>
                  <a:schemeClr val="accent5">
                    <a:lumMod val="50000"/>
                  </a:schemeClr>
                </a:solidFill>
                <a:latin typeface="Segoe UI" panose="020B0502040204020203" pitchFamily="34" charset="0"/>
                <a:cs typeface="Segoe UI" panose="020B0502040204020203" pitchFamily="34" charset="0"/>
              </a:rPr>
              <a:t>curit</a:t>
            </a:r>
            <a:r>
              <a:rPr lang="fr-FR" sz="1250" dirty="0" smtClean="0">
                <a:solidFill>
                  <a:schemeClr val="accent5">
                    <a:lumMod val="50000"/>
                  </a:schemeClr>
                </a:solidFill>
                <a:latin typeface="Segoe UI" panose="020B0502040204020203" pitchFamily="34" charset="0"/>
                <a:cs typeface="Segoe UI" panose="020B0502040204020203" pitchFamily="34" charset="0"/>
              </a:rPr>
              <a:t>é</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3" name="Rectangle 52"/>
          <p:cNvSpPr/>
          <p:nvPr/>
        </p:nvSpPr>
        <p:spPr>
          <a:xfrm>
            <a:off x="3030742" y="5336935"/>
            <a:ext cx="1145955" cy="284693"/>
          </a:xfrm>
          <a:prstGeom prst="rect">
            <a:avLst/>
          </a:prstGeom>
        </p:spPr>
        <p:txBody>
          <a:bodyPr wrap="none">
            <a:spAutoFit/>
          </a:bodyPr>
          <a:lstStyle/>
          <a:p>
            <a:r>
              <a:rPr lang="en-US" sz="1250" dirty="0" smtClean="0">
                <a:solidFill>
                  <a:schemeClr val="accent5">
                    <a:lumMod val="50000"/>
                  </a:schemeClr>
                </a:solidFill>
                <a:latin typeface="Segoe UI" panose="020B0502040204020203" pitchFamily="34" charset="0"/>
                <a:cs typeface="Segoe UI" panose="020B0502040204020203" pitchFamily="34" charset="0"/>
              </a:rPr>
              <a:t>Orchestration</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cxnSp>
        <p:nvCxnSpPr>
          <p:cNvPr id="54" name="Curved Connector 53"/>
          <p:cNvCxnSpPr>
            <a:endCxn id="49" idx="1"/>
          </p:cNvCxnSpPr>
          <p:nvPr/>
        </p:nvCxnSpPr>
        <p:spPr>
          <a:xfrm rot="5400000" flipH="1" flipV="1">
            <a:off x="2626966" y="2778660"/>
            <a:ext cx="433205" cy="3743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rot="16200000" flipH="1">
            <a:off x="2638963" y="4427880"/>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201690" y="1839731"/>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Minimiser les délais de traitement en </a:t>
            </a:r>
            <a:r>
              <a:rPr lang="fr-FR" sz="1200" dirty="0" smtClean="0">
                <a:latin typeface="Segoe UI" panose="020B0502040204020203" pitchFamily="34" charset="0"/>
                <a:cs typeface="Segoe UI" panose="020B0502040204020203" pitchFamily="34" charset="0"/>
              </a:rPr>
              <a:t>automatisant </a:t>
            </a:r>
            <a:r>
              <a:rPr lang="fr-FR" sz="1200" dirty="0">
                <a:latin typeface="Segoe UI" panose="020B0502040204020203" pitchFamily="34" charset="0"/>
                <a:cs typeface="Segoe UI" panose="020B0502040204020203" pitchFamily="34" charset="0"/>
              </a:rPr>
              <a:t>les tâches </a:t>
            </a:r>
            <a:r>
              <a:rPr lang="fr-FR" sz="1200" dirty="0" smtClean="0">
                <a:latin typeface="Segoe UI" panose="020B0502040204020203" pitchFamily="34" charset="0"/>
                <a:cs typeface="Segoe UI" panose="020B0502040204020203" pitchFamily="34" charset="0"/>
              </a:rPr>
              <a:t>répétitives </a:t>
            </a:r>
            <a:r>
              <a:rPr lang="fr-FR" sz="1200" dirty="0">
                <a:latin typeface="Segoe UI" panose="020B0502040204020203" pitchFamily="34" charset="0"/>
                <a:cs typeface="Segoe UI" panose="020B0502040204020203" pitchFamily="34" charset="0"/>
              </a:rPr>
              <a:t>et en </a:t>
            </a:r>
            <a:r>
              <a:rPr lang="fr-FR" sz="1200" dirty="0" err="1" smtClean="0">
                <a:latin typeface="Segoe UI" panose="020B0502040204020203" pitchFamily="34" charset="0"/>
                <a:cs typeface="Segoe UI" panose="020B0502040204020203" pitchFamily="34" charset="0"/>
              </a:rPr>
              <a:t>opmisant</a:t>
            </a:r>
            <a:r>
              <a:rPr lang="fr-FR" sz="1200" dirty="0" smtClean="0">
                <a:latin typeface="Segoe UI" panose="020B0502040204020203" pitchFamily="34" charset="0"/>
                <a:cs typeface="Segoe UI" panose="020B0502040204020203" pitchFamily="34" charset="0"/>
              </a:rPr>
              <a:t> </a:t>
            </a:r>
            <a:r>
              <a:rPr lang="fr-FR" sz="1200" dirty="0">
                <a:latin typeface="Segoe UI" panose="020B0502040204020203" pitchFamily="34" charset="0"/>
                <a:cs typeface="Segoe UI" panose="020B0502040204020203" pitchFamily="34" charset="0"/>
              </a:rPr>
              <a:t>les </a:t>
            </a:r>
            <a:r>
              <a:rPr lang="fr-FR" sz="1200" dirty="0" smtClean="0">
                <a:latin typeface="Segoe UI" panose="020B0502040204020203" pitchFamily="34" charset="0"/>
                <a:cs typeface="Segoe UI" panose="020B0502040204020203" pitchFamily="34" charset="0"/>
              </a:rPr>
              <a:t>workflows</a:t>
            </a:r>
            <a:endParaRPr lang="en-US" sz="1200" dirty="0">
              <a:latin typeface="Segoe UI" panose="020B0502040204020203" pitchFamily="34" charset="0"/>
              <a:cs typeface="Segoe UI" panose="020B0502040204020203" pitchFamily="34" charset="0"/>
            </a:endParaRPr>
          </a:p>
        </p:txBody>
      </p:sp>
      <p:sp>
        <p:nvSpPr>
          <p:cNvPr id="57" name="Rectangle 56"/>
          <p:cNvSpPr/>
          <p:nvPr/>
        </p:nvSpPr>
        <p:spPr>
          <a:xfrm>
            <a:off x="5201690" y="2506078"/>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le système soit solide et capable de </a:t>
            </a:r>
            <a:r>
              <a:rPr lang="fr-FR" sz="1200" dirty="0" smtClean="0">
                <a:latin typeface="Segoe UI" panose="020B0502040204020203" pitchFamily="34" charset="0"/>
                <a:cs typeface="Segoe UI" panose="020B0502040204020203" pitchFamily="34" charset="0"/>
              </a:rPr>
              <a:t>fonctionner </a:t>
            </a:r>
            <a:r>
              <a:rPr lang="fr-FR" sz="1200" dirty="0">
                <a:latin typeface="Segoe UI" panose="020B0502040204020203" pitchFamily="34" charset="0"/>
                <a:cs typeface="Segoe UI" panose="020B0502040204020203" pitchFamily="34" charset="0"/>
              </a:rPr>
              <a:t>sans </a:t>
            </a:r>
            <a:r>
              <a:rPr lang="fr-FR" sz="1200" dirty="0" smtClean="0">
                <a:latin typeface="Segoe UI" panose="020B0502040204020203" pitchFamily="34" charset="0"/>
                <a:cs typeface="Segoe UI" panose="020B0502040204020203" pitchFamily="34" charset="0"/>
              </a:rPr>
              <a:t>interruption </a:t>
            </a:r>
            <a:r>
              <a:rPr lang="fr-FR" sz="1200" dirty="0">
                <a:latin typeface="Segoe UI" panose="020B0502040204020203" pitchFamily="34" charset="0"/>
                <a:cs typeface="Segoe UI" panose="020B0502040204020203" pitchFamily="34" charset="0"/>
              </a:rPr>
              <a:t>sans erreurs ou défaillances.</a:t>
            </a:r>
            <a:endParaRPr lang="en-US" sz="1200" dirty="0">
              <a:latin typeface="Segoe UI" panose="020B0502040204020203" pitchFamily="34" charset="0"/>
              <a:cs typeface="Segoe UI" panose="020B0502040204020203" pitchFamily="34" charset="0"/>
            </a:endParaRPr>
          </a:p>
        </p:txBody>
      </p:sp>
      <p:sp>
        <p:nvSpPr>
          <p:cNvPr id="58" name="Rectangle 57"/>
          <p:cNvSpPr/>
          <p:nvPr/>
        </p:nvSpPr>
        <p:spPr>
          <a:xfrm>
            <a:off x="5201690" y="3222958"/>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Le système doit pouvoir s'ajuster et gérer </a:t>
            </a:r>
            <a:r>
              <a:rPr lang="fr-FR" sz="1200" dirty="0" smtClean="0">
                <a:latin typeface="Segoe UI" panose="020B0502040204020203" pitchFamily="34" charset="0"/>
                <a:cs typeface="Segoe UI" panose="020B0502040204020203" pitchFamily="34" charset="0"/>
              </a:rPr>
              <a:t>l'augmentation </a:t>
            </a:r>
            <a:r>
              <a:rPr lang="fr-FR" sz="1200" dirty="0">
                <a:latin typeface="Segoe UI" panose="020B0502040204020203" pitchFamily="34" charset="0"/>
                <a:cs typeface="Segoe UI" panose="020B0502040204020203" pitchFamily="34" charset="0"/>
              </a:rPr>
              <a:t>des volumes de données sans perte de performances.</a:t>
            </a:r>
            <a:endParaRPr lang="en-US" sz="1200" dirty="0">
              <a:latin typeface="Segoe UI" panose="020B0502040204020203" pitchFamily="34" charset="0"/>
              <a:cs typeface="Segoe UI" panose="020B0502040204020203" pitchFamily="34" charset="0"/>
            </a:endParaRPr>
          </a:p>
        </p:txBody>
      </p:sp>
      <p:cxnSp>
        <p:nvCxnSpPr>
          <p:cNvPr id="60" name="Connecteur droit 49">
            <a:extLst>
              <a:ext uri="{FF2B5EF4-FFF2-40B4-BE49-F238E27FC236}">
                <a16:creationId xmlns:a16="http://schemas.microsoft.com/office/drawing/2014/main" id="{25C7246B-7A3D-70AF-1106-1BB59B3FD0AC}"/>
              </a:ext>
            </a:extLst>
          </p:cNvPr>
          <p:cNvCxnSpPr/>
          <p:nvPr/>
        </p:nvCxnSpPr>
        <p:spPr>
          <a:xfrm rot="5400000">
            <a:off x="4943201" y="2088302"/>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Connecteur droit 49">
            <a:extLst>
              <a:ext uri="{FF2B5EF4-FFF2-40B4-BE49-F238E27FC236}">
                <a16:creationId xmlns:a16="http://schemas.microsoft.com/office/drawing/2014/main" id="{25C7246B-7A3D-70AF-1106-1BB59B3FD0AC}"/>
              </a:ext>
            </a:extLst>
          </p:cNvPr>
          <p:cNvCxnSpPr/>
          <p:nvPr/>
        </p:nvCxnSpPr>
        <p:spPr>
          <a:xfrm rot="5400000">
            <a:off x="4943201" y="2773913"/>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Connecteur droit 49">
            <a:extLst>
              <a:ext uri="{FF2B5EF4-FFF2-40B4-BE49-F238E27FC236}">
                <a16:creationId xmlns:a16="http://schemas.microsoft.com/office/drawing/2014/main" id="{25C7246B-7A3D-70AF-1106-1BB59B3FD0AC}"/>
              </a:ext>
            </a:extLst>
          </p:cNvPr>
          <p:cNvCxnSpPr/>
          <p:nvPr/>
        </p:nvCxnSpPr>
        <p:spPr>
          <a:xfrm rot="5400000">
            <a:off x="4943201" y="346967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201690" y="3834818"/>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respecter les normes de l'industrie et les </a:t>
            </a:r>
            <a:r>
              <a:rPr lang="fr-FR" sz="1200" dirty="0" smtClean="0">
                <a:latin typeface="Segoe UI" panose="020B0502040204020203" pitchFamily="34" charset="0"/>
                <a:cs typeface="Segoe UI" panose="020B0502040204020203" pitchFamily="34" charset="0"/>
              </a:rPr>
              <a:t>régulations </a:t>
            </a:r>
            <a:r>
              <a:rPr lang="fr-FR" sz="1200" dirty="0">
                <a:latin typeface="Segoe UI" panose="020B0502040204020203" pitchFamily="34" charset="0"/>
                <a:cs typeface="Segoe UI" panose="020B0502040204020203" pitchFamily="34" charset="0"/>
              </a:rPr>
              <a:t>en vigueur concernant la qualité des données, la </a:t>
            </a:r>
            <a:r>
              <a:rPr lang="fr-FR" sz="1200" dirty="0" smtClean="0">
                <a:latin typeface="Segoe UI" panose="020B0502040204020203" pitchFamily="34" charset="0"/>
                <a:cs typeface="Segoe UI" panose="020B0502040204020203" pitchFamily="34" charset="0"/>
              </a:rPr>
              <a:t>confidentialité</a:t>
            </a:r>
            <a:r>
              <a:rPr lang="fr-FR" sz="1200" dirty="0">
                <a:latin typeface="Segoe UI" panose="020B0502040204020203" pitchFamily="34" charset="0"/>
                <a:cs typeface="Segoe UI" panose="020B0502040204020203" pitchFamily="34" charset="0"/>
              </a:rPr>
              <a:t>, et le partage des données.</a:t>
            </a:r>
            <a:endParaRPr lang="en-US" sz="1200" dirty="0">
              <a:latin typeface="Segoe UI" panose="020B0502040204020203" pitchFamily="34" charset="0"/>
              <a:cs typeface="Segoe UI" panose="020B0502040204020203" pitchFamily="34" charset="0"/>
            </a:endParaRPr>
          </a:p>
        </p:txBody>
      </p:sp>
      <p:cxnSp>
        <p:nvCxnSpPr>
          <p:cNvPr id="75" name="Connecteur droit 49">
            <a:extLst>
              <a:ext uri="{FF2B5EF4-FFF2-40B4-BE49-F238E27FC236}">
                <a16:creationId xmlns:a16="http://schemas.microsoft.com/office/drawing/2014/main" id="{25C7246B-7A3D-70AF-1106-1BB59B3FD0AC}"/>
              </a:ext>
            </a:extLst>
          </p:cNvPr>
          <p:cNvCxnSpPr/>
          <p:nvPr/>
        </p:nvCxnSpPr>
        <p:spPr>
          <a:xfrm rot="5400000">
            <a:off x="4943201" y="409612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201690" y="4514313"/>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Protéger les métadonnées, qui sont souvent cruciales pour la compréhension des données sensibles.</a:t>
            </a:r>
            <a:endParaRPr lang="en-US" sz="1200" dirty="0">
              <a:latin typeface="Segoe UI" panose="020B0502040204020203" pitchFamily="34" charset="0"/>
              <a:cs typeface="Segoe UI" panose="020B0502040204020203" pitchFamily="34" charset="0"/>
            </a:endParaRPr>
          </a:p>
        </p:txBody>
      </p:sp>
      <p:cxnSp>
        <p:nvCxnSpPr>
          <p:cNvPr id="77" name="Connecteur droit 49">
            <a:extLst>
              <a:ext uri="{FF2B5EF4-FFF2-40B4-BE49-F238E27FC236}">
                <a16:creationId xmlns:a16="http://schemas.microsoft.com/office/drawing/2014/main" id="{25C7246B-7A3D-70AF-1106-1BB59B3FD0AC}"/>
              </a:ext>
            </a:extLst>
          </p:cNvPr>
          <p:cNvCxnSpPr/>
          <p:nvPr/>
        </p:nvCxnSpPr>
        <p:spPr>
          <a:xfrm rot="5400000">
            <a:off x="4943201" y="4758060"/>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01690" y="5280018"/>
            <a:ext cx="6096000" cy="461665"/>
          </a:xfrm>
          <a:prstGeom prst="rect">
            <a:avLst/>
          </a:prstGeom>
        </p:spPr>
        <p:txBody>
          <a:bodyPr>
            <a:spAutoFit/>
          </a:bodyPr>
          <a:lstStyle/>
          <a:p>
            <a:pPr algn="just"/>
            <a:r>
              <a:rPr lang="fr-FR" sz="1200" dirty="0">
                <a:latin typeface="Segoe UI" panose="020B0502040204020203" pitchFamily="34" charset="0"/>
                <a:cs typeface="Segoe UI" panose="020B0502040204020203" pitchFamily="34" charset="0"/>
              </a:rPr>
              <a:t>le système puisse orchestrer et gérer les divers flux de données tout en surveillant leur </a:t>
            </a:r>
            <a:r>
              <a:rPr lang="fr-FR" sz="1200" dirty="0" smtClean="0">
                <a:latin typeface="Segoe UI" panose="020B0502040204020203" pitchFamily="34" charset="0"/>
                <a:cs typeface="Segoe UI" panose="020B0502040204020203" pitchFamily="34" charset="0"/>
              </a:rPr>
              <a:t>exécution</a:t>
            </a:r>
            <a:r>
              <a:rPr lang="fr-FR"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cxnSp>
        <p:nvCxnSpPr>
          <p:cNvPr id="79" name="Connecteur droit 49">
            <a:extLst>
              <a:ext uri="{FF2B5EF4-FFF2-40B4-BE49-F238E27FC236}">
                <a16:creationId xmlns:a16="http://schemas.microsoft.com/office/drawing/2014/main" id="{25C7246B-7A3D-70AF-1106-1BB59B3FD0AC}"/>
              </a:ext>
            </a:extLst>
          </p:cNvPr>
          <p:cNvCxnSpPr/>
          <p:nvPr/>
        </p:nvCxnSpPr>
        <p:spPr>
          <a:xfrm rot="5400000">
            <a:off x="4943201" y="548312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Curved Connector 80"/>
          <p:cNvCxnSpPr>
            <a:endCxn id="50" idx="1"/>
          </p:cNvCxnSpPr>
          <p:nvPr/>
        </p:nvCxnSpPr>
        <p:spPr>
          <a:xfrm flipV="1">
            <a:off x="2425470" y="3423276"/>
            <a:ext cx="605272" cy="29596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a:off x="2440517" y="3716640"/>
            <a:ext cx="574882" cy="4061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6265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down)">
                                      <p:cBhvr>
                                        <p:cTn id="12" dur="500"/>
                                        <p:tgtEl>
                                          <p:spTgt spid="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500"/>
                                        <p:tgtEl>
                                          <p:spTgt spid="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down)">
                                      <p:cBhvr>
                                        <p:cTn id="40" dur="500"/>
                                        <p:tgtEl>
                                          <p:spTgt spid="8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5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58">
                                            <p:txEl>
                                              <p:pRg st="0" end="0"/>
                                            </p:txEl>
                                          </p:spTgt>
                                        </p:tgtEl>
                                        <p:attrNameLst>
                                          <p:attrName>style.visibility</p:attrName>
                                        </p:attrNameLst>
                                      </p:cBhvr>
                                      <p:to>
                                        <p:strVal val="visible"/>
                                      </p:to>
                                    </p:set>
                                    <p:animEffect transition="in" filter="fade">
                                      <p:cBhvr>
                                        <p:cTn id="46" dur="500"/>
                                        <p:tgtEl>
                                          <p:spTgt spid="58">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up)">
                                      <p:cBhvr>
                                        <p:cTn id="54" dur="500"/>
                                        <p:tgtEl>
                                          <p:spTgt spid="46"/>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up)">
                                      <p:cBhvr>
                                        <p:cTn id="69" dur="500"/>
                                        <p:tgtEl>
                                          <p:spTgt spid="5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fade">
                                      <p:cBhvr>
                                        <p:cTn id="75" dur="500"/>
                                        <p:tgtEl>
                                          <p:spTgt spid="7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ipe(up)">
                                      <p:cBhvr>
                                        <p:cTn id="83" dur="500"/>
                                        <p:tgtEl>
                                          <p:spTgt spid="82"/>
                                        </p:tgtEl>
                                      </p:cBhvr>
                                    </p:animEffect>
                                  </p:childTnLst>
                                </p:cTn>
                              </p:par>
                              <p:par>
                                <p:cTn id="84" presetID="10" presetClass="entr" presetSubtype="0" fill="hold"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8" grpId="0"/>
      <p:bldP spid="49" grpId="0"/>
      <p:bldP spid="50" grpId="0"/>
      <p:bldP spid="51" grpId="0"/>
      <p:bldP spid="52" grpId="0"/>
      <p:bldP spid="53" grpId="0"/>
      <p:bldP spid="56" grpId="0"/>
      <p:bldP spid="57" grpId="0"/>
      <p:bldP spid="66" grpId="0"/>
      <p:bldP spid="76" grpId="0"/>
      <p:bldP spid="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528" y="502398"/>
            <a:ext cx="2313198" cy="461665"/>
          </a:xfrm>
          <a:prstGeom prst="rect">
            <a:avLst/>
          </a:prstGeom>
        </p:spPr>
        <p:txBody>
          <a:bodyPr wrap="none">
            <a:spAutoFit/>
          </a:bodyPr>
          <a:lstStyle/>
          <a:p>
            <a:pPr algn="ctr"/>
            <a:r>
              <a:rPr lang="en-US" sz="1200" b="1" dirty="0">
                <a:solidFill>
                  <a:schemeClr val="accent5">
                    <a:lumMod val="50000"/>
                  </a:schemeClr>
                </a:solidFill>
                <a:latin typeface="Segoe UI" panose="020B0502040204020203" pitchFamily="34" charset="0"/>
                <a:cs typeface="Segoe UI" panose="020B0502040204020203" pitchFamily="34" charset="0"/>
              </a:rPr>
              <a:t>Les </a:t>
            </a:r>
            <a:r>
              <a:rPr lang="en-US" sz="1200" b="1" dirty="0" err="1">
                <a:solidFill>
                  <a:schemeClr val="accent5">
                    <a:lumMod val="50000"/>
                  </a:schemeClr>
                </a:solidFill>
                <a:latin typeface="Segoe UI" panose="020B0502040204020203" pitchFamily="34" charset="0"/>
                <a:cs typeface="Segoe UI" panose="020B0502040204020203" pitchFamily="34" charset="0"/>
              </a:rPr>
              <a:t>besoins</a:t>
            </a:r>
            <a:r>
              <a:rPr lang="en-US" sz="1200" b="1" dirty="0">
                <a:solidFill>
                  <a:schemeClr val="accent5">
                    <a:lumMod val="50000"/>
                  </a:schemeClr>
                </a:solidFill>
                <a:latin typeface="Segoe UI" panose="020B0502040204020203" pitchFamily="34" charset="0"/>
                <a:cs typeface="Segoe UI" panose="020B0502040204020203" pitchFamily="34" charset="0"/>
              </a:rPr>
              <a:t> d’automatisation </a:t>
            </a:r>
            <a:endParaRPr lang="en-US" sz="1200" b="1" dirty="0" smtClean="0">
              <a:solidFill>
                <a:schemeClr val="accent5">
                  <a:lumMod val="50000"/>
                </a:schemeClr>
              </a:solidFill>
              <a:latin typeface="Segoe UI" panose="020B0502040204020203" pitchFamily="34" charset="0"/>
              <a:cs typeface="Segoe UI" panose="020B0502040204020203" pitchFamily="34" charset="0"/>
            </a:endParaRPr>
          </a:p>
          <a:p>
            <a:pPr algn="ctr"/>
            <a:r>
              <a:rPr lang="en-US" sz="1200" b="1" dirty="0" smtClean="0">
                <a:solidFill>
                  <a:schemeClr val="accent5">
                    <a:lumMod val="50000"/>
                  </a:schemeClr>
                </a:solidFill>
                <a:latin typeface="Segoe UI" panose="020B0502040204020203" pitchFamily="34" charset="0"/>
                <a:cs typeface="Segoe UI" panose="020B0502040204020203" pitchFamily="34" charset="0"/>
              </a:rPr>
              <a:t>de </a:t>
            </a:r>
            <a:r>
              <a:rPr lang="en-US" sz="1200" b="1" dirty="0" err="1">
                <a:solidFill>
                  <a:schemeClr val="accent5">
                    <a:lumMod val="50000"/>
                  </a:schemeClr>
                </a:solidFill>
                <a:latin typeface="Segoe UI" panose="020B0502040204020203" pitchFamily="34" charset="0"/>
                <a:cs typeface="Segoe UI" panose="020B0502040204020203" pitchFamily="34" charset="0"/>
              </a:rPr>
              <a:t>l’ingestion</a:t>
            </a:r>
            <a:endParaRPr lang="en-US" sz="1200" b="1" dirty="0">
              <a:solidFill>
                <a:schemeClr val="accent5">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dirty="0" smtClean="0">
                <a:solidFill>
                  <a:schemeClr val="bg1">
                    <a:lumMod val="50000"/>
                  </a:schemeClr>
                </a:solidFill>
                <a:latin typeface="Segoe UI (Corps)"/>
                <a:cs typeface="Segoe UI" panose="020B0502040204020203" pitchFamily="34" charset="0"/>
              </a:rPr>
              <a:t>Les normes de qualité </a:t>
            </a:r>
          </a:p>
          <a:p>
            <a:pPr algn="ctr"/>
            <a:r>
              <a:rPr lang="fr-FR" sz="1200" dirty="0" smtClean="0">
                <a:solidFill>
                  <a:schemeClr val="bg1">
                    <a:lumMod val="50000"/>
                  </a:schemeClr>
                </a:solidFill>
                <a:latin typeface="Segoe UI (Corps)"/>
                <a:cs typeface="Segoe UI" panose="020B0502040204020203" pitchFamily="34" charset="0"/>
              </a:rPr>
              <a:t>de métadonnées</a:t>
            </a:r>
            <a:endParaRPr lang="en-US" sz="1200" b="1"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86205" y="1779468"/>
            <a:ext cx="6153752" cy="338554"/>
          </a:xfrm>
          <a:prstGeom prst="rect">
            <a:avLst/>
          </a:prstGeom>
        </p:spPr>
        <p:txBody>
          <a:bodyPr wrap="square">
            <a:spAutoFit/>
          </a:bodyPr>
          <a:lstStyle/>
          <a:p>
            <a:pPr algn="ctr"/>
            <a:r>
              <a:rPr lang="en-US" sz="1600" dirty="0">
                <a:solidFill>
                  <a:schemeClr val="accent5">
                    <a:lumMod val="50000"/>
                  </a:schemeClr>
                </a:solidFill>
                <a:latin typeface="Segoe UI" panose="020B0502040204020203" pitchFamily="34" charset="0"/>
                <a:cs typeface="Segoe UI" panose="020B0502040204020203" pitchFamily="34" charset="0"/>
              </a:rPr>
              <a:t>Les </a:t>
            </a:r>
            <a:r>
              <a:rPr lang="en-US" sz="1600" dirty="0" err="1">
                <a:solidFill>
                  <a:schemeClr val="accent5">
                    <a:lumMod val="50000"/>
                  </a:schemeClr>
                </a:solidFill>
                <a:latin typeface="Segoe UI" panose="020B0502040204020203" pitchFamily="34" charset="0"/>
                <a:cs typeface="Segoe UI" panose="020B0502040204020203" pitchFamily="34" charset="0"/>
              </a:rPr>
              <a:t>besoins</a:t>
            </a:r>
            <a:r>
              <a:rPr lang="en-US" sz="1600" dirty="0">
                <a:solidFill>
                  <a:schemeClr val="accent5">
                    <a:lumMod val="50000"/>
                  </a:schemeClr>
                </a:solidFill>
                <a:latin typeface="Segoe UI" panose="020B0502040204020203" pitchFamily="34" charset="0"/>
                <a:cs typeface="Segoe UI" panose="020B0502040204020203" pitchFamily="34" charset="0"/>
              </a:rPr>
              <a:t> d’automatisation </a:t>
            </a:r>
            <a:r>
              <a:rPr lang="en-US" sz="1600" dirty="0" smtClean="0">
                <a:solidFill>
                  <a:schemeClr val="accent5">
                    <a:lumMod val="50000"/>
                  </a:schemeClr>
                </a:solidFill>
                <a:latin typeface="Segoe UI" panose="020B0502040204020203" pitchFamily="34" charset="0"/>
                <a:cs typeface="Segoe UI" panose="020B0502040204020203" pitchFamily="34" charset="0"/>
              </a:rPr>
              <a:t>du </a:t>
            </a:r>
            <a:r>
              <a:rPr lang="en-US" sz="1600" dirty="0" err="1" smtClean="0">
                <a:solidFill>
                  <a:schemeClr val="accent5">
                    <a:lumMod val="50000"/>
                  </a:schemeClr>
                </a:solidFill>
                <a:latin typeface="Segoe UI" panose="020B0502040204020203" pitchFamily="34" charset="0"/>
                <a:cs typeface="Segoe UI" panose="020B0502040204020203" pitchFamily="34" charset="0"/>
              </a:rPr>
              <a:t>processus</a:t>
            </a:r>
            <a:r>
              <a:rPr lang="en-US" sz="1600" dirty="0" smtClean="0">
                <a:solidFill>
                  <a:schemeClr val="accent5">
                    <a:lumMod val="50000"/>
                  </a:schemeClr>
                </a:solidFill>
                <a:latin typeface="Segoe UI" panose="020B0502040204020203" pitchFamily="34" charset="0"/>
                <a:cs typeface="Segoe UI" panose="020B0502040204020203" pitchFamily="34" charset="0"/>
              </a:rPr>
              <a:t> d ’ingestion</a:t>
            </a:r>
            <a:endParaRPr lang="en-US" sz="1600" dirty="0">
              <a:solidFill>
                <a:schemeClr val="accent5">
                  <a:lumMod val="50000"/>
                </a:schemeClr>
              </a:solidFill>
              <a:latin typeface="Segoe UI" panose="020B0502040204020203" pitchFamily="34" charset="0"/>
              <a:cs typeface="Segoe UI" panose="020B0502040204020203" pitchFamily="34" charset="0"/>
            </a:endParaRPr>
          </a:p>
        </p:txBody>
      </p:sp>
      <p:sp>
        <p:nvSpPr>
          <p:cNvPr id="83" name="Freeform 82">
            <a:extLst>
              <a:ext uri="{FF2B5EF4-FFF2-40B4-BE49-F238E27FC236}">
                <a16:creationId xmlns:a16="http://schemas.microsoft.com/office/drawing/2014/main" id="{B77F0EF0-15BB-1BE9-0A81-5BD137964007}"/>
              </a:ext>
            </a:extLst>
          </p:cNvPr>
          <p:cNvSpPr/>
          <p:nvPr/>
        </p:nvSpPr>
        <p:spPr bwMode="gray">
          <a:xfrm>
            <a:off x="1444561" y="3199961"/>
            <a:ext cx="1853882" cy="141054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t">
            <a:noAutofit/>
          </a:bodyPr>
          <a:lstStyle/>
          <a:p>
            <a:pPr algn="ctr"/>
            <a:endParaRPr lang="fr-FR" sz="1400" dirty="0">
              <a:solidFill>
                <a:schemeClr val="bg1">
                  <a:lumMod val="50000"/>
                </a:schemeClr>
              </a:solidFill>
              <a:latin typeface="Segoe UI (Corps)"/>
            </a:endParaRPr>
          </a:p>
          <a:p>
            <a:pPr algn="ctr"/>
            <a:r>
              <a:rPr lang="fr-FR" sz="1400" dirty="0" smtClean="0">
                <a:solidFill>
                  <a:schemeClr val="bg1">
                    <a:lumMod val="50000"/>
                  </a:schemeClr>
                </a:solidFill>
                <a:latin typeface="Segoe UI (Corps)"/>
              </a:rPr>
              <a:t>Amélioration </a:t>
            </a:r>
            <a:r>
              <a:rPr lang="fr-FR" sz="1400" dirty="0">
                <a:solidFill>
                  <a:schemeClr val="bg1">
                    <a:lumMod val="50000"/>
                  </a:schemeClr>
                </a:solidFill>
                <a:latin typeface="Segoe UI (Corps)"/>
              </a:rPr>
              <a:t>de la qualité </a:t>
            </a:r>
            <a:r>
              <a:rPr lang="fr-FR" sz="1400" dirty="0" smtClean="0">
                <a:solidFill>
                  <a:schemeClr val="bg1">
                    <a:lumMod val="50000"/>
                  </a:schemeClr>
                </a:solidFill>
                <a:latin typeface="Segoe UI (Corps)"/>
              </a:rPr>
              <a:t>des données.</a:t>
            </a:r>
            <a:endParaRPr lang="en-US" sz="1400" dirty="0">
              <a:solidFill>
                <a:schemeClr val="bg1">
                  <a:lumMod val="50000"/>
                </a:schemeClr>
              </a:solidFill>
              <a:effectLst/>
              <a:latin typeface="Segoe UI (Corps)"/>
            </a:endParaRPr>
          </a:p>
        </p:txBody>
      </p:sp>
      <p:cxnSp>
        <p:nvCxnSpPr>
          <p:cNvPr id="84" name="Connecteur : en arc 59">
            <a:extLst>
              <a:ext uri="{FF2B5EF4-FFF2-40B4-BE49-F238E27FC236}">
                <a16:creationId xmlns:a16="http://schemas.microsoft.com/office/drawing/2014/main" id="{FB56366C-88B0-56BA-1A00-1D3B8C5C4C84}"/>
              </a:ext>
            </a:extLst>
          </p:cNvPr>
          <p:cNvCxnSpPr>
            <a:endCxn id="88" idx="0"/>
          </p:cNvCxnSpPr>
          <p:nvPr/>
        </p:nvCxnSpPr>
        <p:spPr>
          <a:xfrm>
            <a:off x="6158956" y="2315222"/>
            <a:ext cx="3559439" cy="8847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eur : en arc 61">
            <a:extLst>
              <a:ext uri="{FF2B5EF4-FFF2-40B4-BE49-F238E27FC236}">
                <a16:creationId xmlns:a16="http://schemas.microsoft.com/office/drawing/2014/main" id="{56B395EC-8C33-D74A-AA37-4B076B6222D7}"/>
              </a:ext>
            </a:extLst>
          </p:cNvPr>
          <p:cNvCxnSpPr>
            <a:endCxn id="83" idx="0"/>
          </p:cNvCxnSpPr>
          <p:nvPr/>
        </p:nvCxnSpPr>
        <p:spPr>
          <a:xfrm rot="10800000" flipV="1">
            <a:off x="2371503" y="2315221"/>
            <a:ext cx="3787467" cy="8847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Freeform 82">
            <a:extLst>
              <a:ext uri="{FF2B5EF4-FFF2-40B4-BE49-F238E27FC236}">
                <a16:creationId xmlns:a16="http://schemas.microsoft.com/office/drawing/2014/main" id="{B77F0EF0-15BB-1BE9-0A81-5BD137964007}"/>
              </a:ext>
            </a:extLst>
          </p:cNvPr>
          <p:cNvSpPr/>
          <p:nvPr/>
        </p:nvSpPr>
        <p:spPr bwMode="gray">
          <a:xfrm>
            <a:off x="3793516" y="3199961"/>
            <a:ext cx="1973893" cy="141054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t">
            <a:noAutofit/>
          </a:bodyPr>
          <a:lstStyle/>
          <a:p>
            <a:pPr algn="ctr"/>
            <a:endParaRPr lang="en-US" sz="1400" dirty="0" smtClean="0">
              <a:solidFill>
                <a:schemeClr val="bg1">
                  <a:lumMod val="50000"/>
                </a:schemeClr>
              </a:solidFill>
              <a:latin typeface="Segoe UI (Corps)"/>
            </a:endParaRPr>
          </a:p>
          <a:p>
            <a:pPr algn="ctr"/>
            <a:r>
              <a:rPr lang="en-US" sz="1400" dirty="0" err="1" smtClean="0">
                <a:solidFill>
                  <a:schemeClr val="bg1">
                    <a:lumMod val="50000"/>
                  </a:schemeClr>
                </a:solidFill>
                <a:latin typeface="Segoe UI (Corps)"/>
              </a:rPr>
              <a:t>Utilisation</a:t>
            </a:r>
            <a:r>
              <a:rPr lang="en-US" sz="1400" dirty="0" smtClean="0">
                <a:solidFill>
                  <a:schemeClr val="bg1">
                    <a:lumMod val="50000"/>
                  </a:schemeClr>
                </a:solidFill>
                <a:latin typeface="Segoe UI (Corps)"/>
              </a:rPr>
              <a:t> de pipelines  </a:t>
            </a:r>
            <a:r>
              <a:rPr lang="en-US" sz="1400" dirty="0" err="1" smtClean="0">
                <a:solidFill>
                  <a:schemeClr val="bg1">
                    <a:lumMod val="50000"/>
                  </a:schemeClr>
                </a:solidFill>
                <a:latin typeface="Segoe UI (Corps)"/>
              </a:rPr>
              <a:t>programmée</a:t>
            </a:r>
            <a:r>
              <a:rPr lang="en-US" sz="1400" dirty="0" smtClean="0">
                <a:solidFill>
                  <a:schemeClr val="bg1">
                    <a:lumMod val="50000"/>
                  </a:schemeClr>
                </a:solidFill>
                <a:latin typeface="Segoe UI (Corps)"/>
              </a:rPr>
              <a:t>.</a:t>
            </a:r>
            <a:endParaRPr lang="en-US" sz="1400" dirty="0">
              <a:solidFill>
                <a:schemeClr val="bg1">
                  <a:lumMod val="50000"/>
                </a:schemeClr>
              </a:solidFill>
              <a:effectLst/>
              <a:latin typeface="Segoe UI (Corps)"/>
            </a:endParaRPr>
          </a:p>
        </p:txBody>
      </p:sp>
      <p:sp>
        <p:nvSpPr>
          <p:cNvPr id="87" name="Freeform 82">
            <a:extLst>
              <a:ext uri="{FF2B5EF4-FFF2-40B4-BE49-F238E27FC236}">
                <a16:creationId xmlns:a16="http://schemas.microsoft.com/office/drawing/2014/main" id="{B77F0EF0-15BB-1BE9-0A81-5BD137964007}"/>
              </a:ext>
            </a:extLst>
          </p:cNvPr>
          <p:cNvSpPr/>
          <p:nvPr/>
        </p:nvSpPr>
        <p:spPr bwMode="gray">
          <a:xfrm>
            <a:off x="6262482" y="3199961"/>
            <a:ext cx="1973893" cy="141054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t">
            <a:noAutofit/>
          </a:bodyPr>
          <a:lstStyle/>
          <a:p>
            <a:pPr algn="ctr"/>
            <a:endParaRPr lang="en-US" sz="14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400" dirty="0" err="1" smtClean="0">
                <a:solidFill>
                  <a:schemeClr val="bg1">
                    <a:lumMod val="50000"/>
                  </a:schemeClr>
                </a:solidFill>
                <a:latin typeface="Segoe UI" panose="020B0502040204020203" pitchFamily="34" charset="0"/>
                <a:cs typeface="Segoe UI" panose="020B0502040204020203" pitchFamily="34" charset="0"/>
              </a:rPr>
              <a:t>Amélioration</a:t>
            </a:r>
            <a:r>
              <a:rPr lang="en-US" sz="1400" dirty="0" smtClean="0">
                <a:solidFill>
                  <a:schemeClr val="bg1">
                    <a:lumMod val="50000"/>
                  </a:schemeClr>
                </a:solidFill>
                <a:latin typeface="Segoe UI" panose="020B0502040204020203" pitchFamily="34" charset="0"/>
                <a:cs typeface="Segoe UI" panose="020B0502040204020203" pitchFamily="34" charset="0"/>
              </a:rPr>
              <a:t> </a:t>
            </a:r>
            <a:r>
              <a:rPr lang="en-US" sz="1400" dirty="0">
                <a:solidFill>
                  <a:schemeClr val="bg1">
                    <a:lumMod val="50000"/>
                  </a:schemeClr>
                </a:solidFill>
                <a:latin typeface="Segoe UI" panose="020B0502040204020203" pitchFamily="34" charset="0"/>
                <a:cs typeface="Segoe UI" panose="020B0502040204020203" pitchFamily="34" charset="0"/>
              </a:rPr>
              <a:t>de la </a:t>
            </a:r>
          </a:p>
          <a:p>
            <a:pPr algn="ctr"/>
            <a:r>
              <a:rPr lang="en-US" sz="1400" dirty="0" err="1" smtClean="0">
                <a:solidFill>
                  <a:schemeClr val="bg1">
                    <a:lumMod val="50000"/>
                  </a:schemeClr>
                </a:solidFill>
                <a:latin typeface="Segoe UI" panose="020B0502040204020203" pitchFamily="34" charset="0"/>
                <a:cs typeface="Segoe UI" panose="020B0502040204020203" pitchFamily="34" charset="0"/>
              </a:rPr>
              <a:t>Productivité</a:t>
            </a:r>
            <a:r>
              <a:rPr lang="en-US" sz="1400" dirty="0" smtClean="0">
                <a:solidFill>
                  <a:schemeClr val="bg1">
                    <a:lumMod val="50000"/>
                  </a:schemeClr>
                </a:solidFill>
                <a:latin typeface="Segoe UI" panose="020B0502040204020203" pitchFamily="34" charset="0"/>
                <a:cs typeface="Segoe UI" panose="020B0502040204020203" pitchFamily="34" charset="0"/>
              </a:rPr>
              <a:t>.</a:t>
            </a:r>
            <a:endParaRPr lang="en-US" sz="1400" dirty="0">
              <a:solidFill>
                <a:schemeClr val="bg1">
                  <a:lumMod val="50000"/>
                </a:schemeClr>
              </a:solidFill>
              <a:effectLst/>
              <a:latin typeface="Segoe UI" panose="020B0502040204020203" pitchFamily="34" charset="0"/>
              <a:cs typeface="Segoe UI" panose="020B0502040204020203" pitchFamily="34" charset="0"/>
            </a:endParaRPr>
          </a:p>
        </p:txBody>
      </p:sp>
      <p:sp>
        <p:nvSpPr>
          <p:cNvPr id="88" name="Freeform 82">
            <a:extLst>
              <a:ext uri="{FF2B5EF4-FFF2-40B4-BE49-F238E27FC236}">
                <a16:creationId xmlns:a16="http://schemas.microsoft.com/office/drawing/2014/main" id="{B77F0EF0-15BB-1BE9-0A81-5BD137964007}"/>
              </a:ext>
            </a:extLst>
          </p:cNvPr>
          <p:cNvSpPr/>
          <p:nvPr/>
        </p:nvSpPr>
        <p:spPr bwMode="gray">
          <a:xfrm>
            <a:off x="8731448" y="3199961"/>
            <a:ext cx="1973893" cy="141054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t">
            <a:noAutofit/>
          </a:bodyPr>
          <a:lstStyle/>
          <a:p>
            <a:pPr algn="ctr"/>
            <a:endParaRPr lang="fr-FR" sz="1400" dirty="0" smtClean="0">
              <a:solidFill>
                <a:schemeClr val="bg1">
                  <a:lumMod val="50000"/>
                </a:schemeClr>
              </a:solidFill>
              <a:latin typeface="Segoe UI (Corps)"/>
            </a:endParaRPr>
          </a:p>
          <a:p>
            <a:pPr algn="ctr"/>
            <a:r>
              <a:rPr lang="fr-FR" sz="1400" dirty="0" smtClean="0">
                <a:solidFill>
                  <a:schemeClr val="bg1">
                    <a:lumMod val="50000"/>
                  </a:schemeClr>
                </a:solidFill>
                <a:latin typeface="Segoe UI (Corps)"/>
              </a:rPr>
              <a:t>Amélioration </a:t>
            </a:r>
            <a:r>
              <a:rPr lang="fr-FR" sz="1400" dirty="0">
                <a:solidFill>
                  <a:schemeClr val="bg1">
                    <a:lumMod val="50000"/>
                  </a:schemeClr>
                </a:solidFill>
                <a:latin typeface="Segoe UI (Corps)"/>
              </a:rPr>
              <a:t>de la </a:t>
            </a:r>
            <a:endParaRPr lang="en-US" sz="1400" dirty="0">
              <a:solidFill>
                <a:schemeClr val="bg1">
                  <a:lumMod val="50000"/>
                </a:schemeClr>
              </a:solidFill>
              <a:latin typeface="Segoe UI (Corps)"/>
            </a:endParaRPr>
          </a:p>
          <a:p>
            <a:pPr algn="ctr"/>
            <a:r>
              <a:rPr lang="fr-FR" sz="1400" dirty="0">
                <a:solidFill>
                  <a:schemeClr val="bg1">
                    <a:lumMod val="50000"/>
                  </a:schemeClr>
                </a:solidFill>
                <a:latin typeface="Segoe UI (Corps)"/>
              </a:rPr>
              <a:t>vitesse d’analyse</a:t>
            </a:r>
            <a:endParaRPr lang="en-US" sz="1400" dirty="0">
              <a:solidFill>
                <a:schemeClr val="bg1">
                  <a:lumMod val="50000"/>
                </a:schemeClr>
              </a:solidFill>
              <a:effectLst/>
              <a:latin typeface="Segoe UI (Corps)"/>
            </a:endParaRPr>
          </a:p>
        </p:txBody>
      </p:sp>
      <p:cxnSp>
        <p:nvCxnSpPr>
          <p:cNvPr id="12" name="Curved Connector 11"/>
          <p:cNvCxnSpPr>
            <a:endCxn id="86" idx="0"/>
          </p:cNvCxnSpPr>
          <p:nvPr/>
        </p:nvCxnSpPr>
        <p:spPr>
          <a:xfrm rot="10800000" flipV="1">
            <a:off x="4780464" y="2321981"/>
            <a:ext cx="966323" cy="87798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p:nvPr/>
        </p:nvCxnSpPr>
        <p:spPr>
          <a:xfrm rot="10800000" flipH="1" flipV="1">
            <a:off x="6303688" y="2321982"/>
            <a:ext cx="966319" cy="87797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 descr="data quality Icon - Free PNG &amp; SVG 3459021 - Noun Project"/>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103006" y="4090365"/>
            <a:ext cx="417583" cy="417583"/>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Group 91"/>
          <p:cNvGrpSpPr/>
          <p:nvPr/>
        </p:nvGrpSpPr>
        <p:grpSpPr>
          <a:xfrm>
            <a:off x="4581552" y="4077414"/>
            <a:ext cx="397819" cy="410037"/>
            <a:chOff x="4684404" y="3858633"/>
            <a:chExt cx="891901" cy="920991"/>
          </a:xfrm>
        </p:grpSpPr>
        <p:pic>
          <p:nvPicPr>
            <p:cNvPr id="93" name="Picture 9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84404" y="3887723"/>
              <a:ext cx="891901" cy="891901"/>
            </a:xfrm>
            <a:prstGeom prst="rect">
              <a:avLst/>
            </a:prstGeom>
          </p:spPr>
        </p:pic>
        <p:pic>
          <p:nvPicPr>
            <p:cNvPr id="94" name="Picture 93"/>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976139" y="3858633"/>
              <a:ext cx="269930" cy="269930"/>
            </a:xfrm>
            <a:prstGeom prst="rect">
              <a:avLst/>
            </a:prstGeom>
          </p:spPr>
        </p:pic>
      </p:grpSp>
      <p:pic>
        <p:nvPicPr>
          <p:cNvPr id="95" name="Picture 94"/>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077986" y="4077414"/>
            <a:ext cx="342884" cy="342884"/>
          </a:xfrm>
          <a:prstGeom prst="rect">
            <a:avLst/>
          </a:prstGeom>
        </p:spPr>
      </p:pic>
      <p:pic>
        <p:nvPicPr>
          <p:cNvPr id="96" name="Picture 95"/>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481840" y="4014344"/>
            <a:ext cx="473107" cy="473107"/>
          </a:xfrm>
          <a:prstGeom prst="rect">
            <a:avLst/>
          </a:prstGeom>
        </p:spPr>
      </p:pic>
    </p:spTree>
    <p:extLst>
      <p:ext uri="{BB962C8B-B14F-4D97-AF65-F5344CB8AC3E}">
        <p14:creationId xmlns:p14="http://schemas.microsoft.com/office/powerpoint/2010/main" val="169290377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85"/>
                                        </p:tgtEl>
                                        <p:attrNameLst>
                                          <p:attrName>style.visibility</p:attrName>
                                        </p:attrNameLst>
                                      </p:cBhvr>
                                      <p:to>
                                        <p:strVal val="visible"/>
                                      </p:to>
                                    </p:set>
                                    <p:animEffect transition="in" filter="wipe(up)">
                                      <p:cBhvr>
                                        <p:cTn id="9" dur="500"/>
                                        <p:tgtEl>
                                          <p:spTgt spid="8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par>
                                <p:cTn id="13" presetID="10" presetClass="entr" presetSubtype="0" fill="hold" nodeType="with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500"/>
                                        <p:tgtEl>
                                          <p:spTgt spid="91"/>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par>
                                <p:cTn id="24" presetID="10" presetClass="entr" presetSubtype="0"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Effect transition="in" filter="fade">
                                      <p:cBhvr>
                                        <p:cTn id="26" dur="500"/>
                                        <p:tgtEl>
                                          <p:spTgt spid="92"/>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up)">
                                      <p:cBhvr>
                                        <p:cTn id="30" dur="500"/>
                                        <p:tgtEl>
                                          <p:spTgt spid="90"/>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par>
                                <p:cTn id="35" presetID="10"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childTnLst>
                          </p:cTn>
                        </p:par>
                        <p:par>
                          <p:cTn id="38" fill="hold">
                            <p:stCondLst>
                              <p:cond delay="2500"/>
                            </p:stCondLst>
                            <p:childTnLst>
                              <p:par>
                                <p:cTn id="39" presetID="22" presetClass="entr" presetSubtype="1"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wipe(up)">
                                      <p:cBhvr>
                                        <p:cTn id="41" dur="500"/>
                                        <p:tgtEl>
                                          <p:spTgt spid="84"/>
                                        </p:tgtEl>
                                      </p:cBhvr>
                                    </p:animEffect>
                                  </p:childTnLst>
                                </p:cTn>
                              </p:par>
                            </p:childTnLst>
                          </p:cTn>
                        </p:par>
                        <p:par>
                          <p:cTn id="42" fill="hold">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fade">
                                      <p:cBhvr>
                                        <p:cTn id="45" dur="500"/>
                                        <p:tgtEl>
                                          <p:spTgt spid="88"/>
                                        </p:tgtEl>
                                      </p:cBhvr>
                                    </p:animEffect>
                                  </p:childTnLst>
                                </p:cTn>
                              </p:par>
                              <p:par>
                                <p:cTn id="46" presetID="10" presetClass="entr" presetSubtype="0" fill="hold"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3" grpId="0" animBg="1"/>
      <p:bldP spid="86" grpId="0" animBg="1"/>
      <p:bldP spid="87" grpId="0" animBg="1"/>
      <p:bldP spid="8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886205" y="604612"/>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Analyse</a:t>
            </a:r>
            <a:r>
              <a:rPr kumimoji="0" lang="en-US" sz="1200" i="0" u="none" strike="noStrike" kern="1200" cap="none" spc="0" normalizeH="0" noProof="0" dirty="0" smtClean="0">
                <a:ln>
                  <a:noFill/>
                </a:ln>
                <a:solidFill>
                  <a:schemeClr val="bg1">
                    <a:lumMod val="50000"/>
                  </a:schemeClr>
                </a:solidFill>
                <a:effectLst/>
                <a:uLnTx/>
                <a:uFillTx/>
                <a:latin typeface="Segoe UI (Corps)"/>
              </a:rPr>
              <a:t> de </a:t>
            </a:r>
            <a:r>
              <a:rPr kumimoji="0" lang="en-US" sz="1200" i="0" u="none" strike="noStrike" kern="1200" cap="none" spc="0" normalizeH="0" noProof="0" dirty="0" err="1" smtClean="0">
                <a:ln>
                  <a:noFill/>
                </a:ln>
                <a:solidFill>
                  <a:schemeClr val="bg1">
                    <a:lumMod val="50000"/>
                  </a:schemeClr>
                </a:solidFill>
                <a:effectLst/>
                <a:uLnTx/>
                <a:uFillTx/>
                <a:latin typeface="Segoe UI (Corps)"/>
              </a:rPr>
              <a:t>l’existant</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490448" y="630495"/>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Analyse</a:t>
            </a:r>
            <a:r>
              <a:rPr kumimoji="0" lang="en-US" sz="1200" i="0" u="none" strike="noStrike" kern="1200" cap="none" spc="0" normalizeH="0" baseline="0" noProof="0" dirty="0" smtClean="0">
                <a:ln>
                  <a:noFill/>
                </a:ln>
                <a:solidFill>
                  <a:schemeClr val="bg1">
                    <a:lumMod val="50000"/>
                  </a:schemeClr>
                </a:solidFill>
                <a:effectLst/>
                <a:uLnTx/>
                <a:uFillTx/>
                <a:latin typeface="Segoe UI (Corps)"/>
                <a:ea typeface="+mn-ea"/>
                <a:cs typeface="+mn-cs"/>
              </a:rPr>
              <a:t> des </a:t>
            </a: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besoins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317959"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91536" y="612660"/>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cs typeface="Segoe UI" panose="020B0502040204020203" pitchFamily="34" charset="0"/>
              </a:rPr>
              <a:t>Le cadre de la </a:t>
            </a:r>
            <a:r>
              <a:rPr lang="fr-FR" sz="1200" dirty="0" smtClean="0">
                <a:solidFill>
                  <a:schemeClr val="bg1">
                    <a:lumMod val="50000"/>
                  </a:schemeClr>
                </a:solidFill>
                <a:latin typeface="Segoe UI (Corps)"/>
                <a:cs typeface="Segoe UI" panose="020B0502040204020203" pitchFamily="34" charset="0"/>
              </a:rPr>
              <a:t>gouvernance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633537"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87437" y="502398"/>
            <a:ext cx="2179379" cy="461665"/>
          </a:xfrm>
          <a:prstGeom prst="rect">
            <a:avLst/>
          </a:prstGeom>
        </p:spPr>
        <p:txBody>
          <a:bodyPr wrap="none">
            <a:spAutoFit/>
          </a:bodyPr>
          <a:lstStyle/>
          <a:p>
            <a:pPr algn="ctr"/>
            <a:r>
              <a:rPr lang="en-US" sz="1200" dirty="0">
                <a:solidFill>
                  <a:schemeClr val="bg1">
                    <a:lumMod val="50000"/>
                  </a:schemeClr>
                </a:solidFill>
                <a:latin typeface="Segoe UI" panose="020B0502040204020203" pitchFamily="34" charset="0"/>
                <a:cs typeface="Segoe UI" panose="020B0502040204020203" pitchFamily="34" charset="0"/>
              </a:rPr>
              <a:t>Les </a:t>
            </a:r>
            <a:r>
              <a:rPr lang="en-US" sz="1200" dirty="0" err="1">
                <a:solidFill>
                  <a:schemeClr val="bg1">
                    <a:lumMod val="50000"/>
                  </a:schemeClr>
                </a:solidFill>
                <a:latin typeface="Segoe UI" panose="020B0502040204020203" pitchFamily="34" charset="0"/>
                <a:cs typeface="Segoe UI" panose="020B0502040204020203" pitchFamily="34" charset="0"/>
              </a:rPr>
              <a:t>besoins</a:t>
            </a:r>
            <a:r>
              <a:rPr lang="en-US" sz="1200" dirty="0">
                <a:solidFill>
                  <a:schemeClr val="bg1">
                    <a:lumMod val="50000"/>
                  </a:schemeClr>
                </a:solidFill>
                <a:latin typeface="Segoe UI" panose="020B0502040204020203" pitchFamily="34" charset="0"/>
                <a:cs typeface="Segoe UI" panose="020B0502040204020203" pitchFamily="34" charset="0"/>
              </a:rPr>
              <a:t> d’automatisation </a:t>
            </a:r>
            <a:endParaRPr lang="en-US" sz="1200" dirty="0" smtClean="0">
              <a:solidFill>
                <a:schemeClr val="bg1">
                  <a:lumMod val="50000"/>
                </a:schemeClr>
              </a:solidFill>
              <a:latin typeface="Segoe UI" panose="020B0502040204020203" pitchFamily="34" charset="0"/>
              <a:cs typeface="Segoe UI" panose="020B0502040204020203" pitchFamily="34" charset="0"/>
            </a:endParaRPr>
          </a:p>
          <a:p>
            <a:pPr algn="ctr"/>
            <a:r>
              <a:rPr lang="en-US" sz="1200" dirty="0" smtClean="0">
                <a:solidFill>
                  <a:schemeClr val="bg1">
                    <a:lumMod val="50000"/>
                  </a:schemeClr>
                </a:solidFill>
                <a:latin typeface="Segoe UI" panose="020B0502040204020203" pitchFamily="34" charset="0"/>
                <a:cs typeface="Segoe UI" panose="020B0502040204020203" pitchFamily="34" charset="0"/>
              </a:rPr>
              <a:t>de </a:t>
            </a:r>
            <a:r>
              <a:rPr lang="en-US" sz="1200" dirty="0" err="1">
                <a:solidFill>
                  <a:schemeClr val="bg1">
                    <a:lumMod val="50000"/>
                  </a:schemeClr>
                </a:solidFill>
                <a:latin typeface="Segoe UI" panose="020B0502040204020203" pitchFamily="34" charset="0"/>
                <a:cs typeface="Segoe UI" panose="020B0502040204020203" pitchFamily="34" charset="0"/>
              </a:rPr>
              <a:t>l’ingestion</a:t>
            </a:r>
            <a:endParaRPr lang="en-US" sz="1200" dirty="0">
              <a:solidFill>
                <a:schemeClr val="bg1">
                  <a:lumMod val="50000"/>
                </a:schemeClr>
              </a:solidFill>
              <a:latin typeface="Segoe UI" panose="020B0502040204020203" pitchFamily="34" charset="0"/>
              <a:cs typeface="Segoe UI" panose="020B0502040204020203" pitchFamily="34" charset="0"/>
            </a:endParaRPr>
          </a:p>
        </p:txBody>
      </p:sp>
      <p:sp>
        <p:nvSpPr>
          <p:cNvPr id="4" name="Rectangle 3"/>
          <p:cNvSpPr/>
          <p:nvPr/>
        </p:nvSpPr>
        <p:spPr>
          <a:xfrm>
            <a:off x="10284245" y="514513"/>
            <a:ext cx="1820943" cy="461665"/>
          </a:xfrm>
          <a:prstGeom prst="rect">
            <a:avLst/>
          </a:prstGeom>
        </p:spPr>
        <p:txBody>
          <a:bodyPr wrap="square">
            <a:spAutoFit/>
          </a:bodyPr>
          <a:lstStyle/>
          <a:p>
            <a:pPr algn="ctr"/>
            <a:r>
              <a:rPr lang="fr-FR" sz="1200" b="1" dirty="0" smtClean="0">
                <a:solidFill>
                  <a:schemeClr val="accent5">
                    <a:lumMod val="50000"/>
                  </a:schemeClr>
                </a:solidFill>
                <a:latin typeface="Segoe UI (Corps)"/>
                <a:cs typeface="Segoe UI" panose="020B0502040204020203" pitchFamily="34" charset="0"/>
              </a:rPr>
              <a:t>Les normes de qualité </a:t>
            </a:r>
          </a:p>
          <a:p>
            <a:pPr algn="ctr"/>
            <a:r>
              <a:rPr lang="fr-FR" sz="1200" b="1" dirty="0" smtClean="0">
                <a:solidFill>
                  <a:schemeClr val="accent5">
                    <a:lumMod val="50000"/>
                  </a:schemeClr>
                </a:solidFill>
                <a:latin typeface="Segoe UI (Corps)"/>
                <a:cs typeface="Segoe UI" panose="020B0502040204020203" pitchFamily="34" charset="0"/>
              </a:rPr>
              <a:t>de métadonnées</a:t>
            </a:r>
            <a:endParaRPr lang="en-US" sz="1200" b="1" dirty="0">
              <a:solidFill>
                <a:schemeClr val="accent5">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499629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9906745"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554074" y="2812551"/>
            <a:ext cx="4520647" cy="20448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664686" y="2933694"/>
            <a:ext cx="4410036" cy="1692771"/>
          </a:xfrm>
          <a:prstGeom prst="rect">
            <a:avLst/>
          </a:prstGeom>
        </p:spPr>
        <p:txBody>
          <a:bodyPr wrap="square">
            <a:spAutoFit/>
          </a:bodyPr>
          <a:lstStyle/>
          <a:p>
            <a:pPr marL="171450" indent="-171450">
              <a:buFont typeface="Arial" panose="020B0604020202020204" pitchFamily="34" charset="0"/>
              <a:buChar char="•"/>
              <a:defRPr/>
            </a:pPr>
            <a:r>
              <a:rPr lang="en-US" sz="1300" dirty="0" err="1">
                <a:solidFill>
                  <a:schemeClr val="bg1">
                    <a:lumMod val="50000"/>
                  </a:schemeClr>
                </a:solidFill>
                <a:latin typeface="Segoe UI (Corps)"/>
              </a:rPr>
              <a:t>Conformité</a:t>
            </a:r>
            <a:r>
              <a:rPr lang="en-US" sz="1300" dirty="0">
                <a:solidFill>
                  <a:schemeClr val="bg1">
                    <a:lumMod val="50000"/>
                  </a:schemeClr>
                </a:solidFill>
                <a:latin typeface="Segoe UI (Corps)"/>
              </a:rPr>
              <a:t> aux </a:t>
            </a:r>
            <a:r>
              <a:rPr lang="en-US" sz="1300" dirty="0" smtClean="0">
                <a:solidFill>
                  <a:schemeClr val="bg1">
                    <a:lumMod val="50000"/>
                  </a:schemeClr>
                </a:solidFill>
                <a:latin typeface="Segoe UI (Corps)"/>
              </a:rPr>
              <a:t>norms (Db Name, Table Name…)</a:t>
            </a:r>
            <a:endParaRPr lang="fr-FR" sz="1300" dirty="0">
              <a:solidFill>
                <a:schemeClr val="bg1">
                  <a:lumMod val="50000"/>
                </a:schemeClr>
              </a:solidFill>
              <a:latin typeface="Segoe UI (Corps)"/>
            </a:endParaRPr>
          </a:p>
          <a:p>
            <a:pPr marL="171450" lvl="0" indent="-171450">
              <a:buFont typeface="Arial" panose="020B0604020202020204" pitchFamily="34" charset="0"/>
              <a:buChar char="•"/>
              <a:defRPr/>
            </a:pPr>
            <a:r>
              <a:rPr lang="en-US" sz="1300" dirty="0" err="1">
                <a:solidFill>
                  <a:schemeClr val="bg1">
                    <a:lumMod val="50000"/>
                  </a:schemeClr>
                </a:solidFill>
                <a:latin typeface="Segoe UI (Corps)"/>
              </a:rPr>
              <a:t>Unicité</a:t>
            </a:r>
            <a:endParaRPr lang="en-US" sz="1300" dirty="0">
              <a:solidFill>
                <a:schemeClr val="bg1">
                  <a:lumMod val="50000"/>
                </a:schemeClr>
              </a:solidFill>
              <a:latin typeface="Segoe UI (Corps)"/>
            </a:endParaRPr>
          </a:p>
          <a:p>
            <a:pPr marL="171450" lvl="0" indent="-171450">
              <a:buFont typeface="Arial" panose="020B0604020202020204" pitchFamily="34" charset="0"/>
              <a:buChar char="•"/>
              <a:defRPr/>
            </a:pPr>
            <a:r>
              <a:rPr lang="en-US" sz="1300" dirty="0" err="1">
                <a:solidFill>
                  <a:schemeClr val="bg1">
                    <a:lumMod val="50000"/>
                  </a:schemeClr>
                </a:solidFill>
                <a:latin typeface="Segoe UI (Corps)"/>
              </a:rPr>
              <a:t>Complétude</a:t>
            </a:r>
            <a:endParaRPr lang="en-US" sz="1300" dirty="0">
              <a:solidFill>
                <a:schemeClr val="bg1">
                  <a:lumMod val="50000"/>
                </a:schemeClr>
              </a:solidFill>
              <a:latin typeface="Segoe UI (Corps)"/>
            </a:endParaRPr>
          </a:p>
          <a:p>
            <a:pPr marL="171450" indent="-171450">
              <a:buFont typeface="Arial" panose="020B0604020202020204" pitchFamily="34" charset="0"/>
              <a:buChar char="•"/>
              <a:defRPr/>
            </a:pPr>
            <a:r>
              <a:rPr lang="en-US" sz="1300" dirty="0" err="1">
                <a:solidFill>
                  <a:schemeClr val="bg1">
                    <a:lumMod val="50000"/>
                  </a:schemeClr>
                </a:solidFill>
                <a:latin typeface="Segoe UI (Corps)"/>
              </a:rPr>
              <a:t>Nombre</a:t>
            </a:r>
            <a:r>
              <a:rPr lang="en-US" sz="1300" dirty="0">
                <a:solidFill>
                  <a:schemeClr val="bg1">
                    <a:lumMod val="50000"/>
                  </a:schemeClr>
                </a:solidFill>
                <a:latin typeface="Segoe UI (Corps)"/>
              </a:rPr>
              <a:t> de </a:t>
            </a:r>
            <a:r>
              <a:rPr lang="en-US" sz="1300" dirty="0" err="1">
                <a:solidFill>
                  <a:schemeClr val="bg1">
                    <a:lumMod val="50000"/>
                  </a:schemeClr>
                </a:solidFill>
                <a:latin typeface="Segoe UI (Corps)"/>
              </a:rPr>
              <a:t>colonnes</a:t>
            </a:r>
            <a:r>
              <a:rPr lang="en-US" sz="1300" dirty="0">
                <a:solidFill>
                  <a:schemeClr val="bg1">
                    <a:lumMod val="50000"/>
                  </a:schemeClr>
                </a:solidFill>
                <a:latin typeface="Segoe UI (Corps)"/>
              </a:rPr>
              <a:t> </a:t>
            </a:r>
            <a:r>
              <a:rPr lang="en-US" sz="1300" dirty="0" err="1">
                <a:solidFill>
                  <a:schemeClr val="bg1">
                    <a:lumMod val="50000"/>
                  </a:schemeClr>
                </a:solidFill>
                <a:latin typeface="Segoe UI (Corps)"/>
              </a:rPr>
              <a:t>valide</a:t>
            </a:r>
            <a:endParaRPr lang="en-US" sz="1300" dirty="0">
              <a:solidFill>
                <a:schemeClr val="bg1">
                  <a:lumMod val="50000"/>
                </a:schemeClr>
              </a:solidFill>
              <a:latin typeface="Segoe UI (Corps)"/>
            </a:endParaRPr>
          </a:p>
          <a:p>
            <a:pPr marL="171450" indent="-171450">
              <a:buFont typeface="Arial" panose="020B0604020202020204" pitchFamily="34" charset="0"/>
              <a:buChar char="•"/>
              <a:defRPr/>
            </a:pPr>
            <a:r>
              <a:rPr lang="fr-FR" sz="1300" dirty="0">
                <a:solidFill>
                  <a:schemeClr val="bg1">
                    <a:lumMod val="50000"/>
                  </a:schemeClr>
                </a:solidFill>
                <a:latin typeface="Segoe UI (Corps)"/>
              </a:rPr>
              <a:t>la validité des formats </a:t>
            </a:r>
            <a:r>
              <a:rPr lang="fr-FR" sz="1300" dirty="0" err="1">
                <a:solidFill>
                  <a:schemeClr val="bg1">
                    <a:lumMod val="50000"/>
                  </a:schemeClr>
                </a:solidFill>
                <a:latin typeface="Segoe UI (Corps)"/>
              </a:rPr>
              <a:t>dedate</a:t>
            </a:r>
            <a:r>
              <a:rPr lang="fr-FR" sz="1300" dirty="0">
                <a:solidFill>
                  <a:schemeClr val="bg1">
                    <a:lumMod val="50000"/>
                  </a:schemeClr>
                </a:solidFill>
                <a:latin typeface="Segoe UI (Corps)"/>
              </a:rPr>
              <a:t>.</a:t>
            </a:r>
          </a:p>
          <a:p>
            <a:pPr marL="171450" indent="-171450">
              <a:buFont typeface="Arial" panose="020B0604020202020204" pitchFamily="34" charset="0"/>
              <a:buChar char="•"/>
              <a:defRPr/>
            </a:pPr>
            <a:r>
              <a:rPr lang="fr-FR" sz="1300" dirty="0">
                <a:solidFill>
                  <a:schemeClr val="bg1">
                    <a:lumMod val="50000"/>
                  </a:schemeClr>
                </a:solidFill>
                <a:latin typeface="Segoe UI (Corps)"/>
              </a:rPr>
              <a:t>la cohérence des dates.</a:t>
            </a:r>
            <a:endParaRPr lang="en-US" sz="1300" dirty="0">
              <a:solidFill>
                <a:schemeClr val="bg1">
                  <a:lumMod val="50000"/>
                </a:schemeClr>
              </a:solidFill>
              <a:latin typeface="Segoe UI (Corps)"/>
            </a:endParaRPr>
          </a:p>
          <a:p>
            <a:pPr marL="171450" indent="-171450">
              <a:buFont typeface="Arial" panose="020B0604020202020204" pitchFamily="34" charset="0"/>
              <a:buChar char="•"/>
              <a:defRPr/>
            </a:pPr>
            <a:r>
              <a:rPr lang="en-US" sz="1300" dirty="0" err="1">
                <a:solidFill>
                  <a:schemeClr val="bg1">
                    <a:lumMod val="50000"/>
                  </a:schemeClr>
                </a:solidFill>
                <a:latin typeface="Segoe UI (Corps)"/>
              </a:rPr>
              <a:t>Attributs</a:t>
            </a:r>
            <a:r>
              <a:rPr lang="en-US" sz="1300" dirty="0">
                <a:solidFill>
                  <a:schemeClr val="bg1">
                    <a:lumMod val="50000"/>
                  </a:schemeClr>
                </a:solidFill>
                <a:latin typeface="Segoe UI (Corps)"/>
              </a:rPr>
              <a:t> </a:t>
            </a:r>
            <a:r>
              <a:rPr lang="en-US" sz="1300" dirty="0" err="1">
                <a:solidFill>
                  <a:schemeClr val="bg1">
                    <a:lumMod val="50000"/>
                  </a:schemeClr>
                </a:solidFill>
                <a:latin typeface="Segoe UI (Corps)"/>
              </a:rPr>
              <a:t>numériques</a:t>
            </a:r>
            <a:r>
              <a:rPr lang="en-US" sz="1300" dirty="0">
                <a:solidFill>
                  <a:schemeClr val="bg1">
                    <a:lumMod val="50000"/>
                  </a:schemeClr>
                </a:solidFill>
                <a:latin typeface="Segoe UI (Corps)"/>
              </a:rPr>
              <a:t> positive et diff</a:t>
            </a:r>
            <a:r>
              <a:rPr lang="fr-FR" sz="1300" dirty="0">
                <a:solidFill>
                  <a:schemeClr val="bg1">
                    <a:lumMod val="50000"/>
                  </a:schemeClr>
                </a:solidFill>
                <a:latin typeface="Segoe UI (Corps)"/>
              </a:rPr>
              <a:t>é</a:t>
            </a:r>
            <a:r>
              <a:rPr lang="en-US" sz="1300" dirty="0">
                <a:solidFill>
                  <a:schemeClr val="bg1">
                    <a:lumMod val="50000"/>
                  </a:schemeClr>
                </a:solidFill>
                <a:latin typeface="Segoe UI (Corps)"/>
              </a:rPr>
              <a:t>rents de 0</a:t>
            </a:r>
            <a:r>
              <a:rPr lang="fr-FR" sz="1300" dirty="0">
                <a:solidFill>
                  <a:schemeClr val="bg1">
                    <a:lumMod val="50000"/>
                  </a:schemeClr>
                </a:solidFill>
                <a:latin typeface="Segoe UI (Corps)"/>
              </a:rPr>
              <a:t>;</a:t>
            </a:r>
          </a:p>
          <a:p>
            <a:pPr marL="171450" indent="-171450">
              <a:buFont typeface="Arial" panose="020B0604020202020204" pitchFamily="34" charset="0"/>
              <a:buChar char="•"/>
              <a:defRPr/>
            </a:pPr>
            <a:r>
              <a:rPr lang="fr-FR" sz="1300" dirty="0">
                <a:solidFill>
                  <a:schemeClr val="bg1">
                    <a:lumMod val="50000"/>
                  </a:schemeClr>
                </a:solidFill>
                <a:latin typeface="Segoe UI (Corps)"/>
              </a:rPr>
              <a:t>Vérifier si des classifications existent pour la </a:t>
            </a:r>
            <a:r>
              <a:rPr lang="fr-FR" sz="1300" dirty="0" smtClean="0">
                <a:solidFill>
                  <a:schemeClr val="bg1">
                    <a:lumMod val="50000"/>
                  </a:schemeClr>
                </a:solidFill>
                <a:latin typeface="Segoe UI (Corps)"/>
              </a:rPr>
              <a:t>table.</a:t>
            </a:r>
            <a:endParaRPr lang="en-US" sz="1300" dirty="0">
              <a:solidFill>
                <a:schemeClr val="bg1">
                  <a:lumMod val="50000"/>
                </a:schemeClr>
              </a:solidFill>
              <a:latin typeface="Segoe UI (Corps)"/>
            </a:endParaRPr>
          </a:p>
        </p:txBody>
      </p:sp>
      <p:sp>
        <p:nvSpPr>
          <p:cNvPr id="51" name="Rectangle 50"/>
          <p:cNvSpPr/>
          <p:nvPr/>
        </p:nvSpPr>
        <p:spPr>
          <a:xfrm>
            <a:off x="6378895" y="2812551"/>
            <a:ext cx="3419623" cy="20448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476613" y="2933694"/>
            <a:ext cx="3244903" cy="1492716"/>
          </a:xfrm>
          <a:prstGeom prst="rect">
            <a:avLst/>
          </a:prstGeom>
        </p:spPr>
        <p:txBody>
          <a:bodyPr wrap="square">
            <a:spAutoFit/>
          </a:bodyPr>
          <a:lstStyle/>
          <a:p>
            <a:pPr marL="171450" lvl="0" indent="-171450">
              <a:buFont typeface="Arial" panose="020B0604020202020204" pitchFamily="34" charset="0"/>
              <a:buChar char="•"/>
              <a:defRPr/>
            </a:pPr>
            <a:r>
              <a:rPr lang="en-US" sz="1300" dirty="0" err="1" smtClean="0">
                <a:solidFill>
                  <a:schemeClr val="bg1">
                    <a:lumMod val="50000"/>
                  </a:schemeClr>
                </a:solidFill>
                <a:latin typeface="Segoe UI (Corps)"/>
              </a:rPr>
              <a:t>Unicité</a:t>
            </a:r>
            <a:r>
              <a:rPr lang="en-US" sz="1300" dirty="0" smtClean="0">
                <a:solidFill>
                  <a:schemeClr val="bg1">
                    <a:lumMod val="50000"/>
                  </a:schemeClr>
                </a:solidFill>
                <a:latin typeface="Segoe UI (Corps)"/>
              </a:rPr>
              <a:t>.</a:t>
            </a:r>
            <a:endParaRPr lang="en-US" sz="1300" dirty="0">
              <a:solidFill>
                <a:schemeClr val="bg1">
                  <a:lumMod val="50000"/>
                </a:schemeClr>
              </a:solidFill>
              <a:latin typeface="Segoe UI (Corps)"/>
            </a:endParaRPr>
          </a:p>
          <a:p>
            <a:pPr marL="171450" lvl="0" indent="-171450">
              <a:buFont typeface="Arial" panose="020B0604020202020204" pitchFamily="34" charset="0"/>
              <a:buChar char="•"/>
              <a:defRPr/>
            </a:pPr>
            <a:r>
              <a:rPr lang="fr-FR" sz="1300" dirty="0">
                <a:solidFill>
                  <a:schemeClr val="bg1">
                    <a:lumMod val="50000"/>
                  </a:schemeClr>
                </a:solidFill>
                <a:latin typeface="Segoe UI (Corps)"/>
              </a:rPr>
              <a:t>Vérifier les types de données </a:t>
            </a:r>
            <a:r>
              <a:rPr lang="fr-FR" sz="1300" dirty="0" smtClean="0">
                <a:solidFill>
                  <a:schemeClr val="bg1">
                    <a:lumMod val="50000"/>
                  </a:schemeClr>
                </a:solidFill>
                <a:latin typeface="Segoe UI (Corps)"/>
              </a:rPr>
              <a:t>des colonnes.</a:t>
            </a:r>
            <a:endParaRPr lang="fr-FR" sz="1300" dirty="0">
              <a:solidFill>
                <a:schemeClr val="bg1">
                  <a:lumMod val="50000"/>
                </a:schemeClr>
              </a:solidFill>
              <a:latin typeface="Segoe UI (Corps)"/>
            </a:endParaRPr>
          </a:p>
          <a:p>
            <a:pPr marL="171450" indent="-171450">
              <a:buFont typeface="Arial" panose="020B0604020202020204" pitchFamily="34" charset="0"/>
              <a:buChar char="•"/>
              <a:defRPr/>
            </a:pPr>
            <a:r>
              <a:rPr lang="fr-FR" sz="1300" dirty="0">
                <a:solidFill>
                  <a:schemeClr val="bg1">
                    <a:lumMod val="50000"/>
                  </a:schemeClr>
                </a:solidFill>
                <a:latin typeface="Segoe UI (Corps)"/>
              </a:rPr>
              <a:t>S’assurer que les noms d’attributs sont conformes aux normes </a:t>
            </a:r>
            <a:r>
              <a:rPr lang="fr-FR" sz="1300" dirty="0" smtClean="0">
                <a:solidFill>
                  <a:schemeClr val="bg1">
                    <a:lumMod val="50000"/>
                  </a:schemeClr>
                </a:solidFill>
                <a:latin typeface="Segoe UI (Corps)"/>
              </a:rPr>
              <a:t>prédéfinies.</a:t>
            </a:r>
            <a:endParaRPr lang="en-US" sz="1300" dirty="0">
              <a:solidFill>
                <a:schemeClr val="bg1">
                  <a:lumMod val="50000"/>
                </a:schemeClr>
              </a:solidFill>
              <a:latin typeface="Segoe UI (Corps)"/>
            </a:endParaRPr>
          </a:p>
          <a:p>
            <a:pPr marL="171450" indent="-171450">
              <a:buFont typeface="Arial" panose="020B0604020202020204" pitchFamily="34" charset="0"/>
              <a:buChar char="•"/>
              <a:defRPr/>
            </a:pPr>
            <a:r>
              <a:rPr lang="fr-FR" sz="1300" dirty="0">
                <a:solidFill>
                  <a:schemeClr val="bg1">
                    <a:lumMod val="50000"/>
                  </a:schemeClr>
                </a:solidFill>
                <a:latin typeface="Segoe UI (Corps)"/>
              </a:rPr>
              <a:t>Vérifier si des classifications existent pour la table.</a:t>
            </a:r>
            <a:endParaRPr lang="en-US" sz="1300" dirty="0">
              <a:solidFill>
                <a:schemeClr val="bg1">
                  <a:lumMod val="50000"/>
                </a:schemeClr>
              </a:solidFill>
              <a:latin typeface="Segoe UI (Corps)"/>
            </a:endParaRPr>
          </a:p>
        </p:txBody>
      </p:sp>
      <p:sp>
        <p:nvSpPr>
          <p:cNvPr id="6" name="Rectangle 5"/>
          <p:cNvSpPr/>
          <p:nvPr/>
        </p:nvSpPr>
        <p:spPr>
          <a:xfrm>
            <a:off x="2468775" y="2627313"/>
            <a:ext cx="2122275" cy="306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ZoneTexte 33">
            <a:extLst>
              <a:ext uri="{FF2B5EF4-FFF2-40B4-BE49-F238E27FC236}">
                <a16:creationId xmlns:a16="http://schemas.microsoft.com/office/drawing/2014/main" id="{6818B034-3D7B-8402-13F7-E5DCD9CCDDB9}"/>
              </a:ext>
            </a:extLst>
          </p:cNvPr>
          <p:cNvSpPr txBox="1"/>
          <p:nvPr/>
        </p:nvSpPr>
        <p:spPr>
          <a:xfrm>
            <a:off x="3080191" y="2647352"/>
            <a:ext cx="1559395" cy="292388"/>
          </a:xfrm>
          <a:prstGeom prst="rect">
            <a:avLst/>
          </a:prstGeom>
          <a:solidFill>
            <a:schemeClr val="bg1"/>
          </a:soli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EFCA9F">
                    <a:lumMod val="75000"/>
                  </a:srgbClr>
                </a:solidFill>
                <a:effectLst/>
                <a:uLnTx/>
                <a:uFillTx/>
                <a:latin typeface="Segoe UI (Corps)"/>
                <a:ea typeface="+mn-ea"/>
                <a:cs typeface="+mn-cs"/>
              </a:rPr>
              <a:t>Pour les tables</a:t>
            </a:r>
            <a:endParaRPr kumimoji="0" lang="fr-FR" sz="1300" b="1" i="0" u="none" strike="noStrike" kern="1200" cap="none" spc="0" normalizeH="0" baseline="0" noProof="0" dirty="0">
              <a:ln>
                <a:noFill/>
              </a:ln>
              <a:solidFill>
                <a:srgbClr val="EFCA9F">
                  <a:lumMod val="75000"/>
                </a:srgbClr>
              </a:solidFill>
              <a:effectLst/>
              <a:uLnTx/>
              <a:uFillTx/>
              <a:latin typeface="Segoe UI (Corps)"/>
              <a:ea typeface="+mn-ea"/>
              <a:cs typeface="+mn-cs"/>
            </a:endParaRPr>
          </a:p>
        </p:txBody>
      </p:sp>
      <p:sp>
        <p:nvSpPr>
          <p:cNvPr id="61" name="Rectangle 60"/>
          <p:cNvSpPr/>
          <p:nvPr/>
        </p:nvSpPr>
        <p:spPr>
          <a:xfrm>
            <a:off x="7009112" y="2682703"/>
            <a:ext cx="2122275" cy="306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ZoneTexte 33">
            <a:extLst>
              <a:ext uri="{FF2B5EF4-FFF2-40B4-BE49-F238E27FC236}">
                <a16:creationId xmlns:a16="http://schemas.microsoft.com/office/drawing/2014/main" id="{6818B034-3D7B-8402-13F7-E5DCD9CCDDB9}"/>
              </a:ext>
            </a:extLst>
          </p:cNvPr>
          <p:cNvSpPr txBox="1"/>
          <p:nvPr/>
        </p:nvSpPr>
        <p:spPr>
          <a:xfrm>
            <a:off x="7620528" y="2702742"/>
            <a:ext cx="1815032" cy="292388"/>
          </a:xfrm>
          <a:prstGeom prst="rect">
            <a:avLst/>
          </a:prstGeom>
          <a:solidFill>
            <a:schemeClr val="bg1"/>
          </a:solid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smtClean="0">
                <a:ln>
                  <a:noFill/>
                </a:ln>
                <a:solidFill>
                  <a:srgbClr val="EFCA9F">
                    <a:lumMod val="75000"/>
                  </a:srgbClr>
                </a:solidFill>
                <a:effectLst/>
                <a:uLnTx/>
                <a:uFillTx/>
                <a:latin typeface="Segoe UI (Corps)"/>
                <a:ea typeface="+mn-ea"/>
                <a:cs typeface="+mn-cs"/>
              </a:rPr>
              <a:t>Pour les </a:t>
            </a:r>
            <a:r>
              <a:rPr kumimoji="0" lang="en-US" sz="1300" b="1" i="0" u="none" strike="noStrike" kern="1200" cap="none" spc="0" normalizeH="0" baseline="0" noProof="0" dirty="0" err="1" smtClean="0">
                <a:ln>
                  <a:noFill/>
                </a:ln>
                <a:solidFill>
                  <a:srgbClr val="EFCA9F">
                    <a:lumMod val="75000"/>
                  </a:srgbClr>
                </a:solidFill>
                <a:effectLst/>
                <a:uLnTx/>
                <a:uFillTx/>
                <a:latin typeface="Segoe UI (Corps)"/>
                <a:ea typeface="+mn-ea"/>
                <a:cs typeface="+mn-cs"/>
              </a:rPr>
              <a:t>colonnes</a:t>
            </a:r>
            <a:endParaRPr kumimoji="0" lang="fr-FR" sz="1300" b="1" i="0" u="none" strike="noStrike" kern="1200" cap="none" spc="0" normalizeH="0" baseline="0" noProof="0" dirty="0">
              <a:ln>
                <a:noFill/>
              </a:ln>
              <a:solidFill>
                <a:srgbClr val="EFCA9F">
                  <a:lumMod val="75000"/>
                </a:srgbClr>
              </a:solidFill>
              <a:effectLst/>
              <a:uLnTx/>
              <a:uFillTx/>
              <a:latin typeface="Segoe UI (Corps)"/>
              <a:ea typeface="+mn-ea"/>
              <a:cs typeface="+mn-cs"/>
            </a:endParaRP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793842" y="2569588"/>
            <a:ext cx="342159" cy="342159"/>
          </a:xfrm>
          <a:prstGeom prst="rect">
            <a:avLst/>
          </a:prstGeom>
        </p:spPr>
      </p:pic>
      <p:pic>
        <p:nvPicPr>
          <p:cNvPr id="63" name="Picture 6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34179" y="2624978"/>
            <a:ext cx="342159" cy="342159"/>
          </a:xfrm>
          <a:prstGeom prst="rect">
            <a:avLst/>
          </a:prstGeom>
        </p:spPr>
      </p:pic>
      <p:sp>
        <p:nvSpPr>
          <p:cNvPr id="8" name="Rectangle 7"/>
          <p:cNvSpPr/>
          <p:nvPr/>
        </p:nvSpPr>
        <p:spPr>
          <a:xfrm>
            <a:off x="1500935" y="1572979"/>
            <a:ext cx="4565446" cy="323165"/>
          </a:xfrm>
          <a:prstGeom prst="rect">
            <a:avLst/>
          </a:prstGeom>
        </p:spPr>
        <p:txBody>
          <a:bodyPr wrap="square">
            <a:spAutoFit/>
          </a:bodyPr>
          <a:lstStyle/>
          <a:p>
            <a:r>
              <a:rPr lang="fr-FR" sz="1500" dirty="0" smtClean="0">
                <a:solidFill>
                  <a:schemeClr val="bg1">
                    <a:lumMod val="50000"/>
                  </a:schemeClr>
                </a:solidFill>
                <a:latin typeface="Segoe UI (Corps)"/>
                <a:cs typeface="Segoe UI" panose="020B0502040204020203" pitchFamily="34" charset="0"/>
              </a:rPr>
              <a:t>Les normes de </a:t>
            </a:r>
            <a:r>
              <a:rPr lang="fr-FR" sz="1500" dirty="0">
                <a:solidFill>
                  <a:schemeClr val="bg1">
                    <a:lumMod val="50000"/>
                  </a:schemeClr>
                </a:solidFill>
                <a:latin typeface="Segoe UI (Corps)"/>
                <a:cs typeface="Segoe UI" panose="020B0502040204020203" pitchFamily="34" charset="0"/>
              </a:rPr>
              <a:t>qualité </a:t>
            </a:r>
            <a:r>
              <a:rPr lang="fr-FR" sz="1500" dirty="0" smtClean="0">
                <a:solidFill>
                  <a:schemeClr val="bg1">
                    <a:lumMod val="50000"/>
                  </a:schemeClr>
                </a:solidFill>
                <a:latin typeface="Segoe UI (Corps)"/>
                <a:cs typeface="Segoe UI" panose="020B0502040204020203" pitchFamily="34" charset="0"/>
              </a:rPr>
              <a:t>de </a:t>
            </a:r>
            <a:r>
              <a:rPr lang="fr-FR" sz="1500" dirty="0">
                <a:solidFill>
                  <a:schemeClr val="bg1">
                    <a:lumMod val="50000"/>
                  </a:schemeClr>
                </a:solidFill>
                <a:latin typeface="Segoe UI (Corps)"/>
                <a:cs typeface="Segoe UI" panose="020B0502040204020203" pitchFamily="34" charset="0"/>
              </a:rPr>
              <a:t>métadonnées</a:t>
            </a:r>
            <a:endParaRPr lang="en-US" sz="1500" dirty="0">
              <a:solidFill>
                <a:schemeClr val="bg1">
                  <a:lumMod val="50000"/>
                </a:schemeClr>
              </a:solidFill>
              <a:latin typeface="Segoe UI (Corps)"/>
              <a:cs typeface="Segoe UI" panose="020B0502040204020203" pitchFamily="34" charset="0"/>
            </a:endParaRPr>
          </a:p>
        </p:txBody>
      </p:sp>
      <p:cxnSp>
        <p:nvCxnSpPr>
          <p:cNvPr id="11" name="Straight Connector 10"/>
          <p:cNvCxnSpPr/>
          <p:nvPr/>
        </p:nvCxnSpPr>
        <p:spPr>
          <a:xfrm>
            <a:off x="1611121" y="1926966"/>
            <a:ext cx="3563651"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4854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rPr>
              <a:t>Architecture du </a:t>
            </a:r>
            <a:endParaRPr lang="en-US" sz="1200" b="1" dirty="0" smtClean="0">
              <a:solidFill>
                <a:schemeClr val="accent5">
                  <a:lumMod val="50000"/>
                </a:schemeClr>
              </a:solidFill>
            </a:endParaRPr>
          </a:p>
          <a:p>
            <a:pPr algn="ctr"/>
            <a:r>
              <a:rPr lang="en-US" sz="1200" b="1" dirty="0" err="1" smtClean="0">
                <a:solidFill>
                  <a:schemeClr val="accent5">
                    <a:lumMod val="50000"/>
                  </a:schemeClr>
                </a:solidFill>
              </a:rPr>
              <a:t>système</a:t>
            </a:r>
            <a:endParaRPr lang="en-US" sz="1200" dirty="0">
              <a:solidFill>
                <a:schemeClr val="accent5">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21966" y="1359038"/>
            <a:ext cx="7488830" cy="5103447"/>
          </a:xfrm>
          <a:prstGeom prst="rect">
            <a:avLst/>
          </a:prstGeom>
        </p:spPr>
      </p:pic>
    </p:spTree>
    <p:extLst>
      <p:ext uri="{BB962C8B-B14F-4D97-AF65-F5344CB8AC3E}">
        <p14:creationId xmlns:p14="http://schemas.microsoft.com/office/powerpoint/2010/main" val="402328158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b="1" dirty="0">
                <a:solidFill>
                  <a:schemeClr val="accent5">
                    <a:lumMod val="50000"/>
                  </a:schemeClr>
                </a:solidFill>
                <a:latin typeface="Segoe UI (Corps)"/>
              </a:rPr>
              <a:t>Diagramme de flux de processus</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2" name="Picture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25122" y="1600200"/>
            <a:ext cx="5558224" cy="4985657"/>
          </a:xfrm>
          <a:prstGeom prst="rect">
            <a:avLst/>
          </a:prstGeom>
        </p:spPr>
      </p:pic>
    </p:spTree>
    <p:extLst>
      <p:ext uri="{BB962C8B-B14F-4D97-AF65-F5344CB8AC3E}">
        <p14:creationId xmlns:p14="http://schemas.microsoft.com/office/powerpoint/2010/main" val="30032374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b="1" dirty="0">
                <a:solidFill>
                  <a:schemeClr val="accent5">
                    <a:lumMod val="50000"/>
                  </a:schemeClr>
                </a:solidFill>
                <a:latin typeface="Segoe UI (Corps)"/>
              </a:rPr>
              <a:t>Conception du </a:t>
            </a:r>
            <a:endParaRPr lang="en-US" sz="1200" b="1" dirty="0" smtClean="0">
              <a:solidFill>
                <a:schemeClr val="accent5">
                  <a:lumMod val="50000"/>
                </a:schemeClr>
              </a:solidFill>
              <a:latin typeface="Segoe UI (Corps)"/>
            </a:endParaRPr>
          </a:p>
          <a:p>
            <a:pPr lvl="0" algn="ctr">
              <a:defRPr/>
            </a:pPr>
            <a:r>
              <a:rPr lang="en-US" sz="1200" b="1" dirty="0" err="1" smtClean="0">
                <a:solidFill>
                  <a:schemeClr val="accent5">
                    <a:lumMod val="50000"/>
                  </a:schemeClr>
                </a:solidFill>
                <a:latin typeface="Segoe UI (Corps)"/>
              </a:rPr>
              <a:t>Chatbot</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sp>
        <p:nvSpPr>
          <p:cNvPr id="24" name="Rectangle avec flèche vers la droite 10">
            <a:extLst>
              <a:ext uri="{FF2B5EF4-FFF2-40B4-BE49-F238E27FC236}">
                <a16:creationId xmlns:a16="http://schemas.microsoft.com/office/drawing/2014/main" id="{25CF8189-6FF7-C7B0-4C66-48BCE4097CB9}"/>
              </a:ext>
            </a:extLst>
          </p:cNvPr>
          <p:cNvSpPr/>
          <p:nvPr/>
        </p:nvSpPr>
        <p:spPr>
          <a:xfrm>
            <a:off x="2155241" y="1750535"/>
            <a:ext cx="7849170" cy="1498600"/>
          </a:xfrm>
          <a:prstGeom prst="rightArrowCallout">
            <a:avLst>
              <a:gd name="adj1" fmla="val 100000"/>
              <a:gd name="adj2" fmla="val 50000"/>
              <a:gd name="adj3" fmla="val 0"/>
              <a:gd name="adj4" fmla="val 100000"/>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endParaRPr>
          </a:p>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rPr>
              <a:t>Motivation</a:t>
            </a:r>
            <a:r>
              <a:rPr kumimoji="0" lang="fr-FR" sz="1400" b="1" i="1" u="none" strike="noStrike" kern="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Segoe UI (Corps)"/>
              </a:rPr>
              <a:t>R</a:t>
            </a:r>
            <a:r>
              <a:rPr lang="fr-FR" sz="1400" dirty="0" smtClean="0">
                <a:latin typeface="Segoe UI (Corps)"/>
              </a:rPr>
              <a:t>épondre </a:t>
            </a:r>
            <a:r>
              <a:rPr lang="fr-FR" sz="1400" dirty="0">
                <a:latin typeface="Segoe UI (Corps)"/>
              </a:rPr>
              <a:t>aux interrogations spécifiques des </a:t>
            </a:r>
            <a:r>
              <a:rPr lang="fr-FR" sz="1400" dirty="0" smtClean="0">
                <a:latin typeface="Segoe UI (Corps)"/>
              </a:rPr>
              <a:t>utilisateurs concernant </a:t>
            </a:r>
            <a:r>
              <a:rPr lang="fr-FR" sz="1400" dirty="0">
                <a:latin typeface="Segoe UI (Corps)"/>
              </a:rPr>
              <a:t>les données de logs, </a:t>
            </a:r>
            <a:r>
              <a:rPr lang="fr-FR" sz="1400" dirty="0" smtClean="0">
                <a:latin typeface="Segoe UI (Corps)"/>
              </a:rPr>
              <a:t>pour extraire le maximum des insights sur les erreurs</a:t>
            </a:r>
            <a:r>
              <a:rPr lang="fr-FR" sz="1400" dirty="0">
                <a:latin typeface="Segoe UI (Corps)"/>
              </a:rPr>
              <a:t>, les warnings, les infos sur chaque table.</a:t>
            </a:r>
            <a:endParaRPr lang="en-US" sz="1400" dirty="0">
              <a:latin typeface="Segoe UI (Corps)"/>
            </a:endParaRPr>
          </a:p>
        </p:txBody>
      </p:sp>
      <p:grpSp>
        <p:nvGrpSpPr>
          <p:cNvPr id="8" name="Group 7"/>
          <p:cNvGrpSpPr/>
          <p:nvPr/>
        </p:nvGrpSpPr>
        <p:grpSpPr>
          <a:xfrm>
            <a:off x="2910053" y="3457374"/>
            <a:ext cx="6312655" cy="1859289"/>
            <a:chOff x="2910053" y="3577116"/>
            <a:chExt cx="6312655" cy="1859289"/>
          </a:xfrm>
        </p:grpSpPr>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910053" y="3577116"/>
              <a:ext cx="6312655" cy="1367410"/>
            </a:xfrm>
            <a:prstGeom prst="rect">
              <a:avLst/>
            </a:prstGeom>
          </p:spPr>
        </p:pic>
        <p:sp>
          <p:nvSpPr>
            <p:cNvPr id="7" name="TextBox 6"/>
            <p:cNvSpPr txBox="1"/>
            <p:nvPr/>
          </p:nvSpPr>
          <p:spPr>
            <a:xfrm>
              <a:off x="5167737" y="5159406"/>
              <a:ext cx="1797287" cy="276999"/>
            </a:xfrm>
            <a:prstGeom prst="rect">
              <a:avLst/>
            </a:prstGeom>
            <a:noFill/>
          </p:spPr>
          <p:txBody>
            <a:bodyPr wrap="none" rtlCol="0">
              <a:spAutoFit/>
            </a:bodyPr>
            <a:lstStyle/>
            <a:p>
              <a:pPr algn="ctr"/>
              <a:r>
                <a:rPr lang="en-US" sz="1200" dirty="0" smtClean="0">
                  <a:latin typeface="Segoe UI (Corps)"/>
                </a:rPr>
                <a:t>Architecture du </a:t>
              </a:r>
              <a:r>
                <a:rPr lang="en-US" sz="1200" dirty="0" err="1" smtClean="0">
                  <a:latin typeface="Segoe UI (Corps)"/>
                </a:rPr>
                <a:t>Chatbot</a:t>
              </a:r>
              <a:endParaRPr lang="en-US" sz="1200" dirty="0">
                <a:latin typeface="Segoe UI (Corps)"/>
              </a:endParaRPr>
            </a:p>
          </p:txBody>
        </p:sp>
      </p:grpSp>
    </p:spTree>
    <p:extLst>
      <p:ext uri="{BB962C8B-B14F-4D97-AF65-F5344CB8AC3E}">
        <p14:creationId xmlns:p14="http://schemas.microsoft.com/office/powerpoint/2010/main" val="31116616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39603" y="562056"/>
            <a:ext cx="1370889" cy="461665"/>
          </a:xfrm>
          <a:prstGeom prst="rect">
            <a:avLst/>
          </a:prstGeom>
        </p:spPr>
        <p:txBody>
          <a:bodyPr wrap="none">
            <a:spAutoFit/>
          </a:bodyPr>
          <a:lstStyle/>
          <a:p>
            <a:pPr algn="ctr"/>
            <a:r>
              <a:rPr lang="en-US" sz="1200" b="1" dirty="0" err="1">
                <a:solidFill>
                  <a:schemeClr val="accent5">
                    <a:lumMod val="50000"/>
                  </a:schemeClr>
                </a:solidFill>
                <a:latin typeface="Segoe UI (Corps)"/>
              </a:rPr>
              <a:t>Diagrammes</a:t>
            </a:r>
            <a:r>
              <a:rPr lang="en-US" sz="1200" b="1" dirty="0">
                <a:solidFill>
                  <a:schemeClr val="accent5">
                    <a:lumMod val="50000"/>
                  </a:schemeClr>
                </a:solidFill>
                <a:latin typeface="Segoe UI (Corps)"/>
              </a:rPr>
              <a:t> de </a:t>
            </a:r>
            <a:endParaRPr lang="en-US" sz="1200" b="1" dirty="0" smtClean="0">
              <a:solidFill>
                <a:schemeClr val="accent5">
                  <a:lumMod val="50000"/>
                </a:schemeClr>
              </a:solidFill>
              <a:latin typeface="Segoe UI (Corps)"/>
            </a:endParaRPr>
          </a:p>
          <a:p>
            <a:pPr algn="ctr"/>
            <a:r>
              <a:rPr lang="en-US" sz="1200" b="1" dirty="0" err="1" smtClean="0">
                <a:solidFill>
                  <a:schemeClr val="accent5">
                    <a:lumMod val="50000"/>
                  </a:schemeClr>
                </a:solidFill>
                <a:latin typeface="Segoe UI (Corps)"/>
              </a:rPr>
              <a:t>séquences</a:t>
            </a:r>
            <a:endParaRPr lang="en-US" sz="1200" b="1" dirty="0">
              <a:solidFill>
                <a:schemeClr val="accent5">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04647" y="1983790"/>
            <a:ext cx="6143482" cy="4585135"/>
          </a:xfrm>
          <a:prstGeom prst="rect">
            <a:avLst/>
          </a:prstGeom>
        </p:spPr>
      </p:pic>
      <p:sp>
        <p:nvSpPr>
          <p:cNvPr id="26" name="Rectangle 25"/>
          <p:cNvSpPr/>
          <p:nvPr/>
        </p:nvSpPr>
        <p:spPr>
          <a:xfrm>
            <a:off x="1500935" y="1386788"/>
            <a:ext cx="4565446" cy="292388"/>
          </a:xfrm>
          <a:prstGeom prst="rect">
            <a:avLst/>
          </a:prstGeom>
        </p:spPr>
        <p:txBody>
          <a:bodyPr wrap="square">
            <a:spAutoFit/>
          </a:bodyPr>
          <a:lstStyle/>
          <a:p>
            <a:r>
              <a:rPr lang="fr-FR" sz="1300" dirty="0" smtClean="0">
                <a:solidFill>
                  <a:schemeClr val="bg1">
                    <a:lumMod val="50000"/>
                  </a:schemeClr>
                </a:solidFill>
                <a:latin typeface="Segoe UI (Corps)"/>
                <a:cs typeface="Segoe UI" panose="020B0502040204020203" pitchFamily="34" charset="0"/>
              </a:rPr>
              <a:t>Diagramme de </a:t>
            </a:r>
            <a:r>
              <a:rPr lang="fr-FR" sz="1300" dirty="0" err="1" smtClean="0">
                <a:solidFill>
                  <a:schemeClr val="bg1">
                    <a:lumMod val="50000"/>
                  </a:schemeClr>
                </a:solidFill>
                <a:latin typeface="Segoe UI (Corps)"/>
                <a:cs typeface="Segoe UI" panose="020B0502040204020203" pitchFamily="34" charset="0"/>
              </a:rPr>
              <a:t>sé</a:t>
            </a:r>
            <a:r>
              <a:rPr lang="en-US" sz="1300" dirty="0" err="1" smtClean="0">
                <a:solidFill>
                  <a:schemeClr val="bg1">
                    <a:lumMod val="50000"/>
                  </a:schemeClr>
                </a:solidFill>
                <a:latin typeface="Segoe UI (Corps)"/>
                <a:cs typeface="Segoe UI" panose="020B0502040204020203" pitchFamily="34" charset="0"/>
              </a:rPr>
              <a:t>quence</a:t>
            </a:r>
            <a:r>
              <a:rPr lang="en-US" sz="1300" dirty="0" smtClean="0">
                <a:solidFill>
                  <a:schemeClr val="bg1">
                    <a:lumMod val="50000"/>
                  </a:schemeClr>
                </a:solidFill>
                <a:latin typeface="Segoe UI (Corps)"/>
                <a:cs typeface="Segoe UI" panose="020B0502040204020203" pitchFamily="34" charset="0"/>
              </a:rPr>
              <a:t> du </a:t>
            </a:r>
            <a:r>
              <a:rPr lang="en-US" sz="1300" dirty="0" err="1" smtClean="0">
                <a:solidFill>
                  <a:schemeClr val="bg1">
                    <a:lumMod val="50000"/>
                  </a:schemeClr>
                </a:solidFill>
                <a:latin typeface="Segoe UI (Corps)"/>
                <a:cs typeface="Segoe UI" panose="020B0502040204020203" pitchFamily="34" charset="0"/>
              </a:rPr>
              <a:t>Chatbot</a:t>
            </a:r>
            <a:r>
              <a:rPr lang="en-US" sz="1300" dirty="0" smtClean="0">
                <a:solidFill>
                  <a:schemeClr val="bg1">
                    <a:lumMod val="50000"/>
                  </a:schemeClr>
                </a:solidFill>
                <a:latin typeface="Segoe UI (Corps)"/>
                <a:cs typeface="Segoe UI" panose="020B0502040204020203" pitchFamily="34" charset="0"/>
              </a:rPr>
              <a:t> :</a:t>
            </a:r>
            <a:endParaRPr lang="en-US" sz="1300" dirty="0">
              <a:solidFill>
                <a:schemeClr val="bg1">
                  <a:lumMod val="50000"/>
                </a:schemeClr>
              </a:solidFill>
              <a:latin typeface="Segoe UI (Corps)"/>
              <a:cs typeface="Segoe UI" panose="020B0502040204020203" pitchFamily="34" charset="0"/>
            </a:endParaRPr>
          </a:p>
        </p:txBody>
      </p:sp>
      <p:cxnSp>
        <p:nvCxnSpPr>
          <p:cNvPr id="27" name="Straight Connector 26"/>
          <p:cNvCxnSpPr/>
          <p:nvPr/>
        </p:nvCxnSpPr>
        <p:spPr>
          <a:xfrm>
            <a:off x="1589349" y="1740775"/>
            <a:ext cx="2699622"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9446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39603" y="562056"/>
            <a:ext cx="1370889" cy="461665"/>
          </a:xfrm>
          <a:prstGeom prst="rect">
            <a:avLst/>
          </a:prstGeom>
        </p:spPr>
        <p:txBody>
          <a:bodyPr wrap="none">
            <a:spAutoFit/>
          </a:bodyPr>
          <a:lstStyle/>
          <a:p>
            <a:pPr algn="ctr"/>
            <a:r>
              <a:rPr lang="en-US" sz="1200" b="1" dirty="0" err="1">
                <a:solidFill>
                  <a:schemeClr val="accent5">
                    <a:lumMod val="50000"/>
                  </a:schemeClr>
                </a:solidFill>
                <a:latin typeface="Segoe UI (Corps)"/>
              </a:rPr>
              <a:t>Diagrammes</a:t>
            </a:r>
            <a:r>
              <a:rPr lang="en-US" sz="1200" b="1" dirty="0">
                <a:solidFill>
                  <a:schemeClr val="accent5">
                    <a:lumMod val="50000"/>
                  </a:schemeClr>
                </a:solidFill>
                <a:latin typeface="Segoe UI (Corps)"/>
              </a:rPr>
              <a:t> de </a:t>
            </a:r>
            <a:endParaRPr lang="en-US" sz="1200" b="1" dirty="0" smtClean="0">
              <a:solidFill>
                <a:schemeClr val="accent5">
                  <a:lumMod val="50000"/>
                </a:schemeClr>
              </a:solidFill>
              <a:latin typeface="Segoe UI (Corps)"/>
            </a:endParaRPr>
          </a:p>
          <a:p>
            <a:pPr algn="ctr"/>
            <a:r>
              <a:rPr lang="en-US" sz="1200" b="1" dirty="0" err="1" smtClean="0">
                <a:solidFill>
                  <a:schemeClr val="accent5">
                    <a:lumMod val="50000"/>
                  </a:schemeClr>
                </a:solidFill>
                <a:latin typeface="Segoe UI (Corps)"/>
              </a:rPr>
              <a:t>séquences</a:t>
            </a:r>
            <a:endParaRPr lang="en-US" sz="1200" b="1" dirty="0">
              <a:solidFill>
                <a:schemeClr val="accent5">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60257" y="2481793"/>
            <a:ext cx="6012247" cy="3420761"/>
          </a:xfrm>
          <a:prstGeom prst="rect">
            <a:avLst/>
          </a:prstGeom>
        </p:spPr>
      </p:pic>
      <p:sp>
        <p:nvSpPr>
          <p:cNvPr id="26" name="Rectangle 25"/>
          <p:cNvSpPr/>
          <p:nvPr/>
        </p:nvSpPr>
        <p:spPr>
          <a:xfrm>
            <a:off x="1500935" y="1386788"/>
            <a:ext cx="4565446" cy="292388"/>
          </a:xfrm>
          <a:prstGeom prst="rect">
            <a:avLst/>
          </a:prstGeom>
        </p:spPr>
        <p:txBody>
          <a:bodyPr wrap="square">
            <a:spAutoFit/>
          </a:bodyPr>
          <a:lstStyle/>
          <a:p>
            <a:r>
              <a:rPr lang="fr-FR" sz="1300" dirty="0" smtClean="0">
                <a:solidFill>
                  <a:schemeClr val="bg1">
                    <a:lumMod val="50000"/>
                  </a:schemeClr>
                </a:solidFill>
                <a:latin typeface="Segoe UI (Corps)"/>
                <a:cs typeface="Segoe UI" panose="020B0502040204020203" pitchFamily="34" charset="0"/>
              </a:rPr>
              <a:t>Diagramme de </a:t>
            </a:r>
            <a:r>
              <a:rPr lang="fr-FR" sz="1300" dirty="0" err="1" smtClean="0">
                <a:solidFill>
                  <a:schemeClr val="bg1">
                    <a:lumMod val="50000"/>
                  </a:schemeClr>
                </a:solidFill>
                <a:latin typeface="Segoe UI (Corps)"/>
                <a:cs typeface="Segoe UI" panose="020B0502040204020203" pitchFamily="34" charset="0"/>
              </a:rPr>
              <a:t>sé</a:t>
            </a:r>
            <a:r>
              <a:rPr lang="en-US" sz="1300" dirty="0" err="1" smtClean="0">
                <a:solidFill>
                  <a:schemeClr val="bg1">
                    <a:lumMod val="50000"/>
                  </a:schemeClr>
                </a:solidFill>
                <a:latin typeface="Segoe UI (Corps)"/>
                <a:cs typeface="Segoe UI" panose="020B0502040204020203" pitchFamily="34" charset="0"/>
              </a:rPr>
              <a:t>quence</a:t>
            </a:r>
            <a:r>
              <a:rPr lang="en-US" sz="1300" dirty="0" smtClean="0">
                <a:solidFill>
                  <a:schemeClr val="bg1">
                    <a:lumMod val="50000"/>
                  </a:schemeClr>
                </a:solidFill>
                <a:latin typeface="Segoe UI (Corps)"/>
                <a:cs typeface="Segoe UI" panose="020B0502040204020203" pitchFamily="34" charset="0"/>
              </a:rPr>
              <a:t> du </a:t>
            </a:r>
            <a:r>
              <a:rPr lang="en-US" sz="1300" dirty="0" err="1" smtClean="0">
                <a:solidFill>
                  <a:schemeClr val="bg1">
                    <a:lumMod val="50000"/>
                  </a:schemeClr>
                </a:solidFill>
                <a:latin typeface="Segoe UI (Corps)"/>
                <a:cs typeface="Segoe UI" panose="020B0502040204020203" pitchFamily="34" charset="0"/>
              </a:rPr>
              <a:t>processus</a:t>
            </a:r>
            <a:r>
              <a:rPr lang="en-US" sz="1300" dirty="0" smtClean="0">
                <a:solidFill>
                  <a:schemeClr val="bg1">
                    <a:lumMod val="50000"/>
                  </a:schemeClr>
                </a:solidFill>
                <a:latin typeface="Segoe UI (Corps)"/>
                <a:cs typeface="Segoe UI" panose="020B0502040204020203" pitchFamily="34" charset="0"/>
              </a:rPr>
              <a:t> de </a:t>
            </a:r>
            <a:r>
              <a:rPr lang="en-US" sz="1300" dirty="0" err="1" smtClean="0">
                <a:solidFill>
                  <a:schemeClr val="bg1">
                    <a:lumMod val="50000"/>
                  </a:schemeClr>
                </a:solidFill>
                <a:latin typeface="Segoe UI (Corps)"/>
                <a:cs typeface="Segoe UI" panose="020B0502040204020203" pitchFamily="34" charset="0"/>
              </a:rPr>
              <a:t>résum</a:t>
            </a:r>
            <a:r>
              <a:rPr lang="fr-FR" sz="1300" dirty="0" smtClean="0">
                <a:solidFill>
                  <a:schemeClr val="bg1">
                    <a:lumMod val="50000"/>
                  </a:schemeClr>
                </a:solidFill>
                <a:latin typeface="Segoe UI (Corps)"/>
                <a:cs typeface="Segoe UI" panose="020B0502040204020203" pitchFamily="34" charset="0"/>
              </a:rPr>
              <a:t>é :</a:t>
            </a:r>
            <a:endParaRPr lang="en-US" sz="1300" dirty="0">
              <a:solidFill>
                <a:schemeClr val="bg1">
                  <a:lumMod val="50000"/>
                </a:schemeClr>
              </a:solidFill>
              <a:latin typeface="Segoe UI (Corps)"/>
              <a:cs typeface="Segoe UI" panose="020B0502040204020203" pitchFamily="34" charset="0"/>
            </a:endParaRPr>
          </a:p>
        </p:txBody>
      </p:sp>
      <p:cxnSp>
        <p:nvCxnSpPr>
          <p:cNvPr id="27" name="Straight Connector 26"/>
          <p:cNvCxnSpPr/>
          <p:nvPr/>
        </p:nvCxnSpPr>
        <p:spPr>
          <a:xfrm>
            <a:off x="1589349" y="1740775"/>
            <a:ext cx="372288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3840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39603" y="562056"/>
            <a:ext cx="1370889" cy="461665"/>
          </a:xfrm>
          <a:prstGeom prst="rect">
            <a:avLst/>
          </a:prstGeom>
        </p:spPr>
        <p:txBody>
          <a:bodyPr wrap="none">
            <a:spAutoFit/>
          </a:bodyPr>
          <a:lstStyle/>
          <a:p>
            <a:pPr algn="ctr"/>
            <a:r>
              <a:rPr lang="en-US" sz="1200" b="1" dirty="0" err="1">
                <a:solidFill>
                  <a:schemeClr val="accent5">
                    <a:lumMod val="50000"/>
                  </a:schemeClr>
                </a:solidFill>
                <a:latin typeface="Segoe UI (Corps)"/>
              </a:rPr>
              <a:t>Diagrammes</a:t>
            </a:r>
            <a:r>
              <a:rPr lang="en-US" sz="1200" b="1" dirty="0">
                <a:solidFill>
                  <a:schemeClr val="accent5">
                    <a:lumMod val="50000"/>
                  </a:schemeClr>
                </a:solidFill>
                <a:latin typeface="Segoe UI (Corps)"/>
              </a:rPr>
              <a:t> de </a:t>
            </a:r>
            <a:endParaRPr lang="en-US" sz="1200" b="1" dirty="0" smtClean="0">
              <a:solidFill>
                <a:schemeClr val="accent5">
                  <a:lumMod val="50000"/>
                </a:schemeClr>
              </a:solidFill>
              <a:latin typeface="Segoe UI (Corps)"/>
            </a:endParaRPr>
          </a:p>
          <a:p>
            <a:pPr algn="ctr"/>
            <a:r>
              <a:rPr lang="en-US" sz="1200" b="1" dirty="0" err="1" smtClean="0">
                <a:solidFill>
                  <a:schemeClr val="accent5">
                    <a:lumMod val="50000"/>
                  </a:schemeClr>
                </a:solidFill>
                <a:latin typeface="Segoe UI (Corps)"/>
              </a:rPr>
              <a:t>séquences</a:t>
            </a:r>
            <a:endParaRPr lang="en-US" sz="1200" b="1" dirty="0">
              <a:solidFill>
                <a:schemeClr val="accent5">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pic>
        <p:nvPicPr>
          <p:cNvPr id="2" name="Picture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870767" y="2621013"/>
            <a:ext cx="6418118" cy="3136640"/>
          </a:xfrm>
          <a:prstGeom prst="rect">
            <a:avLst/>
          </a:prstGeom>
        </p:spPr>
      </p:pic>
      <p:sp>
        <p:nvSpPr>
          <p:cNvPr id="25" name="Rectangle 24"/>
          <p:cNvSpPr/>
          <p:nvPr/>
        </p:nvSpPr>
        <p:spPr>
          <a:xfrm>
            <a:off x="1500935" y="1386788"/>
            <a:ext cx="6554494" cy="292388"/>
          </a:xfrm>
          <a:prstGeom prst="rect">
            <a:avLst/>
          </a:prstGeom>
        </p:spPr>
        <p:txBody>
          <a:bodyPr wrap="square">
            <a:spAutoFit/>
          </a:bodyPr>
          <a:lstStyle/>
          <a:p>
            <a:r>
              <a:rPr lang="fr-FR" sz="1300" dirty="0" smtClean="0">
                <a:solidFill>
                  <a:schemeClr val="bg1">
                    <a:lumMod val="50000"/>
                  </a:schemeClr>
                </a:solidFill>
                <a:latin typeface="Segoe UI (Corps)"/>
                <a:cs typeface="Segoe UI" panose="020B0502040204020203" pitchFamily="34" charset="0"/>
              </a:rPr>
              <a:t>Diagramme de </a:t>
            </a:r>
            <a:r>
              <a:rPr lang="fr-FR" sz="1300" dirty="0" err="1" smtClean="0">
                <a:solidFill>
                  <a:schemeClr val="bg1">
                    <a:lumMod val="50000"/>
                  </a:schemeClr>
                </a:solidFill>
                <a:latin typeface="Segoe UI (Corps)"/>
                <a:cs typeface="Segoe UI" panose="020B0502040204020203" pitchFamily="34" charset="0"/>
              </a:rPr>
              <a:t>sé</a:t>
            </a:r>
            <a:r>
              <a:rPr lang="en-US" sz="1300" dirty="0" err="1" smtClean="0">
                <a:solidFill>
                  <a:schemeClr val="bg1">
                    <a:lumMod val="50000"/>
                  </a:schemeClr>
                </a:solidFill>
                <a:latin typeface="Segoe UI (Corps)"/>
                <a:cs typeface="Segoe UI" panose="020B0502040204020203" pitchFamily="34" charset="0"/>
              </a:rPr>
              <a:t>quence</a:t>
            </a:r>
            <a:r>
              <a:rPr lang="en-US" sz="1300" dirty="0" smtClean="0">
                <a:solidFill>
                  <a:schemeClr val="bg1">
                    <a:lumMod val="50000"/>
                  </a:schemeClr>
                </a:solidFill>
                <a:latin typeface="Segoe UI (Corps)"/>
                <a:cs typeface="Segoe UI" panose="020B0502040204020203" pitchFamily="34" charset="0"/>
              </a:rPr>
              <a:t> du </a:t>
            </a:r>
            <a:r>
              <a:rPr lang="en-US" sz="1300" dirty="0" err="1" smtClean="0">
                <a:solidFill>
                  <a:schemeClr val="bg1">
                    <a:lumMod val="50000"/>
                  </a:schemeClr>
                </a:solidFill>
                <a:latin typeface="Segoe UI (Corps)"/>
                <a:cs typeface="Segoe UI" panose="020B0502040204020203" pitchFamily="34" charset="0"/>
              </a:rPr>
              <a:t>processus</a:t>
            </a:r>
            <a:r>
              <a:rPr lang="en-US" sz="1300" dirty="0" smtClean="0">
                <a:solidFill>
                  <a:schemeClr val="bg1">
                    <a:lumMod val="50000"/>
                  </a:schemeClr>
                </a:solidFill>
                <a:latin typeface="Segoe UI (Corps)"/>
                <a:cs typeface="Segoe UI" panose="020B0502040204020203" pitchFamily="34" charset="0"/>
              </a:rPr>
              <a:t> de la d</a:t>
            </a:r>
            <a:r>
              <a:rPr lang="fr-FR" sz="1300" dirty="0">
                <a:solidFill>
                  <a:schemeClr val="bg1">
                    <a:lumMod val="50000"/>
                  </a:schemeClr>
                </a:solidFill>
                <a:latin typeface="Segoe UI (Corps)"/>
                <a:cs typeface="Segoe UI" panose="020B0502040204020203" pitchFamily="34" charset="0"/>
              </a:rPr>
              <a:t>é</a:t>
            </a:r>
            <a:r>
              <a:rPr lang="en-US" sz="1300" dirty="0" err="1" smtClean="0">
                <a:solidFill>
                  <a:schemeClr val="bg1">
                    <a:lumMod val="50000"/>
                  </a:schemeClr>
                </a:solidFill>
                <a:latin typeface="Segoe UI (Corps)"/>
                <a:cs typeface="Segoe UI" panose="020B0502040204020203" pitchFamily="34" charset="0"/>
              </a:rPr>
              <a:t>tection</a:t>
            </a:r>
            <a:r>
              <a:rPr lang="en-US" sz="1300" dirty="0" smtClean="0">
                <a:solidFill>
                  <a:schemeClr val="bg1">
                    <a:lumMod val="50000"/>
                  </a:schemeClr>
                </a:solidFill>
                <a:latin typeface="Segoe UI (Corps)"/>
                <a:cs typeface="Segoe UI" panose="020B0502040204020203" pitchFamily="34" charset="0"/>
              </a:rPr>
              <a:t> des anomalies :</a:t>
            </a:r>
            <a:endParaRPr lang="en-US" sz="1300" dirty="0">
              <a:solidFill>
                <a:schemeClr val="bg1">
                  <a:lumMod val="50000"/>
                </a:schemeClr>
              </a:solidFill>
              <a:latin typeface="Segoe UI (Corps)"/>
              <a:cs typeface="Segoe UI" panose="020B0502040204020203" pitchFamily="34" charset="0"/>
            </a:endParaRPr>
          </a:p>
        </p:txBody>
      </p:sp>
      <p:cxnSp>
        <p:nvCxnSpPr>
          <p:cNvPr id="27" name="Straight Connector 26"/>
          <p:cNvCxnSpPr/>
          <p:nvPr/>
        </p:nvCxnSpPr>
        <p:spPr>
          <a:xfrm>
            <a:off x="1589349" y="1740775"/>
            <a:ext cx="5148908"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7841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b="1" dirty="0">
                <a:solidFill>
                  <a:schemeClr val="accent5">
                    <a:lumMod val="50000"/>
                  </a:schemeClr>
                </a:solidFill>
                <a:latin typeface="Segoe UI (Corps)"/>
              </a:rPr>
              <a:t>Conception du tableau de bord</a:t>
            </a:r>
            <a:endParaRPr lang="en-US" sz="1200" b="1" dirty="0">
              <a:solidFill>
                <a:schemeClr val="accent5">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15397" cy="461665"/>
          </a:xfrm>
          <a:prstGeom prst="rect">
            <a:avLst/>
          </a:prstGeom>
        </p:spPr>
        <p:txBody>
          <a:bodyPr wrap="none">
            <a:spAutoFit/>
          </a:bodyPr>
          <a:lstStyle/>
          <a:p>
            <a:r>
              <a:rPr lang="en-US" sz="1200" dirty="0">
                <a:solidFill>
                  <a:schemeClr val="bg1">
                    <a:lumMod val="50000"/>
                  </a:schemeClr>
                </a:solidFill>
                <a:latin typeface="Segoe UI (Corps)"/>
              </a:rPr>
              <a:t>Conception de </a:t>
            </a:r>
            <a:endParaRPr lang="en-US" sz="1200" dirty="0" smtClean="0">
              <a:solidFill>
                <a:schemeClr val="bg1">
                  <a:lumMod val="50000"/>
                </a:schemeClr>
              </a:solidFill>
              <a:latin typeface="Segoe UI (Corps)"/>
            </a:endParaRPr>
          </a:p>
          <a:p>
            <a:pPr algn="ctr"/>
            <a:r>
              <a:rPr lang="en-US" sz="1200" dirty="0" smtClean="0">
                <a:solidFill>
                  <a:schemeClr val="bg1">
                    <a:lumMod val="50000"/>
                  </a:schemeClr>
                </a:solidFill>
                <a:latin typeface="Segoe UI (Corps)"/>
              </a:rPr>
              <a:t>script</a:t>
            </a:r>
            <a:endParaRPr lang="en-US" sz="1200" dirty="0">
              <a:solidFill>
                <a:schemeClr val="bg1">
                  <a:lumMod val="50000"/>
                </a:schemeClr>
              </a:solidFill>
              <a:latin typeface="Segoe UI (Corps)"/>
            </a:endParaRPr>
          </a:p>
        </p:txBody>
      </p:sp>
      <p:sp>
        <p:nvSpPr>
          <p:cNvPr id="26" name="Rectangle avec flèche vers la droite 10">
            <a:extLst>
              <a:ext uri="{FF2B5EF4-FFF2-40B4-BE49-F238E27FC236}">
                <a16:creationId xmlns:a16="http://schemas.microsoft.com/office/drawing/2014/main" id="{25CF8189-6FF7-C7B0-4C66-48BCE4097CB9}"/>
              </a:ext>
            </a:extLst>
          </p:cNvPr>
          <p:cNvSpPr/>
          <p:nvPr/>
        </p:nvSpPr>
        <p:spPr>
          <a:xfrm>
            <a:off x="1552867" y="1722121"/>
            <a:ext cx="9057484" cy="1750422"/>
          </a:xfrm>
          <a:prstGeom prst="rightArrowCallout">
            <a:avLst>
              <a:gd name="adj1" fmla="val 100000"/>
              <a:gd name="adj2" fmla="val 50000"/>
              <a:gd name="adj3" fmla="val 0"/>
              <a:gd name="adj4" fmla="val 100000"/>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endParaRPr>
          </a:p>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5">
                    <a:lumMod val="50000"/>
                  </a:schemeClr>
                </a:solidFill>
                <a:uLnTx/>
                <a:uFillTx/>
                <a:latin typeface="Segoe UI (Corps)"/>
                <a:ea typeface="+mn-ea"/>
                <a:cs typeface="Segoe UI" panose="020B0502040204020203" pitchFamily="34" charset="0"/>
              </a:rPr>
              <a:t>Motivation</a:t>
            </a:r>
            <a:r>
              <a:rPr kumimoji="0" lang="fr-FR" sz="1400" b="1" i="1" u="none" strike="noStrike" kern="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Segoe UI (Corps)"/>
              </a:rPr>
              <a:t>Dans le cadre de la gouvernance des données, il est essentiel d’assurer la qualité </a:t>
            </a:r>
            <a:r>
              <a:rPr lang="fr-FR" sz="1400" dirty="0" smtClean="0">
                <a:latin typeface="Segoe UI (Corps)"/>
              </a:rPr>
              <a:t>des données </a:t>
            </a:r>
            <a:r>
              <a:rPr lang="fr-FR" sz="1400" dirty="0">
                <a:latin typeface="Segoe UI (Corps)"/>
              </a:rPr>
              <a:t>et d’extraire des insights qui aideront à la prise de décision. Dans ce </a:t>
            </a:r>
            <a:r>
              <a:rPr lang="fr-FR" sz="1400" dirty="0" smtClean="0">
                <a:latin typeface="Segoe UI (Corps)"/>
              </a:rPr>
              <a:t>sens </a:t>
            </a:r>
            <a:r>
              <a:rPr lang="fr-FR" sz="1400" dirty="0">
                <a:latin typeface="Segoe UI (Corps)"/>
              </a:rPr>
              <a:t>l’objectif du tableau de bord est de faciliter le pilotage proactif de la surveillance </a:t>
            </a:r>
            <a:r>
              <a:rPr lang="fr-FR" sz="1400" dirty="0" smtClean="0">
                <a:latin typeface="Segoe UI (Corps)"/>
              </a:rPr>
              <a:t>de </a:t>
            </a:r>
            <a:r>
              <a:rPr lang="en-US" sz="1400" dirty="0" smtClean="0">
                <a:latin typeface="Segoe UI (Corps)"/>
              </a:rPr>
              <a:t>la </a:t>
            </a:r>
            <a:r>
              <a:rPr lang="en-US" sz="1400" dirty="0" err="1">
                <a:latin typeface="Segoe UI (Corps)"/>
              </a:rPr>
              <a:t>qualité</a:t>
            </a:r>
            <a:r>
              <a:rPr lang="en-US" sz="1400" dirty="0">
                <a:latin typeface="Segoe UI (Corps)"/>
              </a:rPr>
              <a:t> des </a:t>
            </a:r>
            <a:r>
              <a:rPr lang="en-US" sz="1400" dirty="0" err="1">
                <a:latin typeface="Segoe UI (Corps)"/>
              </a:rPr>
              <a:t>métadonnées</a:t>
            </a:r>
            <a:r>
              <a:rPr lang="en-US" sz="1400" dirty="0">
                <a:latin typeface="Segoe UI (Corps)"/>
              </a:rPr>
              <a:t>.</a:t>
            </a:r>
          </a:p>
        </p:txBody>
      </p:sp>
      <p:cxnSp>
        <p:nvCxnSpPr>
          <p:cNvPr id="28" name="Connecteur : en arc 59">
            <a:extLst>
              <a:ext uri="{FF2B5EF4-FFF2-40B4-BE49-F238E27FC236}">
                <a16:creationId xmlns:a16="http://schemas.microsoft.com/office/drawing/2014/main" id="{FB56366C-88B0-56BA-1A00-1D3B8C5C4C84}"/>
              </a:ext>
            </a:extLst>
          </p:cNvPr>
          <p:cNvCxnSpPr/>
          <p:nvPr/>
        </p:nvCxnSpPr>
        <p:spPr>
          <a:xfrm rot="16200000" flipH="1">
            <a:off x="6474490" y="3171877"/>
            <a:ext cx="515087" cy="21154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 en arc 61">
            <a:extLst>
              <a:ext uri="{FF2B5EF4-FFF2-40B4-BE49-F238E27FC236}">
                <a16:creationId xmlns:a16="http://schemas.microsoft.com/office/drawing/2014/main" id="{56B395EC-8C33-D74A-AA37-4B076B6222D7}"/>
              </a:ext>
            </a:extLst>
          </p:cNvPr>
          <p:cNvCxnSpPr/>
          <p:nvPr/>
        </p:nvCxnSpPr>
        <p:spPr>
          <a:xfrm rot="5400000">
            <a:off x="4256660" y="3069519"/>
            <a:ext cx="515087" cy="232018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536831" y="3610825"/>
            <a:ext cx="2292615" cy="292388"/>
          </a:xfrm>
          <a:prstGeom prst="rect">
            <a:avLst/>
          </a:prstGeom>
        </p:spPr>
        <p:txBody>
          <a:bodyPr wrap="none">
            <a:spAutoFit/>
          </a:bodyPr>
          <a:lstStyle/>
          <a:p>
            <a:r>
              <a:rPr lang="en-US" sz="1300" dirty="0">
                <a:solidFill>
                  <a:schemeClr val="accent5">
                    <a:lumMod val="50000"/>
                  </a:schemeClr>
                </a:solidFill>
                <a:latin typeface="Segoe UI (Corps)"/>
              </a:rPr>
              <a:t>Identification des </a:t>
            </a:r>
            <a:r>
              <a:rPr lang="en-US" sz="1300" dirty="0" err="1">
                <a:solidFill>
                  <a:schemeClr val="accent5">
                    <a:lumMod val="50000"/>
                  </a:schemeClr>
                </a:solidFill>
                <a:latin typeface="Segoe UI (Corps)"/>
              </a:rPr>
              <a:t>indicateurs</a:t>
            </a:r>
            <a:endParaRPr lang="en-US" sz="1300" dirty="0">
              <a:solidFill>
                <a:schemeClr val="accent5">
                  <a:lumMod val="50000"/>
                </a:schemeClr>
              </a:solidFill>
              <a:latin typeface="Segoe UI (Corps)"/>
            </a:endParaRPr>
          </a:p>
        </p:txBody>
      </p:sp>
      <p:sp>
        <p:nvSpPr>
          <p:cNvPr id="8" name="Rectangle 7"/>
          <p:cNvSpPr/>
          <p:nvPr/>
        </p:nvSpPr>
        <p:spPr>
          <a:xfrm>
            <a:off x="2707266" y="4598667"/>
            <a:ext cx="1293687" cy="307777"/>
          </a:xfrm>
          <a:prstGeom prst="rect">
            <a:avLst/>
          </a:prstGeom>
        </p:spPr>
        <p:txBody>
          <a:bodyPr wrap="none">
            <a:spAutoFit/>
          </a:bodyPr>
          <a:lstStyle/>
          <a:p>
            <a:r>
              <a:rPr lang="en-US" sz="1400" b="1" dirty="0">
                <a:solidFill>
                  <a:schemeClr val="accent5">
                    <a:lumMod val="50000"/>
                  </a:schemeClr>
                </a:solidFill>
                <a:latin typeface="Segoe UI (Corps)"/>
              </a:rPr>
              <a:t>% Anomalies</a:t>
            </a:r>
            <a:endParaRPr lang="en-US" sz="1400" dirty="0">
              <a:solidFill>
                <a:schemeClr val="accent5">
                  <a:lumMod val="50000"/>
                </a:schemeClr>
              </a:solidFill>
              <a:latin typeface="Segoe UI (Corps)"/>
            </a:endParaRPr>
          </a:p>
        </p:txBody>
      </p:sp>
      <p:sp>
        <p:nvSpPr>
          <p:cNvPr id="9" name="Rectangle 8"/>
          <p:cNvSpPr/>
          <p:nvPr/>
        </p:nvSpPr>
        <p:spPr>
          <a:xfrm>
            <a:off x="4583516" y="4598667"/>
            <a:ext cx="1904689" cy="307777"/>
          </a:xfrm>
          <a:prstGeom prst="rect">
            <a:avLst/>
          </a:prstGeom>
        </p:spPr>
        <p:txBody>
          <a:bodyPr wrap="none">
            <a:spAutoFit/>
          </a:bodyPr>
          <a:lstStyle/>
          <a:p>
            <a:r>
              <a:rPr lang="en-US" sz="1400" b="1" dirty="0">
                <a:solidFill>
                  <a:schemeClr val="accent5">
                    <a:lumMod val="50000"/>
                  </a:schemeClr>
                </a:solidFill>
                <a:latin typeface="Segoe UI (Corps)"/>
              </a:rPr>
              <a:t>% Incomplete tables</a:t>
            </a:r>
            <a:endParaRPr lang="en-US" sz="1400" dirty="0">
              <a:solidFill>
                <a:schemeClr val="accent5">
                  <a:lumMod val="50000"/>
                </a:schemeClr>
              </a:solidFill>
              <a:latin typeface="Segoe UI (Corps)"/>
            </a:endParaRPr>
          </a:p>
        </p:txBody>
      </p:sp>
      <p:sp>
        <p:nvSpPr>
          <p:cNvPr id="10" name="Rectangle 9"/>
          <p:cNvSpPr/>
          <p:nvPr/>
        </p:nvSpPr>
        <p:spPr>
          <a:xfrm>
            <a:off x="7070769" y="4598667"/>
            <a:ext cx="1283813" cy="307777"/>
          </a:xfrm>
          <a:prstGeom prst="rect">
            <a:avLst/>
          </a:prstGeom>
        </p:spPr>
        <p:txBody>
          <a:bodyPr wrap="none">
            <a:spAutoFit/>
          </a:bodyPr>
          <a:lstStyle/>
          <a:p>
            <a:r>
              <a:rPr lang="en-US" sz="1400" b="1" dirty="0" err="1">
                <a:solidFill>
                  <a:schemeClr val="accent5">
                    <a:lumMod val="50000"/>
                  </a:schemeClr>
                </a:solidFill>
                <a:latin typeface="Segoe UI (Corps)"/>
              </a:rPr>
              <a:t>Nb</a:t>
            </a:r>
            <a:r>
              <a:rPr lang="en-US" sz="1400" b="1" dirty="0">
                <a:solidFill>
                  <a:schemeClr val="accent5">
                    <a:lumMod val="50000"/>
                  </a:schemeClr>
                </a:solidFill>
                <a:latin typeface="Segoe UI (Corps)"/>
              </a:rPr>
              <a:t> de Tables</a:t>
            </a:r>
            <a:endParaRPr lang="en-US" sz="1400" dirty="0">
              <a:solidFill>
                <a:schemeClr val="accent5">
                  <a:lumMod val="50000"/>
                </a:schemeClr>
              </a:solidFill>
              <a:latin typeface="Segoe UI (Corps)"/>
            </a:endParaRPr>
          </a:p>
        </p:txBody>
      </p:sp>
      <p:cxnSp>
        <p:nvCxnSpPr>
          <p:cNvPr id="12" name="Straight Arrow Connector 11"/>
          <p:cNvCxnSpPr/>
          <p:nvPr/>
        </p:nvCxnSpPr>
        <p:spPr>
          <a:xfrm>
            <a:off x="5674297" y="3972069"/>
            <a:ext cx="0" cy="51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6740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3FFBC4F-1336-A69C-3124-E8049D1A2978}"/>
              </a:ext>
            </a:extLst>
          </p:cNvPr>
          <p:cNvSpPr/>
          <p:nvPr/>
        </p:nvSpPr>
        <p:spPr>
          <a:xfrm>
            <a:off x="911053" y="2031337"/>
            <a:ext cx="10383510" cy="1345048"/>
          </a:xfrm>
          <a:prstGeom prst="rect">
            <a:avLst/>
          </a:prstGeom>
          <a:ln w="3175">
            <a:solidFill>
              <a:schemeClr val="accent1">
                <a:lumMod val="40000"/>
                <a:lumOff val="60000"/>
              </a:schemeClr>
            </a:solidFill>
            <a:prstDash val="lgDashDotDot"/>
          </a:ln>
        </p:spPr>
        <p:style>
          <a:lnRef idx="2">
            <a:schemeClr val="accent1"/>
          </a:lnRef>
          <a:fillRef idx="1">
            <a:schemeClr val="lt1"/>
          </a:fillRef>
          <a:effectRef idx="0">
            <a:schemeClr val="accent1"/>
          </a:effectRef>
          <a:fontRef idx="minor">
            <a:schemeClr val="dk1"/>
          </a:fontRef>
        </p:style>
        <p:txBody>
          <a:bodyPr wrap="square" anchor="ctr">
            <a:spAutoFit/>
          </a:bodyPr>
          <a:lstStyle/>
          <a:p>
            <a:pPr defTabSz="742950">
              <a:lnSpc>
                <a:spcPct val="150000"/>
              </a:lnSpc>
              <a:spcBef>
                <a:spcPct val="0"/>
              </a:spcBef>
              <a:defRPr/>
            </a:pPr>
            <a:r>
              <a:rPr lang="fr-FR" sz="1400" i="1" dirty="0">
                <a:latin typeface="Segoe UI" panose="020B0502040204020203" pitchFamily="34" charset="0"/>
                <a:cs typeface="Segoe UI" panose="020B0502040204020203" pitchFamily="34" charset="0"/>
              </a:rPr>
              <a:t>Le Groupe Banque Populaire dispose d’un pôle « Plateformes Technologiques, Innovations et Opérations Groupe », au sein duquel réside l’entité « Plateformes Technologiques ». </a:t>
            </a:r>
            <a:r>
              <a:rPr lang="fr-FR" sz="1400" i="1" dirty="0" smtClean="0">
                <a:latin typeface="Segoe UI" panose="020B0502040204020203" pitchFamily="34" charset="0"/>
                <a:cs typeface="Segoe UI" panose="020B0502040204020203" pitchFamily="34" charset="0"/>
              </a:rPr>
              <a:t>Ma </a:t>
            </a:r>
            <a:r>
              <a:rPr lang="fr-FR" sz="1400" i="1" dirty="0">
                <a:latin typeface="Segoe UI" panose="020B0502040204020203" pitchFamily="34" charset="0"/>
                <a:cs typeface="Segoe UI" panose="020B0502040204020203" pitchFamily="34" charset="0"/>
              </a:rPr>
              <a:t>période de stage est effectuée au sein de Data </a:t>
            </a:r>
            <a:r>
              <a:rPr lang="fr-FR" sz="1400" i="1" dirty="0" err="1">
                <a:latin typeface="Segoe UI" panose="020B0502040204020203" pitchFamily="34" charset="0"/>
                <a:cs typeface="Segoe UI" panose="020B0502040204020203" pitchFamily="34" charset="0"/>
              </a:rPr>
              <a:t>Custodian</a:t>
            </a:r>
            <a:r>
              <a:rPr lang="fr-FR" sz="1400" i="1" dirty="0">
                <a:latin typeface="Segoe UI" panose="020B0502040204020203" pitchFamily="34" charset="0"/>
                <a:cs typeface="Segoe UI" panose="020B0502040204020203" pitchFamily="34" charset="0"/>
              </a:rPr>
              <a:t>, nouvellement nommé Data </a:t>
            </a:r>
            <a:r>
              <a:rPr lang="fr-FR" sz="1400" i="1" dirty="0" err="1">
                <a:latin typeface="Segoe UI" panose="020B0502040204020203" pitchFamily="34" charset="0"/>
                <a:cs typeface="Segoe UI" panose="020B0502040204020203" pitchFamily="34" charset="0"/>
              </a:rPr>
              <a:t>Analytics</a:t>
            </a:r>
            <a:r>
              <a:rPr lang="fr-FR" sz="1400" i="1" dirty="0">
                <a:latin typeface="Segoe UI" panose="020B0502040204020203" pitchFamily="34" charset="0"/>
                <a:cs typeface="Segoe UI" panose="020B0502040204020203" pitchFamily="34" charset="0"/>
              </a:rPr>
              <a:t>. Il s’agit d’une filiale rattachée à l’entité « Plateformes Technologiques ». Elle se charge de tous les sujets liés aux </a:t>
            </a:r>
            <a:r>
              <a:rPr lang="fr-FR" sz="1400" i="1" dirty="0" smtClean="0">
                <a:latin typeface="Segoe UI" panose="020B0502040204020203" pitchFamily="34" charset="0"/>
                <a:cs typeface="Segoe UI" panose="020B0502040204020203" pitchFamily="34" charset="0"/>
              </a:rPr>
              <a:t>data </a:t>
            </a:r>
            <a:r>
              <a:rPr lang="fr-FR" sz="1400" i="1" dirty="0">
                <a:latin typeface="Segoe UI" panose="020B0502040204020203" pitchFamily="34" charset="0"/>
                <a:cs typeface="Segoe UI" panose="020B0502040204020203" pitchFamily="34" charset="0"/>
              </a:rPr>
              <a:t>au niveau du groupe</a:t>
            </a:r>
            <a:r>
              <a:rPr lang="fr-FR" sz="1400" i="1" dirty="0" smtClean="0">
                <a:latin typeface="Segoe UI" panose="020B0502040204020203" pitchFamily="34" charset="0"/>
                <a:cs typeface="Segoe UI" panose="020B0502040204020203" pitchFamily="34" charset="0"/>
              </a:rPr>
              <a:t>.</a:t>
            </a:r>
            <a:endParaRPr lang="en-US" altLang="en-US" sz="1100" i="1" dirty="0">
              <a:solidFill>
                <a:schemeClr val="tx1"/>
              </a:solidFill>
              <a:latin typeface="Segoe UI" panose="020B0502040204020203" pitchFamily="34" charset="0"/>
              <a:cs typeface="Segoe UI" panose="020B0502040204020203" pitchFamily="34" charset="0"/>
            </a:endParaRPr>
          </a:p>
        </p:txBody>
      </p:sp>
      <p:sp>
        <p:nvSpPr>
          <p:cNvPr id="42" name="TextBox 22">
            <a:extLst>
              <a:ext uri="{FF2B5EF4-FFF2-40B4-BE49-F238E27FC236}">
                <a16:creationId xmlns:a16="http://schemas.microsoft.com/office/drawing/2014/main" id="{7F098F73-F2E7-39ED-5506-26CAD9AEA104}"/>
              </a:ext>
            </a:extLst>
          </p:cNvPr>
          <p:cNvSpPr txBox="1"/>
          <p:nvPr/>
        </p:nvSpPr>
        <p:spPr>
          <a:xfrm>
            <a:off x="4874307" y="4705396"/>
            <a:ext cx="2468330" cy="374898"/>
          </a:xfrm>
          <a:prstGeom prst="rect">
            <a:avLst/>
          </a:prstGeom>
          <a:noFill/>
        </p:spPr>
        <p:txBody>
          <a:bodyPr wrap="square" lIns="0" tIns="0" rIns="0" bIns="3599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E7E6E6">
                    <a:lumMod val="50000"/>
                  </a:srgbClr>
                </a:solidFill>
                <a:effectLst/>
                <a:uLnTx/>
                <a:uFillTx/>
                <a:latin typeface="Segoe UI (Corps)"/>
                <a:ea typeface="+mn-ea"/>
                <a:cs typeface="+mn-cs"/>
              </a:rPr>
              <a:t>Data Framework &amp;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E7E6E6">
                    <a:lumMod val="50000"/>
                  </a:srgbClr>
                </a:solidFill>
                <a:latin typeface="Segoe UI (Corps)"/>
              </a:rPr>
              <a:t>Technology</a:t>
            </a:r>
            <a:endParaRPr kumimoji="0" lang="en-US" sz="11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3" name="TextBox 30">
            <a:extLst>
              <a:ext uri="{FF2B5EF4-FFF2-40B4-BE49-F238E27FC236}">
                <a16:creationId xmlns:a16="http://schemas.microsoft.com/office/drawing/2014/main" id="{1F1F2DD5-4871-0C36-5B0C-6AEC7F8F6791}"/>
              </a:ext>
            </a:extLst>
          </p:cNvPr>
          <p:cNvSpPr txBox="1"/>
          <p:nvPr/>
        </p:nvSpPr>
        <p:spPr>
          <a:xfrm>
            <a:off x="2258015" y="4705396"/>
            <a:ext cx="2468325" cy="374898"/>
          </a:xfrm>
          <a:prstGeom prst="rect">
            <a:avLst/>
          </a:prstGeom>
          <a:noFill/>
        </p:spPr>
        <p:txBody>
          <a:bodyPr wrap="square" lIns="0" tIns="0" rIns="0" bIns="3599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E7E6E6">
                    <a:lumMod val="50000"/>
                  </a:srgbClr>
                </a:solidFill>
                <a:effectLst/>
                <a:uLnTx/>
                <a:uFillTx/>
                <a:latin typeface="Segoe UI (Corps)"/>
                <a:ea typeface="+mn-ea"/>
                <a:cs typeface="+mn-cs"/>
              </a:rPr>
              <a:t>Data Engineering, Data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E7E6E6">
                    <a:lumMod val="50000"/>
                  </a:srgbClr>
                </a:solidFill>
                <a:latin typeface="Segoe UI (Corps)"/>
              </a:rPr>
              <a:t>Mining &amp; Technology</a:t>
            </a:r>
            <a:endParaRPr kumimoji="0" lang="en-US" sz="11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4" name="TextBox 26">
            <a:extLst>
              <a:ext uri="{FF2B5EF4-FFF2-40B4-BE49-F238E27FC236}">
                <a16:creationId xmlns:a16="http://schemas.microsoft.com/office/drawing/2014/main" id="{8FDEC1A8-F848-6002-2B2F-A26F8F5CCD92}"/>
              </a:ext>
            </a:extLst>
          </p:cNvPr>
          <p:cNvSpPr txBox="1"/>
          <p:nvPr/>
        </p:nvSpPr>
        <p:spPr>
          <a:xfrm>
            <a:off x="7500450" y="4705396"/>
            <a:ext cx="2468322" cy="405675"/>
          </a:xfrm>
          <a:prstGeom prst="rect">
            <a:avLst/>
          </a:prstGeom>
          <a:noFill/>
        </p:spPr>
        <p:txBody>
          <a:bodyPr wrap="square" lIns="0" tIns="0" rIns="0" bIns="3599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outerShdw blurRad="38100" dist="38100" dir="2700000" algn="tl">
                    <a:srgbClr val="000000">
                      <a:alpha val="43137"/>
                    </a:srgbClr>
                  </a:outerShdw>
                </a:effectLst>
                <a:uLnTx/>
                <a:uFillTx/>
                <a:latin typeface="Segoe UI (Corps)"/>
              </a:rPr>
              <a:t>Groupe</a:t>
            </a:r>
            <a:r>
              <a:rPr kumimoji="0" lang="en-US" sz="1200" b="1" i="0" u="none" strike="noStrike" kern="1200" cap="none" spc="0" normalizeH="0" baseline="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rPr>
              <a:t> Data</a:t>
            </a:r>
            <a:r>
              <a:rPr kumimoji="0" lang="en-US" sz="1200" b="1" i="0" u="none" strike="noStrike" kern="1200" cap="none" spc="0" normalizeH="0" noProof="0" dirty="0" smtClean="0">
                <a:ln>
                  <a:noFill/>
                </a:ln>
                <a:solidFill>
                  <a:schemeClr val="accent5">
                    <a:lumMod val="50000"/>
                  </a:schemeClr>
                </a:solidFill>
                <a:effectLst>
                  <a:outerShdw blurRad="38100" dist="38100" dir="2700000" algn="tl">
                    <a:srgbClr val="000000">
                      <a:alpha val="43137"/>
                    </a:srgbClr>
                  </a:outerShdw>
                </a:effectLst>
                <a:uLnTx/>
                <a:uFillTx/>
                <a:latin typeface="Segoe UI (Corps)"/>
              </a:rPr>
              <a:t> Governance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baseline="0" dirty="0" smtClean="0">
                <a:solidFill>
                  <a:schemeClr val="accent5">
                    <a:lumMod val="50000"/>
                  </a:schemeClr>
                </a:solidFill>
                <a:effectLst>
                  <a:outerShdw blurRad="38100" dist="38100" dir="2700000" algn="tl">
                    <a:srgbClr val="000000">
                      <a:alpha val="43137"/>
                    </a:srgbClr>
                  </a:outerShdw>
                </a:effectLst>
                <a:latin typeface="Segoe UI (Corps)"/>
              </a:rPr>
              <a:t>Norm</a:t>
            </a:r>
            <a:r>
              <a:rPr lang="en-US" sz="1200" b="1" dirty="0" smtClean="0">
                <a:solidFill>
                  <a:schemeClr val="accent5">
                    <a:lumMod val="50000"/>
                  </a:schemeClr>
                </a:solidFill>
                <a:effectLst>
                  <a:outerShdw blurRad="38100" dist="38100" dir="2700000" algn="tl">
                    <a:srgbClr val="000000">
                      <a:alpha val="43137"/>
                    </a:srgbClr>
                  </a:outerShdw>
                </a:effectLst>
                <a:latin typeface="Segoe UI (Corps)"/>
              </a:rPr>
              <a:t> &amp; Quality</a:t>
            </a:r>
            <a:endParaRPr kumimoji="0" lang="en-US" sz="1200" b="1" i="0" u="none" strike="noStrike" kern="1200" cap="none" spc="0" normalizeH="0" baseline="0" noProof="0" dirty="0">
              <a:ln>
                <a:noFill/>
              </a:ln>
              <a:solidFill>
                <a:schemeClr val="accent5">
                  <a:lumMod val="50000"/>
                </a:schemeClr>
              </a:solidFill>
              <a:effectLst>
                <a:outerShdw blurRad="38100" dist="38100" dir="2700000" algn="tl">
                  <a:srgbClr val="000000">
                    <a:alpha val="43137"/>
                  </a:srgbClr>
                </a:outerShdw>
              </a:effectLst>
              <a:uLnTx/>
              <a:uFillTx/>
              <a:latin typeface="Segoe UI (Corps)"/>
            </a:endParaRPr>
          </a:p>
        </p:txBody>
      </p:sp>
      <p:sp>
        <p:nvSpPr>
          <p:cNvPr id="45" name="Espace réservé du texte 5">
            <a:extLst>
              <a:ext uri="{FF2B5EF4-FFF2-40B4-BE49-F238E27FC236}">
                <a16:creationId xmlns:a16="http://schemas.microsoft.com/office/drawing/2014/main" id="{916BD8EA-B87A-7257-561C-096A0D7357B2}"/>
              </a:ext>
            </a:extLst>
          </p:cNvPr>
          <p:cNvSpPr txBox="1">
            <a:spLocks/>
          </p:cNvSpPr>
          <p:nvPr/>
        </p:nvSpPr>
        <p:spPr>
          <a:xfrm>
            <a:off x="3750729" y="3795877"/>
            <a:ext cx="4704158" cy="241637"/>
          </a:xfrm>
          <a:prstGeom prst="rect">
            <a:avLst/>
          </a:prstGeom>
        </p:spPr>
        <p:txBody>
          <a:bodyPr/>
          <a:lstStyle>
            <a:lvl1pPr marL="0" indent="0" algn="l" defTabSz="914400" rtl="0" eaLnBrk="1" latinLnBrk="0" hangingPunct="1">
              <a:lnSpc>
                <a:spcPct val="70000"/>
              </a:lnSpc>
              <a:spcBef>
                <a:spcPts val="1000"/>
              </a:spcBef>
              <a:spcAft>
                <a:spcPts val="20"/>
              </a:spcAft>
              <a:buFont typeface="Arial" panose="020B0604020202020204" pitchFamily="34" charset="0"/>
              <a:buNone/>
              <a:defRPr sz="46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ctr">
              <a:defRPr/>
            </a:pPr>
            <a:r>
              <a:rPr lang="fr-FR" sz="1400" i="1" dirty="0">
                <a:solidFill>
                  <a:schemeClr val="accent5">
                    <a:lumMod val="50000"/>
                  </a:schemeClr>
                </a:solidFill>
              </a:rPr>
              <a:t>Data </a:t>
            </a:r>
            <a:r>
              <a:rPr lang="fr-FR" sz="1400" i="1" dirty="0" err="1">
                <a:solidFill>
                  <a:schemeClr val="accent5">
                    <a:lumMod val="50000"/>
                  </a:schemeClr>
                </a:solidFill>
              </a:rPr>
              <a:t>Analytics</a:t>
            </a:r>
            <a:r>
              <a:rPr lang="fr-FR" sz="1400" i="1" dirty="0">
                <a:solidFill>
                  <a:schemeClr val="accent5">
                    <a:lumMod val="50000"/>
                  </a:schemeClr>
                </a:solidFill>
              </a:rPr>
              <a:t> se divise en trois entités </a:t>
            </a:r>
            <a:r>
              <a:rPr lang="fr-FR" sz="1400" i="1" dirty="0" smtClean="0">
                <a:solidFill>
                  <a:schemeClr val="accent5">
                    <a:lumMod val="50000"/>
                  </a:schemeClr>
                </a:solidFill>
              </a:rPr>
              <a:t>distinctes :</a:t>
            </a:r>
            <a:endParaRPr kumimoji="0" lang="fr-FR" sz="1400" b="1" i="1" u="none" strike="noStrike" kern="1200" cap="none" spc="0" normalizeH="0" baseline="0" noProof="0" dirty="0">
              <a:ln>
                <a:noFill/>
              </a:ln>
              <a:solidFill>
                <a:schemeClr val="accent5">
                  <a:lumMod val="50000"/>
                </a:schemeClr>
              </a:solidFill>
              <a:effectLst/>
              <a:uLnTx/>
              <a:uFillTx/>
              <a:latin typeface="Segoe UI (Corps)"/>
              <a:cs typeface="Segoe UI" panose="020B0502040204020203" pitchFamily="34" charset="0"/>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cxnSp>
        <p:nvCxnSpPr>
          <p:cNvPr id="82" name="Connecteur : en arc 81">
            <a:extLst>
              <a:ext uri="{FF2B5EF4-FFF2-40B4-BE49-F238E27FC236}">
                <a16:creationId xmlns:a16="http://schemas.microsoft.com/office/drawing/2014/main" id="{3A612E41-C22A-8758-997A-C055A3FF899C}"/>
              </a:ext>
            </a:extLst>
          </p:cNvPr>
          <p:cNvCxnSpPr>
            <a:endCxn id="43" idx="0"/>
          </p:cNvCxnSpPr>
          <p:nvPr/>
        </p:nvCxnSpPr>
        <p:spPr>
          <a:xfrm rot="10800000" flipV="1">
            <a:off x="3492179" y="4322372"/>
            <a:ext cx="2610633" cy="38302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eur : en arc 83">
            <a:extLst>
              <a:ext uri="{FF2B5EF4-FFF2-40B4-BE49-F238E27FC236}">
                <a16:creationId xmlns:a16="http://schemas.microsoft.com/office/drawing/2014/main" id="{6889E6CC-6B0C-62A5-8185-0CC15920E057}"/>
              </a:ext>
            </a:extLst>
          </p:cNvPr>
          <p:cNvCxnSpPr>
            <a:endCxn id="44" idx="0"/>
          </p:cNvCxnSpPr>
          <p:nvPr/>
        </p:nvCxnSpPr>
        <p:spPr>
          <a:xfrm>
            <a:off x="6102808" y="4322371"/>
            <a:ext cx="2631803" cy="3830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eur : en arc 85">
            <a:extLst>
              <a:ext uri="{FF2B5EF4-FFF2-40B4-BE49-F238E27FC236}">
                <a16:creationId xmlns:a16="http://schemas.microsoft.com/office/drawing/2014/main" id="{01A7D76B-9ED2-FC2C-91AD-C8FE956FC7A0}"/>
              </a:ext>
            </a:extLst>
          </p:cNvPr>
          <p:cNvCxnSpPr>
            <a:endCxn id="42" idx="0"/>
          </p:cNvCxnSpPr>
          <p:nvPr/>
        </p:nvCxnSpPr>
        <p:spPr>
          <a:xfrm rot="16200000" flipH="1">
            <a:off x="5914128" y="4511052"/>
            <a:ext cx="383024" cy="56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836294" y="1460257"/>
            <a:ext cx="1458269" cy="455543"/>
          </a:xfrm>
          <a:prstGeom prst="rect">
            <a:avLst/>
          </a:prstGeom>
        </p:spPr>
      </p:pic>
      <p:sp>
        <p:nvSpPr>
          <p:cNvPr id="63"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74" name="Rectangle : coins arrondis 46">
            <a:extLst>
              <a:ext uri="{FF2B5EF4-FFF2-40B4-BE49-F238E27FC236}">
                <a16:creationId xmlns:a16="http://schemas.microsoft.com/office/drawing/2014/main" id="{E83BA53A-A2E5-AAA5-5953-4DBEA7E86244}"/>
              </a:ext>
            </a:extLst>
          </p:cNvPr>
          <p:cNvSpPr/>
          <p:nvPr/>
        </p:nvSpPr>
        <p:spPr>
          <a:xfrm>
            <a:off x="5811496" y="506380"/>
            <a:ext cx="826344" cy="2118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ea typeface="+mn-ea"/>
                <a:cs typeface="+mn-cs"/>
              </a:rPr>
              <a:t>Objectifs</a:t>
            </a:r>
            <a:endParaRPr kumimoji="0" lang="fr-FR" sz="1200" b="0"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cxnSp>
        <p:nvCxnSpPr>
          <p:cNvPr id="75"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b="1" dirty="0">
                <a:solidFill>
                  <a:schemeClr val="accent5">
                    <a:lumMod val="50000"/>
                  </a:schemeClr>
                </a:solidFill>
                <a:latin typeface="Segoe UI (Corps)"/>
              </a:rPr>
              <a:t>Organisme d’</a:t>
            </a:r>
            <a:r>
              <a:rPr lang="fr-FR" sz="1200" b="1" dirty="0" err="1">
                <a:solidFill>
                  <a:schemeClr val="accent5">
                    <a:lumMod val="50000"/>
                  </a:schemeClr>
                </a:solidFill>
                <a:latin typeface="Segoe UI (Corps)"/>
              </a:rPr>
              <a:t>acceuil</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cxnSp>
        <p:nvCxnSpPr>
          <p:cNvPr id="77"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 coins arrondis 47">
            <a:extLst>
              <a:ext uri="{FF2B5EF4-FFF2-40B4-BE49-F238E27FC236}">
                <a16:creationId xmlns:a16="http://schemas.microsoft.com/office/drawing/2014/main" id="{A369BABB-D073-B46B-C21F-36C9AE967966}"/>
              </a:ext>
            </a:extLst>
          </p:cNvPr>
          <p:cNvSpPr/>
          <p:nvPr/>
        </p:nvSpPr>
        <p:spPr>
          <a:xfrm>
            <a:off x="7534347" y="506379"/>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rPr>
              <a:t>Méthodologie</a:t>
            </a:r>
            <a:endParaRPr kumimoji="0" lang="fr-FR" sz="1200" b="0" i="0" u="none" strike="noStrike" kern="1200" cap="none" spc="0" normalizeH="0" baseline="0" noProof="0" dirty="0">
              <a:ln>
                <a:noFill/>
              </a:ln>
              <a:solidFill>
                <a:srgbClr val="E7E6E6">
                  <a:lumMod val="50000"/>
                </a:srgbClr>
              </a:solidFill>
              <a:effectLst/>
              <a:uLnTx/>
              <a:uFillTx/>
              <a:latin typeface="Segoe UI (Corps)"/>
            </a:endParaRPr>
          </a:p>
        </p:txBody>
      </p:sp>
    </p:spTree>
    <p:extLst>
      <p:ext uri="{BB962C8B-B14F-4D97-AF65-F5344CB8AC3E}">
        <p14:creationId xmlns:p14="http://schemas.microsoft.com/office/powerpoint/2010/main" val="35220216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up)">
                                      <p:cBhvr>
                                        <p:cTn id="19" dur="500"/>
                                        <p:tgtEl>
                                          <p:spTgt spid="8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1000"/>
                                        <p:tgtEl>
                                          <p:spTgt spid="43"/>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up)">
                                      <p:cBhvr>
                                        <p:cTn id="27" dur="1100"/>
                                        <p:tgtEl>
                                          <p:spTgt spid="86"/>
                                        </p:tgtEl>
                                      </p:cBhvr>
                                    </p:animEffect>
                                  </p:childTnLst>
                                </p:cTn>
                              </p:par>
                            </p:childTnLst>
                          </p:cTn>
                        </p:par>
                        <p:par>
                          <p:cTn id="28" fill="hold">
                            <p:stCondLst>
                              <p:cond delay="3100"/>
                            </p:stCondLst>
                            <p:childTnLst>
                              <p:par>
                                <p:cTn id="29" presetID="10"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100"/>
                                        <p:tgtEl>
                                          <p:spTgt spid="42"/>
                                        </p:tgtEl>
                                      </p:cBhvr>
                                    </p:animEffect>
                                  </p:childTnLst>
                                </p:cTn>
                              </p:par>
                            </p:childTnLst>
                          </p:cTn>
                        </p:par>
                        <p:par>
                          <p:cTn id="32" fill="hold">
                            <p:stCondLst>
                              <p:cond delay="4200"/>
                            </p:stCondLst>
                            <p:childTnLst>
                              <p:par>
                                <p:cTn id="33" presetID="22" presetClass="entr" presetSubtype="1" fill="hold"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wipe(up)">
                                      <p:cBhvr>
                                        <p:cTn id="35" dur="1000"/>
                                        <p:tgtEl>
                                          <p:spTgt spid="84"/>
                                        </p:tgtEl>
                                      </p:cBhvr>
                                    </p:animEffect>
                                  </p:childTnLst>
                                </p:cTn>
                              </p:par>
                            </p:childTnLst>
                          </p:cTn>
                        </p:par>
                        <p:par>
                          <p:cTn id="36" fill="hold">
                            <p:stCondLst>
                              <p:cond delay="52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13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2" grpId="0"/>
      <p:bldP spid="43" grpId="0"/>
      <p:bldP spid="44"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1732548" y="664270"/>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fr-FR" sz="1200" dirty="0">
                <a:solidFill>
                  <a:schemeClr val="bg1">
                    <a:lumMod val="50000"/>
                  </a:schemeClr>
                </a:solidFill>
                <a:latin typeface="Segoe UI (Corps)"/>
              </a:rPr>
              <a:t>Diagramme de flux de processus</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4024675" y="690153"/>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200" dirty="0">
                <a:solidFill>
                  <a:schemeClr val="bg1">
                    <a:lumMod val="50000"/>
                  </a:schemeClr>
                </a:solidFill>
                <a:latin typeface="Segoe UI (Corps)"/>
              </a:rPr>
              <a:t>Conception du </a:t>
            </a:r>
            <a:endParaRPr lang="en-US" sz="1200" dirty="0" smtClean="0">
              <a:solidFill>
                <a:schemeClr val="bg1">
                  <a:lumMod val="50000"/>
                </a:schemeClr>
              </a:solidFill>
              <a:latin typeface="Segoe UI (Corps)"/>
            </a:endParaRPr>
          </a:p>
          <a:p>
            <a:pPr lvl="0" algn="ctr">
              <a:defRPr/>
            </a:pPr>
            <a:r>
              <a:rPr lang="en-US" sz="1200" dirty="0" err="1" smtClean="0">
                <a:solidFill>
                  <a:schemeClr val="bg1">
                    <a:lumMod val="50000"/>
                  </a:schemeClr>
                </a:solidFill>
                <a:latin typeface="Segoe UI (Corps)"/>
              </a:rPr>
              <a:t>Chatbot</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61548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396712" y="672318"/>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rPr>
              <a:t>Architecture du </a:t>
            </a:r>
            <a:endParaRPr lang="en-US" sz="1200" dirty="0" smtClean="0">
              <a:solidFill>
                <a:schemeClr val="bg1">
                  <a:lumMod val="50000"/>
                </a:schemeClr>
              </a:solidFill>
            </a:endParaRPr>
          </a:p>
          <a:p>
            <a:pPr algn="ctr"/>
            <a:r>
              <a:rPr lang="en-US" sz="1200" dirty="0" err="1" smtClean="0">
                <a:solidFill>
                  <a:schemeClr val="bg1">
                    <a:lumMod val="50000"/>
                  </a:schemeClr>
                </a:solidFill>
              </a:rPr>
              <a:t>système</a:t>
            </a:r>
            <a:endParaRPr lang="en-US" sz="1200" dirty="0">
              <a:solidFill>
                <a:schemeClr val="bg1">
                  <a:lumMod val="50000"/>
                </a:schemeClr>
              </a:solidFill>
              <a:latin typeface="Segoe UI (Corps)"/>
              <a:cs typeface="Segoe UI" panose="020B0502040204020203" pitchFamily="34" charset="0"/>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154489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170060" y="562056"/>
            <a:ext cx="1309974" cy="461665"/>
          </a:xfrm>
          <a:prstGeom prst="rect">
            <a:avLst/>
          </a:prstGeom>
        </p:spPr>
        <p:txBody>
          <a:bodyPr wrap="none">
            <a:spAutoFit/>
          </a:bodyPr>
          <a:lstStyle/>
          <a:p>
            <a:pPr algn="ctr"/>
            <a:r>
              <a:rPr lang="en-US" sz="1200" dirty="0" err="1">
                <a:solidFill>
                  <a:schemeClr val="bg1">
                    <a:lumMod val="50000"/>
                  </a:schemeClr>
                </a:solidFill>
                <a:latin typeface="Segoe UI (Corps)"/>
              </a:rPr>
              <a:t>Diagrammes</a:t>
            </a:r>
            <a:r>
              <a:rPr lang="en-US" sz="1200" dirty="0">
                <a:solidFill>
                  <a:schemeClr val="bg1">
                    <a:lumMod val="50000"/>
                  </a:schemeClr>
                </a:solidFill>
                <a:latin typeface="Segoe UI (Corps)"/>
              </a:rPr>
              <a:t> de </a:t>
            </a:r>
            <a:endParaRPr lang="en-US" sz="1200" dirty="0" smtClean="0">
              <a:solidFill>
                <a:schemeClr val="bg1">
                  <a:lumMod val="50000"/>
                </a:schemeClr>
              </a:solidFill>
              <a:latin typeface="Segoe UI (Corps)"/>
            </a:endParaRPr>
          </a:p>
          <a:p>
            <a:pPr algn="ctr"/>
            <a:r>
              <a:rPr lang="en-US" sz="1200" dirty="0" err="1" smtClean="0">
                <a:solidFill>
                  <a:schemeClr val="bg1">
                    <a:lumMod val="50000"/>
                  </a:schemeClr>
                </a:solidFill>
                <a:latin typeface="Segoe UI (Corps)"/>
              </a:rPr>
              <a:t>séquences</a:t>
            </a:r>
            <a:endParaRPr lang="en-US" sz="1200" dirty="0">
              <a:solidFill>
                <a:schemeClr val="bg1">
                  <a:lumMod val="50000"/>
                </a:schemeClr>
              </a:solidFill>
              <a:latin typeface="Segoe UI (Corps)"/>
              <a:cs typeface="Segoe UI" panose="020B0502040204020203" pitchFamily="34" charset="0"/>
            </a:endParaRPr>
          </a:p>
        </p:txBody>
      </p:sp>
      <p:sp>
        <p:nvSpPr>
          <p:cNvPr id="4" name="Rectangle 3"/>
          <p:cNvSpPr/>
          <p:nvPr/>
        </p:nvSpPr>
        <p:spPr>
          <a:xfrm>
            <a:off x="7945318" y="562056"/>
            <a:ext cx="1820943" cy="461665"/>
          </a:xfrm>
          <a:prstGeom prst="rect">
            <a:avLst/>
          </a:prstGeom>
        </p:spPr>
        <p:txBody>
          <a:bodyPr wrap="square">
            <a:spAutoFit/>
          </a:bodyPr>
          <a:lstStyle/>
          <a:p>
            <a:pPr algn="ctr"/>
            <a:r>
              <a:rPr lang="fr-FR" sz="1200" dirty="0">
                <a:solidFill>
                  <a:schemeClr val="bg1">
                    <a:lumMod val="50000"/>
                  </a:schemeClr>
                </a:solidFill>
                <a:latin typeface="Segoe UI (Corps)"/>
              </a:rPr>
              <a:t>Conception du tableau de bord</a:t>
            </a:r>
            <a:endParaRPr lang="en-US" sz="1200" dirty="0">
              <a:solidFill>
                <a:schemeClr val="bg1">
                  <a:lumMod val="50000"/>
                </a:schemeClr>
              </a:solidFill>
              <a:latin typeface="Segoe UI (Corps)"/>
              <a:cs typeface="Segoe UI" panose="020B0502040204020203" pitchFamily="34" charset="0"/>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3783142"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9">
            <a:extLst>
              <a:ext uri="{FF2B5EF4-FFF2-40B4-BE49-F238E27FC236}">
                <a16:creationId xmlns:a16="http://schemas.microsoft.com/office/drawing/2014/main" id="{25C7246B-7A3D-70AF-1106-1BB59B3FD0AC}"/>
              </a:ext>
            </a:extLst>
          </p:cNvPr>
          <p:cNvCxnSpPr/>
          <p:nvPr/>
        </p:nvCxnSpPr>
        <p:spPr>
          <a:xfrm>
            <a:off x="7523926" y="754699"/>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49">
            <a:extLst>
              <a:ext uri="{FF2B5EF4-FFF2-40B4-BE49-F238E27FC236}">
                <a16:creationId xmlns:a16="http://schemas.microsoft.com/office/drawing/2014/main" id="{25C7246B-7A3D-70AF-1106-1BB59B3FD0AC}"/>
              </a:ext>
            </a:extLst>
          </p:cNvPr>
          <p:cNvCxnSpPr/>
          <p:nvPr/>
        </p:nvCxnSpPr>
        <p:spPr>
          <a:xfrm>
            <a:off x="9895164" y="754699"/>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35388" y="562056"/>
            <a:ext cx="1298753" cy="461665"/>
          </a:xfrm>
          <a:prstGeom prst="rect">
            <a:avLst/>
          </a:prstGeom>
        </p:spPr>
        <p:txBody>
          <a:bodyPr wrap="none">
            <a:spAutoFit/>
          </a:bodyPr>
          <a:lstStyle/>
          <a:p>
            <a:r>
              <a:rPr lang="en-US" sz="1200" b="1" dirty="0">
                <a:solidFill>
                  <a:schemeClr val="accent5">
                    <a:lumMod val="50000"/>
                  </a:schemeClr>
                </a:solidFill>
                <a:latin typeface="Segoe UI (Corps)"/>
              </a:rPr>
              <a:t>Conception de </a:t>
            </a:r>
            <a:endParaRPr lang="en-US" sz="1200" b="1" dirty="0" smtClean="0">
              <a:solidFill>
                <a:schemeClr val="accent5">
                  <a:lumMod val="50000"/>
                </a:schemeClr>
              </a:solidFill>
              <a:latin typeface="Segoe UI (Corps)"/>
            </a:endParaRPr>
          </a:p>
          <a:p>
            <a:pPr algn="ctr"/>
            <a:r>
              <a:rPr lang="en-US" sz="1200" b="1" dirty="0" smtClean="0">
                <a:solidFill>
                  <a:schemeClr val="accent5">
                    <a:lumMod val="50000"/>
                  </a:schemeClr>
                </a:solidFill>
                <a:latin typeface="Segoe UI (Corps)"/>
              </a:rPr>
              <a:t>script</a:t>
            </a:r>
            <a:endParaRPr lang="en-US" sz="1200" b="1" dirty="0">
              <a:solidFill>
                <a:schemeClr val="accent5">
                  <a:lumMod val="50000"/>
                </a:schemeClr>
              </a:solidFill>
              <a:latin typeface="Segoe UI (Corps)"/>
            </a:endParaRPr>
          </a:p>
        </p:txBody>
      </p:sp>
      <p:cxnSp>
        <p:nvCxnSpPr>
          <p:cNvPr id="31" name="Connecteur : en arc 59">
            <a:extLst>
              <a:ext uri="{FF2B5EF4-FFF2-40B4-BE49-F238E27FC236}">
                <a16:creationId xmlns:a16="http://schemas.microsoft.com/office/drawing/2014/main" id="{FB56366C-88B0-56BA-1A00-1D3B8C5C4C84}"/>
              </a:ext>
            </a:extLst>
          </p:cNvPr>
          <p:cNvCxnSpPr/>
          <p:nvPr/>
        </p:nvCxnSpPr>
        <p:spPr>
          <a:xfrm rot="10800000" flipH="1">
            <a:off x="1303207" y="2182277"/>
            <a:ext cx="757664" cy="16768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 en arc 61">
            <a:extLst>
              <a:ext uri="{FF2B5EF4-FFF2-40B4-BE49-F238E27FC236}">
                <a16:creationId xmlns:a16="http://schemas.microsoft.com/office/drawing/2014/main" id="{56B395EC-8C33-D74A-AA37-4B076B6222D7}"/>
              </a:ext>
            </a:extLst>
          </p:cNvPr>
          <p:cNvCxnSpPr/>
          <p:nvPr/>
        </p:nvCxnSpPr>
        <p:spPr>
          <a:xfrm>
            <a:off x="1303207" y="3859120"/>
            <a:ext cx="757664" cy="18391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175234" y="1995452"/>
            <a:ext cx="2540888" cy="276999"/>
          </a:xfrm>
          <a:prstGeom prst="rect">
            <a:avLst/>
          </a:prstGeom>
        </p:spPr>
        <p:txBody>
          <a:bodyPr wrap="none">
            <a:spAutoFit/>
          </a:bodyPr>
          <a:lstStyle/>
          <a:p>
            <a:r>
              <a:rPr lang="en-US" sz="1200" dirty="0">
                <a:solidFill>
                  <a:schemeClr val="accent5">
                    <a:lumMod val="50000"/>
                  </a:schemeClr>
                </a:solidFill>
                <a:latin typeface="Segoe UI (Corps)"/>
              </a:rPr>
              <a:t>Validation des champs </a:t>
            </a:r>
            <a:r>
              <a:rPr lang="en-US" sz="1200" dirty="0" err="1">
                <a:solidFill>
                  <a:schemeClr val="accent5">
                    <a:lumMod val="50000"/>
                  </a:schemeClr>
                </a:solidFill>
                <a:latin typeface="Segoe UI (Corps)"/>
              </a:rPr>
              <a:t>obligatoires</a:t>
            </a:r>
            <a:endParaRPr lang="en-US" sz="1200" dirty="0">
              <a:solidFill>
                <a:schemeClr val="accent5">
                  <a:lumMod val="50000"/>
                </a:schemeClr>
              </a:solidFill>
              <a:latin typeface="Segoe UI (Corps)"/>
            </a:endParaRPr>
          </a:p>
        </p:txBody>
      </p:sp>
      <p:sp>
        <p:nvSpPr>
          <p:cNvPr id="35" name="Rectangle 34"/>
          <p:cNvSpPr/>
          <p:nvPr/>
        </p:nvSpPr>
        <p:spPr>
          <a:xfrm>
            <a:off x="2175234" y="2551877"/>
            <a:ext cx="1659429" cy="276999"/>
          </a:xfrm>
          <a:prstGeom prst="rect">
            <a:avLst/>
          </a:prstGeom>
        </p:spPr>
        <p:txBody>
          <a:bodyPr wrap="none">
            <a:spAutoFit/>
          </a:bodyPr>
          <a:lstStyle/>
          <a:p>
            <a:r>
              <a:rPr lang="fr-FR" sz="1200" dirty="0">
                <a:solidFill>
                  <a:schemeClr val="accent5">
                    <a:lumMod val="50000"/>
                  </a:schemeClr>
                </a:solidFill>
                <a:latin typeface="Segoe UI (Corps)"/>
              </a:rPr>
              <a:t>Intégrité des données</a:t>
            </a:r>
            <a:endParaRPr lang="en-US" sz="1200" dirty="0">
              <a:solidFill>
                <a:schemeClr val="accent5">
                  <a:lumMod val="50000"/>
                </a:schemeClr>
              </a:solidFill>
              <a:latin typeface="Segoe UI (Corps)"/>
            </a:endParaRPr>
          </a:p>
        </p:txBody>
      </p:sp>
      <p:sp>
        <p:nvSpPr>
          <p:cNvPr id="36" name="Rectangle 35"/>
          <p:cNvSpPr/>
          <p:nvPr/>
        </p:nvSpPr>
        <p:spPr>
          <a:xfrm>
            <a:off x="2175234" y="3142170"/>
            <a:ext cx="1781257" cy="276999"/>
          </a:xfrm>
          <a:prstGeom prst="rect">
            <a:avLst/>
          </a:prstGeom>
        </p:spPr>
        <p:txBody>
          <a:bodyPr wrap="none">
            <a:spAutoFit/>
          </a:bodyPr>
          <a:lstStyle/>
          <a:p>
            <a:r>
              <a:rPr lang="fr-FR" sz="1200" dirty="0" smtClean="0">
                <a:solidFill>
                  <a:schemeClr val="accent5">
                    <a:lumMod val="50000"/>
                  </a:schemeClr>
                </a:solidFill>
                <a:latin typeface="Segoe UI (Corps)"/>
              </a:rPr>
              <a:t>Exactitude </a:t>
            </a:r>
            <a:r>
              <a:rPr lang="fr-FR" sz="1200" dirty="0">
                <a:solidFill>
                  <a:schemeClr val="accent5">
                    <a:lumMod val="50000"/>
                  </a:schemeClr>
                </a:solidFill>
                <a:latin typeface="Segoe UI (Corps)"/>
              </a:rPr>
              <a:t>des attributs</a:t>
            </a:r>
            <a:endParaRPr lang="en-US" sz="1200" dirty="0">
              <a:solidFill>
                <a:schemeClr val="accent5">
                  <a:lumMod val="50000"/>
                </a:schemeClr>
              </a:solidFill>
              <a:latin typeface="Segoe UI (Corps)"/>
            </a:endParaRPr>
          </a:p>
        </p:txBody>
      </p:sp>
      <p:sp>
        <p:nvSpPr>
          <p:cNvPr id="37" name="Rectangle 36"/>
          <p:cNvSpPr/>
          <p:nvPr/>
        </p:nvSpPr>
        <p:spPr>
          <a:xfrm>
            <a:off x="2175234" y="3639326"/>
            <a:ext cx="2167388" cy="461665"/>
          </a:xfrm>
          <a:prstGeom prst="rect">
            <a:avLst/>
          </a:prstGeom>
        </p:spPr>
        <p:txBody>
          <a:bodyPr wrap="none">
            <a:spAutoFit/>
          </a:bodyPr>
          <a:lstStyle/>
          <a:p>
            <a:r>
              <a:rPr lang="fr-FR" sz="1200" dirty="0">
                <a:solidFill>
                  <a:schemeClr val="accent5">
                    <a:lumMod val="50000"/>
                  </a:schemeClr>
                </a:solidFill>
                <a:latin typeface="Segoe UI (Corps)"/>
              </a:rPr>
              <a:t>Validation des </a:t>
            </a:r>
            <a:r>
              <a:rPr lang="fr-FR" sz="1200" dirty="0" smtClean="0">
                <a:solidFill>
                  <a:schemeClr val="accent5">
                    <a:lumMod val="50000"/>
                  </a:schemeClr>
                </a:solidFill>
                <a:latin typeface="Segoe UI (Corps)"/>
              </a:rPr>
              <a:t>classifications </a:t>
            </a:r>
          </a:p>
          <a:p>
            <a:r>
              <a:rPr lang="fr-FR" sz="1200" dirty="0" smtClean="0">
                <a:solidFill>
                  <a:schemeClr val="accent5">
                    <a:lumMod val="50000"/>
                  </a:schemeClr>
                </a:solidFill>
                <a:latin typeface="Segoe UI (Corps)"/>
              </a:rPr>
              <a:t>et du </a:t>
            </a:r>
            <a:r>
              <a:rPr lang="fr-FR" sz="1200" dirty="0">
                <a:solidFill>
                  <a:schemeClr val="accent5">
                    <a:lumMod val="50000"/>
                  </a:schemeClr>
                </a:solidFill>
                <a:latin typeface="Segoe UI (Corps)"/>
              </a:rPr>
              <a:t>statut</a:t>
            </a:r>
            <a:endParaRPr lang="en-US" sz="1200" dirty="0">
              <a:solidFill>
                <a:schemeClr val="accent5">
                  <a:lumMod val="50000"/>
                </a:schemeClr>
              </a:solidFill>
              <a:latin typeface="Segoe UI (Corps)"/>
            </a:endParaRPr>
          </a:p>
        </p:txBody>
      </p:sp>
      <p:sp>
        <p:nvSpPr>
          <p:cNvPr id="38" name="Rectangle 37"/>
          <p:cNvSpPr/>
          <p:nvPr/>
        </p:nvSpPr>
        <p:spPr>
          <a:xfrm>
            <a:off x="2175234" y="4322756"/>
            <a:ext cx="2616422" cy="276999"/>
          </a:xfrm>
          <a:prstGeom prst="rect">
            <a:avLst/>
          </a:prstGeom>
        </p:spPr>
        <p:txBody>
          <a:bodyPr wrap="none">
            <a:spAutoFit/>
          </a:bodyPr>
          <a:lstStyle/>
          <a:p>
            <a:r>
              <a:rPr lang="fr-FR" sz="1200" dirty="0">
                <a:solidFill>
                  <a:schemeClr val="accent5">
                    <a:lumMod val="50000"/>
                  </a:schemeClr>
                </a:solidFill>
                <a:latin typeface="Segoe UI (Corps)"/>
              </a:rPr>
              <a:t>Unicité et format des noms qualifiés</a:t>
            </a:r>
            <a:endParaRPr lang="en-US" sz="1200" dirty="0">
              <a:solidFill>
                <a:schemeClr val="accent5">
                  <a:lumMod val="50000"/>
                </a:schemeClr>
              </a:solidFill>
              <a:latin typeface="Segoe UI (Corps)"/>
            </a:endParaRPr>
          </a:p>
        </p:txBody>
      </p:sp>
      <p:cxnSp>
        <p:nvCxnSpPr>
          <p:cNvPr id="39" name="Curved Connector 38"/>
          <p:cNvCxnSpPr>
            <a:endCxn id="38" idx="1"/>
          </p:cNvCxnSpPr>
          <p:nvPr/>
        </p:nvCxnSpPr>
        <p:spPr>
          <a:xfrm>
            <a:off x="1321648" y="3859119"/>
            <a:ext cx="853586" cy="60213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42310" y="3705230"/>
            <a:ext cx="1109599" cy="307777"/>
          </a:xfrm>
          <a:prstGeom prst="rect">
            <a:avLst/>
          </a:prstGeom>
        </p:spPr>
        <p:txBody>
          <a:bodyPr wrap="none">
            <a:spAutoFit/>
          </a:bodyPr>
          <a:lstStyle/>
          <a:p>
            <a:r>
              <a:rPr lang="en-US" sz="1400" dirty="0" smtClean="0">
                <a:solidFill>
                  <a:schemeClr val="accent5">
                    <a:lumMod val="50000"/>
                  </a:schemeClr>
                </a:solidFill>
                <a:latin typeface="Segoe UI (Corps)"/>
              </a:rPr>
              <a:t>Les </a:t>
            </a:r>
            <a:r>
              <a:rPr lang="en-US" sz="1400" dirty="0" err="1" smtClean="0">
                <a:solidFill>
                  <a:schemeClr val="accent5">
                    <a:lumMod val="50000"/>
                  </a:schemeClr>
                </a:solidFill>
                <a:latin typeface="Segoe UI (Corps)"/>
              </a:rPr>
              <a:t>crit</a:t>
            </a:r>
            <a:r>
              <a:rPr lang="fr-FR" sz="1400" dirty="0" smtClean="0">
                <a:solidFill>
                  <a:schemeClr val="accent5">
                    <a:lumMod val="50000"/>
                  </a:schemeClr>
                </a:solidFill>
                <a:latin typeface="Segoe UI (Corps)"/>
              </a:rPr>
              <a:t>è</a:t>
            </a:r>
            <a:r>
              <a:rPr lang="en-US" sz="1400" dirty="0" smtClean="0">
                <a:solidFill>
                  <a:schemeClr val="accent5">
                    <a:lumMod val="50000"/>
                  </a:schemeClr>
                </a:solidFill>
                <a:latin typeface="Segoe UI (Corps)"/>
              </a:rPr>
              <a:t>res</a:t>
            </a:r>
            <a:endParaRPr lang="en-US" dirty="0">
              <a:solidFill>
                <a:schemeClr val="accent5">
                  <a:lumMod val="50000"/>
                </a:schemeClr>
              </a:solidFill>
            </a:endParaRPr>
          </a:p>
        </p:txBody>
      </p:sp>
      <p:sp>
        <p:nvSpPr>
          <p:cNvPr id="41" name="Rectangle 40"/>
          <p:cNvSpPr/>
          <p:nvPr/>
        </p:nvSpPr>
        <p:spPr>
          <a:xfrm>
            <a:off x="4966001" y="1934759"/>
            <a:ext cx="4463358" cy="461665"/>
          </a:xfrm>
          <a:prstGeom prst="rect">
            <a:avLst/>
          </a:prstGeom>
        </p:spPr>
        <p:txBody>
          <a:bodyPr wrap="square">
            <a:spAutoFit/>
          </a:bodyPr>
          <a:lstStyle/>
          <a:p>
            <a:pPr algn="just"/>
            <a:r>
              <a:rPr lang="fr-FR" sz="1200" dirty="0" smtClean="0"/>
              <a:t>Le </a:t>
            </a:r>
            <a:r>
              <a:rPr lang="fr-FR" sz="1200" dirty="0"/>
              <a:t>nom de la base de données, le nom de la table, et la présence des colonnes sont correctement </a:t>
            </a:r>
            <a:r>
              <a:rPr lang="fr-FR" sz="1200" dirty="0" smtClean="0"/>
              <a:t>spécifiées.</a:t>
            </a:r>
            <a:endParaRPr lang="en-US" sz="1200" dirty="0"/>
          </a:p>
        </p:txBody>
      </p:sp>
      <p:sp>
        <p:nvSpPr>
          <p:cNvPr id="42" name="Rectangle 41"/>
          <p:cNvSpPr/>
          <p:nvPr/>
        </p:nvSpPr>
        <p:spPr>
          <a:xfrm>
            <a:off x="4966001" y="2527002"/>
            <a:ext cx="4463358" cy="461665"/>
          </a:xfrm>
          <a:prstGeom prst="rect">
            <a:avLst/>
          </a:prstGeom>
        </p:spPr>
        <p:txBody>
          <a:bodyPr wrap="square">
            <a:spAutoFit/>
          </a:bodyPr>
          <a:lstStyle/>
          <a:p>
            <a:pPr algn="just"/>
            <a:r>
              <a:rPr lang="fr-FR" sz="1200" dirty="0" smtClean="0"/>
              <a:t>Vérifie </a:t>
            </a:r>
            <a:r>
              <a:rPr lang="fr-FR" sz="1200" dirty="0"/>
              <a:t>l’exactitude des types de données pour chaque colonne, en s’assurant qu’ils correspondent aux types </a:t>
            </a:r>
            <a:r>
              <a:rPr lang="fr-FR" sz="1200" dirty="0" smtClean="0"/>
              <a:t>attendus.</a:t>
            </a:r>
            <a:endParaRPr lang="en-US" sz="1200" dirty="0"/>
          </a:p>
        </p:txBody>
      </p:sp>
      <p:sp>
        <p:nvSpPr>
          <p:cNvPr id="46" name="Rectangle 45"/>
          <p:cNvSpPr/>
          <p:nvPr/>
        </p:nvSpPr>
        <p:spPr>
          <a:xfrm>
            <a:off x="4977499" y="3126635"/>
            <a:ext cx="4451860" cy="461665"/>
          </a:xfrm>
          <a:prstGeom prst="rect">
            <a:avLst/>
          </a:prstGeom>
        </p:spPr>
        <p:txBody>
          <a:bodyPr wrap="square">
            <a:spAutoFit/>
          </a:bodyPr>
          <a:lstStyle/>
          <a:p>
            <a:pPr algn="just"/>
            <a:r>
              <a:rPr lang="fr-FR" sz="1200" dirty="0" smtClean="0"/>
              <a:t>Les </a:t>
            </a:r>
            <a:r>
              <a:rPr lang="fr-FR" sz="1200" dirty="0"/>
              <a:t>attributs spécifiques sont vérifiés pour s’assurer que leurs valeurs sont logiques, numériques et positives.</a:t>
            </a:r>
            <a:endParaRPr lang="en-US" sz="1200" dirty="0"/>
          </a:p>
        </p:txBody>
      </p:sp>
      <p:cxnSp>
        <p:nvCxnSpPr>
          <p:cNvPr id="48" name="Connecteur droit 49">
            <a:extLst>
              <a:ext uri="{FF2B5EF4-FFF2-40B4-BE49-F238E27FC236}">
                <a16:creationId xmlns:a16="http://schemas.microsoft.com/office/drawing/2014/main" id="{25C7246B-7A3D-70AF-1106-1BB59B3FD0AC}"/>
              </a:ext>
            </a:extLst>
          </p:cNvPr>
          <p:cNvCxnSpPr/>
          <p:nvPr/>
        </p:nvCxnSpPr>
        <p:spPr>
          <a:xfrm rot="5400000">
            <a:off x="4707512" y="2183330"/>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Connecteur droit 49">
            <a:extLst>
              <a:ext uri="{FF2B5EF4-FFF2-40B4-BE49-F238E27FC236}">
                <a16:creationId xmlns:a16="http://schemas.microsoft.com/office/drawing/2014/main" id="{25C7246B-7A3D-70AF-1106-1BB59B3FD0AC}"/>
              </a:ext>
            </a:extLst>
          </p:cNvPr>
          <p:cNvCxnSpPr/>
          <p:nvPr/>
        </p:nvCxnSpPr>
        <p:spPr>
          <a:xfrm rot="5400000">
            <a:off x="4707512" y="2794837"/>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25C7246B-7A3D-70AF-1106-1BB59B3FD0AC}"/>
              </a:ext>
            </a:extLst>
          </p:cNvPr>
          <p:cNvCxnSpPr/>
          <p:nvPr/>
        </p:nvCxnSpPr>
        <p:spPr>
          <a:xfrm rot="5400000">
            <a:off x="4719010" y="3338627"/>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977500" y="3658615"/>
            <a:ext cx="4451859" cy="461665"/>
          </a:xfrm>
          <a:prstGeom prst="rect">
            <a:avLst/>
          </a:prstGeom>
        </p:spPr>
        <p:txBody>
          <a:bodyPr wrap="square">
            <a:spAutoFit/>
          </a:bodyPr>
          <a:lstStyle/>
          <a:p>
            <a:pPr algn="just"/>
            <a:r>
              <a:rPr lang="fr-FR" sz="1200" dirty="0" smtClean="0"/>
              <a:t>Analyse </a:t>
            </a:r>
            <a:r>
              <a:rPr lang="fr-FR" sz="1200" dirty="0"/>
              <a:t>les classifications et assure que le statut de la table et des colonnes est approprié</a:t>
            </a:r>
            <a:endParaRPr lang="en-US" sz="1200" dirty="0"/>
          </a:p>
        </p:txBody>
      </p:sp>
      <p:cxnSp>
        <p:nvCxnSpPr>
          <p:cNvPr id="52" name="Connecteur droit 49">
            <a:extLst>
              <a:ext uri="{FF2B5EF4-FFF2-40B4-BE49-F238E27FC236}">
                <a16:creationId xmlns:a16="http://schemas.microsoft.com/office/drawing/2014/main" id="{25C7246B-7A3D-70AF-1106-1BB59B3FD0AC}"/>
              </a:ext>
            </a:extLst>
          </p:cNvPr>
          <p:cNvCxnSpPr/>
          <p:nvPr/>
        </p:nvCxnSpPr>
        <p:spPr>
          <a:xfrm rot="5400000">
            <a:off x="4719010" y="3912241"/>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977499" y="4221417"/>
            <a:ext cx="4451860" cy="461665"/>
          </a:xfrm>
          <a:prstGeom prst="rect">
            <a:avLst/>
          </a:prstGeom>
        </p:spPr>
        <p:txBody>
          <a:bodyPr wrap="square">
            <a:spAutoFit/>
          </a:bodyPr>
          <a:lstStyle/>
          <a:p>
            <a:pPr algn="just"/>
            <a:r>
              <a:rPr lang="fr-FR" sz="1200" dirty="0"/>
              <a:t>L’unicité et le respect du format attendu du ”</a:t>
            </a:r>
            <a:r>
              <a:rPr lang="fr-FR" sz="1200" dirty="0" err="1"/>
              <a:t>Qualified</a:t>
            </a:r>
            <a:r>
              <a:rPr lang="fr-FR" sz="1200" dirty="0"/>
              <a:t> Name” sont vérifiés pour la table et chaque colonne</a:t>
            </a:r>
            <a:endParaRPr lang="en-US" sz="1200" dirty="0"/>
          </a:p>
        </p:txBody>
      </p:sp>
      <p:cxnSp>
        <p:nvCxnSpPr>
          <p:cNvPr id="54" name="Connecteur droit 49">
            <a:extLst>
              <a:ext uri="{FF2B5EF4-FFF2-40B4-BE49-F238E27FC236}">
                <a16:creationId xmlns:a16="http://schemas.microsoft.com/office/drawing/2014/main" id="{25C7246B-7A3D-70AF-1106-1BB59B3FD0AC}"/>
              </a:ext>
            </a:extLst>
          </p:cNvPr>
          <p:cNvCxnSpPr/>
          <p:nvPr/>
        </p:nvCxnSpPr>
        <p:spPr>
          <a:xfrm rot="5400000">
            <a:off x="4719010" y="4465164"/>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Curved Connector 54"/>
          <p:cNvCxnSpPr>
            <a:endCxn id="36" idx="1"/>
          </p:cNvCxnSpPr>
          <p:nvPr/>
        </p:nvCxnSpPr>
        <p:spPr>
          <a:xfrm flipV="1">
            <a:off x="1321650" y="3280670"/>
            <a:ext cx="853584" cy="5784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303203" y="3845862"/>
            <a:ext cx="692603" cy="1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175234" y="5554146"/>
            <a:ext cx="1293944" cy="276999"/>
          </a:xfrm>
          <a:prstGeom prst="rect">
            <a:avLst/>
          </a:prstGeom>
        </p:spPr>
        <p:txBody>
          <a:bodyPr wrap="none">
            <a:spAutoFit/>
          </a:bodyPr>
          <a:lstStyle/>
          <a:p>
            <a:r>
              <a:rPr lang="fr-FR" sz="1200" dirty="0">
                <a:solidFill>
                  <a:schemeClr val="accent5">
                    <a:lumMod val="50000"/>
                  </a:schemeClr>
                </a:solidFill>
                <a:latin typeface="Segoe UI (Corps)"/>
              </a:rPr>
              <a:t>Unicité du GUID</a:t>
            </a:r>
            <a:endParaRPr lang="en-US" sz="1200" dirty="0">
              <a:solidFill>
                <a:schemeClr val="accent5">
                  <a:lumMod val="50000"/>
                </a:schemeClr>
              </a:solidFill>
              <a:latin typeface="Segoe UI (Corps)"/>
            </a:endParaRPr>
          </a:p>
        </p:txBody>
      </p:sp>
      <p:sp>
        <p:nvSpPr>
          <p:cNvPr id="58" name="Rectangle 57"/>
          <p:cNvSpPr/>
          <p:nvPr/>
        </p:nvSpPr>
        <p:spPr>
          <a:xfrm>
            <a:off x="2175234" y="4913049"/>
            <a:ext cx="1553439" cy="276999"/>
          </a:xfrm>
          <a:prstGeom prst="rect">
            <a:avLst/>
          </a:prstGeom>
        </p:spPr>
        <p:txBody>
          <a:bodyPr wrap="none">
            <a:spAutoFit/>
          </a:bodyPr>
          <a:lstStyle/>
          <a:p>
            <a:r>
              <a:rPr lang="fr-FR" sz="1200" dirty="0">
                <a:solidFill>
                  <a:schemeClr val="accent5">
                    <a:lumMod val="50000"/>
                  </a:schemeClr>
                </a:solidFill>
                <a:latin typeface="Segoe UI (Corps)"/>
              </a:rPr>
              <a:t>Validation des dates</a:t>
            </a:r>
            <a:endParaRPr lang="en-US" sz="1200" dirty="0">
              <a:solidFill>
                <a:schemeClr val="accent5">
                  <a:lumMod val="50000"/>
                </a:schemeClr>
              </a:solidFill>
              <a:latin typeface="Segoe UI (Corps)"/>
            </a:endParaRPr>
          </a:p>
        </p:txBody>
      </p:sp>
      <p:cxnSp>
        <p:nvCxnSpPr>
          <p:cNvPr id="75" name="Curved Connector 74"/>
          <p:cNvCxnSpPr/>
          <p:nvPr/>
        </p:nvCxnSpPr>
        <p:spPr>
          <a:xfrm rot="16200000" flipH="1">
            <a:off x="1623573" y="4495654"/>
            <a:ext cx="590294" cy="5257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p:nvPr/>
        </p:nvCxnSpPr>
        <p:spPr>
          <a:xfrm rot="5400000" flipH="1" flipV="1">
            <a:off x="1625082" y="2743018"/>
            <a:ext cx="590294" cy="5257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983977" y="4697561"/>
            <a:ext cx="4451860" cy="646331"/>
          </a:xfrm>
          <a:prstGeom prst="rect">
            <a:avLst/>
          </a:prstGeom>
        </p:spPr>
        <p:txBody>
          <a:bodyPr wrap="square">
            <a:spAutoFit/>
          </a:bodyPr>
          <a:lstStyle/>
          <a:p>
            <a:pPr algn="just"/>
            <a:r>
              <a:rPr lang="fr-FR" sz="1200" dirty="0"/>
              <a:t>Les champs ”</a:t>
            </a:r>
            <a:r>
              <a:rPr lang="fr-FR" sz="1200" dirty="0" err="1"/>
              <a:t>Create</a:t>
            </a:r>
            <a:r>
              <a:rPr lang="fr-FR" sz="1200" dirty="0"/>
              <a:t> Time” et ”</a:t>
            </a:r>
            <a:r>
              <a:rPr lang="fr-FR" sz="1200" dirty="0" err="1"/>
              <a:t>lastAccessTime</a:t>
            </a:r>
            <a:r>
              <a:rPr lang="fr-FR" sz="1200" dirty="0"/>
              <a:t>” sont contrôlés pour s’assurer qu’ils respectent </a:t>
            </a:r>
            <a:r>
              <a:rPr lang="fr-FR" sz="1200" dirty="0" smtClean="0"/>
              <a:t>la format date </a:t>
            </a:r>
            <a:r>
              <a:rPr lang="fr-FR" sz="1200" dirty="0"/>
              <a:t>et que sont chronologiquement cohérentes.</a:t>
            </a:r>
            <a:endParaRPr lang="en-US" sz="1200" dirty="0"/>
          </a:p>
        </p:txBody>
      </p:sp>
      <p:cxnSp>
        <p:nvCxnSpPr>
          <p:cNvPr id="83" name="Connecteur droit 49">
            <a:extLst>
              <a:ext uri="{FF2B5EF4-FFF2-40B4-BE49-F238E27FC236}">
                <a16:creationId xmlns:a16="http://schemas.microsoft.com/office/drawing/2014/main" id="{25C7246B-7A3D-70AF-1106-1BB59B3FD0AC}"/>
              </a:ext>
            </a:extLst>
          </p:cNvPr>
          <p:cNvCxnSpPr/>
          <p:nvPr/>
        </p:nvCxnSpPr>
        <p:spPr>
          <a:xfrm rot="5400000">
            <a:off x="4725488" y="5023500"/>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005771" y="5410576"/>
            <a:ext cx="4451860" cy="461665"/>
          </a:xfrm>
          <a:prstGeom prst="rect">
            <a:avLst/>
          </a:prstGeom>
        </p:spPr>
        <p:txBody>
          <a:bodyPr wrap="square">
            <a:spAutoFit/>
          </a:bodyPr>
          <a:lstStyle/>
          <a:p>
            <a:pPr algn="just"/>
            <a:r>
              <a:rPr lang="fr-FR" sz="1200" dirty="0" smtClean="0"/>
              <a:t>Confirme </a:t>
            </a:r>
            <a:r>
              <a:rPr lang="fr-FR" sz="1200" dirty="0"/>
              <a:t>l’unicité du GUID pour la table et chaque colonne, garantissant ainsi l’identification unique des </a:t>
            </a:r>
            <a:r>
              <a:rPr lang="fr-FR" sz="1200" dirty="0" smtClean="0"/>
              <a:t>éléments.</a:t>
            </a:r>
            <a:endParaRPr lang="en-US" sz="1200" dirty="0"/>
          </a:p>
        </p:txBody>
      </p:sp>
      <p:cxnSp>
        <p:nvCxnSpPr>
          <p:cNvPr id="85" name="Connecteur droit 49">
            <a:extLst>
              <a:ext uri="{FF2B5EF4-FFF2-40B4-BE49-F238E27FC236}">
                <a16:creationId xmlns:a16="http://schemas.microsoft.com/office/drawing/2014/main" id="{25C7246B-7A3D-70AF-1106-1BB59B3FD0AC}"/>
              </a:ext>
            </a:extLst>
          </p:cNvPr>
          <p:cNvCxnSpPr/>
          <p:nvPr/>
        </p:nvCxnSpPr>
        <p:spPr>
          <a:xfrm rot="5400000">
            <a:off x="4747282" y="5654323"/>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a:off x="9622425" y="1988994"/>
            <a:ext cx="678949" cy="3703651"/>
          </a:xfrm>
          <a:prstGeom prst="rightBrace">
            <a:avLst>
              <a:gd name="adj1" fmla="val 259813"/>
              <a:gd name="adj2" fmla="val 502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Rectangle 86"/>
          <p:cNvSpPr/>
          <p:nvPr/>
        </p:nvSpPr>
        <p:spPr>
          <a:xfrm>
            <a:off x="10369842" y="3597060"/>
            <a:ext cx="1608133" cy="523220"/>
          </a:xfrm>
          <a:prstGeom prst="rect">
            <a:avLst/>
          </a:prstGeom>
        </p:spPr>
        <p:txBody>
          <a:bodyPr wrap="none">
            <a:spAutoFit/>
          </a:bodyPr>
          <a:lstStyle/>
          <a:p>
            <a:pPr algn="ctr"/>
            <a:r>
              <a:rPr lang="en-US" sz="1400" dirty="0">
                <a:solidFill>
                  <a:schemeClr val="accent5">
                    <a:lumMod val="50000"/>
                  </a:schemeClr>
                </a:solidFill>
                <a:latin typeface="Segoe UI (Corps)"/>
              </a:rPr>
              <a:t>Rapport </a:t>
            </a:r>
            <a:r>
              <a:rPr lang="en-US" sz="1400" dirty="0" err="1">
                <a:solidFill>
                  <a:schemeClr val="accent5">
                    <a:lumMod val="50000"/>
                  </a:schemeClr>
                </a:solidFill>
                <a:latin typeface="Segoe UI (Corps)"/>
              </a:rPr>
              <a:t>détaillé</a:t>
            </a:r>
            <a:r>
              <a:rPr lang="en-US" sz="1400" dirty="0">
                <a:solidFill>
                  <a:schemeClr val="accent5">
                    <a:lumMod val="50000"/>
                  </a:schemeClr>
                </a:solidFill>
                <a:latin typeface="Segoe UI (Corps)"/>
              </a:rPr>
              <a:t> </a:t>
            </a:r>
            <a:r>
              <a:rPr lang="en-US" sz="1400" dirty="0" smtClean="0">
                <a:solidFill>
                  <a:schemeClr val="accent5">
                    <a:lumMod val="50000"/>
                  </a:schemeClr>
                </a:solidFill>
                <a:latin typeface="Segoe UI (Corps)"/>
              </a:rPr>
              <a:t>&amp;</a:t>
            </a:r>
          </a:p>
          <a:p>
            <a:pPr algn="ctr"/>
            <a:r>
              <a:rPr lang="en-US" sz="1400" dirty="0" smtClean="0">
                <a:solidFill>
                  <a:schemeClr val="accent5">
                    <a:lumMod val="50000"/>
                  </a:schemeClr>
                </a:solidFill>
                <a:latin typeface="Segoe UI (Corps)"/>
              </a:rPr>
              <a:t>notification</a:t>
            </a:r>
            <a:endParaRPr lang="en-US" sz="1400" dirty="0">
              <a:solidFill>
                <a:schemeClr val="accent5">
                  <a:lumMod val="50000"/>
                </a:schemeClr>
              </a:solidFill>
              <a:latin typeface="Segoe UI (Corps)"/>
            </a:endParaRPr>
          </a:p>
        </p:txBody>
      </p:sp>
    </p:spTree>
    <p:extLst>
      <p:ext uri="{BB962C8B-B14F-4D97-AF65-F5344CB8AC3E}">
        <p14:creationId xmlns:p14="http://schemas.microsoft.com/office/powerpoint/2010/main" val="74922226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down)">
                                      <p:cBhvr>
                                        <p:cTn id="25" dur="500"/>
                                        <p:tgtEl>
                                          <p:spTgt spid="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up)">
                                      <p:cBhvr>
                                        <p:cTn id="67" dur="500"/>
                                        <p:tgtEl>
                                          <p:spTgt spid="7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par>
                                <p:cTn id="71" presetID="10"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fade">
                                      <p:cBhvr>
                                        <p:cTn id="76" dur="500"/>
                                        <p:tgtEl>
                                          <p:spTgt spid="8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up)">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fade">
                                      <p:cBhvr>
                                        <p:cTn id="90" dur="500"/>
                                        <p:tgtEl>
                                          <p:spTgt spid="5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wipe(left)">
                                      <p:cBhvr>
                                        <p:cTn id="95" dur="500"/>
                                        <p:tgtEl>
                                          <p:spTgt spid="5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par>
                                <p:cTn id="99" presetID="10" presetClass="entr" presetSubtype="0" fill="hold"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fade">
                                      <p:cBhvr>
                                        <p:cTn id="101" dur="500"/>
                                        <p:tgtEl>
                                          <p:spTgt spid="5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fade">
                                      <p:cBhvr>
                                        <p:cTn id="104" dur="500"/>
                                        <p:tgtEl>
                                          <p:spTgt spid="5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wipe(left)">
                                      <p:cBhvr>
                                        <p:cTn id="109" dur="500"/>
                                        <p:tgtEl>
                                          <p:spTgt spid="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fade">
                                      <p:cBhvr>
                                        <p:cTn id="11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40" grpId="0"/>
      <p:bldP spid="41" grpId="0"/>
      <p:bldP spid="42" grpId="0"/>
      <p:bldP spid="46" grpId="0"/>
      <p:bldP spid="51" grpId="0"/>
      <p:bldP spid="53" grpId="0"/>
      <p:bldP spid="57" grpId="0"/>
      <p:bldP spid="58" grpId="0"/>
      <p:bldP spid="82" grpId="0"/>
      <p:bldP spid="84" grpId="0"/>
      <p:bldP spid="86" grpId="0" animBg="1"/>
      <p:bldP spid="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73853" y="588007"/>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sp>
        <p:nvSpPr>
          <p:cNvPr id="45"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Log </a:t>
            </a:r>
            <a:r>
              <a:rPr lang="en-US" sz="1200" dirty="0" smtClean="0">
                <a:solidFill>
                  <a:schemeClr val="bg1">
                    <a:lumMod val="50000"/>
                  </a:schemeClr>
                </a:solidFill>
                <a:latin typeface="Segoe UI (Corps)"/>
              </a:rPr>
              <a:t>Insights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accent5">
                    <a:lumMod val="50000"/>
                  </a:schemeClr>
                </a:solidFill>
                <a:latin typeface="Segoe UI (Corps)"/>
              </a:rPr>
              <a:t>Les flux de </a:t>
            </a:r>
            <a:r>
              <a:rPr lang="fr-FR" sz="1200" b="1" dirty="0" smtClean="0">
                <a:solidFill>
                  <a:schemeClr val="accent5">
                    <a:lumMod val="50000"/>
                  </a:schemeClr>
                </a:solidFill>
                <a:latin typeface="Segoe UI (Corps)"/>
              </a:rPr>
              <a:t>données </a:t>
            </a:r>
            <a:endParaRPr lang="fr-FR" sz="1200" b="1" dirty="0">
              <a:solidFill>
                <a:schemeClr val="accent5">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t="3224"/>
          <a:stretch/>
        </p:blipFill>
        <p:spPr>
          <a:xfrm>
            <a:off x="1082948" y="2307698"/>
            <a:ext cx="10060139" cy="3595153"/>
          </a:xfrm>
          <a:prstGeom prst="rect">
            <a:avLst/>
          </a:prstGeom>
        </p:spPr>
      </p:pic>
      <p:sp>
        <p:nvSpPr>
          <p:cNvPr id="2" name="TextBox 1"/>
          <p:cNvSpPr txBox="1"/>
          <p:nvPr/>
        </p:nvSpPr>
        <p:spPr>
          <a:xfrm>
            <a:off x="4180084" y="1761167"/>
            <a:ext cx="3865866" cy="307777"/>
          </a:xfrm>
          <a:prstGeom prst="rect">
            <a:avLst/>
          </a:prstGeom>
          <a:noFill/>
        </p:spPr>
        <p:txBody>
          <a:bodyPr wrap="none" rtlCol="0">
            <a:spAutoFit/>
          </a:bodyPr>
          <a:lstStyle/>
          <a:p>
            <a:r>
              <a:rPr lang="en-US" sz="1400" dirty="0" smtClean="0">
                <a:solidFill>
                  <a:schemeClr val="accent5">
                    <a:lumMod val="50000"/>
                  </a:schemeClr>
                </a:solidFill>
                <a:latin typeface="Segoe UI (Corps)"/>
              </a:rPr>
              <a:t>Template de flux de </a:t>
            </a:r>
            <a:r>
              <a:rPr lang="en-US" sz="1400" dirty="0" err="1" smtClean="0">
                <a:solidFill>
                  <a:schemeClr val="accent5">
                    <a:lumMod val="50000"/>
                  </a:schemeClr>
                </a:solidFill>
                <a:latin typeface="Segoe UI (Corps)"/>
              </a:rPr>
              <a:t>données</a:t>
            </a:r>
            <a:r>
              <a:rPr lang="en-US" sz="1400" dirty="0" smtClean="0">
                <a:solidFill>
                  <a:schemeClr val="accent5">
                    <a:lumMod val="50000"/>
                  </a:schemeClr>
                </a:solidFill>
                <a:latin typeface="Segoe UI (Corps)"/>
              </a:rPr>
              <a:t> </a:t>
            </a:r>
            <a:r>
              <a:rPr lang="en-US" sz="1400" dirty="0" err="1" smtClean="0">
                <a:solidFill>
                  <a:schemeClr val="accent5">
                    <a:lumMod val="50000"/>
                  </a:schemeClr>
                </a:solidFill>
                <a:latin typeface="Segoe UI (Corps)"/>
              </a:rPr>
              <a:t>dans</a:t>
            </a:r>
            <a:r>
              <a:rPr lang="en-US" sz="1400" dirty="0" smtClean="0">
                <a:solidFill>
                  <a:schemeClr val="accent5">
                    <a:lumMod val="50000"/>
                  </a:schemeClr>
                </a:solidFill>
                <a:latin typeface="Segoe UI (Corps)"/>
              </a:rPr>
              <a:t> Apache </a:t>
            </a:r>
            <a:r>
              <a:rPr lang="en-US" sz="1400" dirty="0" err="1" smtClean="0">
                <a:solidFill>
                  <a:schemeClr val="accent5">
                    <a:lumMod val="50000"/>
                  </a:schemeClr>
                </a:solidFill>
                <a:latin typeface="Segoe UI (Corps)"/>
              </a:rPr>
              <a:t>Nifi</a:t>
            </a:r>
            <a:endParaRPr lang="en-US" sz="1400" dirty="0">
              <a:solidFill>
                <a:schemeClr val="accent5">
                  <a:lumMod val="50000"/>
                </a:schemeClr>
              </a:solidFill>
              <a:latin typeface="Segoe UI (Corps)"/>
            </a:endParaRPr>
          </a:p>
        </p:txBody>
      </p:sp>
      <p:grpSp>
        <p:nvGrpSpPr>
          <p:cNvPr id="6" name="Group 5"/>
          <p:cNvGrpSpPr/>
          <p:nvPr/>
        </p:nvGrpSpPr>
        <p:grpSpPr>
          <a:xfrm>
            <a:off x="5306475" y="858934"/>
            <a:ext cx="1715243" cy="219481"/>
            <a:chOff x="3098687" y="1229033"/>
            <a:chExt cx="4435660" cy="515088"/>
          </a:xfrm>
        </p:grpSpPr>
        <p:cxnSp>
          <p:nvCxnSpPr>
            <p:cNvPr id="25"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26"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4976096" y="1122304"/>
            <a:ext cx="660758"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0" name="Rectangle 29"/>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1" name="Rectangle 30"/>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spTree>
    <p:extLst>
      <p:ext uri="{BB962C8B-B14F-4D97-AF65-F5344CB8AC3E}">
        <p14:creationId xmlns:p14="http://schemas.microsoft.com/office/powerpoint/2010/main" val="76668635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Orchestration </a:t>
            </a:r>
            <a:r>
              <a:rPr lang="en-US" sz="1200" b="1" dirty="0" smtClean="0">
                <a:solidFill>
                  <a:schemeClr val="accent5">
                    <a:lumMod val="50000"/>
                  </a:schemeClr>
                </a:solidFill>
                <a:latin typeface="Segoe UI (Corps)"/>
              </a:rPr>
              <a:t>des </a:t>
            </a:r>
            <a:r>
              <a:rPr lang="en-US" sz="1200" b="1" dirty="0" err="1">
                <a:solidFill>
                  <a:schemeClr val="accent5">
                    <a:lumMod val="50000"/>
                  </a:schemeClr>
                </a:solidFill>
                <a:latin typeface="Segoe UI (Corps)"/>
              </a:rPr>
              <a:t>worfklows</a:t>
            </a:r>
            <a:endParaRPr lang="en-US" sz="1200" b="1" dirty="0">
              <a:solidFill>
                <a:schemeClr val="accent5">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943" y="2258390"/>
            <a:ext cx="2935511" cy="18636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1197" y="4340261"/>
            <a:ext cx="2721392" cy="1907268"/>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5415" y="2856362"/>
            <a:ext cx="6492364" cy="2437533"/>
          </a:xfrm>
          <a:prstGeom prst="rect">
            <a:avLst/>
          </a:prstGeom>
        </p:spPr>
      </p:pic>
      <p:sp>
        <p:nvSpPr>
          <p:cNvPr id="25" name="TextBox 24"/>
          <p:cNvSpPr txBox="1"/>
          <p:nvPr/>
        </p:nvSpPr>
        <p:spPr>
          <a:xfrm>
            <a:off x="4763873" y="1695339"/>
            <a:ext cx="2664255" cy="307777"/>
          </a:xfrm>
          <a:prstGeom prst="rect">
            <a:avLst/>
          </a:prstGeom>
          <a:noFill/>
        </p:spPr>
        <p:txBody>
          <a:bodyPr wrap="none" rtlCol="0">
            <a:spAutoFit/>
          </a:bodyPr>
          <a:lstStyle/>
          <a:p>
            <a:r>
              <a:rPr lang="en-US" sz="1400" b="1" dirty="0" smtClean="0">
                <a:solidFill>
                  <a:schemeClr val="accent5">
                    <a:lumMod val="50000"/>
                  </a:schemeClr>
                </a:solidFill>
                <a:latin typeface="Segoe UI (Corps)"/>
              </a:rPr>
              <a:t>DAGs</a:t>
            </a:r>
            <a:r>
              <a:rPr lang="en-US" sz="1400" dirty="0">
                <a:solidFill>
                  <a:schemeClr val="accent5">
                    <a:lumMod val="50000"/>
                  </a:schemeClr>
                </a:solidFill>
                <a:latin typeface="Segoe UI (Corps)"/>
              </a:rPr>
              <a:t> (Directed Acyclic Graph)</a:t>
            </a:r>
            <a:endParaRPr lang="en-US" sz="1100" dirty="0">
              <a:solidFill>
                <a:schemeClr val="accent5">
                  <a:lumMod val="50000"/>
                </a:schemeClr>
              </a:solidFill>
              <a:latin typeface="Segoe UI (Corps)"/>
            </a:endParaRPr>
          </a:p>
        </p:txBody>
      </p:sp>
      <p:sp>
        <p:nvSpPr>
          <p:cNvPr id="4" name="Rectangle 3"/>
          <p:cNvSpPr/>
          <p:nvPr/>
        </p:nvSpPr>
        <p:spPr>
          <a:xfrm>
            <a:off x="965200" y="2404533"/>
            <a:ext cx="596900" cy="131234"/>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347962" y="4457699"/>
            <a:ext cx="596900" cy="131234"/>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p:cNvSpPr/>
          <p:nvPr/>
        </p:nvSpPr>
        <p:spPr>
          <a:xfrm>
            <a:off x="5117725" y="3056467"/>
            <a:ext cx="1253442" cy="133734"/>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Log </a:t>
            </a:r>
            <a:r>
              <a:rPr lang="en-US" sz="1200" dirty="0" smtClean="0">
                <a:solidFill>
                  <a:schemeClr val="bg1">
                    <a:lumMod val="50000"/>
                  </a:schemeClr>
                </a:solidFill>
                <a:latin typeface="Segoe UI (Corps)"/>
              </a:rPr>
              <a:t>Insights</a:t>
            </a:r>
            <a:endParaRPr lang="en-US" sz="1200" dirty="0">
              <a:solidFill>
                <a:schemeClr val="bg1">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60758"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cxnSp>
        <p:nvCxnSpPr>
          <p:cNvPr id="36" name="Connecteur droit avec flèche 30">
            <a:extLst>
              <a:ext uri="{FF2B5EF4-FFF2-40B4-BE49-F238E27FC236}">
                <a16:creationId xmlns:a16="http://schemas.microsoft.com/office/drawing/2014/main" id="{3FDA47EE-4126-6E2A-1F5D-9C1F14B79273}"/>
              </a:ext>
            </a:extLst>
          </p:cNvPr>
          <p:cNvCxnSpPr>
            <a:cxnSpLocks/>
            <a:endCxn id="37" idx="0"/>
          </p:cNvCxnSpPr>
          <p:nvPr/>
        </p:nvCxnSpPr>
        <p:spPr>
          <a:xfrm>
            <a:off x="10490200" y="4588933"/>
            <a:ext cx="308" cy="478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reeform 82">
            <a:extLst>
              <a:ext uri="{FF2B5EF4-FFF2-40B4-BE49-F238E27FC236}">
                <a16:creationId xmlns:a16="http://schemas.microsoft.com/office/drawing/2014/main" id="{B77F0EF0-15BB-1BE9-0A81-5BD137964007}"/>
              </a:ext>
            </a:extLst>
          </p:cNvPr>
          <p:cNvSpPr/>
          <p:nvPr/>
        </p:nvSpPr>
        <p:spPr bwMode="gray">
          <a:xfrm>
            <a:off x="9443309" y="5066993"/>
            <a:ext cx="2094398"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dirty="0">
                <a:solidFill>
                  <a:schemeClr val="bg1">
                    <a:lumMod val="50000"/>
                  </a:schemeClr>
                </a:solidFill>
                <a:latin typeface="Segoe UI (Corps)"/>
              </a:rPr>
              <a:t>Après vérification de la qualité et génération des logs, les parties prenantes sont </a:t>
            </a:r>
            <a:r>
              <a:rPr lang="fr-FR" sz="1200" dirty="0" smtClean="0">
                <a:solidFill>
                  <a:schemeClr val="bg1">
                    <a:lumMod val="50000"/>
                  </a:schemeClr>
                </a:solidFill>
                <a:latin typeface="Segoe UI (Corps)"/>
              </a:rPr>
              <a:t>notifiées par mail.</a:t>
            </a:r>
            <a:endParaRPr lang="en-US" sz="1000" dirty="0">
              <a:solidFill>
                <a:schemeClr val="bg1">
                  <a:lumMod val="50000"/>
                </a:schemeClr>
              </a:solidFill>
              <a:effectLst/>
              <a:latin typeface="Segoe UI (Corps)"/>
            </a:endParaRPr>
          </a:p>
        </p:txBody>
      </p:sp>
    </p:spTree>
    <p:extLst>
      <p:ext uri="{BB962C8B-B14F-4D97-AF65-F5344CB8AC3E}">
        <p14:creationId xmlns:p14="http://schemas.microsoft.com/office/powerpoint/2010/main" val="139302509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b="1" dirty="0">
                <a:solidFill>
                  <a:schemeClr val="accent5">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398" y="3112372"/>
            <a:ext cx="4385934" cy="2299010"/>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6580" y="2322329"/>
            <a:ext cx="4541229" cy="3879096"/>
          </a:xfrm>
          <a:prstGeom prst="rect">
            <a:avLst/>
          </a:prstGeom>
        </p:spPr>
      </p:pic>
      <p:cxnSp>
        <p:nvCxnSpPr>
          <p:cNvPr id="38" name="Straight Arrow Connector 37"/>
          <p:cNvCxnSpPr/>
          <p:nvPr/>
        </p:nvCxnSpPr>
        <p:spPr>
          <a:xfrm>
            <a:off x="4857332" y="4261877"/>
            <a:ext cx="266962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5310593" y="3984878"/>
            <a:ext cx="1707519" cy="276999"/>
          </a:xfrm>
          <a:prstGeom prst="rect">
            <a:avLst/>
          </a:prstGeom>
        </p:spPr>
        <p:txBody>
          <a:bodyPr wrap="none">
            <a:spAutoFit/>
          </a:bodyPr>
          <a:lstStyle/>
          <a:p>
            <a:r>
              <a:rPr lang="en-US" sz="1200" i="1" dirty="0" err="1"/>
              <a:t>G</a:t>
            </a:r>
            <a:r>
              <a:rPr lang="en-US" sz="1200" i="1" dirty="0" err="1" smtClean="0"/>
              <a:t>énération</a:t>
            </a:r>
            <a:r>
              <a:rPr lang="en-US" sz="1200" i="1" dirty="0" smtClean="0"/>
              <a:t> de résumé …</a:t>
            </a:r>
            <a:endParaRPr lang="en-US" sz="1200" i="1" dirty="0"/>
          </a:p>
        </p:txBody>
      </p:sp>
    </p:spTree>
    <p:extLst>
      <p:ext uri="{BB962C8B-B14F-4D97-AF65-F5344CB8AC3E}">
        <p14:creationId xmlns:p14="http://schemas.microsoft.com/office/powerpoint/2010/main" val="357806183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b="1" dirty="0">
                <a:solidFill>
                  <a:schemeClr val="accent5">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805" y="2310953"/>
            <a:ext cx="3705890" cy="2819314"/>
          </a:xfrm>
          <a:prstGeom prst="rect">
            <a:avLst/>
          </a:prstGeom>
        </p:spPr>
      </p:pic>
      <p:sp>
        <p:nvSpPr>
          <p:cNvPr id="5" name="TextBox 4"/>
          <p:cNvSpPr txBox="1"/>
          <p:nvPr/>
        </p:nvSpPr>
        <p:spPr>
          <a:xfrm>
            <a:off x="2819400" y="6388100"/>
            <a:ext cx="184731" cy="369332"/>
          </a:xfrm>
          <a:prstGeom prst="rect">
            <a:avLst/>
          </a:prstGeom>
          <a:noFill/>
        </p:spPr>
        <p:txBody>
          <a:bodyPr wrap="none" rtlCol="0">
            <a:spAutoFit/>
          </a:bodyPr>
          <a:lstStyle/>
          <a:p>
            <a:endParaRPr lang="en-US" dirty="0"/>
          </a:p>
        </p:txBody>
      </p:sp>
      <p:sp>
        <p:nvSpPr>
          <p:cNvPr id="40" name="Freeform 82">
            <a:extLst>
              <a:ext uri="{FF2B5EF4-FFF2-40B4-BE49-F238E27FC236}">
                <a16:creationId xmlns:a16="http://schemas.microsoft.com/office/drawing/2014/main" id="{B77F0EF0-15BB-1BE9-0A81-5BD137964007}"/>
              </a:ext>
            </a:extLst>
          </p:cNvPr>
          <p:cNvSpPr/>
          <p:nvPr/>
        </p:nvSpPr>
        <p:spPr bwMode="gray">
          <a:xfrm>
            <a:off x="969424" y="5650947"/>
            <a:ext cx="1762279"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200" dirty="0">
                <a:solidFill>
                  <a:schemeClr val="bg1">
                    <a:lumMod val="50000"/>
                  </a:schemeClr>
                </a:solidFill>
                <a:latin typeface="Segoe UI (Corps)"/>
              </a:rPr>
              <a:t>On </a:t>
            </a:r>
            <a:r>
              <a:rPr lang="en-US" sz="1200" dirty="0" err="1">
                <a:solidFill>
                  <a:schemeClr val="bg1">
                    <a:lumMod val="50000"/>
                  </a:schemeClr>
                </a:solidFill>
                <a:latin typeface="Segoe UI (Corps)"/>
              </a:rPr>
              <a:t>peut</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cliquer</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ici</a:t>
            </a:r>
            <a:r>
              <a:rPr lang="en-US" sz="1200" dirty="0">
                <a:solidFill>
                  <a:schemeClr val="bg1">
                    <a:lumMod val="50000"/>
                  </a:schemeClr>
                </a:solidFill>
                <a:latin typeface="Segoe UI (Corps)"/>
              </a:rPr>
              <a:t> pour </a:t>
            </a:r>
            <a:r>
              <a:rPr lang="en-US" sz="1200" b="1" dirty="0" err="1">
                <a:solidFill>
                  <a:schemeClr val="bg1">
                    <a:lumMod val="50000"/>
                  </a:schemeClr>
                </a:solidFill>
                <a:latin typeface="Segoe UI (Corps)"/>
              </a:rPr>
              <a:t>résumer</a:t>
            </a:r>
            <a:r>
              <a:rPr lang="en-US" sz="1200" dirty="0">
                <a:solidFill>
                  <a:schemeClr val="bg1">
                    <a:lumMod val="50000"/>
                  </a:schemeClr>
                </a:solidFill>
                <a:latin typeface="Segoe UI (Corps)"/>
              </a:rPr>
              <a:t> le </a:t>
            </a:r>
            <a:r>
              <a:rPr lang="en-US" sz="1200" dirty="0" err="1">
                <a:solidFill>
                  <a:schemeClr val="bg1">
                    <a:lumMod val="50000"/>
                  </a:schemeClr>
                </a:solidFill>
                <a:latin typeface="Segoe UI (Corps)"/>
              </a:rPr>
              <a:t>contenu</a:t>
            </a:r>
            <a:r>
              <a:rPr lang="en-US" sz="1200" dirty="0">
                <a:solidFill>
                  <a:schemeClr val="bg1">
                    <a:lumMod val="50000"/>
                  </a:schemeClr>
                </a:solidFill>
                <a:latin typeface="Segoe UI (Corps)"/>
              </a:rPr>
              <a:t> du </a:t>
            </a:r>
            <a:r>
              <a:rPr lang="en-US" sz="1200" dirty="0" err="1">
                <a:solidFill>
                  <a:schemeClr val="bg1">
                    <a:lumMod val="50000"/>
                  </a:schemeClr>
                </a:solidFill>
                <a:latin typeface="Segoe UI (Corps)"/>
              </a:rPr>
              <a:t>fichier</a:t>
            </a:r>
            <a:r>
              <a:rPr lang="en-US" sz="1200" dirty="0">
                <a:solidFill>
                  <a:schemeClr val="bg1">
                    <a:lumMod val="50000"/>
                  </a:schemeClr>
                </a:solidFill>
                <a:latin typeface="Segoe UI (Corps)"/>
              </a:rPr>
              <a:t> Log </a:t>
            </a:r>
            <a:r>
              <a:rPr lang="en-US" sz="1200" dirty="0" err="1">
                <a:solidFill>
                  <a:schemeClr val="bg1">
                    <a:lumMod val="50000"/>
                  </a:schemeClr>
                </a:solidFill>
                <a:latin typeface="Segoe UI (Corps)"/>
              </a:rPr>
              <a:t>fourni</a:t>
            </a:r>
            <a:r>
              <a:rPr lang="en-US" sz="1200" dirty="0">
                <a:solidFill>
                  <a:schemeClr val="bg1">
                    <a:lumMod val="50000"/>
                  </a:schemeClr>
                </a:solidFill>
                <a:latin typeface="Segoe UI (Corps)"/>
              </a:rPr>
              <a:t>.</a:t>
            </a:r>
            <a:endParaRPr lang="en-US" sz="1200" dirty="0">
              <a:solidFill>
                <a:schemeClr val="bg1">
                  <a:lumMod val="50000"/>
                </a:schemeClr>
              </a:solidFill>
              <a:latin typeface="Segoe UI (Corp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185" y="2233792"/>
            <a:ext cx="4157415" cy="2984523"/>
          </a:xfrm>
          <a:prstGeom prst="rect">
            <a:avLst/>
          </a:prstGeom>
        </p:spPr>
      </p:pic>
      <p:cxnSp>
        <p:nvCxnSpPr>
          <p:cNvPr id="41" name="Connecteur droit avec flèche 30">
            <a:extLst>
              <a:ext uri="{FF2B5EF4-FFF2-40B4-BE49-F238E27FC236}">
                <a16:creationId xmlns:a16="http://schemas.microsoft.com/office/drawing/2014/main" id="{3FDA47EE-4126-6E2A-1F5D-9C1F14B79273}"/>
              </a:ext>
            </a:extLst>
          </p:cNvPr>
          <p:cNvCxnSpPr>
            <a:cxnSpLocks/>
            <a:endCxn id="40" idx="0"/>
          </p:cNvCxnSpPr>
          <p:nvPr/>
        </p:nvCxnSpPr>
        <p:spPr>
          <a:xfrm>
            <a:off x="1847750" y="5152858"/>
            <a:ext cx="2814" cy="49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3"/>
            <a:endCxn id="4" idx="1"/>
          </p:cNvCxnSpPr>
          <p:nvPr/>
        </p:nvCxnSpPr>
        <p:spPr>
          <a:xfrm flipV="1">
            <a:off x="5485600" y="3720610"/>
            <a:ext cx="1708205" cy="5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967263" y="3474389"/>
            <a:ext cx="652743" cy="246221"/>
          </a:xfrm>
          <a:prstGeom prst="rect">
            <a:avLst/>
          </a:prstGeom>
          <a:noFill/>
        </p:spPr>
        <p:txBody>
          <a:bodyPr wrap="none" rtlCol="0">
            <a:spAutoFit/>
          </a:bodyPr>
          <a:lstStyle/>
          <a:p>
            <a:r>
              <a:rPr lang="en-US" sz="1000" dirty="0" err="1" smtClean="0">
                <a:latin typeface="Segoe UI (Corps)"/>
              </a:rPr>
              <a:t>Résultat</a:t>
            </a:r>
            <a:endParaRPr lang="en-US" sz="1000" dirty="0">
              <a:latin typeface="Segoe UI (Corps)"/>
            </a:endParaRPr>
          </a:p>
        </p:txBody>
      </p:sp>
      <p:cxnSp>
        <p:nvCxnSpPr>
          <p:cNvPr id="53" name="Connecteur droit avec flèche 30">
            <a:extLst>
              <a:ext uri="{FF2B5EF4-FFF2-40B4-BE49-F238E27FC236}">
                <a16:creationId xmlns:a16="http://schemas.microsoft.com/office/drawing/2014/main" id="{3FDA47EE-4126-6E2A-1F5D-9C1F14B79273}"/>
              </a:ext>
            </a:extLst>
          </p:cNvPr>
          <p:cNvCxnSpPr>
            <a:cxnSpLocks/>
            <a:endCxn id="61" idx="0"/>
          </p:cNvCxnSpPr>
          <p:nvPr/>
        </p:nvCxnSpPr>
        <p:spPr>
          <a:xfrm>
            <a:off x="7720442" y="5130267"/>
            <a:ext cx="4705" cy="466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reeform 82">
            <a:extLst>
              <a:ext uri="{FF2B5EF4-FFF2-40B4-BE49-F238E27FC236}">
                <a16:creationId xmlns:a16="http://schemas.microsoft.com/office/drawing/2014/main" id="{B77F0EF0-15BB-1BE9-0A81-5BD137964007}"/>
              </a:ext>
            </a:extLst>
          </p:cNvPr>
          <p:cNvSpPr/>
          <p:nvPr/>
        </p:nvSpPr>
        <p:spPr bwMode="gray">
          <a:xfrm>
            <a:off x="6811218" y="5596710"/>
            <a:ext cx="1827857"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dirty="0">
                <a:solidFill>
                  <a:schemeClr val="bg1">
                    <a:lumMod val="50000"/>
                  </a:schemeClr>
                </a:solidFill>
                <a:latin typeface="Segoe UI (Corps)"/>
              </a:rPr>
              <a:t>Après génération du résumé, l’utilisateur peut envoyer ça par e-mail aux parties prenantes.</a:t>
            </a:r>
            <a:endParaRPr lang="en-US" sz="1000" dirty="0">
              <a:solidFill>
                <a:schemeClr val="bg1">
                  <a:lumMod val="50000"/>
                </a:schemeClr>
              </a:solidFill>
              <a:effectLst/>
              <a:latin typeface="Segoe UI (Corps)"/>
            </a:endParaRPr>
          </a:p>
        </p:txBody>
      </p:sp>
      <p:sp>
        <p:nvSpPr>
          <p:cNvPr id="56" name="TextBox 55"/>
          <p:cNvSpPr txBox="1"/>
          <p:nvPr/>
        </p:nvSpPr>
        <p:spPr>
          <a:xfrm>
            <a:off x="4377420" y="1674849"/>
            <a:ext cx="3437159" cy="307777"/>
          </a:xfrm>
          <a:prstGeom prst="rect">
            <a:avLst/>
          </a:prstGeom>
          <a:noFill/>
        </p:spPr>
        <p:txBody>
          <a:bodyPr wrap="none" rtlCol="0">
            <a:spAutoFit/>
          </a:bodyPr>
          <a:lstStyle/>
          <a:p>
            <a:pPr algn="ctr"/>
            <a:r>
              <a:rPr lang="en-US" sz="1400" dirty="0" smtClean="0">
                <a:solidFill>
                  <a:schemeClr val="accent5">
                    <a:lumMod val="50000"/>
                  </a:schemeClr>
                </a:solidFill>
                <a:latin typeface="Segoe UI (Corps)"/>
              </a:rPr>
              <a:t>Interface Utilisateur pour r</a:t>
            </a:r>
            <a:r>
              <a:rPr lang="fr-FR" sz="1400" dirty="0" smtClean="0">
                <a:solidFill>
                  <a:schemeClr val="accent5">
                    <a:lumMod val="50000"/>
                  </a:schemeClr>
                </a:solidFill>
                <a:latin typeface="Segoe UI (Corps)"/>
              </a:rPr>
              <a:t>é</a:t>
            </a:r>
            <a:r>
              <a:rPr lang="en-US" sz="1400" dirty="0" smtClean="0">
                <a:solidFill>
                  <a:schemeClr val="accent5">
                    <a:lumMod val="50000"/>
                  </a:schemeClr>
                </a:solidFill>
                <a:latin typeface="Segoe UI (Corps)"/>
              </a:rPr>
              <a:t>sum</a:t>
            </a:r>
            <a:r>
              <a:rPr lang="fr-FR" sz="1400" dirty="0" smtClean="0">
                <a:solidFill>
                  <a:schemeClr val="accent5">
                    <a:lumMod val="50000"/>
                  </a:schemeClr>
                </a:solidFill>
                <a:latin typeface="Segoe UI (Corps)"/>
              </a:rPr>
              <a:t>é</a:t>
            </a:r>
            <a:r>
              <a:rPr lang="en-US" sz="1400" dirty="0" smtClean="0">
                <a:solidFill>
                  <a:schemeClr val="accent5">
                    <a:lumMod val="50000"/>
                  </a:schemeClr>
                </a:solidFill>
                <a:latin typeface="Segoe UI (Corps)"/>
              </a:rPr>
              <a:t> les logs</a:t>
            </a:r>
            <a:endParaRPr lang="en-US" sz="1400" dirty="0">
              <a:solidFill>
                <a:schemeClr val="accent5">
                  <a:lumMod val="50000"/>
                </a:schemeClr>
              </a:solidFill>
              <a:latin typeface="Segoe UI (Corps)"/>
            </a:endParaRPr>
          </a:p>
        </p:txBody>
      </p:sp>
      <p:sp>
        <p:nvSpPr>
          <p:cNvPr id="75" name="Freeform 82">
            <a:extLst>
              <a:ext uri="{FF2B5EF4-FFF2-40B4-BE49-F238E27FC236}">
                <a16:creationId xmlns:a16="http://schemas.microsoft.com/office/drawing/2014/main" id="{B77F0EF0-15BB-1BE9-0A81-5BD137964007}"/>
              </a:ext>
            </a:extLst>
          </p:cNvPr>
          <p:cNvSpPr/>
          <p:nvPr/>
        </p:nvSpPr>
        <p:spPr bwMode="gray">
          <a:xfrm>
            <a:off x="5479836" y="2271066"/>
            <a:ext cx="1713970" cy="770691"/>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100" dirty="0">
                <a:solidFill>
                  <a:schemeClr val="bg1">
                    <a:lumMod val="50000"/>
                  </a:schemeClr>
                </a:solidFill>
                <a:latin typeface="Segoe UI (Corps)"/>
              </a:rPr>
              <a:t>On </a:t>
            </a:r>
            <a:r>
              <a:rPr lang="en-US" sz="1100" dirty="0" err="1">
                <a:solidFill>
                  <a:schemeClr val="bg1">
                    <a:lumMod val="50000"/>
                  </a:schemeClr>
                </a:solidFill>
                <a:latin typeface="Segoe UI (Corps)"/>
              </a:rPr>
              <a:t>peut</a:t>
            </a:r>
            <a:r>
              <a:rPr lang="en-US" sz="1100" dirty="0">
                <a:solidFill>
                  <a:schemeClr val="bg1">
                    <a:lumMod val="50000"/>
                  </a:schemeClr>
                </a:solidFill>
                <a:latin typeface="Segoe UI (Corps)"/>
              </a:rPr>
              <a:t> </a:t>
            </a:r>
            <a:r>
              <a:rPr lang="en-US" sz="1100" dirty="0" err="1">
                <a:solidFill>
                  <a:schemeClr val="bg1">
                    <a:lumMod val="50000"/>
                  </a:schemeClr>
                </a:solidFill>
                <a:latin typeface="Segoe UI (Corps)"/>
              </a:rPr>
              <a:t>cliquer</a:t>
            </a:r>
            <a:r>
              <a:rPr lang="en-US" sz="1100" dirty="0">
                <a:solidFill>
                  <a:schemeClr val="bg1">
                    <a:lumMod val="50000"/>
                  </a:schemeClr>
                </a:solidFill>
                <a:latin typeface="Segoe UI (Corps)"/>
              </a:rPr>
              <a:t> </a:t>
            </a:r>
            <a:r>
              <a:rPr lang="en-US" sz="1100" dirty="0" err="1">
                <a:solidFill>
                  <a:schemeClr val="bg1">
                    <a:lumMod val="50000"/>
                  </a:schemeClr>
                </a:solidFill>
                <a:latin typeface="Segoe UI (Corps)"/>
              </a:rPr>
              <a:t>ici</a:t>
            </a:r>
            <a:r>
              <a:rPr lang="en-US" sz="1100" dirty="0">
                <a:solidFill>
                  <a:schemeClr val="bg1">
                    <a:lumMod val="50000"/>
                  </a:schemeClr>
                </a:solidFill>
                <a:latin typeface="Segoe UI (Corps)"/>
              </a:rPr>
              <a:t> pour </a:t>
            </a:r>
            <a:r>
              <a:rPr lang="en-US" sz="1100" b="1" dirty="0" smtClean="0">
                <a:solidFill>
                  <a:schemeClr val="bg1">
                    <a:lumMod val="50000"/>
                  </a:schemeClr>
                </a:solidFill>
                <a:latin typeface="Segoe UI (Corps)"/>
              </a:rPr>
              <a:t>uploader </a:t>
            </a:r>
            <a:r>
              <a:rPr lang="en-US" sz="1100" dirty="0" smtClean="0">
                <a:solidFill>
                  <a:schemeClr val="bg1">
                    <a:lumMod val="50000"/>
                  </a:schemeClr>
                </a:solidFill>
                <a:latin typeface="Segoe UI (Corps)"/>
              </a:rPr>
              <a:t>un </a:t>
            </a:r>
            <a:r>
              <a:rPr lang="en-US" sz="1100" dirty="0" err="1" smtClean="0">
                <a:solidFill>
                  <a:schemeClr val="bg1">
                    <a:lumMod val="50000"/>
                  </a:schemeClr>
                </a:solidFill>
                <a:latin typeface="Segoe UI (Corps)"/>
              </a:rPr>
              <a:t>fichier</a:t>
            </a:r>
            <a:r>
              <a:rPr lang="en-US" sz="1100" dirty="0" smtClean="0">
                <a:solidFill>
                  <a:schemeClr val="bg1">
                    <a:lumMod val="50000"/>
                  </a:schemeClr>
                </a:solidFill>
                <a:latin typeface="Segoe UI (Corps)"/>
              </a:rPr>
              <a:t> de </a:t>
            </a:r>
            <a:r>
              <a:rPr lang="en-US" sz="1100" dirty="0" err="1" smtClean="0">
                <a:solidFill>
                  <a:schemeClr val="bg1">
                    <a:lumMod val="50000"/>
                  </a:schemeClr>
                </a:solidFill>
                <a:latin typeface="Segoe UI (Corps)"/>
              </a:rPr>
              <a:t>journaux</a:t>
            </a:r>
            <a:r>
              <a:rPr lang="en-US" sz="1100" dirty="0" smtClean="0">
                <a:solidFill>
                  <a:schemeClr val="bg1">
                    <a:lumMod val="50000"/>
                  </a:schemeClr>
                </a:solidFill>
                <a:latin typeface="Segoe UI (Corps)"/>
              </a:rPr>
              <a:t> </a:t>
            </a:r>
            <a:r>
              <a:rPr lang="en-US" sz="1100" b="1" dirty="0" smtClean="0">
                <a:solidFill>
                  <a:schemeClr val="bg1">
                    <a:lumMod val="50000"/>
                  </a:schemeClr>
                </a:solidFill>
                <a:latin typeface="Segoe UI (Corps)"/>
              </a:rPr>
              <a:t>(logs)</a:t>
            </a:r>
            <a:endParaRPr lang="en-US" sz="1100" dirty="0">
              <a:solidFill>
                <a:schemeClr val="bg1">
                  <a:lumMod val="50000"/>
                </a:schemeClr>
              </a:solidFill>
              <a:latin typeface="Segoe UI (Corps)"/>
            </a:endParaRPr>
          </a:p>
        </p:txBody>
      </p:sp>
      <p:cxnSp>
        <p:nvCxnSpPr>
          <p:cNvPr id="76" name="Connecteur droit avec flèche 30">
            <a:extLst>
              <a:ext uri="{FF2B5EF4-FFF2-40B4-BE49-F238E27FC236}">
                <a16:creationId xmlns:a16="http://schemas.microsoft.com/office/drawing/2014/main" id="{3FDA47EE-4126-6E2A-1F5D-9C1F14B79273}"/>
              </a:ext>
            </a:extLst>
          </p:cNvPr>
          <p:cNvCxnSpPr>
            <a:cxnSpLocks/>
            <a:stCxn id="75" idx="1"/>
          </p:cNvCxnSpPr>
          <p:nvPr/>
        </p:nvCxnSpPr>
        <p:spPr>
          <a:xfrm flipH="1">
            <a:off x="4839128" y="2656412"/>
            <a:ext cx="640708" cy="817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939653" y="3986591"/>
            <a:ext cx="1153062"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925819"/>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wipe(left)">
                                      <p:cBhvr>
                                        <p:cTn id="17" dur="75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2" grpId="0"/>
      <p:bldP spid="61" grpId="0" animBg="1"/>
      <p:bldP spid="7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4" name="Rectangle 33"/>
          <p:cNvSpPr/>
          <p:nvPr/>
        </p:nvSpPr>
        <p:spPr>
          <a:xfrm>
            <a:off x="5895481" y="1137767"/>
            <a:ext cx="670376" cy="246221"/>
          </a:xfrm>
          <a:prstGeom prst="rect">
            <a:avLst/>
          </a:prstGeom>
        </p:spPr>
        <p:txBody>
          <a:bodyPr wrap="none">
            <a:spAutoFit/>
          </a:bodyPr>
          <a:lstStyle/>
          <a:p>
            <a:r>
              <a:rPr lang="en-US" sz="1000" b="1" dirty="0" err="1" smtClean="0">
                <a:solidFill>
                  <a:schemeClr val="accent5">
                    <a:lumMod val="50000"/>
                  </a:schemeClr>
                </a:solidFill>
                <a:latin typeface="Segoe UI (Corps)"/>
              </a:rPr>
              <a:t>Chatbot</a:t>
            </a:r>
            <a:endParaRPr lang="en-US" sz="1000" b="1" dirty="0">
              <a:solidFill>
                <a:schemeClr val="accent5">
                  <a:lumMod val="50000"/>
                </a:schemeClr>
              </a:solidFill>
              <a:latin typeface="Segoe UI (Corps)"/>
            </a:endParaRPr>
          </a:p>
        </p:txBody>
      </p:sp>
      <p:sp>
        <p:nvSpPr>
          <p:cNvPr id="35" name="Rectangle 34"/>
          <p:cNvSpPr/>
          <p:nvPr/>
        </p:nvSpPr>
        <p:spPr>
          <a:xfrm>
            <a:off x="6732573" y="1132691"/>
            <a:ext cx="1580882" cy="246221"/>
          </a:xfrm>
          <a:prstGeom prst="rect">
            <a:avLst/>
          </a:prstGeom>
        </p:spPr>
        <p:txBody>
          <a:bodyPr wrap="none">
            <a:spAutoFit/>
          </a:bodyPr>
          <a:lstStyle/>
          <a:p>
            <a:r>
              <a:rPr lang="en-US" sz="1000" dirty="0" smtClean="0">
                <a:solidFill>
                  <a:schemeClr val="bg1">
                    <a:lumMod val="50000"/>
                  </a:schemeClr>
                </a:solidFill>
                <a:latin typeface="Segoe UI (Corps)"/>
              </a:rPr>
              <a:t>D</a:t>
            </a:r>
            <a:r>
              <a:rPr lang="fr-FR" sz="1000" dirty="0" smtClean="0">
                <a:solidFill>
                  <a:schemeClr val="bg1">
                    <a:lumMod val="50000"/>
                  </a:schemeClr>
                </a:solidFill>
                <a:latin typeface="Segoe UI (Corps)"/>
              </a:rPr>
              <a:t>é</a:t>
            </a:r>
            <a:r>
              <a:rPr lang="en-US" sz="1000" dirty="0" err="1" smtClean="0">
                <a:solidFill>
                  <a:schemeClr val="bg1">
                    <a:lumMod val="50000"/>
                  </a:schemeClr>
                </a:solidFill>
                <a:latin typeface="Segoe UI (Corps)"/>
              </a:rPr>
              <a:t>tection</a:t>
            </a:r>
            <a:r>
              <a:rPr lang="en-US" sz="1000" dirty="0" smtClean="0">
                <a:solidFill>
                  <a:schemeClr val="bg1">
                    <a:lumMod val="50000"/>
                  </a:schemeClr>
                </a:solidFill>
                <a:latin typeface="Segoe UI (Corps)"/>
              </a:rPr>
              <a:t> des anomalies</a:t>
            </a:r>
            <a:endParaRPr lang="en-US" sz="1000" dirty="0">
              <a:solidFill>
                <a:schemeClr val="bg1">
                  <a:lumMod val="50000"/>
                </a:schemeClr>
              </a:solidFill>
              <a:latin typeface="Segoe UI (Corps)"/>
            </a:endParaRPr>
          </a:p>
        </p:txBody>
      </p:sp>
      <p:pic>
        <p:nvPicPr>
          <p:cNvPr id="36" name="Picture 35"/>
          <p:cNvPicPr>
            <a:picLocks noChangeAspect="1"/>
          </p:cNvPicPr>
          <p:nvPr/>
        </p:nvPicPr>
        <p:blipFill rotWithShape="1">
          <a:blip r:embed="rId3" cstate="print">
            <a:extLst>
              <a:ext uri="{28A0092B-C50C-407E-A947-70E740481C1C}">
                <a14:useLocalDpi xmlns:a14="http://schemas.microsoft.com/office/drawing/2010/main" val="0"/>
              </a:ext>
            </a:extLst>
          </a:blip>
          <a:srcRect l="30924" t="-40" r="9692"/>
          <a:stretch/>
        </p:blipFill>
        <p:spPr>
          <a:xfrm>
            <a:off x="1009818" y="2744087"/>
            <a:ext cx="3814514" cy="2664151"/>
          </a:xfrm>
          <a:prstGeom prst="rect">
            <a:avLst/>
          </a:prstGeom>
        </p:spPr>
      </p:pic>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31951" t="-12354" r="10334"/>
          <a:stretch/>
        </p:blipFill>
        <p:spPr>
          <a:xfrm>
            <a:off x="7897617" y="2560046"/>
            <a:ext cx="3832376" cy="2848192"/>
          </a:xfrm>
          <a:prstGeom prst="rect">
            <a:avLst/>
          </a:prstGeom>
        </p:spPr>
      </p:pic>
      <p:sp>
        <p:nvSpPr>
          <p:cNvPr id="38" name="Freeform 82">
            <a:extLst>
              <a:ext uri="{FF2B5EF4-FFF2-40B4-BE49-F238E27FC236}">
                <a16:creationId xmlns:a16="http://schemas.microsoft.com/office/drawing/2014/main" id="{B77F0EF0-15BB-1BE9-0A81-5BD137964007}"/>
              </a:ext>
            </a:extLst>
          </p:cNvPr>
          <p:cNvSpPr/>
          <p:nvPr/>
        </p:nvSpPr>
        <p:spPr bwMode="gray">
          <a:xfrm>
            <a:off x="5479835" y="2271066"/>
            <a:ext cx="1762279"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200" dirty="0">
                <a:solidFill>
                  <a:schemeClr val="bg1">
                    <a:lumMod val="50000"/>
                  </a:schemeClr>
                </a:solidFill>
                <a:latin typeface="Segoe UI (Corps)"/>
              </a:rPr>
              <a:t>On </a:t>
            </a:r>
            <a:r>
              <a:rPr lang="en-US" sz="1200" dirty="0" err="1">
                <a:solidFill>
                  <a:schemeClr val="bg1">
                    <a:lumMod val="50000"/>
                  </a:schemeClr>
                </a:solidFill>
                <a:latin typeface="Segoe UI (Corps)"/>
              </a:rPr>
              <a:t>peut</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cliquer</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ici</a:t>
            </a:r>
            <a:r>
              <a:rPr lang="en-US" sz="1200" dirty="0">
                <a:solidFill>
                  <a:schemeClr val="bg1">
                    <a:lumMod val="50000"/>
                  </a:schemeClr>
                </a:solidFill>
                <a:latin typeface="Segoe UI (Corps)"/>
              </a:rPr>
              <a:t> pour </a:t>
            </a:r>
            <a:r>
              <a:rPr lang="en-US" sz="1200" b="1" dirty="0" smtClean="0">
                <a:solidFill>
                  <a:schemeClr val="bg1">
                    <a:lumMod val="50000"/>
                  </a:schemeClr>
                </a:solidFill>
                <a:latin typeface="Segoe UI (Corps)"/>
              </a:rPr>
              <a:t>uploader </a:t>
            </a:r>
            <a:r>
              <a:rPr lang="en-US" sz="1200" dirty="0" smtClean="0">
                <a:solidFill>
                  <a:schemeClr val="bg1">
                    <a:lumMod val="50000"/>
                  </a:schemeClr>
                </a:solidFill>
                <a:latin typeface="Segoe UI (Corps)"/>
              </a:rPr>
              <a:t>un </a:t>
            </a:r>
            <a:r>
              <a:rPr lang="en-US" sz="1200" dirty="0" err="1" smtClean="0">
                <a:solidFill>
                  <a:schemeClr val="bg1">
                    <a:lumMod val="50000"/>
                  </a:schemeClr>
                </a:solidFill>
                <a:latin typeface="Segoe UI (Corps)"/>
              </a:rPr>
              <a:t>fichier</a:t>
            </a:r>
            <a:r>
              <a:rPr lang="en-US" sz="1200" dirty="0" smtClean="0">
                <a:solidFill>
                  <a:schemeClr val="bg1">
                    <a:lumMod val="50000"/>
                  </a:schemeClr>
                </a:solidFill>
                <a:latin typeface="Segoe UI (Corps)"/>
              </a:rPr>
              <a:t> de </a:t>
            </a:r>
            <a:r>
              <a:rPr lang="en-US" sz="1200" dirty="0" err="1" smtClean="0">
                <a:solidFill>
                  <a:schemeClr val="bg1">
                    <a:lumMod val="50000"/>
                  </a:schemeClr>
                </a:solidFill>
                <a:latin typeface="Segoe UI (Corps)"/>
              </a:rPr>
              <a:t>journaux</a:t>
            </a:r>
            <a:r>
              <a:rPr lang="en-US" sz="1200" dirty="0" smtClean="0">
                <a:solidFill>
                  <a:schemeClr val="bg1">
                    <a:lumMod val="50000"/>
                  </a:schemeClr>
                </a:solidFill>
                <a:latin typeface="Segoe UI (Corps)"/>
              </a:rPr>
              <a:t> </a:t>
            </a:r>
            <a:r>
              <a:rPr lang="en-US" sz="1200" b="1" dirty="0" smtClean="0">
                <a:solidFill>
                  <a:schemeClr val="bg1">
                    <a:lumMod val="50000"/>
                  </a:schemeClr>
                </a:solidFill>
                <a:latin typeface="Segoe UI (Corps)"/>
              </a:rPr>
              <a:t>(logs)</a:t>
            </a:r>
            <a:endParaRPr lang="en-US" sz="1200" dirty="0">
              <a:solidFill>
                <a:schemeClr val="bg1">
                  <a:lumMod val="50000"/>
                </a:schemeClr>
              </a:solidFill>
              <a:latin typeface="Segoe UI (Corps)"/>
            </a:endParaRPr>
          </a:p>
        </p:txBody>
      </p:sp>
      <p:cxnSp>
        <p:nvCxnSpPr>
          <p:cNvPr id="39" name="Connecteur droit avec flèche 30">
            <a:extLst>
              <a:ext uri="{FF2B5EF4-FFF2-40B4-BE49-F238E27FC236}">
                <a16:creationId xmlns:a16="http://schemas.microsoft.com/office/drawing/2014/main" id="{3FDA47EE-4126-6E2A-1F5D-9C1F14B79273}"/>
              </a:ext>
            </a:extLst>
          </p:cNvPr>
          <p:cNvCxnSpPr>
            <a:cxnSpLocks/>
            <a:stCxn id="38" idx="1"/>
          </p:cNvCxnSpPr>
          <p:nvPr/>
        </p:nvCxnSpPr>
        <p:spPr>
          <a:xfrm flipH="1">
            <a:off x="4500339" y="2811140"/>
            <a:ext cx="979496" cy="923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72666" y="4263992"/>
            <a:ext cx="115306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Freeform 82">
            <a:extLst>
              <a:ext uri="{FF2B5EF4-FFF2-40B4-BE49-F238E27FC236}">
                <a16:creationId xmlns:a16="http://schemas.microsoft.com/office/drawing/2014/main" id="{B77F0EF0-15BB-1BE9-0A81-5BD137964007}"/>
              </a:ext>
            </a:extLst>
          </p:cNvPr>
          <p:cNvSpPr/>
          <p:nvPr/>
        </p:nvSpPr>
        <p:spPr bwMode="gray">
          <a:xfrm>
            <a:off x="3350722" y="5687861"/>
            <a:ext cx="2129113"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algn="just"/>
            <a:r>
              <a:rPr lang="en-US" sz="1200" dirty="0" err="1" smtClean="0">
                <a:solidFill>
                  <a:schemeClr val="bg1">
                    <a:lumMod val="50000"/>
                  </a:schemeClr>
                </a:solidFill>
                <a:latin typeface="Segoe UI (Corps)"/>
              </a:rPr>
              <a:t>Dans</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cette</a:t>
            </a:r>
            <a:r>
              <a:rPr lang="en-US" sz="1200" dirty="0" smtClean="0">
                <a:solidFill>
                  <a:schemeClr val="bg1">
                    <a:lumMod val="50000"/>
                  </a:schemeClr>
                </a:solidFill>
                <a:latin typeface="Segoe UI (Corps)"/>
              </a:rPr>
              <a:t> zone </a:t>
            </a:r>
            <a:r>
              <a:rPr lang="en-US" sz="1200" dirty="0" err="1" smtClean="0">
                <a:solidFill>
                  <a:schemeClr val="bg1">
                    <a:lumMod val="50000"/>
                  </a:schemeClr>
                </a:solidFill>
                <a:latin typeface="Segoe UI (Corps)"/>
              </a:rPr>
              <a:t>textuelle</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l’utilisateur</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peut</a:t>
            </a:r>
            <a:r>
              <a:rPr lang="en-US" sz="1200" dirty="0" smtClean="0">
                <a:solidFill>
                  <a:schemeClr val="bg1">
                    <a:lumMod val="50000"/>
                  </a:schemeClr>
                </a:solidFill>
                <a:latin typeface="Segoe UI (Corps)"/>
              </a:rPr>
              <a:t> poser des questions </a:t>
            </a:r>
            <a:r>
              <a:rPr lang="fr-FR" sz="1200" dirty="0" smtClean="0">
                <a:solidFill>
                  <a:schemeClr val="bg1">
                    <a:lumMod val="50000"/>
                  </a:schemeClr>
                </a:solidFill>
                <a:latin typeface="Segoe UI (Corps)"/>
              </a:rPr>
              <a:t>à</a:t>
            </a:r>
            <a:r>
              <a:rPr lang="en-US" sz="1200" dirty="0" smtClean="0">
                <a:solidFill>
                  <a:schemeClr val="bg1">
                    <a:lumMod val="50000"/>
                  </a:schemeClr>
                </a:solidFill>
                <a:latin typeface="Segoe UI (Corps)"/>
              </a:rPr>
              <a:t> propos du </a:t>
            </a:r>
            <a:r>
              <a:rPr lang="en-US" sz="1200" dirty="0" err="1" smtClean="0">
                <a:solidFill>
                  <a:schemeClr val="bg1">
                    <a:lumMod val="50000"/>
                  </a:schemeClr>
                </a:solidFill>
                <a:latin typeface="Segoe UI (Corps)"/>
              </a:rPr>
              <a:t>fichier</a:t>
            </a:r>
            <a:r>
              <a:rPr lang="en-US" sz="1200" dirty="0" smtClean="0">
                <a:solidFill>
                  <a:schemeClr val="bg1">
                    <a:lumMod val="50000"/>
                  </a:schemeClr>
                </a:solidFill>
                <a:latin typeface="Segoe UI (Corps)"/>
              </a:rPr>
              <a:t> et </a:t>
            </a:r>
            <a:r>
              <a:rPr lang="en-US" sz="1200" dirty="0" err="1" smtClean="0">
                <a:solidFill>
                  <a:schemeClr val="bg1">
                    <a:lumMod val="50000"/>
                  </a:schemeClr>
                </a:solidFill>
                <a:latin typeface="Segoe UI (Corps)"/>
              </a:rPr>
              <a:t>obtenir</a:t>
            </a:r>
            <a:r>
              <a:rPr lang="en-US" sz="1200" dirty="0" smtClean="0">
                <a:solidFill>
                  <a:schemeClr val="bg1">
                    <a:lumMod val="50000"/>
                  </a:schemeClr>
                </a:solidFill>
                <a:latin typeface="Segoe UI (Corps)"/>
              </a:rPr>
              <a:t> des r</a:t>
            </a:r>
            <a:r>
              <a:rPr lang="fr-FR" sz="1200" dirty="0" smtClean="0">
                <a:solidFill>
                  <a:schemeClr val="bg1">
                    <a:lumMod val="50000"/>
                  </a:schemeClr>
                </a:solidFill>
                <a:latin typeface="Segoe UI (Corps)"/>
              </a:rPr>
              <a:t>é</a:t>
            </a:r>
            <a:r>
              <a:rPr lang="en-US" sz="1200" dirty="0" err="1" smtClean="0">
                <a:solidFill>
                  <a:schemeClr val="bg1">
                    <a:lumMod val="50000"/>
                  </a:schemeClr>
                </a:solidFill>
                <a:latin typeface="Segoe UI (Corps)"/>
              </a:rPr>
              <a:t>ponses</a:t>
            </a:r>
            <a:endParaRPr lang="en-US" sz="1200" dirty="0">
              <a:solidFill>
                <a:schemeClr val="bg1">
                  <a:lumMod val="50000"/>
                </a:schemeClr>
              </a:solidFill>
              <a:latin typeface="Segoe UI (Corps)"/>
            </a:endParaRPr>
          </a:p>
        </p:txBody>
      </p:sp>
      <p:cxnSp>
        <p:nvCxnSpPr>
          <p:cNvPr id="46" name="Connecteur droit avec flèche 30">
            <a:extLst>
              <a:ext uri="{FF2B5EF4-FFF2-40B4-BE49-F238E27FC236}">
                <a16:creationId xmlns:a16="http://schemas.microsoft.com/office/drawing/2014/main" id="{3FDA47EE-4126-6E2A-1F5D-9C1F14B79273}"/>
              </a:ext>
            </a:extLst>
          </p:cNvPr>
          <p:cNvCxnSpPr>
            <a:cxnSpLocks/>
            <a:stCxn id="45" idx="1"/>
          </p:cNvCxnSpPr>
          <p:nvPr/>
        </p:nvCxnSpPr>
        <p:spPr>
          <a:xfrm flipH="1" flipV="1">
            <a:off x="2198438" y="5408239"/>
            <a:ext cx="1152284" cy="81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929333" y="4158066"/>
            <a:ext cx="28382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5967263" y="3911845"/>
            <a:ext cx="652743" cy="246221"/>
          </a:xfrm>
          <a:prstGeom prst="rect">
            <a:avLst/>
          </a:prstGeom>
          <a:noFill/>
        </p:spPr>
        <p:txBody>
          <a:bodyPr wrap="none" rtlCol="0">
            <a:spAutoFit/>
          </a:bodyPr>
          <a:lstStyle/>
          <a:p>
            <a:r>
              <a:rPr lang="en-US" sz="1000" dirty="0" err="1" smtClean="0">
                <a:latin typeface="Segoe UI (Corps)"/>
              </a:rPr>
              <a:t>Résultat</a:t>
            </a:r>
            <a:endParaRPr lang="en-US" sz="1000" dirty="0">
              <a:latin typeface="Segoe UI (Corps)"/>
            </a:endParaRPr>
          </a:p>
        </p:txBody>
      </p:sp>
      <p:sp>
        <p:nvSpPr>
          <p:cNvPr id="57" name="Freeform 82">
            <a:extLst>
              <a:ext uri="{FF2B5EF4-FFF2-40B4-BE49-F238E27FC236}">
                <a16:creationId xmlns:a16="http://schemas.microsoft.com/office/drawing/2014/main" id="{B77F0EF0-15BB-1BE9-0A81-5BD137964007}"/>
              </a:ext>
            </a:extLst>
          </p:cNvPr>
          <p:cNvSpPr/>
          <p:nvPr/>
        </p:nvSpPr>
        <p:spPr bwMode="gray">
          <a:xfrm>
            <a:off x="7534347" y="5675016"/>
            <a:ext cx="1350245"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200" dirty="0" err="1" smtClean="0">
                <a:solidFill>
                  <a:schemeClr val="bg1">
                    <a:lumMod val="50000"/>
                  </a:schemeClr>
                </a:solidFill>
                <a:latin typeface="Segoe UI (Corps)"/>
              </a:rPr>
              <a:t>L’utilisateur</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peut</a:t>
            </a:r>
            <a:r>
              <a:rPr lang="en-US" sz="1200" dirty="0" smtClean="0">
                <a:solidFill>
                  <a:schemeClr val="bg1">
                    <a:lumMod val="50000"/>
                  </a:schemeClr>
                </a:solidFill>
                <a:latin typeface="Segoe UI (Corps)"/>
              </a:rPr>
              <a:t> poser </a:t>
            </a:r>
            <a:r>
              <a:rPr lang="en-US" sz="1200" dirty="0" err="1" smtClean="0">
                <a:solidFill>
                  <a:schemeClr val="bg1">
                    <a:lumMod val="50000"/>
                  </a:schemeClr>
                </a:solidFill>
                <a:latin typeface="Segoe UI (Corps)"/>
              </a:rPr>
              <a:t>autre</a:t>
            </a:r>
            <a:r>
              <a:rPr lang="en-US" sz="1200" dirty="0" smtClean="0">
                <a:solidFill>
                  <a:schemeClr val="bg1">
                    <a:lumMod val="50000"/>
                  </a:schemeClr>
                </a:solidFill>
                <a:latin typeface="Segoe UI (Corps)"/>
              </a:rPr>
              <a:t> questions </a:t>
            </a:r>
            <a:r>
              <a:rPr lang="en-US" sz="1200" dirty="0" err="1" smtClean="0">
                <a:solidFill>
                  <a:schemeClr val="bg1">
                    <a:lumMod val="50000"/>
                  </a:schemeClr>
                </a:solidFill>
                <a:latin typeface="Segoe UI (Corps)"/>
              </a:rPr>
              <a:t>s’il</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veut</a:t>
            </a:r>
            <a:r>
              <a:rPr lang="en-US" sz="1200" dirty="0" smtClean="0">
                <a:solidFill>
                  <a:schemeClr val="bg1">
                    <a:lumMod val="50000"/>
                  </a:schemeClr>
                </a:solidFill>
                <a:latin typeface="Segoe UI (Corps)"/>
              </a:rPr>
              <a:t>.</a:t>
            </a:r>
            <a:endParaRPr lang="en-US" sz="1200" dirty="0">
              <a:solidFill>
                <a:schemeClr val="bg1">
                  <a:lumMod val="50000"/>
                </a:schemeClr>
              </a:solidFill>
              <a:latin typeface="Segoe UI (Corps)"/>
            </a:endParaRPr>
          </a:p>
        </p:txBody>
      </p:sp>
      <p:cxnSp>
        <p:nvCxnSpPr>
          <p:cNvPr id="58" name="Connecteur droit avec flèche 30">
            <a:extLst>
              <a:ext uri="{FF2B5EF4-FFF2-40B4-BE49-F238E27FC236}">
                <a16:creationId xmlns:a16="http://schemas.microsoft.com/office/drawing/2014/main" id="{3FDA47EE-4126-6E2A-1F5D-9C1F14B79273}"/>
              </a:ext>
            </a:extLst>
          </p:cNvPr>
          <p:cNvCxnSpPr>
            <a:cxnSpLocks/>
            <a:stCxn id="57" idx="3"/>
            <a:endCxn id="37" idx="2"/>
          </p:cNvCxnSpPr>
          <p:nvPr/>
        </p:nvCxnSpPr>
        <p:spPr>
          <a:xfrm flipV="1">
            <a:off x="8884592" y="5408238"/>
            <a:ext cx="929213" cy="806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725274" y="1674849"/>
            <a:ext cx="2741456" cy="307777"/>
          </a:xfrm>
          <a:prstGeom prst="rect">
            <a:avLst/>
          </a:prstGeom>
          <a:noFill/>
        </p:spPr>
        <p:txBody>
          <a:bodyPr wrap="none" rtlCol="0">
            <a:spAutoFit/>
          </a:bodyPr>
          <a:lstStyle/>
          <a:p>
            <a:pPr algn="ctr"/>
            <a:r>
              <a:rPr lang="en-US" sz="1400" dirty="0" smtClean="0">
                <a:solidFill>
                  <a:schemeClr val="accent5">
                    <a:lumMod val="50000"/>
                  </a:schemeClr>
                </a:solidFill>
                <a:latin typeface="Segoe UI (Corps)"/>
              </a:rPr>
              <a:t>Interface Utilisateur du </a:t>
            </a:r>
            <a:r>
              <a:rPr lang="en-US" sz="1400" dirty="0" err="1" smtClean="0">
                <a:solidFill>
                  <a:schemeClr val="accent5">
                    <a:lumMod val="50000"/>
                  </a:schemeClr>
                </a:solidFill>
                <a:latin typeface="Segoe UI (Corps)"/>
              </a:rPr>
              <a:t>Chatbot</a:t>
            </a:r>
            <a:endParaRPr lang="en-US" sz="1400" dirty="0">
              <a:solidFill>
                <a:schemeClr val="accent5">
                  <a:lumMod val="50000"/>
                </a:schemeClr>
              </a:solidFill>
              <a:latin typeface="Segoe UI (Corps)"/>
            </a:endParaRPr>
          </a:p>
        </p:txBody>
      </p:sp>
    </p:spTree>
    <p:extLst>
      <p:ext uri="{BB962C8B-B14F-4D97-AF65-F5344CB8AC3E}">
        <p14:creationId xmlns:p14="http://schemas.microsoft.com/office/powerpoint/2010/main" val="20394253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5" grpId="0" animBg="1"/>
      <p:bldP spid="55" grpId="0"/>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681871" cy="246221"/>
          </a:xfrm>
          <a:prstGeom prst="rect">
            <a:avLst/>
          </a:prstGeom>
        </p:spPr>
        <p:txBody>
          <a:bodyPr wrap="none">
            <a:spAutoFit/>
          </a:bodyPr>
          <a:lstStyle/>
          <a:p>
            <a:r>
              <a:rPr lang="en-US" sz="1000" b="1" dirty="0" smtClean="0">
                <a:solidFill>
                  <a:schemeClr val="accent5">
                    <a:lumMod val="50000"/>
                  </a:schemeClr>
                </a:solidFill>
                <a:latin typeface="Segoe UI (Corps)"/>
              </a:rPr>
              <a:t>D</a:t>
            </a:r>
            <a:r>
              <a:rPr lang="fr-FR" sz="1000" b="1" dirty="0" smtClean="0">
                <a:solidFill>
                  <a:schemeClr val="accent5">
                    <a:lumMod val="50000"/>
                  </a:schemeClr>
                </a:solidFill>
                <a:latin typeface="Segoe UI (Corps)"/>
              </a:rPr>
              <a:t>é</a:t>
            </a:r>
            <a:r>
              <a:rPr lang="en-US" sz="1000" b="1" dirty="0" err="1" smtClean="0">
                <a:solidFill>
                  <a:schemeClr val="accent5">
                    <a:lumMod val="50000"/>
                  </a:schemeClr>
                </a:solidFill>
                <a:latin typeface="Segoe UI (Corps)"/>
              </a:rPr>
              <a:t>tection</a:t>
            </a:r>
            <a:r>
              <a:rPr lang="en-US" sz="1000" b="1" dirty="0" smtClean="0">
                <a:solidFill>
                  <a:schemeClr val="accent5">
                    <a:lumMod val="50000"/>
                  </a:schemeClr>
                </a:solidFill>
                <a:latin typeface="Segoe UI (Corps)"/>
              </a:rPr>
              <a:t> des anomalies</a:t>
            </a:r>
            <a:endParaRPr lang="en-US" sz="1000" b="1" dirty="0">
              <a:solidFill>
                <a:schemeClr val="accent5">
                  <a:lumMod val="50000"/>
                </a:schemeClr>
              </a:solidFill>
              <a:latin typeface="Segoe UI (Corps)"/>
            </a:endParaRPr>
          </a:p>
        </p:txBody>
      </p:sp>
      <p:cxnSp>
        <p:nvCxnSpPr>
          <p:cNvPr id="56" name="Straight Arrow Connector 55"/>
          <p:cNvCxnSpPr/>
          <p:nvPr/>
        </p:nvCxnSpPr>
        <p:spPr>
          <a:xfrm>
            <a:off x="4857332" y="4261877"/>
            <a:ext cx="2669624"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60" name="Rectangle 59"/>
          <p:cNvSpPr/>
          <p:nvPr/>
        </p:nvSpPr>
        <p:spPr>
          <a:xfrm>
            <a:off x="5233593" y="3975253"/>
            <a:ext cx="2016899" cy="276999"/>
          </a:xfrm>
          <a:prstGeom prst="rect">
            <a:avLst/>
          </a:prstGeom>
        </p:spPr>
        <p:txBody>
          <a:bodyPr wrap="none">
            <a:spAutoFit/>
          </a:bodyPr>
          <a:lstStyle/>
          <a:p>
            <a:r>
              <a:rPr lang="en-US" sz="1200" i="1" dirty="0" smtClean="0"/>
              <a:t>D</a:t>
            </a:r>
            <a:r>
              <a:rPr lang="fr-FR" sz="1200" i="1" dirty="0" err="1" smtClean="0"/>
              <a:t>étection</a:t>
            </a:r>
            <a:r>
              <a:rPr lang="fr-FR" sz="1200" i="1" dirty="0" smtClean="0"/>
              <a:t> des ano</a:t>
            </a:r>
            <a:r>
              <a:rPr lang="fr-FR" sz="1200" i="1" dirty="0" smtClean="0"/>
              <a:t>malies</a:t>
            </a:r>
            <a:r>
              <a:rPr lang="en-US" sz="1200" i="1" dirty="0" smtClean="0"/>
              <a:t>…</a:t>
            </a:r>
            <a:endParaRPr lang="en-US" sz="1200" i="1" dirty="0"/>
          </a:p>
        </p:txBody>
      </p:sp>
      <p:pic>
        <p:nvPicPr>
          <p:cNvPr id="15" name="Picture 1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6833" y="2375158"/>
            <a:ext cx="4220499" cy="3496437"/>
          </a:xfrm>
          <a:prstGeom prst="rect">
            <a:avLst/>
          </a:prstGeom>
        </p:spPr>
      </p:pic>
      <p:pic>
        <p:nvPicPr>
          <p:cNvPr id="16" name="Picture 1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43133" y="2786526"/>
            <a:ext cx="4230832" cy="2950701"/>
          </a:xfrm>
          <a:prstGeom prst="rect">
            <a:avLst/>
          </a:prstGeom>
        </p:spPr>
      </p:pic>
    </p:spTree>
    <p:extLst>
      <p:ext uri="{BB962C8B-B14F-4D97-AF65-F5344CB8AC3E}">
        <p14:creationId xmlns:p14="http://schemas.microsoft.com/office/powerpoint/2010/main" val="28982757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par>
                                <p:cTn id="12" presetID="22" presetClass="entr" presetSubtype="8"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wipe(left)">
                                      <p:cBhvr>
                                        <p:cTn id="14" dur="500"/>
                                        <p:tgtEl>
                                          <p:spTgt spid="5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2991" t="5935" r="3365" b="1268"/>
          <a:stretch/>
        </p:blipFill>
        <p:spPr>
          <a:xfrm>
            <a:off x="7574314" y="2399475"/>
            <a:ext cx="3959694" cy="2926479"/>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31946" t="4040" b="17114"/>
          <a:stretch/>
        </p:blipFill>
        <p:spPr>
          <a:xfrm>
            <a:off x="914329" y="2497286"/>
            <a:ext cx="3953138" cy="2319995"/>
          </a:xfrm>
          <a:prstGeom prst="rect">
            <a:avLst/>
          </a:prstGeom>
        </p:spPr>
      </p:pic>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44" name="Rectangle : coins arrondis 45">
            <a:extLst>
              <a:ext uri="{FF2B5EF4-FFF2-40B4-BE49-F238E27FC236}">
                <a16:creationId xmlns:a16="http://schemas.microsoft.com/office/drawing/2014/main" id="{35B0B72C-D6EB-6BE8-19A3-7F00577E3E90}"/>
              </a:ext>
            </a:extLst>
          </p:cNvPr>
          <p:cNvSpPr/>
          <p:nvPr/>
        </p:nvSpPr>
        <p:spPr>
          <a:xfrm>
            <a:off x="2644978" y="613890"/>
            <a:ext cx="2373217" cy="2313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50000"/>
                  </a:schemeClr>
                </a:solidFill>
                <a:latin typeface="Segoe UI (Corps)"/>
              </a:rPr>
              <a:t>Orchestration </a:t>
            </a:r>
            <a:r>
              <a:rPr lang="en-US" sz="1200" dirty="0" smtClean="0">
                <a:solidFill>
                  <a:schemeClr val="bg1">
                    <a:lumMod val="50000"/>
                  </a:schemeClr>
                </a:solidFill>
                <a:latin typeface="Segoe UI (Corps)"/>
              </a:rPr>
              <a:t>des </a:t>
            </a:r>
            <a:r>
              <a:rPr lang="en-US" sz="1200" dirty="0" err="1">
                <a:solidFill>
                  <a:schemeClr val="bg1">
                    <a:lumMod val="50000"/>
                  </a:schemeClr>
                </a:solidFill>
                <a:latin typeface="Segoe UI (Corps)"/>
              </a:rPr>
              <a:t>worfklows</a:t>
            </a:r>
            <a:endParaRPr lang="en-US" sz="1200" dirty="0">
              <a:solidFill>
                <a:schemeClr val="bg1">
                  <a:lumMod val="50000"/>
                </a:schemeClr>
              </a:solidFill>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7041927"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 coins arrondis 50">
            <a:extLst>
              <a:ext uri="{FF2B5EF4-FFF2-40B4-BE49-F238E27FC236}">
                <a16:creationId xmlns:a16="http://schemas.microsoft.com/office/drawing/2014/main" id="{0CD2EF06-0B96-A4FB-2578-BC9FEC9077E4}"/>
              </a:ext>
            </a:extLst>
          </p:cNvPr>
          <p:cNvSpPr/>
          <p:nvPr/>
        </p:nvSpPr>
        <p:spPr>
          <a:xfrm>
            <a:off x="-178801" y="596055"/>
            <a:ext cx="2377239" cy="2411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bg1">
                    <a:lumMod val="50000"/>
                  </a:schemeClr>
                </a:solidFill>
                <a:latin typeface="Segoe UI (Corps)"/>
              </a:rPr>
              <a:t>Les flux de </a:t>
            </a:r>
            <a:r>
              <a:rPr lang="fr-FR" sz="1200" dirty="0" smtClean="0">
                <a:solidFill>
                  <a:schemeClr val="bg1">
                    <a:lumMod val="50000"/>
                  </a:schemeClr>
                </a:solidFill>
                <a:latin typeface="Segoe UI (Corps)"/>
              </a:rPr>
              <a:t>données </a:t>
            </a:r>
            <a:endParaRPr lang="fr-FR" sz="1200" dirty="0">
              <a:solidFill>
                <a:schemeClr val="bg1">
                  <a:lumMod val="50000"/>
                </a:schemeClr>
              </a:solidFill>
              <a:latin typeface="Segoe UI (Corps)"/>
            </a:endParaRPr>
          </a:p>
        </p:txBody>
      </p:sp>
      <p:cxnSp>
        <p:nvCxnSpPr>
          <p:cNvPr id="74" name="Connecteur droit 49">
            <a:extLst>
              <a:ext uri="{FF2B5EF4-FFF2-40B4-BE49-F238E27FC236}">
                <a16:creationId xmlns:a16="http://schemas.microsoft.com/office/drawing/2014/main" id="{25C7246B-7A3D-70AF-1106-1BB59B3FD0AC}"/>
              </a:ext>
            </a:extLst>
          </p:cNvPr>
          <p:cNvCxnSpPr/>
          <p:nvPr/>
        </p:nvCxnSpPr>
        <p:spPr>
          <a:xfrm>
            <a:off x="2109949"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591055" y="578126"/>
            <a:ext cx="1498481" cy="276999"/>
          </a:xfrm>
          <a:prstGeom prst="rect">
            <a:avLst/>
          </a:prstGeom>
        </p:spPr>
        <p:txBody>
          <a:bodyPr wrap="square">
            <a:spAutoFit/>
          </a:bodyPr>
          <a:lstStyle/>
          <a:p>
            <a:pPr algn="ctr"/>
            <a:r>
              <a:rPr lang="en-US" sz="1200" dirty="0">
                <a:solidFill>
                  <a:schemeClr val="bg1">
                    <a:lumMod val="50000"/>
                  </a:schemeClr>
                </a:solidFill>
                <a:latin typeface="Segoe UI (Corps)"/>
              </a:rPr>
              <a:t>Tableau de </a:t>
            </a:r>
            <a:r>
              <a:rPr lang="en-US" sz="1200" dirty="0" err="1" smtClean="0">
                <a:solidFill>
                  <a:schemeClr val="bg1">
                    <a:lumMod val="50000"/>
                  </a:schemeClr>
                </a:solidFill>
                <a:latin typeface="Segoe UI (Corps)"/>
              </a:rPr>
              <a:t>bord</a:t>
            </a:r>
            <a:endParaRPr lang="en-US" sz="1200" dirty="0">
              <a:solidFill>
                <a:schemeClr val="bg1">
                  <a:lumMod val="50000"/>
                </a:schemeClr>
              </a:solidFill>
              <a:latin typeface="Segoe UI (Corps)"/>
            </a:endParaRPr>
          </a:p>
        </p:txBody>
      </p:sp>
      <p:cxnSp>
        <p:nvCxnSpPr>
          <p:cNvPr id="43" name="Connecteur droit 49">
            <a:extLst>
              <a:ext uri="{FF2B5EF4-FFF2-40B4-BE49-F238E27FC236}">
                <a16:creationId xmlns:a16="http://schemas.microsoft.com/office/drawing/2014/main" id="{25C7246B-7A3D-70AF-1106-1BB59B3FD0AC}"/>
              </a:ext>
            </a:extLst>
          </p:cNvPr>
          <p:cNvCxnSpPr/>
          <p:nvPr/>
        </p:nvCxnSpPr>
        <p:spPr>
          <a:xfrm>
            <a:off x="5117725" y="738625"/>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 coins arrondis 46">
            <a:extLst>
              <a:ext uri="{FF2B5EF4-FFF2-40B4-BE49-F238E27FC236}">
                <a16:creationId xmlns:a16="http://schemas.microsoft.com/office/drawing/2014/main" id="{E83BA53A-A2E5-AAA5-5953-4DBEA7E86244}"/>
              </a:ext>
            </a:extLst>
          </p:cNvPr>
          <p:cNvSpPr/>
          <p:nvPr/>
        </p:nvSpPr>
        <p:spPr>
          <a:xfrm>
            <a:off x="5336081" y="613890"/>
            <a:ext cx="1779559" cy="2054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5">
                    <a:lumMod val="50000"/>
                  </a:schemeClr>
                </a:solidFill>
                <a:latin typeface="Segoe UI (Corps)"/>
              </a:rPr>
              <a:t>Log </a:t>
            </a:r>
            <a:r>
              <a:rPr lang="en-US" sz="1200" b="1" dirty="0" smtClean="0">
                <a:solidFill>
                  <a:schemeClr val="accent5">
                    <a:lumMod val="50000"/>
                  </a:schemeClr>
                </a:solidFill>
                <a:latin typeface="Segoe UI (Corps)"/>
              </a:rPr>
              <a:t>Insights</a:t>
            </a:r>
            <a:endParaRPr lang="en-US" sz="1200" b="1" dirty="0">
              <a:solidFill>
                <a:schemeClr val="accent5">
                  <a:lumMod val="50000"/>
                </a:schemeClr>
              </a:solidFill>
              <a:latin typeface="Segoe UI (Corps)"/>
            </a:endParaRPr>
          </a:p>
        </p:txBody>
      </p:sp>
      <p:grpSp>
        <p:nvGrpSpPr>
          <p:cNvPr id="29" name="Group 28"/>
          <p:cNvGrpSpPr/>
          <p:nvPr/>
        </p:nvGrpSpPr>
        <p:grpSpPr>
          <a:xfrm>
            <a:off x="5306475" y="858934"/>
            <a:ext cx="1715243" cy="219481"/>
            <a:chOff x="3098687" y="1229033"/>
            <a:chExt cx="4435660" cy="515088"/>
          </a:xfrm>
        </p:grpSpPr>
        <p:cxnSp>
          <p:nvCxnSpPr>
            <p:cNvPr id="30" name="Connecteur : en arc 59">
              <a:extLst>
                <a:ext uri="{FF2B5EF4-FFF2-40B4-BE49-F238E27FC236}">
                  <a16:creationId xmlns:a16="http://schemas.microsoft.com/office/drawing/2014/main" id="{FB56366C-88B0-56BA-1A00-1D3B8C5C4C84}"/>
                </a:ext>
              </a:extLst>
            </p:cNvPr>
            <p:cNvCxnSpPr/>
            <p:nvPr/>
          </p:nvCxnSpPr>
          <p:spPr>
            <a:xfrm rot="16200000" flipH="1">
              <a:off x="6219067" y="428841"/>
              <a:ext cx="515087" cy="2115473"/>
            </a:xfrm>
            <a:prstGeom prst="curvedConnector3">
              <a:avLst/>
            </a:prstGeom>
            <a:ln w="3175">
              <a:solidFill>
                <a:schemeClr val="accent5">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1" name="Connecteur : en arc 61">
              <a:extLst>
                <a:ext uri="{FF2B5EF4-FFF2-40B4-BE49-F238E27FC236}">
                  <a16:creationId xmlns:a16="http://schemas.microsoft.com/office/drawing/2014/main" id="{56B395EC-8C33-D74A-AA37-4B076B6222D7}"/>
                </a:ext>
              </a:extLst>
            </p:cNvPr>
            <p:cNvCxnSpPr/>
            <p:nvPr/>
          </p:nvCxnSpPr>
          <p:spPr>
            <a:xfrm rot="5400000">
              <a:off x="4001237" y="326483"/>
              <a:ext cx="515087" cy="2320187"/>
            </a:xfrm>
            <a:prstGeom prst="curvedConnector3">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8874" y="1229033"/>
              <a:ext cx="0" cy="515087"/>
            </a:xfrm>
            <a:prstGeom prst="straightConnector1">
              <a:avLst/>
            </a:prstGeom>
            <a:ln w="3175">
              <a:solidFill>
                <a:schemeClr val="bg1">
                  <a:lumMod val="50000"/>
                </a:schemeClr>
              </a:solidFill>
              <a:tailEnd type="stealth" w="med" len="sm"/>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976096" y="1122304"/>
            <a:ext cx="681597" cy="246221"/>
          </a:xfrm>
          <a:prstGeom prst="rect">
            <a:avLst/>
          </a:prstGeom>
        </p:spPr>
        <p:txBody>
          <a:bodyPr wrap="none">
            <a:spAutoFit/>
          </a:bodyPr>
          <a:lstStyle/>
          <a:p>
            <a:r>
              <a:rPr lang="en-US" sz="1000" dirty="0">
                <a:solidFill>
                  <a:schemeClr val="bg1">
                    <a:lumMod val="50000"/>
                  </a:schemeClr>
                </a:solidFill>
                <a:latin typeface="Segoe UI (Corps)"/>
              </a:rPr>
              <a:t>Résumé</a:t>
            </a:r>
          </a:p>
        </p:txBody>
      </p:sp>
      <p:sp>
        <p:nvSpPr>
          <p:cNvPr id="34" name="Rectangle 33"/>
          <p:cNvSpPr/>
          <p:nvPr/>
        </p:nvSpPr>
        <p:spPr>
          <a:xfrm>
            <a:off x="5895481" y="1137767"/>
            <a:ext cx="630301" cy="246221"/>
          </a:xfrm>
          <a:prstGeom prst="rect">
            <a:avLst/>
          </a:prstGeom>
        </p:spPr>
        <p:txBody>
          <a:bodyPr wrap="none">
            <a:spAutoFit/>
          </a:bodyPr>
          <a:lstStyle/>
          <a:p>
            <a:r>
              <a:rPr lang="en-US" sz="1000" dirty="0" err="1" smtClean="0">
                <a:solidFill>
                  <a:schemeClr val="bg1">
                    <a:lumMod val="50000"/>
                  </a:schemeClr>
                </a:solidFill>
                <a:latin typeface="Segoe UI (Corps)"/>
              </a:rPr>
              <a:t>Chatbot</a:t>
            </a:r>
            <a:endParaRPr lang="en-US" sz="1000" dirty="0">
              <a:solidFill>
                <a:schemeClr val="bg1">
                  <a:lumMod val="50000"/>
                </a:schemeClr>
              </a:solidFill>
              <a:latin typeface="Segoe UI (Corps)"/>
            </a:endParaRPr>
          </a:p>
        </p:txBody>
      </p:sp>
      <p:sp>
        <p:nvSpPr>
          <p:cNvPr id="35" name="Rectangle 34"/>
          <p:cNvSpPr/>
          <p:nvPr/>
        </p:nvSpPr>
        <p:spPr>
          <a:xfrm>
            <a:off x="6732573" y="1132691"/>
            <a:ext cx="1681871" cy="246221"/>
          </a:xfrm>
          <a:prstGeom prst="rect">
            <a:avLst/>
          </a:prstGeom>
        </p:spPr>
        <p:txBody>
          <a:bodyPr wrap="none">
            <a:spAutoFit/>
          </a:bodyPr>
          <a:lstStyle/>
          <a:p>
            <a:r>
              <a:rPr lang="en-US" sz="1000" b="1" dirty="0" smtClean="0">
                <a:solidFill>
                  <a:schemeClr val="accent5">
                    <a:lumMod val="50000"/>
                  </a:schemeClr>
                </a:solidFill>
                <a:latin typeface="Segoe UI (Corps)"/>
              </a:rPr>
              <a:t>D</a:t>
            </a:r>
            <a:r>
              <a:rPr lang="fr-FR" sz="1000" b="1" dirty="0" smtClean="0">
                <a:solidFill>
                  <a:schemeClr val="accent5">
                    <a:lumMod val="50000"/>
                  </a:schemeClr>
                </a:solidFill>
                <a:latin typeface="Segoe UI (Corps)"/>
              </a:rPr>
              <a:t>é</a:t>
            </a:r>
            <a:r>
              <a:rPr lang="en-US" sz="1000" b="1" dirty="0" err="1" smtClean="0">
                <a:solidFill>
                  <a:schemeClr val="accent5">
                    <a:lumMod val="50000"/>
                  </a:schemeClr>
                </a:solidFill>
                <a:latin typeface="Segoe UI (Corps)"/>
              </a:rPr>
              <a:t>tection</a:t>
            </a:r>
            <a:r>
              <a:rPr lang="en-US" sz="1000" b="1" dirty="0" smtClean="0">
                <a:solidFill>
                  <a:schemeClr val="accent5">
                    <a:lumMod val="50000"/>
                  </a:schemeClr>
                </a:solidFill>
                <a:latin typeface="Segoe UI (Corps)"/>
              </a:rPr>
              <a:t> des anomalies</a:t>
            </a:r>
            <a:endParaRPr lang="en-US" sz="1000" b="1" dirty="0">
              <a:solidFill>
                <a:schemeClr val="accent5">
                  <a:lumMod val="50000"/>
                </a:schemeClr>
              </a:solidFill>
              <a:latin typeface="Segoe UI (Corps)"/>
            </a:endParaRPr>
          </a:p>
        </p:txBody>
      </p:sp>
      <p:sp>
        <p:nvSpPr>
          <p:cNvPr id="38" name="Freeform 82">
            <a:extLst>
              <a:ext uri="{FF2B5EF4-FFF2-40B4-BE49-F238E27FC236}">
                <a16:creationId xmlns:a16="http://schemas.microsoft.com/office/drawing/2014/main" id="{B77F0EF0-15BB-1BE9-0A81-5BD137964007}"/>
              </a:ext>
            </a:extLst>
          </p:cNvPr>
          <p:cNvSpPr/>
          <p:nvPr/>
        </p:nvSpPr>
        <p:spPr bwMode="gray">
          <a:xfrm>
            <a:off x="5229577" y="2290316"/>
            <a:ext cx="1762279"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en-US" sz="1200" dirty="0">
                <a:solidFill>
                  <a:schemeClr val="bg1">
                    <a:lumMod val="50000"/>
                  </a:schemeClr>
                </a:solidFill>
                <a:latin typeface="Segoe UI (Corps)"/>
              </a:rPr>
              <a:t>On </a:t>
            </a:r>
            <a:r>
              <a:rPr lang="en-US" sz="1200" dirty="0" err="1">
                <a:solidFill>
                  <a:schemeClr val="bg1">
                    <a:lumMod val="50000"/>
                  </a:schemeClr>
                </a:solidFill>
                <a:latin typeface="Segoe UI (Corps)"/>
              </a:rPr>
              <a:t>peut</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cliquer</a:t>
            </a:r>
            <a:r>
              <a:rPr lang="en-US" sz="1200" dirty="0">
                <a:solidFill>
                  <a:schemeClr val="bg1">
                    <a:lumMod val="50000"/>
                  </a:schemeClr>
                </a:solidFill>
                <a:latin typeface="Segoe UI (Corps)"/>
              </a:rPr>
              <a:t> </a:t>
            </a:r>
            <a:r>
              <a:rPr lang="en-US" sz="1200" dirty="0" err="1">
                <a:solidFill>
                  <a:schemeClr val="bg1">
                    <a:lumMod val="50000"/>
                  </a:schemeClr>
                </a:solidFill>
                <a:latin typeface="Segoe UI (Corps)"/>
              </a:rPr>
              <a:t>ici</a:t>
            </a:r>
            <a:r>
              <a:rPr lang="en-US" sz="1200" dirty="0">
                <a:solidFill>
                  <a:schemeClr val="bg1">
                    <a:lumMod val="50000"/>
                  </a:schemeClr>
                </a:solidFill>
                <a:latin typeface="Segoe UI (Corps)"/>
              </a:rPr>
              <a:t> pour </a:t>
            </a:r>
            <a:r>
              <a:rPr lang="en-US" sz="1200" b="1" dirty="0" smtClean="0">
                <a:solidFill>
                  <a:schemeClr val="bg1">
                    <a:lumMod val="50000"/>
                  </a:schemeClr>
                </a:solidFill>
                <a:latin typeface="Segoe UI (Corps)"/>
              </a:rPr>
              <a:t>uploader </a:t>
            </a:r>
            <a:r>
              <a:rPr lang="en-US" sz="1200" dirty="0" smtClean="0">
                <a:solidFill>
                  <a:schemeClr val="bg1">
                    <a:lumMod val="50000"/>
                  </a:schemeClr>
                </a:solidFill>
                <a:latin typeface="Segoe UI (Corps)"/>
              </a:rPr>
              <a:t>un </a:t>
            </a:r>
            <a:r>
              <a:rPr lang="en-US" sz="1200" dirty="0" err="1" smtClean="0">
                <a:solidFill>
                  <a:schemeClr val="bg1">
                    <a:lumMod val="50000"/>
                  </a:schemeClr>
                </a:solidFill>
                <a:latin typeface="Segoe UI (Corps)"/>
              </a:rPr>
              <a:t>fichier</a:t>
            </a:r>
            <a:r>
              <a:rPr lang="en-US" sz="1200" dirty="0" smtClean="0">
                <a:solidFill>
                  <a:schemeClr val="bg1">
                    <a:lumMod val="50000"/>
                  </a:schemeClr>
                </a:solidFill>
                <a:latin typeface="Segoe UI (Corps)"/>
              </a:rPr>
              <a:t> de </a:t>
            </a:r>
            <a:r>
              <a:rPr lang="en-US" sz="1200" dirty="0" err="1" smtClean="0">
                <a:solidFill>
                  <a:schemeClr val="bg1">
                    <a:lumMod val="50000"/>
                  </a:schemeClr>
                </a:solidFill>
                <a:latin typeface="Segoe UI (Corps)"/>
              </a:rPr>
              <a:t>journaux</a:t>
            </a:r>
            <a:r>
              <a:rPr lang="en-US" sz="1200" dirty="0" smtClean="0">
                <a:solidFill>
                  <a:schemeClr val="bg1">
                    <a:lumMod val="50000"/>
                  </a:schemeClr>
                </a:solidFill>
                <a:latin typeface="Segoe UI (Corps)"/>
              </a:rPr>
              <a:t> </a:t>
            </a:r>
            <a:r>
              <a:rPr lang="en-US" sz="1200" b="1" dirty="0" smtClean="0">
                <a:solidFill>
                  <a:schemeClr val="bg1">
                    <a:lumMod val="50000"/>
                  </a:schemeClr>
                </a:solidFill>
                <a:latin typeface="Segoe UI (Corps)"/>
              </a:rPr>
              <a:t>(logs)</a:t>
            </a:r>
            <a:endParaRPr lang="en-US" sz="1200" dirty="0">
              <a:solidFill>
                <a:schemeClr val="bg1">
                  <a:lumMod val="50000"/>
                </a:schemeClr>
              </a:solidFill>
              <a:latin typeface="Segoe UI (Corps)"/>
            </a:endParaRPr>
          </a:p>
        </p:txBody>
      </p:sp>
      <p:cxnSp>
        <p:nvCxnSpPr>
          <p:cNvPr id="39" name="Connecteur droit avec flèche 30">
            <a:extLst>
              <a:ext uri="{FF2B5EF4-FFF2-40B4-BE49-F238E27FC236}">
                <a16:creationId xmlns:a16="http://schemas.microsoft.com/office/drawing/2014/main" id="{3FDA47EE-4126-6E2A-1F5D-9C1F14B79273}"/>
              </a:ext>
            </a:extLst>
          </p:cNvPr>
          <p:cNvCxnSpPr>
            <a:cxnSpLocks/>
            <a:stCxn id="38" idx="1"/>
          </p:cNvCxnSpPr>
          <p:nvPr/>
        </p:nvCxnSpPr>
        <p:spPr>
          <a:xfrm flipH="1">
            <a:off x="4250081" y="2830390"/>
            <a:ext cx="979496" cy="923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98172" y="4239178"/>
            <a:ext cx="115306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Freeform 82">
            <a:extLst>
              <a:ext uri="{FF2B5EF4-FFF2-40B4-BE49-F238E27FC236}">
                <a16:creationId xmlns:a16="http://schemas.microsoft.com/office/drawing/2014/main" id="{B77F0EF0-15BB-1BE9-0A81-5BD137964007}"/>
              </a:ext>
            </a:extLst>
          </p:cNvPr>
          <p:cNvSpPr/>
          <p:nvPr/>
        </p:nvSpPr>
        <p:spPr bwMode="gray">
          <a:xfrm>
            <a:off x="333615" y="5440997"/>
            <a:ext cx="2129113"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algn="just"/>
            <a:r>
              <a:rPr lang="en-US" sz="1200" dirty="0" err="1" smtClean="0">
                <a:solidFill>
                  <a:schemeClr val="bg1">
                    <a:lumMod val="50000"/>
                  </a:schemeClr>
                </a:solidFill>
                <a:latin typeface="Segoe UI (Corps)"/>
              </a:rPr>
              <a:t>Dans</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cette</a:t>
            </a:r>
            <a:r>
              <a:rPr lang="en-US" sz="1200" dirty="0" smtClean="0">
                <a:solidFill>
                  <a:schemeClr val="bg1">
                    <a:lumMod val="50000"/>
                  </a:schemeClr>
                </a:solidFill>
                <a:latin typeface="Segoe UI (Corps)"/>
              </a:rPr>
              <a:t> zone </a:t>
            </a:r>
            <a:r>
              <a:rPr lang="en-US" sz="1200" dirty="0" err="1" smtClean="0">
                <a:solidFill>
                  <a:schemeClr val="bg1">
                    <a:lumMod val="50000"/>
                  </a:schemeClr>
                </a:solidFill>
                <a:latin typeface="Segoe UI (Corps)"/>
              </a:rPr>
              <a:t>textuelle</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l’utilisateur</a:t>
            </a:r>
            <a:r>
              <a:rPr lang="en-US" sz="1200" dirty="0" smtClean="0">
                <a:solidFill>
                  <a:schemeClr val="bg1">
                    <a:lumMod val="50000"/>
                  </a:schemeClr>
                </a:solidFill>
                <a:latin typeface="Segoe UI (Corps)"/>
              </a:rPr>
              <a:t> </a:t>
            </a:r>
            <a:r>
              <a:rPr lang="en-US" sz="1200" dirty="0" err="1" smtClean="0">
                <a:solidFill>
                  <a:schemeClr val="bg1">
                    <a:lumMod val="50000"/>
                  </a:schemeClr>
                </a:solidFill>
                <a:latin typeface="Segoe UI (Corps)"/>
              </a:rPr>
              <a:t>peut</a:t>
            </a:r>
            <a:r>
              <a:rPr lang="en-US" sz="1200" dirty="0" smtClean="0">
                <a:solidFill>
                  <a:schemeClr val="bg1">
                    <a:lumMod val="50000"/>
                  </a:schemeClr>
                </a:solidFill>
                <a:latin typeface="Segoe UI (Corps)"/>
              </a:rPr>
              <a:t> poser des questions </a:t>
            </a:r>
            <a:r>
              <a:rPr lang="fr-FR" sz="1200" dirty="0" smtClean="0">
                <a:solidFill>
                  <a:schemeClr val="bg1">
                    <a:lumMod val="50000"/>
                  </a:schemeClr>
                </a:solidFill>
                <a:latin typeface="Segoe UI (Corps)"/>
              </a:rPr>
              <a:t>à</a:t>
            </a:r>
            <a:r>
              <a:rPr lang="en-US" sz="1200" dirty="0" smtClean="0">
                <a:solidFill>
                  <a:schemeClr val="bg1">
                    <a:lumMod val="50000"/>
                  </a:schemeClr>
                </a:solidFill>
                <a:latin typeface="Segoe UI (Corps)"/>
              </a:rPr>
              <a:t> propos du </a:t>
            </a:r>
            <a:r>
              <a:rPr lang="en-US" sz="1200" dirty="0" err="1" smtClean="0">
                <a:solidFill>
                  <a:schemeClr val="bg1">
                    <a:lumMod val="50000"/>
                  </a:schemeClr>
                </a:solidFill>
                <a:latin typeface="Segoe UI (Corps)"/>
              </a:rPr>
              <a:t>fichier</a:t>
            </a:r>
            <a:r>
              <a:rPr lang="en-US" sz="1200" dirty="0" smtClean="0">
                <a:solidFill>
                  <a:schemeClr val="bg1">
                    <a:lumMod val="50000"/>
                  </a:schemeClr>
                </a:solidFill>
                <a:latin typeface="Segoe UI (Corps)"/>
              </a:rPr>
              <a:t> et </a:t>
            </a:r>
            <a:r>
              <a:rPr lang="en-US" sz="1200" dirty="0" err="1" smtClean="0">
                <a:solidFill>
                  <a:schemeClr val="bg1">
                    <a:lumMod val="50000"/>
                  </a:schemeClr>
                </a:solidFill>
                <a:latin typeface="Segoe UI (Corps)"/>
              </a:rPr>
              <a:t>obtenir</a:t>
            </a:r>
            <a:r>
              <a:rPr lang="en-US" sz="1200" dirty="0" smtClean="0">
                <a:solidFill>
                  <a:schemeClr val="bg1">
                    <a:lumMod val="50000"/>
                  </a:schemeClr>
                </a:solidFill>
                <a:latin typeface="Segoe UI (Corps)"/>
              </a:rPr>
              <a:t> des r</a:t>
            </a:r>
            <a:r>
              <a:rPr lang="fr-FR" sz="1200" dirty="0" smtClean="0">
                <a:solidFill>
                  <a:schemeClr val="bg1">
                    <a:lumMod val="50000"/>
                  </a:schemeClr>
                </a:solidFill>
                <a:latin typeface="Segoe UI (Corps)"/>
              </a:rPr>
              <a:t>é</a:t>
            </a:r>
            <a:r>
              <a:rPr lang="en-US" sz="1200" dirty="0" err="1" smtClean="0">
                <a:solidFill>
                  <a:schemeClr val="bg1">
                    <a:lumMod val="50000"/>
                  </a:schemeClr>
                </a:solidFill>
                <a:latin typeface="Segoe UI (Corps)"/>
              </a:rPr>
              <a:t>ponses</a:t>
            </a:r>
            <a:endParaRPr lang="en-US" sz="1200" dirty="0">
              <a:solidFill>
                <a:schemeClr val="bg1">
                  <a:lumMod val="50000"/>
                </a:schemeClr>
              </a:solidFill>
              <a:latin typeface="Segoe UI (Corps)"/>
            </a:endParaRPr>
          </a:p>
        </p:txBody>
      </p:sp>
      <p:cxnSp>
        <p:nvCxnSpPr>
          <p:cNvPr id="46" name="Connecteur droit avec flèche 30">
            <a:extLst>
              <a:ext uri="{FF2B5EF4-FFF2-40B4-BE49-F238E27FC236}">
                <a16:creationId xmlns:a16="http://schemas.microsoft.com/office/drawing/2014/main" id="{3FDA47EE-4126-6E2A-1F5D-9C1F14B79273}"/>
              </a:ext>
            </a:extLst>
          </p:cNvPr>
          <p:cNvCxnSpPr>
            <a:cxnSpLocks/>
            <a:stCxn id="45" idx="0"/>
          </p:cNvCxnSpPr>
          <p:nvPr/>
        </p:nvCxnSpPr>
        <p:spPr>
          <a:xfrm flipV="1">
            <a:off x="1398172" y="4710178"/>
            <a:ext cx="0" cy="73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679075" y="4177316"/>
            <a:ext cx="28382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5291761" y="3931095"/>
            <a:ext cx="1367682" cy="246221"/>
          </a:xfrm>
          <a:prstGeom prst="rect">
            <a:avLst/>
          </a:prstGeom>
          <a:noFill/>
        </p:spPr>
        <p:txBody>
          <a:bodyPr wrap="none" rtlCol="0">
            <a:spAutoFit/>
          </a:bodyPr>
          <a:lstStyle/>
          <a:p>
            <a:r>
              <a:rPr lang="en-US" sz="1000" dirty="0" smtClean="0">
                <a:latin typeface="Segoe UI (Corps)"/>
              </a:rPr>
              <a:t>Anomalies d</a:t>
            </a:r>
            <a:r>
              <a:rPr lang="fr-FR" sz="1000" dirty="0" smtClean="0">
                <a:latin typeface="Segoe UI (Corps)"/>
              </a:rPr>
              <a:t>é</a:t>
            </a:r>
            <a:r>
              <a:rPr lang="en-US" sz="1000" dirty="0" err="1" smtClean="0">
                <a:latin typeface="Segoe UI (Corps)"/>
              </a:rPr>
              <a:t>tect</a:t>
            </a:r>
            <a:r>
              <a:rPr lang="fr-FR" sz="1000" dirty="0" err="1" smtClean="0">
                <a:latin typeface="Segoe UI (Corps)"/>
              </a:rPr>
              <a:t>ées</a:t>
            </a:r>
            <a:endParaRPr lang="en-US" sz="1000" dirty="0">
              <a:latin typeface="Segoe UI (Corps)"/>
            </a:endParaRPr>
          </a:p>
        </p:txBody>
      </p:sp>
      <p:sp>
        <p:nvSpPr>
          <p:cNvPr id="57" name="Freeform 82">
            <a:extLst>
              <a:ext uri="{FF2B5EF4-FFF2-40B4-BE49-F238E27FC236}">
                <a16:creationId xmlns:a16="http://schemas.microsoft.com/office/drawing/2014/main" id="{B77F0EF0-15BB-1BE9-0A81-5BD137964007}"/>
              </a:ext>
            </a:extLst>
          </p:cNvPr>
          <p:cNvSpPr/>
          <p:nvPr/>
        </p:nvSpPr>
        <p:spPr bwMode="gray">
          <a:xfrm>
            <a:off x="3843382" y="5493664"/>
            <a:ext cx="2425670" cy="1080148"/>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r>
              <a:rPr lang="fr-FR" sz="1200" dirty="0">
                <a:solidFill>
                  <a:schemeClr val="bg1">
                    <a:lumMod val="50000"/>
                  </a:schemeClr>
                </a:solidFill>
                <a:latin typeface="Segoe UI (Corps)"/>
              </a:rPr>
              <a:t>Après </a:t>
            </a:r>
            <a:r>
              <a:rPr lang="fr-FR" sz="1200" dirty="0" smtClean="0">
                <a:solidFill>
                  <a:schemeClr val="bg1">
                    <a:lumMod val="50000"/>
                  </a:schemeClr>
                </a:solidFill>
                <a:latin typeface="Segoe UI (Corps)"/>
              </a:rPr>
              <a:t>dé</a:t>
            </a:r>
            <a:r>
              <a:rPr lang="en-US" sz="1200" dirty="0" err="1" smtClean="0">
                <a:solidFill>
                  <a:schemeClr val="bg1">
                    <a:lumMod val="50000"/>
                  </a:schemeClr>
                </a:solidFill>
                <a:latin typeface="Segoe UI (Corps)"/>
              </a:rPr>
              <a:t>tection</a:t>
            </a:r>
            <a:r>
              <a:rPr lang="en-US" sz="1200" dirty="0" smtClean="0">
                <a:solidFill>
                  <a:schemeClr val="bg1">
                    <a:lumMod val="50000"/>
                  </a:schemeClr>
                </a:solidFill>
                <a:latin typeface="Segoe UI (Corps)"/>
              </a:rPr>
              <a:t> des anomalies</a:t>
            </a:r>
            <a:r>
              <a:rPr lang="fr-FR" sz="1200" dirty="0" smtClean="0">
                <a:solidFill>
                  <a:schemeClr val="bg1">
                    <a:lumMod val="50000"/>
                  </a:schemeClr>
                </a:solidFill>
                <a:latin typeface="Segoe UI (Corps)"/>
              </a:rPr>
              <a:t>, </a:t>
            </a:r>
            <a:r>
              <a:rPr lang="fr-FR" sz="1200" dirty="0">
                <a:solidFill>
                  <a:schemeClr val="bg1">
                    <a:lumMod val="50000"/>
                  </a:schemeClr>
                </a:solidFill>
                <a:latin typeface="Segoe UI (Corps)"/>
              </a:rPr>
              <a:t>l’utilisateur peut envoyer ça par e-mail aux parties prenantes.</a:t>
            </a:r>
            <a:endParaRPr lang="en-US" sz="1000" dirty="0">
              <a:solidFill>
                <a:schemeClr val="bg1">
                  <a:lumMod val="50000"/>
                </a:schemeClr>
              </a:solidFill>
              <a:latin typeface="Segoe UI (Corps)"/>
            </a:endParaRPr>
          </a:p>
        </p:txBody>
      </p:sp>
      <p:sp>
        <p:nvSpPr>
          <p:cNvPr id="66" name="TextBox 65"/>
          <p:cNvSpPr txBox="1"/>
          <p:nvPr/>
        </p:nvSpPr>
        <p:spPr>
          <a:xfrm>
            <a:off x="3944618" y="1674849"/>
            <a:ext cx="4302781" cy="307777"/>
          </a:xfrm>
          <a:prstGeom prst="rect">
            <a:avLst/>
          </a:prstGeom>
          <a:noFill/>
        </p:spPr>
        <p:txBody>
          <a:bodyPr wrap="none" rtlCol="0">
            <a:spAutoFit/>
          </a:bodyPr>
          <a:lstStyle/>
          <a:p>
            <a:pPr algn="ctr"/>
            <a:r>
              <a:rPr lang="en-US" sz="1400" dirty="0" smtClean="0">
                <a:solidFill>
                  <a:schemeClr val="accent5">
                    <a:lumMod val="50000"/>
                  </a:schemeClr>
                </a:solidFill>
                <a:latin typeface="Segoe UI (Corps)"/>
              </a:rPr>
              <a:t>Interface Utilisateur pour la d</a:t>
            </a:r>
            <a:r>
              <a:rPr lang="fr-FR" sz="1400" dirty="0">
                <a:solidFill>
                  <a:schemeClr val="accent5">
                    <a:lumMod val="50000"/>
                  </a:schemeClr>
                </a:solidFill>
                <a:latin typeface="Segoe UI (Corps)"/>
              </a:rPr>
              <a:t>é</a:t>
            </a:r>
            <a:r>
              <a:rPr lang="en-US" sz="1400" dirty="0" err="1" smtClean="0">
                <a:solidFill>
                  <a:schemeClr val="accent5">
                    <a:lumMod val="50000"/>
                  </a:schemeClr>
                </a:solidFill>
                <a:latin typeface="Segoe UI (Corps)"/>
              </a:rPr>
              <a:t>tection</a:t>
            </a:r>
            <a:r>
              <a:rPr lang="en-US" sz="1400" dirty="0" smtClean="0">
                <a:solidFill>
                  <a:schemeClr val="accent5">
                    <a:lumMod val="50000"/>
                  </a:schemeClr>
                </a:solidFill>
                <a:latin typeface="Segoe UI (Corps)"/>
              </a:rPr>
              <a:t> des anomalies</a:t>
            </a:r>
            <a:endParaRPr lang="en-US" sz="1400" dirty="0">
              <a:solidFill>
                <a:schemeClr val="accent5">
                  <a:lumMod val="50000"/>
                </a:schemeClr>
              </a:solidFill>
              <a:latin typeface="Segoe UI (Corps)"/>
            </a:endParaRPr>
          </a:p>
        </p:txBody>
      </p:sp>
      <p:pic>
        <p:nvPicPr>
          <p:cNvPr id="48" name="Picture 47"/>
          <p:cNvPicPr>
            <a:picLocks noChangeAspect="1"/>
          </p:cNvPicPr>
          <p:nvPr/>
        </p:nvPicPr>
        <p:blipFill rotWithShape="1">
          <a:blip r:embed="rId5">
            <a:extLst>
              <a:ext uri="{28A0092B-C50C-407E-A947-70E740481C1C}">
                <a14:useLocalDpi xmlns:a14="http://schemas.microsoft.com/office/drawing/2010/main" val="0"/>
              </a:ext>
            </a:extLst>
          </a:blip>
          <a:srcRect t="55555"/>
          <a:stretch/>
        </p:blipFill>
        <p:spPr>
          <a:xfrm>
            <a:off x="7516564" y="5455254"/>
            <a:ext cx="3178714" cy="1074787"/>
          </a:xfrm>
          <a:prstGeom prst="rect">
            <a:avLst/>
          </a:prstGeom>
        </p:spPr>
      </p:pic>
      <p:cxnSp>
        <p:nvCxnSpPr>
          <p:cNvPr id="49" name="Connecteur droit avec flèche 30">
            <a:extLst>
              <a:ext uri="{FF2B5EF4-FFF2-40B4-BE49-F238E27FC236}">
                <a16:creationId xmlns:a16="http://schemas.microsoft.com/office/drawing/2014/main" id="{3FDA47EE-4126-6E2A-1F5D-9C1F14B79273}"/>
              </a:ext>
            </a:extLst>
          </p:cNvPr>
          <p:cNvCxnSpPr>
            <a:cxnSpLocks/>
            <a:stCxn id="57" idx="3"/>
          </p:cNvCxnSpPr>
          <p:nvPr/>
        </p:nvCxnSpPr>
        <p:spPr>
          <a:xfrm>
            <a:off x="6269052" y="6033738"/>
            <a:ext cx="14504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8648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75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5" grpId="0" animBg="1"/>
      <p:bldP spid="55" grpId="0"/>
      <p:bldP spid="5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0854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2"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Contexte</a:t>
            </a:r>
            <a:r>
              <a:rPr kumimoji="0" lang="en-US" sz="1200" b="1" i="0" u="none" strike="noStrike" kern="1200" cap="none" spc="0" normalizeH="0" baseline="0" noProof="0" dirty="0" smtClean="0">
                <a:ln>
                  <a:noFill/>
                </a:ln>
                <a:solidFill>
                  <a:schemeClr val="accent5">
                    <a:lumMod val="50000"/>
                  </a:schemeClr>
                </a:solidFill>
                <a:effectLst/>
                <a:uLnTx/>
                <a:uFillTx/>
                <a:latin typeface="Segoe UI (Corps)"/>
              </a:rPr>
              <a:t> &amp; </a:t>
            </a:r>
            <a:r>
              <a:rPr lang="en-US" sz="1200" b="1" dirty="0" err="1">
                <a:solidFill>
                  <a:schemeClr val="accent5">
                    <a:lumMod val="50000"/>
                  </a:schemeClr>
                </a:solidFill>
                <a:latin typeface="Segoe UI (Corps)"/>
              </a:rPr>
              <a:t>Problématique</a:t>
            </a:r>
            <a:endParaRPr kumimoji="0" lang="en-US" sz="1200" b="1" i="0" u="none" strike="noStrike" kern="1200" cap="none" spc="0" normalizeH="0" baseline="0" noProof="0" dirty="0">
              <a:ln>
                <a:noFill/>
              </a:ln>
              <a:solidFill>
                <a:schemeClr val="accent5">
                  <a:lumMod val="50000"/>
                </a:schemeClr>
              </a:solidFill>
              <a:effectLst/>
              <a:uLnTx/>
              <a:uFillTx/>
              <a:latin typeface="Segoe UI (Corps)"/>
            </a:endParaRPr>
          </a:p>
        </p:txBody>
      </p:sp>
      <p:sp>
        <p:nvSpPr>
          <p:cNvPr id="33" name="Rectangle : coins arrondis 46">
            <a:extLst>
              <a:ext uri="{FF2B5EF4-FFF2-40B4-BE49-F238E27FC236}">
                <a16:creationId xmlns:a16="http://schemas.microsoft.com/office/drawing/2014/main" id="{E83BA53A-A2E5-AAA5-5953-4DBEA7E86244}"/>
              </a:ext>
            </a:extLst>
          </p:cNvPr>
          <p:cNvSpPr/>
          <p:nvPr/>
        </p:nvSpPr>
        <p:spPr>
          <a:xfrm>
            <a:off x="5811496" y="506380"/>
            <a:ext cx="826344" cy="2118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ea typeface="+mn-ea"/>
                <a:cs typeface="+mn-cs"/>
              </a:rPr>
              <a:t>Objectifs</a:t>
            </a:r>
            <a:endParaRPr kumimoji="0" lang="fr-FR" sz="1200" b="0"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cxnSp>
        <p:nvCxnSpPr>
          <p:cNvPr id="37"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48"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avec flèche vers la droite 10">
            <a:extLst>
              <a:ext uri="{FF2B5EF4-FFF2-40B4-BE49-F238E27FC236}">
                <a16:creationId xmlns:a16="http://schemas.microsoft.com/office/drawing/2014/main" id="{25CF8189-6FF7-C7B0-4C66-48BCE4097CB9}"/>
              </a:ext>
            </a:extLst>
          </p:cNvPr>
          <p:cNvSpPr/>
          <p:nvPr/>
        </p:nvSpPr>
        <p:spPr>
          <a:xfrm>
            <a:off x="606795" y="1484715"/>
            <a:ext cx="10998635" cy="1498600"/>
          </a:xfrm>
          <a:prstGeom prst="rightArrowCallout">
            <a:avLst>
              <a:gd name="adj1" fmla="val 100000"/>
              <a:gd name="adj2" fmla="val 50000"/>
              <a:gd name="adj3" fmla="val 0"/>
              <a:gd name="adj4" fmla="val 97072"/>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300"/>
              </a:spcAft>
              <a:buClrTx/>
              <a:buSzTx/>
              <a:buFontTx/>
              <a:buNone/>
              <a:tabLst/>
              <a:defRPr/>
            </a:pPr>
            <a:r>
              <a:rPr kumimoji="0" lang="fr-FR" sz="1400" b="1" u="none" strike="noStrike" kern="0" cap="none" spc="0" normalizeH="0" baseline="0" noProof="0" dirty="0" smtClean="0">
                <a:ln>
                  <a:noFill/>
                </a:ln>
                <a:solidFill>
                  <a:schemeClr val="accent1"/>
                </a:solidFill>
                <a:uLnTx/>
                <a:uFillTx/>
                <a:latin typeface="Segoe UI (Corps)"/>
                <a:ea typeface="+mn-ea"/>
                <a:cs typeface="Segoe UI" panose="020B0502040204020203" pitchFamily="34" charset="0"/>
              </a:rPr>
              <a:t>Contexte</a:t>
            </a:r>
            <a:r>
              <a:rPr kumimoji="0" lang="fr-FR" sz="1400" b="1" i="1" u="none" strike="noStrike" kern="0" cap="none" spc="0" normalizeH="0" baseline="0" noProof="0" dirty="0" smtClean="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lvl="0" algn="just">
              <a:spcAft>
                <a:spcPts val="300"/>
              </a:spcAft>
              <a:defRPr/>
            </a:pPr>
            <a:r>
              <a:rPr lang="fr-FR" sz="1400" dirty="0">
                <a:latin typeface="Segoe UI" panose="020B0502040204020203" pitchFamily="34" charset="0"/>
                <a:cs typeface="Segoe UI" panose="020B0502040204020203" pitchFamily="34" charset="0"/>
              </a:rPr>
              <a:t>L'importance de la gouvernance des données au sein du groupe est encore plus importante car elle soutient directement les initiatives d'innovation et de transformation numérique. En établissant des politiques claires, des standards de qualité, et des procédures de gestion des données, </a:t>
            </a:r>
            <a:r>
              <a:rPr lang="fr-FR" sz="1400" dirty="0" smtClean="0">
                <a:latin typeface="Segoe UI" panose="020B0502040204020203" pitchFamily="34" charset="0"/>
                <a:cs typeface="Segoe UI" panose="020B0502040204020203" pitchFamily="34" charset="0"/>
              </a:rPr>
              <a:t>l’é</a:t>
            </a:r>
            <a:r>
              <a:rPr lang="en-US" sz="1400" dirty="0" err="1" smtClean="0">
                <a:latin typeface="Segoe UI" panose="020B0502040204020203" pitchFamily="34" charset="0"/>
                <a:cs typeface="Segoe UI" panose="020B0502040204020203" pitchFamily="34" charset="0"/>
              </a:rPr>
              <a:t>quipe</a:t>
            </a:r>
            <a:r>
              <a:rPr lang="en-US" sz="1400" dirty="0" smtClean="0">
                <a:latin typeface="Segoe UI" panose="020B0502040204020203" pitchFamily="34" charset="0"/>
                <a:cs typeface="Segoe UI" panose="020B0502040204020203" pitchFamily="34" charset="0"/>
              </a:rPr>
              <a:t> </a:t>
            </a:r>
            <a:r>
              <a:rPr lang="en-US" sz="1400" b="1" dirty="0" smtClean="0">
                <a:latin typeface="Segoe UI" panose="020B0502040204020203" pitchFamily="34" charset="0"/>
                <a:cs typeface="Segoe UI" panose="020B0502040204020203" pitchFamily="34" charset="0"/>
              </a:rPr>
              <a:t>data governance norm &amp; quality</a:t>
            </a:r>
            <a:r>
              <a:rPr lang="fr-FR" sz="1400" b="1" dirty="0" smtClean="0">
                <a:latin typeface="Segoe UI" panose="020B0502040204020203" pitchFamily="34" charset="0"/>
                <a:cs typeface="Segoe UI" panose="020B0502040204020203" pitchFamily="34" charset="0"/>
              </a:rPr>
              <a:t> </a:t>
            </a:r>
            <a:r>
              <a:rPr lang="fr-FR" sz="1400" dirty="0">
                <a:latin typeface="Segoe UI" panose="020B0502040204020203" pitchFamily="34" charset="0"/>
                <a:cs typeface="Segoe UI" panose="020B0502040204020203" pitchFamily="34" charset="0"/>
              </a:rPr>
              <a:t>s'assure que les données restent un actif précieux, géré de manière efficace et éthique</a:t>
            </a:r>
            <a:r>
              <a:rPr lang="fr-FR" sz="1400" dirty="0" smtClean="0">
                <a:latin typeface="Segoe UI" panose="020B0502040204020203" pitchFamily="34" charset="0"/>
                <a:cs typeface="Segoe UI" panose="020B0502040204020203" pitchFamily="34" charset="0"/>
              </a:rPr>
              <a:t>.</a:t>
            </a: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panose="020B0502040204020203" pitchFamily="34" charset="0"/>
              <a:cs typeface="Segoe UI" panose="020B0502040204020203" pitchFamily="34" charset="0"/>
            </a:endParaRPr>
          </a:p>
        </p:txBody>
      </p:sp>
      <p:sp>
        <p:nvSpPr>
          <p:cNvPr id="36" name="Rectangle avec flèche vers la droite 10">
            <a:extLst>
              <a:ext uri="{FF2B5EF4-FFF2-40B4-BE49-F238E27FC236}">
                <a16:creationId xmlns:a16="http://schemas.microsoft.com/office/drawing/2014/main" id="{25CF8189-6FF7-C7B0-4C66-48BCE4097CB9}"/>
              </a:ext>
            </a:extLst>
          </p:cNvPr>
          <p:cNvSpPr/>
          <p:nvPr/>
        </p:nvSpPr>
        <p:spPr>
          <a:xfrm>
            <a:off x="2431254" y="3097615"/>
            <a:ext cx="7699005" cy="1562322"/>
          </a:xfrm>
          <a:prstGeom prst="rightArrowCallout">
            <a:avLst>
              <a:gd name="adj1" fmla="val 100000"/>
              <a:gd name="adj2" fmla="val 50000"/>
              <a:gd name="adj3" fmla="val 0"/>
              <a:gd name="adj4" fmla="val 97072"/>
            </a:avLst>
          </a:prstGeom>
          <a:noFill/>
          <a:ln w="3175" cap="flat" cmpd="sng" algn="ctr">
            <a:solidFill>
              <a:schemeClr val="accent1"/>
            </a:solidFill>
            <a:prstDash val="sysDot"/>
          </a:ln>
          <a:effectLst/>
        </p:spPr>
        <p:txBody>
          <a:bodyPr rot="0" spcFirstLastPara="0" vertOverflow="overflow" horzOverflow="overflow" vert="horz" wrap="square" lIns="216000" tIns="45720" rIns="216000" bIns="45720" numCol="1" spcCol="0" rtlCol="0" fromWordArt="0" anchor="t" anchorCtr="0" forceAA="0" compatLnSpc="1">
            <a:prstTxWarp prst="textNoShape">
              <a:avLst/>
            </a:prstTxWarp>
            <a:noAutofit/>
          </a:bodyPr>
          <a:lstStyle/>
          <a:p>
            <a:pPr lvl="0" algn="just">
              <a:spcAft>
                <a:spcPts val="300"/>
              </a:spcAft>
              <a:defRPr/>
            </a:pPr>
            <a:r>
              <a:rPr lang="en-US" sz="1400" b="1" dirty="0" err="1" smtClean="0">
                <a:solidFill>
                  <a:schemeClr val="accent1"/>
                </a:solidFill>
                <a:latin typeface="Segoe UI (Corps)"/>
              </a:rPr>
              <a:t>Problématique</a:t>
            </a:r>
            <a:r>
              <a:rPr kumimoji="0" lang="fr-FR" sz="1400" b="1" i="1" u="none" strike="noStrike" kern="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Segoe UI (Corps)"/>
                <a:ea typeface="+mn-ea"/>
                <a:cs typeface="Segoe UI" panose="020B0502040204020203" pitchFamily="34" charset="0"/>
              </a:rPr>
              <a:t> </a:t>
            </a:r>
          </a:p>
          <a:p>
            <a:pPr marL="0" marR="0" lvl="0" indent="0" algn="just" defTabSz="914400" rtl="0" eaLnBrk="1" fontAlgn="auto" latinLnBrk="0" hangingPunct="1">
              <a:lnSpc>
                <a:spcPct val="100000"/>
              </a:lnSpc>
              <a:spcBef>
                <a:spcPts val="0"/>
              </a:spcBef>
              <a:spcAft>
                <a:spcPts val="300"/>
              </a:spcAft>
              <a:buClrTx/>
              <a:buSzTx/>
              <a:buFontTx/>
              <a:buNone/>
              <a:tabLst/>
              <a:defRPr/>
            </a:pPr>
            <a:endParaRPr kumimoji="0" lang="fr-FR" sz="1400" b="1" i="1" u="none" strike="noStrike" kern="0" cap="none" spc="0" normalizeH="0" baseline="0" noProof="0" dirty="0">
              <a:ln>
                <a:noFill/>
              </a:ln>
              <a:solidFill>
                <a:srgbClr val="E67900"/>
              </a:solidFill>
              <a:effectLst>
                <a:outerShdw blurRad="38100" dist="38100" dir="2700000" algn="tl">
                  <a:srgbClr val="000000">
                    <a:alpha val="43137"/>
                  </a:srgbClr>
                </a:outerShdw>
              </a:effectLst>
              <a:uLnTx/>
              <a:uFillTx/>
              <a:latin typeface="Segoe UI (Corps)"/>
              <a:ea typeface="+mn-ea"/>
              <a:cs typeface="Segoe UI" panose="020B0502040204020203" pitchFamily="34" charset="0"/>
            </a:endParaRPr>
          </a:p>
          <a:p>
            <a:pPr algn="just"/>
            <a:r>
              <a:rPr lang="fr-FR" sz="1400" dirty="0">
                <a:latin typeface="Segoe UI" panose="020B0502040204020203" pitchFamily="34" charset="0"/>
                <a:cs typeface="Segoe UI" panose="020B0502040204020203" pitchFamily="34" charset="0"/>
              </a:rPr>
              <a:t>La problématique centrale de ce projet réside dans la nécessité de moderniser et d’automatiser la gestion des métadonnées pour surmonter les défis liés à l’efficacité, la sécurité, et la qualité des données.</a:t>
            </a:r>
            <a:endParaRPr lang="en-US" sz="1400" dirty="0">
              <a:latin typeface="Segoe UI" panose="020B0502040204020203" pitchFamily="34" charset="0"/>
              <a:cs typeface="Segoe UI" panose="020B0502040204020203" pitchFamily="34" charset="0"/>
            </a:endParaRPr>
          </a:p>
        </p:txBody>
      </p:sp>
      <p:pic>
        <p:nvPicPr>
          <p:cNvPr id="39" name="Picture 38"/>
          <p:cNvPicPr>
            <a:picLocks noChangeAspect="1"/>
          </p:cNvPicPr>
          <p:nvPr/>
        </p:nvPicPr>
        <p:blipFill rotWithShape="1">
          <a:blip r:embed="rId3"/>
          <a:srcRect l="36380" t="23288" r="27801" b="35508"/>
          <a:stretch/>
        </p:blipFill>
        <p:spPr>
          <a:xfrm>
            <a:off x="9912320" y="2983315"/>
            <a:ext cx="381732" cy="476722"/>
          </a:xfrm>
          <a:prstGeom prst="rect">
            <a:avLst/>
          </a:prstGeom>
        </p:spPr>
      </p:pic>
      <p:sp>
        <p:nvSpPr>
          <p:cNvPr id="40" name="Rectangle : coins arrondis 47">
            <a:extLst>
              <a:ext uri="{FF2B5EF4-FFF2-40B4-BE49-F238E27FC236}">
                <a16:creationId xmlns:a16="http://schemas.microsoft.com/office/drawing/2014/main" id="{A369BABB-D073-B46B-C21F-36C9AE967966}"/>
              </a:ext>
            </a:extLst>
          </p:cNvPr>
          <p:cNvSpPr/>
          <p:nvPr/>
        </p:nvSpPr>
        <p:spPr>
          <a:xfrm>
            <a:off x="7534347" y="516653"/>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rPr>
              <a:t>Méthodologie</a:t>
            </a:r>
            <a:endParaRPr kumimoji="0" lang="fr-FR" sz="1200" b="0" i="0" u="none" strike="noStrike" kern="1200" cap="none" spc="0" normalizeH="0" baseline="0" noProof="0" dirty="0">
              <a:ln>
                <a:noFill/>
              </a:ln>
              <a:solidFill>
                <a:srgbClr val="E7E6E6">
                  <a:lumMod val="50000"/>
                </a:srgbClr>
              </a:solidFill>
              <a:effectLst/>
              <a:uLnTx/>
              <a:uFillTx/>
              <a:latin typeface="Segoe UI (Corps)"/>
            </a:endParaRPr>
          </a:p>
        </p:txBody>
      </p:sp>
      <p:cxnSp>
        <p:nvCxnSpPr>
          <p:cNvPr id="41" name="Connecteur : en arc 59">
            <a:extLst>
              <a:ext uri="{FF2B5EF4-FFF2-40B4-BE49-F238E27FC236}">
                <a16:creationId xmlns:a16="http://schemas.microsoft.com/office/drawing/2014/main" id="{FB56366C-88B0-56BA-1A00-1D3B8C5C4C84}"/>
              </a:ext>
            </a:extLst>
          </p:cNvPr>
          <p:cNvCxnSpPr/>
          <p:nvPr/>
        </p:nvCxnSpPr>
        <p:spPr>
          <a:xfrm rot="16200000" flipH="1">
            <a:off x="6938068" y="4266433"/>
            <a:ext cx="515087" cy="21154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 en arc 61">
            <a:extLst>
              <a:ext uri="{FF2B5EF4-FFF2-40B4-BE49-F238E27FC236}">
                <a16:creationId xmlns:a16="http://schemas.microsoft.com/office/drawing/2014/main" id="{56B395EC-8C33-D74A-AA37-4B076B6222D7}"/>
              </a:ext>
            </a:extLst>
          </p:cNvPr>
          <p:cNvCxnSpPr/>
          <p:nvPr/>
        </p:nvCxnSpPr>
        <p:spPr>
          <a:xfrm rot="5400000">
            <a:off x="4720238" y="4164075"/>
            <a:ext cx="515087" cy="232018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024232" y="4774237"/>
            <a:ext cx="2143536" cy="292388"/>
          </a:xfrm>
          <a:prstGeom prst="rect">
            <a:avLst/>
          </a:prstGeom>
        </p:spPr>
        <p:txBody>
          <a:bodyPr wrap="none">
            <a:spAutoFit/>
          </a:bodyPr>
          <a:lstStyle/>
          <a:p>
            <a:r>
              <a:rPr lang="en-US" sz="1300" dirty="0" smtClean="0">
                <a:solidFill>
                  <a:schemeClr val="accent5">
                    <a:lumMod val="50000"/>
                  </a:schemeClr>
                </a:solidFill>
                <a:latin typeface="Segoe UI (Corps)"/>
              </a:rPr>
              <a:t>Les limitations du </a:t>
            </a:r>
            <a:r>
              <a:rPr lang="en-US" sz="1300" dirty="0" err="1" smtClean="0">
                <a:solidFill>
                  <a:schemeClr val="accent5">
                    <a:lumMod val="50000"/>
                  </a:schemeClr>
                </a:solidFill>
                <a:latin typeface="Segoe UI (Corps)"/>
              </a:rPr>
              <a:t>syst</a:t>
            </a:r>
            <a:r>
              <a:rPr lang="fr-FR" sz="1300" dirty="0" err="1" smtClean="0">
                <a:solidFill>
                  <a:schemeClr val="accent5">
                    <a:lumMod val="50000"/>
                  </a:schemeClr>
                </a:solidFill>
                <a:latin typeface="Segoe UI (Corps)"/>
              </a:rPr>
              <a:t>ème</a:t>
            </a:r>
            <a:endParaRPr lang="en-US" sz="1300" dirty="0">
              <a:solidFill>
                <a:schemeClr val="accent5">
                  <a:lumMod val="50000"/>
                </a:schemeClr>
              </a:solidFill>
              <a:latin typeface="Segoe UI (Corps)"/>
            </a:endParaRPr>
          </a:p>
        </p:txBody>
      </p:sp>
      <p:sp>
        <p:nvSpPr>
          <p:cNvPr id="50" name="Rectangle 49"/>
          <p:cNvSpPr/>
          <p:nvPr/>
        </p:nvSpPr>
        <p:spPr>
          <a:xfrm>
            <a:off x="3046690" y="5693223"/>
            <a:ext cx="1709122" cy="307777"/>
          </a:xfrm>
          <a:prstGeom prst="rect">
            <a:avLst/>
          </a:prstGeom>
        </p:spPr>
        <p:txBody>
          <a:bodyPr wrap="none">
            <a:spAutoFit/>
          </a:bodyPr>
          <a:lstStyle/>
          <a:p>
            <a:r>
              <a:rPr lang="en-US" sz="1400" b="1" dirty="0" err="1" smtClean="0">
                <a:solidFill>
                  <a:schemeClr val="accent5">
                    <a:lumMod val="50000"/>
                  </a:schemeClr>
                </a:solidFill>
                <a:latin typeface="Segoe UI (Corps)"/>
              </a:rPr>
              <a:t>Erreurs</a:t>
            </a:r>
            <a:r>
              <a:rPr lang="en-US" sz="1400" b="1" dirty="0" smtClean="0">
                <a:solidFill>
                  <a:schemeClr val="accent5">
                    <a:lumMod val="50000"/>
                  </a:schemeClr>
                </a:solidFill>
                <a:latin typeface="Segoe UI (Corps)"/>
              </a:rPr>
              <a:t> </a:t>
            </a:r>
            <a:r>
              <a:rPr lang="en-US" sz="1400" b="1" dirty="0" err="1" smtClean="0">
                <a:solidFill>
                  <a:schemeClr val="accent5">
                    <a:lumMod val="50000"/>
                  </a:schemeClr>
                </a:solidFill>
                <a:latin typeface="Segoe UI (Corps)"/>
              </a:rPr>
              <a:t>humaines</a:t>
            </a:r>
            <a:endParaRPr lang="en-US" sz="1400" dirty="0">
              <a:solidFill>
                <a:schemeClr val="accent5">
                  <a:lumMod val="50000"/>
                </a:schemeClr>
              </a:solidFill>
              <a:latin typeface="Segoe UI (Corps)"/>
            </a:endParaRPr>
          </a:p>
        </p:txBody>
      </p:sp>
      <p:sp>
        <p:nvSpPr>
          <p:cNvPr id="52" name="Rectangle 51"/>
          <p:cNvSpPr/>
          <p:nvPr/>
        </p:nvSpPr>
        <p:spPr>
          <a:xfrm>
            <a:off x="5027858" y="5693223"/>
            <a:ext cx="1943161" cy="307777"/>
          </a:xfrm>
          <a:prstGeom prst="rect">
            <a:avLst/>
          </a:prstGeom>
        </p:spPr>
        <p:txBody>
          <a:bodyPr wrap="none">
            <a:spAutoFit/>
          </a:bodyPr>
          <a:lstStyle/>
          <a:p>
            <a:pPr algn="ctr"/>
            <a:r>
              <a:rPr lang="en-US" sz="1400" b="1" dirty="0" err="1">
                <a:solidFill>
                  <a:schemeClr val="accent5">
                    <a:lumMod val="50000"/>
                  </a:schemeClr>
                </a:solidFill>
                <a:latin typeface="Segoe UI (Corps)"/>
              </a:rPr>
              <a:t>Coûts</a:t>
            </a:r>
            <a:r>
              <a:rPr lang="en-US" sz="1400" b="1" dirty="0">
                <a:solidFill>
                  <a:schemeClr val="accent5">
                    <a:lumMod val="50000"/>
                  </a:schemeClr>
                </a:solidFill>
                <a:latin typeface="Segoe UI (Corps)"/>
              </a:rPr>
              <a:t> </a:t>
            </a:r>
            <a:r>
              <a:rPr lang="en-US" sz="1400" b="1" dirty="0" err="1">
                <a:solidFill>
                  <a:schemeClr val="accent5">
                    <a:lumMod val="50000"/>
                  </a:schemeClr>
                </a:solidFill>
                <a:latin typeface="Segoe UI (Corps)"/>
              </a:rPr>
              <a:t>Opérationnels</a:t>
            </a:r>
            <a:endParaRPr lang="en-US" sz="1400" b="1" dirty="0">
              <a:solidFill>
                <a:schemeClr val="accent5">
                  <a:lumMod val="50000"/>
                </a:schemeClr>
              </a:solidFill>
              <a:latin typeface="Segoe UI (Corps)"/>
            </a:endParaRPr>
          </a:p>
        </p:txBody>
      </p:sp>
      <p:sp>
        <p:nvSpPr>
          <p:cNvPr id="53" name="Rectangle 52"/>
          <p:cNvSpPr/>
          <p:nvPr/>
        </p:nvSpPr>
        <p:spPr>
          <a:xfrm>
            <a:off x="7534347" y="5693223"/>
            <a:ext cx="3327899" cy="307777"/>
          </a:xfrm>
          <a:prstGeom prst="rect">
            <a:avLst/>
          </a:prstGeom>
        </p:spPr>
        <p:txBody>
          <a:bodyPr wrap="none">
            <a:spAutoFit/>
          </a:bodyPr>
          <a:lstStyle/>
          <a:p>
            <a:r>
              <a:rPr lang="fr-FR" sz="1400" b="1" dirty="0">
                <a:solidFill>
                  <a:schemeClr val="accent5">
                    <a:lumMod val="50000"/>
                  </a:schemeClr>
                </a:solidFill>
                <a:latin typeface="Segoe UI (Corps)"/>
              </a:rPr>
              <a:t>Difficultés de Gestion des Anomalies</a:t>
            </a:r>
            <a:endParaRPr lang="en-US" sz="1400" dirty="0">
              <a:solidFill>
                <a:schemeClr val="accent5">
                  <a:lumMod val="50000"/>
                </a:schemeClr>
              </a:solidFill>
              <a:latin typeface="Segoe UI (Corps)"/>
            </a:endParaRPr>
          </a:p>
        </p:txBody>
      </p:sp>
      <p:cxnSp>
        <p:nvCxnSpPr>
          <p:cNvPr id="54" name="Straight Arrow Connector 53"/>
          <p:cNvCxnSpPr/>
          <p:nvPr/>
        </p:nvCxnSpPr>
        <p:spPr>
          <a:xfrm>
            <a:off x="6137875" y="5066625"/>
            <a:ext cx="0" cy="515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6064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childTnLst>
                                </p:cTn>
                              </p:par>
                            </p:childTnLst>
                          </p:cTn>
                        </p:par>
                        <p:par>
                          <p:cTn id="20" fill="hold">
                            <p:stCondLst>
                              <p:cond delay="0"/>
                            </p:stCondLst>
                            <p:childTnLst>
                              <p:par>
                                <p:cTn id="21" presetID="22" presetClass="entr" presetSubtype="1"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up)">
                                      <p:cBhvr>
                                        <p:cTn id="23" dur="500"/>
                                        <p:tgtEl>
                                          <p:spTgt spid="46"/>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up)">
                                      <p:cBhvr>
                                        <p:cTn id="31" dur="500"/>
                                        <p:tgtEl>
                                          <p:spTgt spid="54"/>
                                        </p:tgtEl>
                                      </p:cBhvr>
                                    </p:animEffect>
                                  </p:childTnLst>
                                </p:cTn>
                              </p:par>
                            </p:childTnLst>
                          </p:cTn>
                        </p:par>
                        <p:par>
                          <p:cTn id="32" fill="hold">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up)">
                                      <p:cBhvr>
                                        <p:cTn id="39" dur="500"/>
                                        <p:tgtEl>
                                          <p:spTgt spid="41"/>
                                        </p:tgtEl>
                                      </p:cBhvr>
                                    </p:animEffec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7" grpId="0"/>
      <p:bldP spid="50"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2"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33"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ea typeface="+mn-ea"/>
                <a:cs typeface="+mn-cs"/>
              </a:rPr>
              <a:t>Objectifs</a:t>
            </a:r>
            <a:endParaRPr kumimoji="0" lang="fr-FR" sz="1200" b="1" i="0" u="none" strike="noStrike" kern="1200" cap="none" spc="0" normalizeH="0" baseline="0" noProof="0" dirty="0">
              <a:ln>
                <a:noFill/>
              </a:ln>
              <a:solidFill>
                <a:schemeClr val="accent5">
                  <a:lumMod val="50000"/>
                </a:schemeClr>
              </a:solidFill>
              <a:effectLst/>
              <a:uLnTx/>
              <a:uFillTx/>
              <a:latin typeface="Segoe UI (Corps)"/>
              <a:ea typeface="+mn-ea"/>
              <a:cs typeface="+mn-cs"/>
            </a:endParaRPr>
          </a:p>
        </p:txBody>
      </p:sp>
      <p:cxnSp>
        <p:nvCxnSpPr>
          <p:cNvPr id="37"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48"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 en arc 59">
            <a:extLst>
              <a:ext uri="{FF2B5EF4-FFF2-40B4-BE49-F238E27FC236}">
                <a16:creationId xmlns:a16="http://schemas.microsoft.com/office/drawing/2014/main" id="{FB56366C-88B0-56BA-1A00-1D3B8C5C4C84}"/>
              </a:ext>
            </a:extLst>
          </p:cNvPr>
          <p:cNvCxnSpPr/>
          <p:nvPr/>
        </p:nvCxnSpPr>
        <p:spPr>
          <a:xfrm rot="10800000" flipH="1">
            <a:off x="1356441" y="2093382"/>
            <a:ext cx="515087" cy="16232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 en arc 61">
            <a:extLst>
              <a:ext uri="{FF2B5EF4-FFF2-40B4-BE49-F238E27FC236}">
                <a16:creationId xmlns:a16="http://schemas.microsoft.com/office/drawing/2014/main" id="{56B395EC-8C33-D74A-AA37-4B076B6222D7}"/>
              </a:ext>
            </a:extLst>
          </p:cNvPr>
          <p:cNvCxnSpPr/>
          <p:nvPr/>
        </p:nvCxnSpPr>
        <p:spPr>
          <a:xfrm>
            <a:off x="1356441" y="3716641"/>
            <a:ext cx="515087" cy="17803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71774" y="1924370"/>
            <a:ext cx="3357329" cy="292388"/>
          </a:xfrm>
          <a:prstGeom prst="rect">
            <a:avLst/>
          </a:prstGeom>
        </p:spPr>
        <p:txBody>
          <a:bodyPr wrap="none">
            <a:spAutoFit/>
          </a:bodyPr>
          <a:lstStyle/>
          <a:p>
            <a:pPr>
              <a:buSzPts val="1800"/>
            </a:pPr>
            <a:r>
              <a:rPr lang="fr-FR" sz="1250" dirty="0" smtClean="0">
                <a:solidFill>
                  <a:schemeClr val="accent5">
                    <a:lumMod val="50000"/>
                  </a:schemeClr>
                </a:solidFill>
                <a:latin typeface="Segoe UI" panose="020B0502040204020203" pitchFamily="34" charset="0"/>
                <a:cs typeface="Segoe UI" panose="020B0502040204020203" pitchFamily="34" charset="0"/>
              </a:rPr>
              <a:t>Automatisation de l’ingestion des données </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5" name="Rectangle 4"/>
          <p:cNvSpPr/>
          <p:nvPr/>
        </p:nvSpPr>
        <p:spPr>
          <a:xfrm>
            <a:off x="1971774" y="2606883"/>
            <a:ext cx="3227678" cy="292388"/>
          </a:xfrm>
          <a:prstGeom prst="rect">
            <a:avLst/>
          </a:prstGeom>
        </p:spPr>
        <p:txBody>
          <a:bodyPr wrap="none">
            <a:spAutoFit/>
          </a:bodyPr>
          <a:lstStyle/>
          <a:p>
            <a:r>
              <a:rPr lang="fr-FR" sz="1250" dirty="0">
                <a:solidFill>
                  <a:schemeClr val="accent5">
                    <a:lumMod val="50000"/>
                  </a:schemeClr>
                </a:solidFill>
                <a:latin typeface="Segoe UI" panose="020B0502040204020203" pitchFamily="34" charset="0"/>
                <a:cs typeface="Segoe UI" panose="020B0502040204020203" pitchFamily="34" charset="0"/>
              </a:rPr>
              <a:t>Évaluation de la qualité des métadonnées</a:t>
            </a:r>
          </a:p>
        </p:txBody>
      </p:sp>
      <p:sp>
        <p:nvSpPr>
          <p:cNvPr id="6" name="Rectangle 5"/>
          <p:cNvSpPr/>
          <p:nvPr/>
        </p:nvSpPr>
        <p:spPr>
          <a:xfrm>
            <a:off x="1971774" y="3280929"/>
            <a:ext cx="3260764" cy="477054"/>
          </a:xfrm>
          <a:prstGeom prst="rect">
            <a:avLst/>
          </a:prstGeom>
        </p:spPr>
        <p:txBody>
          <a:bodyPr wrap="none">
            <a:spAutoFit/>
          </a:bodyPr>
          <a:lstStyle/>
          <a:p>
            <a:r>
              <a:rPr lang="fr-FR" sz="1250" dirty="0">
                <a:solidFill>
                  <a:schemeClr val="accent5">
                    <a:lumMod val="50000"/>
                  </a:schemeClr>
                </a:solidFill>
                <a:latin typeface="Segoe UI" panose="020B0502040204020203" pitchFamily="34" charset="0"/>
                <a:cs typeface="Segoe UI" panose="020B0502040204020203" pitchFamily="34" charset="0"/>
              </a:rPr>
              <a:t>Intégration </a:t>
            </a:r>
            <a:r>
              <a:rPr lang="fr-FR" sz="1250" dirty="0" smtClean="0">
                <a:solidFill>
                  <a:schemeClr val="accent5">
                    <a:lumMod val="50000"/>
                  </a:schemeClr>
                </a:solidFill>
                <a:latin typeface="Segoe UI" panose="020B0502040204020203" pitchFamily="34" charset="0"/>
                <a:cs typeface="Segoe UI" panose="020B0502040204020203" pitchFamily="34" charset="0"/>
              </a:rPr>
              <a:t>transparente </a:t>
            </a:r>
            <a:r>
              <a:rPr lang="fr-FR" sz="1250" dirty="0">
                <a:solidFill>
                  <a:schemeClr val="accent5">
                    <a:lumMod val="50000"/>
                  </a:schemeClr>
                </a:solidFill>
                <a:latin typeface="Segoe UI" panose="020B0502040204020203" pitchFamily="34" charset="0"/>
                <a:cs typeface="Segoe UI" panose="020B0502040204020203" pitchFamily="34" charset="0"/>
              </a:rPr>
              <a:t>dans l’Écosystème </a:t>
            </a:r>
            <a:endParaRPr lang="fr-FR" sz="1250" dirty="0" smtClean="0">
              <a:solidFill>
                <a:schemeClr val="accent5">
                  <a:lumMod val="50000"/>
                </a:schemeClr>
              </a:solidFill>
              <a:latin typeface="Segoe UI" panose="020B0502040204020203" pitchFamily="34" charset="0"/>
              <a:cs typeface="Segoe UI" panose="020B0502040204020203" pitchFamily="34" charset="0"/>
            </a:endParaRPr>
          </a:p>
          <a:p>
            <a:r>
              <a:rPr lang="fr-FR" sz="1250" dirty="0" smtClean="0">
                <a:solidFill>
                  <a:schemeClr val="accent5">
                    <a:lumMod val="50000"/>
                  </a:schemeClr>
                </a:solidFill>
                <a:latin typeface="Segoe UI" panose="020B0502040204020203" pitchFamily="34" charset="0"/>
                <a:cs typeface="Segoe UI" panose="020B0502040204020203" pitchFamily="34" charset="0"/>
              </a:rPr>
              <a:t>actuel</a:t>
            </a:r>
            <a:endParaRPr lang="fr-FR"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7" name="Rectangle 6"/>
          <p:cNvSpPr/>
          <p:nvPr/>
        </p:nvSpPr>
        <p:spPr>
          <a:xfrm>
            <a:off x="1971774" y="3971909"/>
            <a:ext cx="1983556" cy="292388"/>
          </a:xfrm>
          <a:prstGeom prst="rect">
            <a:avLst/>
          </a:prstGeom>
        </p:spPr>
        <p:txBody>
          <a:bodyPr wrap="none">
            <a:spAutoFit/>
          </a:bodyPr>
          <a:lstStyle/>
          <a:p>
            <a:r>
              <a:rPr lang="fr-FR" sz="1250" dirty="0">
                <a:solidFill>
                  <a:schemeClr val="accent5">
                    <a:lumMod val="50000"/>
                  </a:schemeClr>
                </a:solidFill>
                <a:latin typeface="Segoe UI" panose="020B0502040204020203" pitchFamily="34" charset="0"/>
                <a:cs typeface="Segoe UI" panose="020B0502040204020203" pitchFamily="34" charset="0"/>
              </a:rPr>
              <a:t>Détection </a:t>
            </a:r>
            <a:r>
              <a:rPr lang="fr-FR" sz="1250" dirty="0" smtClean="0">
                <a:solidFill>
                  <a:schemeClr val="accent5">
                    <a:lumMod val="50000"/>
                  </a:schemeClr>
                </a:solidFill>
                <a:latin typeface="Segoe UI" panose="020B0502040204020203" pitchFamily="34" charset="0"/>
                <a:cs typeface="Segoe UI" panose="020B0502040204020203" pitchFamily="34" charset="0"/>
              </a:rPr>
              <a:t>des </a:t>
            </a:r>
            <a:r>
              <a:rPr lang="fr-FR" sz="1250" dirty="0">
                <a:solidFill>
                  <a:schemeClr val="accent5">
                    <a:lumMod val="50000"/>
                  </a:schemeClr>
                </a:solidFill>
                <a:latin typeface="Segoe UI" panose="020B0502040204020203" pitchFamily="34" charset="0"/>
                <a:cs typeface="Segoe UI" panose="020B0502040204020203" pitchFamily="34" charset="0"/>
              </a:rPr>
              <a:t>anomalies</a:t>
            </a:r>
          </a:p>
        </p:txBody>
      </p:sp>
      <p:sp>
        <p:nvSpPr>
          <p:cNvPr id="8" name="Rectangle 7"/>
          <p:cNvSpPr/>
          <p:nvPr/>
        </p:nvSpPr>
        <p:spPr>
          <a:xfrm>
            <a:off x="1971774" y="4654422"/>
            <a:ext cx="3140924" cy="292388"/>
          </a:xfrm>
          <a:prstGeom prst="rect">
            <a:avLst/>
          </a:prstGeom>
        </p:spPr>
        <p:txBody>
          <a:bodyPr wrap="none">
            <a:spAutoFit/>
          </a:bodyPr>
          <a:lstStyle/>
          <a:p>
            <a:r>
              <a:rPr lang="en-US" sz="1250" dirty="0" err="1">
                <a:solidFill>
                  <a:schemeClr val="accent5">
                    <a:lumMod val="50000"/>
                  </a:schemeClr>
                </a:solidFill>
                <a:latin typeface="Segoe UI" panose="020B0502040204020203" pitchFamily="34" charset="0"/>
                <a:cs typeface="Segoe UI" panose="020B0502040204020203" pitchFamily="34" charset="0"/>
              </a:rPr>
              <a:t>Mécanismes</a:t>
            </a:r>
            <a:r>
              <a:rPr lang="en-US" sz="1250" dirty="0">
                <a:solidFill>
                  <a:schemeClr val="accent5">
                    <a:lumMod val="50000"/>
                  </a:schemeClr>
                </a:solidFill>
                <a:latin typeface="Segoe UI" panose="020B0502040204020203" pitchFamily="34" charset="0"/>
                <a:cs typeface="Segoe UI" panose="020B0502040204020203" pitchFamily="34" charset="0"/>
              </a:rPr>
              <a:t> de notification </a:t>
            </a:r>
            <a:r>
              <a:rPr lang="en-US" sz="1250" dirty="0" err="1">
                <a:solidFill>
                  <a:schemeClr val="accent5">
                    <a:lumMod val="50000"/>
                  </a:schemeClr>
                </a:solidFill>
                <a:latin typeface="Segoe UI" panose="020B0502040204020203" pitchFamily="34" charset="0"/>
                <a:cs typeface="Segoe UI" panose="020B0502040204020203" pitchFamily="34" charset="0"/>
              </a:rPr>
              <a:t>automatisée</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sp>
        <p:nvSpPr>
          <p:cNvPr id="9" name="Rectangle 8"/>
          <p:cNvSpPr/>
          <p:nvPr/>
        </p:nvSpPr>
        <p:spPr>
          <a:xfrm>
            <a:off x="1971774" y="5336935"/>
            <a:ext cx="3278077" cy="292388"/>
          </a:xfrm>
          <a:prstGeom prst="rect">
            <a:avLst/>
          </a:prstGeom>
        </p:spPr>
        <p:txBody>
          <a:bodyPr wrap="none">
            <a:spAutoFit/>
          </a:bodyPr>
          <a:lstStyle/>
          <a:p>
            <a:r>
              <a:rPr lang="fr-FR" sz="1250" dirty="0" smtClean="0">
                <a:solidFill>
                  <a:schemeClr val="accent5">
                    <a:lumMod val="50000"/>
                  </a:schemeClr>
                </a:solidFill>
                <a:latin typeface="Segoe UI" panose="020B0502040204020203" pitchFamily="34" charset="0"/>
                <a:cs typeface="Segoe UI" panose="020B0502040204020203" pitchFamily="34" charset="0"/>
              </a:rPr>
              <a:t>Surveillance de la qualité</a:t>
            </a:r>
            <a:r>
              <a:rPr lang="en-US" sz="1250" dirty="0" smtClean="0">
                <a:solidFill>
                  <a:schemeClr val="accent5">
                    <a:lumMod val="50000"/>
                  </a:schemeClr>
                </a:solidFill>
                <a:latin typeface="Segoe UI" panose="020B0502040204020203" pitchFamily="34" charset="0"/>
                <a:cs typeface="Segoe UI" panose="020B0502040204020203" pitchFamily="34" charset="0"/>
              </a:rPr>
              <a:t> de m</a:t>
            </a:r>
            <a:r>
              <a:rPr lang="fr-FR" sz="1250" dirty="0" smtClean="0">
                <a:solidFill>
                  <a:schemeClr val="accent5">
                    <a:lumMod val="50000"/>
                  </a:schemeClr>
                </a:solidFill>
                <a:latin typeface="Segoe UI" panose="020B0502040204020203" pitchFamily="34" charset="0"/>
                <a:cs typeface="Segoe UI" panose="020B0502040204020203" pitchFamily="34" charset="0"/>
              </a:rPr>
              <a:t>é</a:t>
            </a:r>
            <a:r>
              <a:rPr lang="en-US" sz="1250" dirty="0" err="1" smtClean="0">
                <a:solidFill>
                  <a:schemeClr val="accent5">
                    <a:lumMod val="50000"/>
                  </a:schemeClr>
                </a:solidFill>
                <a:latin typeface="Segoe UI" panose="020B0502040204020203" pitchFamily="34" charset="0"/>
                <a:cs typeface="Segoe UI" panose="020B0502040204020203" pitchFamily="34" charset="0"/>
              </a:rPr>
              <a:t>tadonn</a:t>
            </a:r>
            <a:r>
              <a:rPr lang="fr-FR" sz="1250" dirty="0" smtClean="0">
                <a:solidFill>
                  <a:schemeClr val="accent5">
                    <a:lumMod val="50000"/>
                  </a:schemeClr>
                </a:solidFill>
                <a:latin typeface="Segoe UI" panose="020B0502040204020203" pitchFamily="34" charset="0"/>
                <a:cs typeface="Segoe UI" panose="020B0502040204020203" pitchFamily="34" charset="0"/>
              </a:rPr>
              <a:t>é</a:t>
            </a:r>
            <a:r>
              <a:rPr lang="en-US" sz="1250" dirty="0" err="1" smtClean="0">
                <a:solidFill>
                  <a:schemeClr val="accent5">
                    <a:lumMod val="50000"/>
                  </a:schemeClr>
                </a:solidFill>
                <a:latin typeface="Segoe UI" panose="020B0502040204020203" pitchFamily="34" charset="0"/>
                <a:cs typeface="Segoe UI" panose="020B0502040204020203" pitchFamily="34" charset="0"/>
              </a:rPr>
              <a:t>es</a:t>
            </a:r>
            <a:endParaRPr lang="en-US" sz="1250" dirty="0">
              <a:solidFill>
                <a:schemeClr val="accent5">
                  <a:lumMod val="50000"/>
                </a:schemeClr>
              </a:solidFill>
              <a:latin typeface="Segoe UI" panose="020B0502040204020203" pitchFamily="34" charset="0"/>
              <a:cs typeface="Segoe UI" panose="020B0502040204020203" pitchFamily="34" charset="0"/>
            </a:endParaRPr>
          </a:p>
        </p:txBody>
      </p:sp>
      <p:cxnSp>
        <p:nvCxnSpPr>
          <p:cNvPr id="30" name="Curved Connector 29"/>
          <p:cNvCxnSpPr>
            <a:endCxn id="5" idx="1"/>
          </p:cNvCxnSpPr>
          <p:nvPr/>
        </p:nvCxnSpPr>
        <p:spPr>
          <a:xfrm rot="5400000" flipH="1" flipV="1">
            <a:off x="1569935" y="2780569"/>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p:cNvCxnSpPr>
            <a:endCxn id="6" idx="1"/>
          </p:cNvCxnSpPr>
          <p:nvPr/>
        </p:nvCxnSpPr>
        <p:spPr>
          <a:xfrm flipV="1">
            <a:off x="1356441" y="3519456"/>
            <a:ext cx="615333" cy="1887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p:nvPr/>
        </p:nvCxnSpPr>
        <p:spPr>
          <a:xfrm>
            <a:off x="1383636" y="3721627"/>
            <a:ext cx="562734" cy="3901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urved Connector 87"/>
          <p:cNvCxnSpPr/>
          <p:nvPr/>
        </p:nvCxnSpPr>
        <p:spPr>
          <a:xfrm rot="16200000" flipH="1">
            <a:off x="1579995" y="4427880"/>
            <a:ext cx="429331" cy="374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57018" y="3562752"/>
            <a:ext cx="881973" cy="307777"/>
          </a:xfrm>
          <a:prstGeom prst="rect">
            <a:avLst/>
          </a:prstGeom>
        </p:spPr>
        <p:txBody>
          <a:bodyPr wrap="none">
            <a:spAutoFit/>
          </a:bodyPr>
          <a:lstStyle/>
          <a:p>
            <a:r>
              <a:rPr lang="en-US" sz="1400" dirty="0" err="1" smtClean="0">
                <a:solidFill>
                  <a:schemeClr val="accent5">
                    <a:lumMod val="50000"/>
                  </a:schemeClr>
                </a:solidFill>
                <a:latin typeface="Segoe UI (Corps)"/>
              </a:rPr>
              <a:t>Objectifs</a:t>
            </a:r>
            <a:endParaRPr lang="en-US" dirty="0">
              <a:solidFill>
                <a:schemeClr val="accent5">
                  <a:lumMod val="50000"/>
                </a:schemeClr>
              </a:solidFill>
            </a:endParaRPr>
          </a:p>
        </p:txBody>
      </p:sp>
      <p:sp>
        <p:nvSpPr>
          <p:cNvPr id="92" name="Rectangle 91"/>
          <p:cNvSpPr/>
          <p:nvPr/>
        </p:nvSpPr>
        <p:spPr>
          <a:xfrm>
            <a:off x="5258318" y="1839731"/>
            <a:ext cx="6096000" cy="461665"/>
          </a:xfrm>
          <a:prstGeom prst="rect">
            <a:avLst/>
          </a:prstGeom>
        </p:spPr>
        <p:txBody>
          <a:bodyPr wrap="square">
            <a:spAutoFit/>
          </a:bodyPr>
          <a:lstStyle/>
          <a:p>
            <a:pPr algn="just"/>
            <a:r>
              <a:rPr lang="en-US" sz="1200" dirty="0" err="1">
                <a:latin typeface="Segoe UI" panose="020B0502040204020203" pitchFamily="34" charset="0"/>
                <a:cs typeface="Segoe UI" panose="020B0502040204020203" pitchFamily="34" charset="0"/>
              </a:rPr>
              <a:t>L'automatisation</a:t>
            </a:r>
            <a:r>
              <a:rPr lang="en-US" sz="1200" dirty="0">
                <a:latin typeface="Segoe UI" panose="020B0502040204020203" pitchFamily="34" charset="0"/>
                <a:cs typeface="Segoe UI" panose="020B0502040204020203" pitchFamily="34" charset="0"/>
              </a:rPr>
              <a:t> de </a:t>
            </a:r>
            <a:r>
              <a:rPr lang="en-US" sz="1200" dirty="0" err="1">
                <a:latin typeface="Segoe UI" panose="020B0502040204020203" pitchFamily="34" charset="0"/>
                <a:cs typeface="Segoe UI" panose="020B0502040204020203" pitchFamily="34" charset="0"/>
              </a:rPr>
              <a:t>l'ingestion</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données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permet</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d'accélérer</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ce</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processus</a:t>
            </a:r>
            <a:r>
              <a:rPr lang="en-US" sz="1200" dirty="0">
                <a:latin typeface="Segoe UI" panose="020B0502040204020203" pitchFamily="34" charset="0"/>
                <a:cs typeface="Segoe UI" panose="020B0502040204020203" pitchFamily="34" charset="0"/>
              </a:rPr>
              <a:t> tout </a:t>
            </a:r>
            <a:r>
              <a:rPr lang="en-US" sz="1200" dirty="0" err="1">
                <a:latin typeface="Segoe UI" panose="020B0502040204020203" pitchFamily="34" charset="0"/>
                <a:cs typeface="Segoe UI" panose="020B0502040204020203" pitchFamily="34" charset="0"/>
              </a:rPr>
              <a:t>en</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diminuant</a:t>
            </a:r>
            <a:r>
              <a:rPr lang="en-US" sz="1200" dirty="0">
                <a:latin typeface="Segoe UI" panose="020B0502040204020203" pitchFamily="34" charset="0"/>
                <a:cs typeface="Segoe UI" panose="020B0502040204020203" pitchFamily="34" charset="0"/>
              </a:rPr>
              <a:t> les </a:t>
            </a:r>
            <a:r>
              <a:rPr lang="en-US" sz="1200" dirty="0" err="1">
                <a:latin typeface="Segoe UI" panose="020B0502040204020203" pitchFamily="34" charset="0"/>
                <a:cs typeface="Segoe UI" panose="020B0502040204020203" pitchFamily="34" charset="0"/>
              </a:rPr>
              <a:t>erreurs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humaines</a:t>
            </a:r>
            <a:r>
              <a:rPr lang="en-US" sz="1200" dirty="0">
                <a:latin typeface="Segoe UI" panose="020B0502040204020203" pitchFamily="34" charset="0"/>
                <a:cs typeface="Segoe UI" panose="020B0502040204020203" pitchFamily="34" charset="0"/>
              </a:rPr>
              <a:t> et les </a:t>
            </a:r>
            <a:r>
              <a:rPr lang="en-US" sz="1200" dirty="0" err="1">
                <a:latin typeface="Segoe UI" panose="020B0502040204020203" pitchFamily="34" charset="0"/>
                <a:cs typeface="Segoe UI" panose="020B0502040204020203" pitchFamily="34" charset="0"/>
              </a:rPr>
              <a:t>dépenses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opérationnelles</a:t>
            </a:r>
            <a:r>
              <a:rPr lang="en-US"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sp>
        <p:nvSpPr>
          <p:cNvPr id="93" name="Rectangle 92"/>
          <p:cNvSpPr/>
          <p:nvPr/>
        </p:nvSpPr>
        <p:spPr>
          <a:xfrm>
            <a:off x="5258318" y="2506078"/>
            <a:ext cx="6096000" cy="461665"/>
          </a:xfrm>
          <a:prstGeom prst="rect">
            <a:avLst/>
          </a:prstGeom>
        </p:spPr>
        <p:txBody>
          <a:bodyPr wrap="square">
            <a:spAutoFit/>
          </a:bodyPr>
          <a:lstStyle/>
          <a:p>
            <a:pPr algn="just"/>
            <a:r>
              <a:rPr lang="en-US" sz="1200" dirty="0">
                <a:latin typeface="Segoe UI" panose="020B0502040204020203" pitchFamily="34" charset="0"/>
                <a:cs typeface="Segoe UI" panose="020B0502040204020203" pitchFamily="34" charset="0"/>
              </a:rPr>
              <a:t>Des scripts Python </a:t>
            </a:r>
            <a:r>
              <a:rPr lang="en-US" sz="1200" dirty="0" err="1">
                <a:latin typeface="Segoe UI" panose="020B0502040204020203" pitchFamily="34" charset="0"/>
                <a:cs typeface="Segoe UI" panose="020B0502040204020203" pitchFamily="34" charset="0"/>
              </a:rPr>
              <a:t>spécifiques</a:t>
            </a:r>
            <a:r>
              <a:rPr lang="en-US" sz="1200" dirty="0">
                <a:latin typeface="Segoe UI" panose="020B0502040204020203" pitchFamily="34" charset="0"/>
                <a:cs typeface="Segoe UI" panose="020B0502040204020203" pitchFamily="34" charset="0"/>
              </a:rPr>
              <a:t> pour </a:t>
            </a:r>
            <a:r>
              <a:rPr lang="en-US" sz="1200" dirty="0" err="1">
                <a:latin typeface="Segoe UI" panose="020B0502040204020203" pitchFamily="34" charset="0"/>
                <a:cs typeface="Segoe UI" panose="020B0502040204020203" pitchFamily="34" charset="0"/>
              </a:rPr>
              <a:t>évaluer</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systématiquement</a:t>
            </a:r>
            <a:r>
              <a:rPr lang="en-US" sz="1200" dirty="0">
                <a:latin typeface="Segoe UI" panose="020B0502040204020203" pitchFamily="34" charset="0"/>
                <a:cs typeface="Segoe UI" panose="020B0502040204020203" pitchFamily="34" charset="0"/>
              </a:rPr>
              <a:t> la </a:t>
            </a:r>
            <a:r>
              <a:rPr lang="en-US" sz="1200" dirty="0" err="1">
                <a:latin typeface="Segoe UI" panose="020B0502040204020203" pitchFamily="34" charset="0"/>
                <a:cs typeface="Segoe UI" panose="020B0502040204020203" pitchFamily="34" charset="0"/>
              </a:rPr>
              <a:t>qualité</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métadonnées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selon</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critères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prédéfinis</a:t>
            </a:r>
            <a:r>
              <a:rPr lang="en-US"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sp>
        <p:nvSpPr>
          <p:cNvPr id="94" name="Rectangle 93"/>
          <p:cNvSpPr/>
          <p:nvPr/>
        </p:nvSpPr>
        <p:spPr>
          <a:xfrm>
            <a:off x="5258318" y="3222958"/>
            <a:ext cx="6096000" cy="461665"/>
          </a:xfrm>
          <a:prstGeom prst="rect">
            <a:avLst/>
          </a:prstGeom>
        </p:spPr>
        <p:txBody>
          <a:bodyPr wrap="square">
            <a:spAutoFit/>
          </a:bodyPr>
          <a:lstStyle/>
          <a:p>
            <a:pPr algn="just"/>
            <a:r>
              <a:rPr lang="fr-FR" sz="1200" dirty="0">
                <a:latin typeface="Segoe UI" panose="020B0502040204020203" pitchFamily="34" charset="0"/>
                <a:cs typeface="Segoe UI" panose="020B0502040204020203" pitchFamily="34" charset="0"/>
              </a:rPr>
              <a:t>Assurer que l’ensemble du processus d’automatisation et les nouvelles fonctionnalités s’intègrent de manière fluide et efficace au sein de l’écosystème </a:t>
            </a:r>
            <a:r>
              <a:rPr lang="fr-FR" sz="1200" dirty="0" smtClean="0">
                <a:latin typeface="Segoe UI" panose="020B0502040204020203" pitchFamily="34" charset="0"/>
                <a:cs typeface="Segoe UI" panose="020B0502040204020203" pitchFamily="34" charset="0"/>
              </a:rPr>
              <a:t>existant.</a:t>
            </a:r>
            <a:endParaRPr lang="en-US" sz="1200" dirty="0">
              <a:latin typeface="Segoe UI" panose="020B0502040204020203" pitchFamily="34" charset="0"/>
              <a:cs typeface="Segoe UI" panose="020B0502040204020203" pitchFamily="34" charset="0"/>
            </a:endParaRPr>
          </a:p>
        </p:txBody>
      </p:sp>
      <p:cxnSp>
        <p:nvCxnSpPr>
          <p:cNvPr id="95" name="Connecteur droit 49">
            <a:extLst>
              <a:ext uri="{FF2B5EF4-FFF2-40B4-BE49-F238E27FC236}">
                <a16:creationId xmlns:a16="http://schemas.microsoft.com/office/drawing/2014/main" id="{25C7246B-7A3D-70AF-1106-1BB59B3FD0AC}"/>
              </a:ext>
            </a:extLst>
          </p:cNvPr>
          <p:cNvCxnSpPr/>
          <p:nvPr/>
        </p:nvCxnSpPr>
        <p:spPr>
          <a:xfrm rot="5400000">
            <a:off x="4999829" y="2088302"/>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Connecteur droit 49">
            <a:extLst>
              <a:ext uri="{FF2B5EF4-FFF2-40B4-BE49-F238E27FC236}">
                <a16:creationId xmlns:a16="http://schemas.microsoft.com/office/drawing/2014/main" id="{25C7246B-7A3D-70AF-1106-1BB59B3FD0AC}"/>
              </a:ext>
            </a:extLst>
          </p:cNvPr>
          <p:cNvCxnSpPr/>
          <p:nvPr/>
        </p:nvCxnSpPr>
        <p:spPr>
          <a:xfrm rot="5400000">
            <a:off x="4999829" y="2773913"/>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Connecteur droit 49">
            <a:extLst>
              <a:ext uri="{FF2B5EF4-FFF2-40B4-BE49-F238E27FC236}">
                <a16:creationId xmlns:a16="http://schemas.microsoft.com/office/drawing/2014/main" id="{25C7246B-7A3D-70AF-1106-1BB59B3FD0AC}"/>
              </a:ext>
            </a:extLst>
          </p:cNvPr>
          <p:cNvCxnSpPr/>
          <p:nvPr/>
        </p:nvCxnSpPr>
        <p:spPr>
          <a:xfrm rot="5400000">
            <a:off x="4999829" y="346967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5258318" y="3834818"/>
            <a:ext cx="6096000" cy="461665"/>
          </a:xfrm>
          <a:prstGeom prst="rect">
            <a:avLst/>
          </a:prstGeom>
        </p:spPr>
        <p:txBody>
          <a:bodyPr wrap="square">
            <a:spAutoFit/>
          </a:bodyPr>
          <a:lstStyle/>
          <a:p>
            <a:pPr algn="just"/>
            <a:r>
              <a:rPr lang="en-US" sz="1200" dirty="0">
                <a:latin typeface="Segoe UI" panose="020B0502040204020203" pitchFamily="34" charset="0"/>
                <a:cs typeface="Segoe UI" panose="020B0502040204020203" pitchFamily="34" charset="0"/>
              </a:rPr>
              <a:t>Les anomalies </a:t>
            </a:r>
            <a:r>
              <a:rPr lang="en-US" sz="1200" dirty="0" err="1">
                <a:latin typeface="Segoe UI" panose="020B0502040204020203" pitchFamily="34" charset="0"/>
                <a:cs typeface="Segoe UI" panose="020B0502040204020203" pitchFamily="34" charset="0"/>
              </a:rPr>
              <a:t>dans</a:t>
            </a:r>
            <a:r>
              <a:rPr lang="en-US" sz="1200" dirty="0">
                <a:latin typeface="Segoe UI" panose="020B0502040204020203" pitchFamily="34" charset="0"/>
                <a:cs typeface="Segoe UI" panose="020B0502040204020203" pitchFamily="34" charset="0"/>
              </a:rPr>
              <a:t> les </a:t>
            </a:r>
            <a:r>
              <a:rPr lang="en-US" sz="1200" dirty="0" err="1">
                <a:latin typeface="Segoe UI" panose="020B0502040204020203" pitchFamily="34" charset="0"/>
                <a:cs typeface="Segoe UI" panose="020B0502040204020203" pitchFamily="34" charset="0"/>
              </a:rPr>
              <a:t>métadonnées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automatiquement</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détectées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afin</a:t>
            </a:r>
            <a:r>
              <a:rPr lang="en-US" sz="1200" dirty="0">
                <a:latin typeface="Segoe UI" panose="020B0502040204020203" pitchFamily="34" charset="0"/>
                <a:cs typeface="Segoe UI" panose="020B0502040204020203" pitchFamily="34" charset="0"/>
              </a:rPr>
              <a:t> de </a:t>
            </a:r>
            <a:r>
              <a:rPr lang="en-US" sz="1200" dirty="0" err="1">
                <a:latin typeface="Segoe UI" panose="020B0502040204020203" pitchFamily="34" charset="0"/>
                <a:cs typeface="Segoe UI" panose="020B0502040204020203" pitchFamily="34" charset="0"/>
              </a:rPr>
              <a:t>résoudre</a:t>
            </a:r>
            <a:r>
              <a:rPr lang="en-US" sz="1200" dirty="0">
                <a:latin typeface="Segoe UI" panose="020B0502040204020203" pitchFamily="34" charset="0"/>
                <a:cs typeface="Segoe UI" panose="020B0502040204020203" pitchFamily="34" charset="0"/>
              </a:rPr>
              <a:t> les </a:t>
            </a:r>
            <a:r>
              <a:rPr lang="en-US" sz="1200" dirty="0" err="1">
                <a:latin typeface="Segoe UI" panose="020B0502040204020203" pitchFamily="34" charset="0"/>
                <a:cs typeface="Segoe UI" panose="020B0502040204020203" pitchFamily="34" charset="0"/>
              </a:rPr>
              <a:t>problèmes</a:t>
            </a:r>
            <a:r>
              <a:rPr lang="en-US" sz="1200" dirty="0">
                <a:latin typeface="Segoe UI" panose="020B0502040204020203" pitchFamily="34" charset="0"/>
                <a:cs typeface="Segoe UI" panose="020B0502040204020203" pitchFamily="34" charset="0"/>
              </a:rPr>
              <a:t> de </a:t>
            </a:r>
            <a:r>
              <a:rPr lang="en-US" sz="1200" dirty="0" err="1">
                <a:latin typeface="Segoe UI" panose="020B0502040204020203" pitchFamily="34" charset="0"/>
                <a:cs typeface="Segoe UI" panose="020B0502040204020203" pitchFamily="34" charset="0"/>
              </a:rPr>
              <a:t>qualité</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métadonnées</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ce</a:t>
            </a:r>
            <a:r>
              <a:rPr lang="en-US" sz="1200" dirty="0">
                <a:latin typeface="Segoe UI" panose="020B0502040204020203" pitchFamily="34" charset="0"/>
                <a:cs typeface="Segoe UI" panose="020B0502040204020203" pitchFamily="34" charset="0"/>
              </a:rPr>
              <a:t> qui </a:t>
            </a:r>
            <a:r>
              <a:rPr lang="en-US" sz="1200" dirty="0" err="1">
                <a:latin typeface="Segoe UI" panose="020B0502040204020203" pitchFamily="34" charset="0"/>
                <a:cs typeface="Segoe UI" panose="020B0502040204020203" pitchFamily="34" charset="0"/>
              </a:rPr>
              <a:t>améliore</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leur</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intégrité</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globale</a:t>
            </a:r>
            <a:r>
              <a:rPr lang="en-US"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cxnSp>
        <p:nvCxnSpPr>
          <p:cNvPr id="99" name="Connecteur droit 49">
            <a:extLst>
              <a:ext uri="{FF2B5EF4-FFF2-40B4-BE49-F238E27FC236}">
                <a16:creationId xmlns:a16="http://schemas.microsoft.com/office/drawing/2014/main" id="{25C7246B-7A3D-70AF-1106-1BB59B3FD0AC}"/>
              </a:ext>
            </a:extLst>
          </p:cNvPr>
          <p:cNvCxnSpPr/>
          <p:nvPr/>
        </p:nvCxnSpPr>
        <p:spPr>
          <a:xfrm rot="5400000">
            <a:off x="4999829" y="409612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258318" y="4514313"/>
            <a:ext cx="6096000" cy="461665"/>
          </a:xfrm>
          <a:prstGeom prst="rect">
            <a:avLst/>
          </a:prstGeom>
        </p:spPr>
        <p:txBody>
          <a:bodyPr wrap="square">
            <a:spAutoFit/>
          </a:bodyPr>
          <a:lstStyle/>
          <a:p>
            <a:pPr algn="just"/>
            <a:r>
              <a:rPr lang="en-US" sz="1200" dirty="0">
                <a:latin typeface="Segoe UI" panose="020B0502040204020203" pitchFamily="34" charset="0"/>
                <a:cs typeface="Segoe UI" panose="020B0502040204020203" pitchFamily="34" charset="0"/>
              </a:rPr>
              <a:t>Informer </a:t>
            </a:r>
            <a:r>
              <a:rPr lang="en-US" sz="1200" dirty="0" err="1">
                <a:latin typeface="Segoe UI" panose="020B0502040204020203" pitchFamily="34" charset="0"/>
                <a:cs typeface="Segoe UI" panose="020B0502040204020203" pitchFamily="34" charset="0"/>
              </a:rPr>
              <a:t>immédiatement</a:t>
            </a:r>
            <a:r>
              <a:rPr lang="en-US" sz="1200" dirty="0">
                <a:latin typeface="Segoe UI" panose="020B0502040204020203" pitchFamily="34" charset="0"/>
                <a:cs typeface="Segoe UI" panose="020B0502040204020203" pitchFamily="34" charset="0"/>
              </a:rPr>
              <a:t> les parties </a:t>
            </a:r>
            <a:r>
              <a:rPr lang="en-US" sz="1200" dirty="0" err="1">
                <a:latin typeface="Segoe UI" panose="020B0502040204020203" pitchFamily="34" charset="0"/>
                <a:cs typeface="Segoe UI" panose="020B0502040204020203" pitchFamily="34" charset="0"/>
              </a:rPr>
              <a:t>concernées</a:t>
            </a:r>
            <a:r>
              <a:rPr lang="en-US" sz="1200" dirty="0">
                <a:latin typeface="Segoe UI" panose="020B0502040204020203" pitchFamily="34" charset="0"/>
                <a:cs typeface="Segoe UI" panose="020B0502040204020203" pitchFamily="34" charset="0"/>
              </a:rPr>
              <a:t> de </a:t>
            </a:r>
            <a:r>
              <a:rPr lang="en-US" sz="1200" dirty="0" err="1">
                <a:latin typeface="Segoe UI" panose="020B0502040204020203" pitchFamily="34" charset="0"/>
                <a:cs typeface="Segoe UI" panose="020B0502040204020203" pitchFamily="34" charset="0"/>
              </a:rPr>
              <a:t>l'état</a:t>
            </a:r>
            <a:r>
              <a:rPr lang="en-US" sz="1200" dirty="0">
                <a:latin typeface="Segoe UI" panose="020B0502040204020203" pitchFamily="34" charset="0"/>
                <a:cs typeface="Segoe UI" panose="020B0502040204020203" pitchFamily="34" charset="0"/>
              </a:rPr>
              <a:t> des </a:t>
            </a:r>
            <a:r>
              <a:rPr lang="en-US" sz="1200" dirty="0" err="1">
                <a:latin typeface="Segoe UI" panose="020B0502040204020203" pitchFamily="34" charset="0"/>
                <a:cs typeface="Segoe UI" panose="020B0502040204020203" pitchFamily="34" charset="0"/>
              </a:rPr>
              <a:t>métadonnées</a:t>
            </a:r>
            <a:r>
              <a:rPr lang="en-US" sz="1200" dirty="0">
                <a:latin typeface="Segoe UI" panose="020B0502040204020203" pitchFamily="34" charset="0"/>
                <a:cs typeface="Segoe UI" panose="020B0502040204020203" pitchFamily="34" charset="0"/>
              </a:rPr>
              <a:t> et de </a:t>
            </a:r>
            <a:r>
              <a:rPr lang="en-US" sz="1200" dirty="0" err="1">
                <a:latin typeface="Segoe UI" panose="020B0502040204020203" pitchFamily="34" charset="0"/>
                <a:cs typeface="Segoe UI" panose="020B0502040204020203" pitchFamily="34" charset="0"/>
              </a:rPr>
              <a:t>toute</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détection</a:t>
            </a:r>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d'anomalies</a:t>
            </a:r>
            <a:r>
              <a:rPr lang="en-US" sz="1200" dirty="0">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p:txBody>
      </p:sp>
      <p:cxnSp>
        <p:nvCxnSpPr>
          <p:cNvPr id="101" name="Connecteur droit 49">
            <a:extLst>
              <a:ext uri="{FF2B5EF4-FFF2-40B4-BE49-F238E27FC236}">
                <a16:creationId xmlns:a16="http://schemas.microsoft.com/office/drawing/2014/main" id="{25C7246B-7A3D-70AF-1106-1BB59B3FD0AC}"/>
              </a:ext>
            </a:extLst>
          </p:cNvPr>
          <p:cNvCxnSpPr/>
          <p:nvPr/>
        </p:nvCxnSpPr>
        <p:spPr>
          <a:xfrm rot="5400000">
            <a:off x="4999829" y="4758060"/>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5258318" y="5358483"/>
            <a:ext cx="6096000" cy="276999"/>
          </a:xfrm>
          <a:prstGeom prst="rect">
            <a:avLst/>
          </a:prstGeom>
        </p:spPr>
        <p:txBody>
          <a:bodyPr>
            <a:spAutoFit/>
          </a:bodyPr>
          <a:lstStyle/>
          <a:p>
            <a:pPr algn="just"/>
            <a:r>
              <a:rPr lang="fr-FR" sz="1200" dirty="0">
                <a:latin typeface="Segoe UI" panose="020B0502040204020203" pitchFamily="34" charset="0"/>
                <a:cs typeface="Segoe UI" panose="020B0502040204020203" pitchFamily="34" charset="0"/>
              </a:rPr>
              <a:t>Tableau de bord pour visualiser et suivre les anomalies détectées dans les </a:t>
            </a:r>
            <a:r>
              <a:rPr lang="fr-FR" sz="1200" dirty="0" smtClean="0">
                <a:latin typeface="Segoe UI" panose="020B0502040204020203" pitchFamily="34" charset="0"/>
                <a:cs typeface="Segoe UI" panose="020B0502040204020203" pitchFamily="34" charset="0"/>
              </a:rPr>
              <a:t>métadonnées.</a:t>
            </a:r>
            <a:endParaRPr lang="en-US" sz="1200" dirty="0">
              <a:latin typeface="Segoe UI" panose="020B0502040204020203" pitchFamily="34" charset="0"/>
              <a:cs typeface="Segoe UI" panose="020B0502040204020203" pitchFamily="34" charset="0"/>
            </a:endParaRPr>
          </a:p>
        </p:txBody>
      </p:sp>
      <p:cxnSp>
        <p:nvCxnSpPr>
          <p:cNvPr id="103" name="Connecteur droit 49">
            <a:extLst>
              <a:ext uri="{FF2B5EF4-FFF2-40B4-BE49-F238E27FC236}">
                <a16:creationId xmlns:a16="http://schemas.microsoft.com/office/drawing/2014/main" id="{25C7246B-7A3D-70AF-1106-1BB59B3FD0AC}"/>
              </a:ext>
            </a:extLst>
          </p:cNvPr>
          <p:cNvCxnSpPr/>
          <p:nvPr/>
        </p:nvCxnSpPr>
        <p:spPr>
          <a:xfrm rot="5400000">
            <a:off x="4999829" y="5483129"/>
            <a:ext cx="3775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4" name="Rectangle : coins arrondis 47">
            <a:extLst>
              <a:ext uri="{FF2B5EF4-FFF2-40B4-BE49-F238E27FC236}">
                <a16:creationId xmlns:a16="http://schemas.microsoft.com/office/drawing/2014/main" id="{A369BABB-D073-B46B-C21F-36C9AE967966}"/>
              </a:ext>
            </a:extLst>
          </p:cNvPr>
          <p:cNvSpPr/>
          <p:nvPr/>
        </p:nvSpPr>
        <p:spPr>
          <a:xfrm>
            <a:off x="7534347" y="506379"/>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kumimoji="0" lang="en-US" sz="1200" b="0" i="0" u="none" strike="noStrike" kern="1200" cap="none" spc="0" normalizeH="0" baseline="0" noProof="0" dirty="0" err="1" smtClean="0">
                <a:ln>
                  <a:noFill/>
                </a:ln>
                <a:solidFill>
                  <a:srgbClr val="E7E6E6">
                    <a:lumMod val="50000"/>
                  </a:srgbClr>
                </a:solidFill>
                <a:effectLst/>
                <a:uLnTx/>
                <a:uFillTx/>
                <a:latin typeface="Segoe UI (Corps)"/>
              </a:rPr>
              <a:t>Méthodologie</a:t>
            </a:r>
            <a:endParaRPr kumimoji="0" lang="fr-FR" sz="1200" b="0" i="0" u="none" strike="noStrike" kern="1200" cap="none" spc="0" normalizeH="0" baseline="0" noProof="0" dirty="0">
              <a:ln>
                <a:noFill/>
              </a:ln>
              <a:solidFill>
                <a:srgbClr val="E7E6E6">
                  <a:lumMod val="50000"/>
                </a:srgbClr>
              </a:solidFill>
              <a:effectLst/>
              <a:uLnTx/>
              <a:uFillTx/>
              <a:latin typeface="Segoe UI (Corps)"/>
            </a:endParaRPr>
          </a:p>
        </p:txBody>
      </p:sp>
    </p:spTree>
    <p:extLst>
      <p:ext uri="{BB962C8B-B14F-4D97-AF65-F5344CB8AC3E}">
        <p14:creationId xmlns:p14="http://schemas.microsoft.com/office/powerpoint/2010/main" val="6327970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500"/>
                                        <p:tgtEl>
                                          <p:spTgt spid="92"/>
                                        </p:tgtEl>
                                      </p:cBhvr>
                                    </p:animEffect>
                                  </p:childTnLst>
                                </p:cTn>
                              </p:par>
                              <p:par>
                                <p:cTn id="19" presetID="10"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animEffect transition="in" filter="fade">
                                      <p:cBhvr>
                                        <p:cTn id="21" dur="500"/>
                                        <p:tgtEl>
                                          <p:spTgt spid="9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down)">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fade">
                                      <p:cBhvr>
                                        <p:cTn id="32" dur="500"/>
                                        <p:tgtEl>
                                          <p:spTgt spid="9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fade">
                                      <p:cBhvr>
                                        <p:cTn id="35" dur="500"/>
                                        <p:tgtEl>
                                          <p:spTgt spid="9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wipe(down)">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nodeType="withEffect">
                                  <p:stCondLst>
                                    <p:cond delay="0"/>
                                  </p:stCondLst>
                                  <p:childTnLst>
                                    <p:set>
                                      <p:cBhvr>
                                        <p:cTn id="45" dur="1" fill="hold">
                                          <p:stCondLst>
                                            <p:cond delay="0"/>
                                          </p:stCondLst>
                                        </p:cTn>
                                        <p:tgtEl>
                                          <p:spTgt spid="94">
                                            <p:txEl>
                                              <p:pRg st="0" end="0"/>
                                            </p:txEl>
                                          </p:spTgt>
                                        </p:tgtEl>
                                        <p:attrNameLst>
                                          <p:attrName>style.visibility</p:attrName>
                                        </p:attrNameLst>
                                      </p:cBhvr>
                                      <p:to>
                                        <p:strVal val="visible"/>
                                      </p:to>
                                    </p:set>
                                    <p:animEffect transition="in" filter="fade">
                                      <p:cBhvr>
                                        <p:cTn id="46" dur="500"/>
                                        <p:tgtEl>
                                          <p:spTgt spid="9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fade">
                                      <p:cBhvr>
                                        <p:cTn id="49" dur="500"/>
                                        <p:tgtEl>
                                          <p:spTgt spid="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up)">
                                      <p:cBhvr>
                                        <p:cTn id="54" dur="500"/>
                                        <p:tgtEl>
                                          <p:spTgt spid="27"/>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wipe(up)">
                                      <p:cBhvr>
                                        <p:cTn id="69" dur="500"/>
                                        <p:tgtEl>
                                          <p:spTgt spid="8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par>
                                <p:cTn id="73" presetID="10" presetClass="entr" presetSubtype="0" fill="hold" nodeType="withEffect">
                                  <p:stCondLst>
                                    <p:cond delay="0"/>
                                  </p:stCondLst>
                                  <p:childTnLst>
                                    <p:set>
                                      <p:cBhvr>
                                        <p:cTn id="74" dur="1" fill="hold">
                                          <p:stCondLst>
                                            <p:cond delay="0"/>
                                          </p:stCondLst>
                                        </p:cTn>
                                        <p:tgtEl>
                                          <p:spTgt spid="101"/>
                                        </p:tgtEl>
                                        <p:attrNameLst>
                                          <p:attrName>style.visibility</p:attrName>
                                        </p:attrNameLst>
                                      </p:cBhvr>
                                      <p:to>
                                        <p:strVal val="visible"/>
                                      </p:to>
                                    </p:set>
                                    <p:animEffect transition="in" filter="fade">
                                      <p:cBhvr>
                                        <p:cTn id="75" dur="500"/>
                                        <p:tgtEl>
                                          <p:spTgt spid="10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0"/>
                                        </p:tgtEl>
                                        <p:attrNameLst>
                                          <p:attrName>style.visibility</p:attrName>
                                        </p:attrNameLst>
                                      </p:cBhvr>
                                      <p:to>
                                        <p:strVal val="visible"/>
                                      </p:to>
                                    </p:set>
                                    <p:animEffect transition="in" filter="fade">
                                      <p:cBhvr>
                                        <p:cTn id="78" dur="500"/>
                                        <p:tgtEl>
                                          <p:spTgt spid="10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wipe(up)">
                                      <p:cBhvr>
                                        <p:cTn id="83" dur="500"/>
                                        <p:tgtEl>
                                          <p:spTgt spid="85"/>
                                        </p:tgtEl>
                                      </p:cBhvr>
                                    </p:animEffect>
                                  </p:childTnLst>
                                </p:cTn>
                              </p:par>
                              <p:par>
                                <p:cTn id="84" presetID="10" presetClass="entr" presetSubtype="0" fill="hold" nodeType="withEffect">
                                  <p:stCondLst>
                                    <p:cond delay="0"/>
                                  </p:stCondLst>
                                  <p:childTnLst>
                                    <p:set>
                                      <p:cBhvr>
                                        <p:cTn id="85" dur="1" fill="hold">
                                          <p:stCondLst>
                                            <p:cond delay="0"/>
                                          </p:stCondLst>
                                        </p:cTn>
                                        <p:tgtEl>
                                          <p:spTgt spid="99"/>
                                        </p:tgtEl>
                                        <p:attrNameLst>
                                          <p:attrName>style.visibility</p:attrName>
                                        </p:attrNameLst>
                                      </p:cBhvr>
                                      <p:to>
                                        <p:strVal val="visible"/>
                                      </p:to>
                                    </p:set>
                                    <p:animEffect transition="in" filter="fade">
                                      <p:cBhvr>
                                        <p:cTn id="86" dur="500"/>
                                        <p:tgtEl>
                                          <p:spTgt spid="9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fade">
                                      <p:cBhvr>
                                        <p:cTn id="89" dur="500"/>
                                        <p:tgtEl>
                                          <p:spTgt spid="9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91" grpId="0"/>
      <p:bldP spid="92" grpId="0"/>
      <p:bldP spid="93" grpId="0"/>
      <p:bldP spid="98" grpId="0"/>
      <p:bldP spid="100" grpId="0"/>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extLst>
              <p:ext uri="{D42A27DB-BD31-4B8C-83A1-F6EECF244321}">
                <p14:modId xmlns:p14="http://schemas.microsoft.com/office/powerpoint/2010/main" val="3656553199"/>
              </p:ext>
            </p:extLst>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32"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33"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sp>
        <p:nvSpPr>
          <p:cNvPr id="34"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cxnSp>
        <p:nvCxnSpPr>
          <p:cNvPr id="37"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48"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454387"/>
            <a:ext cx="10692191" cy="0"/>
          </a:xfrm>
          <a:prstGeom prst="line">
            <a:avLst/>
          </a:prstGeom>
          <a:noFill/>
          <a:ln w="9525" cap="rnd" cmpd="sng" algn="ctr">
            <a:solidFill>
              <a:srgbClr val="575757">
                <a:lumMod val="60000"/>
                <a:lumOff val="40000"/>
              </a:srgbClr>
            </a:solidFill>
            <a:prstDash val="solid"/>
            <a:round/>
          </a:ln>
          <a:effectLst/>
        </p:spPr>
      </p:cxnSp>
    </p:spTree>
    <p:extLst>
      <p:ext uri="{BB962C8B-B14F-4D97-AF65-F5344CB8AC3E}">
        <p14:creationId xmlns:p14="http://schemas.microsoft.com/office/powerpoint/2010/main" val="1930930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left)">
                                      <p:cBhvr>
                                        <p:cTn id="19" dur="500"/>
                                        <p:tgtEl>
                                          <p:spTgt spid="58"/>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4000"/>
                            </p:stCondLst>
                            <p:childTnLst>
                              <p:par>
                                <p:cTn id="29" presetID="22" presetClass="entr" presetSubtype="8" fill="hold" grpId="0" nodeType="after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wipe(left)">
                                      <p:cBhvr>
                                        <p:cTn id="31" dur="500"/>
                                        <p:tgtEl>
                                          <p:spTgt spid="75"/>
                                        </p:tgtEl>
                                      </p:cBhvr>
                                    </p:animEffect>
                                  </p:childTnLst>
                                </p:cTn>
                              </p:par>
                            </p:childTnLst>
                          </p:cTn>
                        </p:par>
                        <p:par>
                          <p:cTn id="32" fill="hold">
                            <p:stCondLst>
                              <p:cond delay="4500"/>
                            </p:stCondLst>
                            <p:childTnLst>
                              <p:par>
                                <p:cTn id="33" presetID="22" presetClass="entr" presetSubtype="8"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left)">
                                      <p:cBhvr>
                                        <p:cTn id="35" dur="500"/>
                                        <p:tgtEl>
                                          <p:spTgt spid="76"/>
                                        </p:tgtEl>
                                      </p:cBhvr>
                                    </p:animEffect>
                                  </p:childTnLst>
                                </p:cTn>
                              </p:par>
                            </p:childTnLst>
                          </p:cTn>
                        </p:par>
                        <p:par>
                          <p:cTn id="36" fill="hold">
                            <p:stCondLst>
                              <p:cond delay="5000"/>
                            </p:stCondLst>
                            <p:childTnLst>
                              <p:par>
                                <p:cTn id="37" presetID="22" presetClass="entr" presetSubtype="8" fill="hold" grpId="0"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childTnLst>
                          </p:cTn>
                        </p:par>
                        <p:par>
                          <p:cTn id="40" fill="hold">
                            <p:stCondLst>
                              <p:cond delay="5500"/>
                            </p:stCondLst>
                            <p:childTnLst>
                              <p:par>
                                <p:cTn id="41" presetID="22" presetClass="entr" presetSubtype="8"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left)">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49" grpId="0" animBg="1"/>
      <p:bldP spid="50" grpId="0" animBg="1"/>
      <p:bldP spid="53" grpId="0" animBg="1"/>
      <p:bldP spid="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454387"/>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1435076" y="4011040"/>
            <a:ext cx="2079240" cy="1031210"/>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smtClean="0">
                <a:solidFill>
                  <a:schemeClr val="bg1">
                    <a:lumMod val="50000"/>
                  </a:schemeClr>
                </a:solidFill>
                <a:latin typeface="Segoe UI" panose="020B0502040204020203" pitchFamily="34" charset="0"/>
                <a:cs typeface="Segoe UI" panose="020B0502040204020203" pitchFamily="34" charset="0"/>
              </a:rPr>
              <a:t>Cadrer </a:t>
            </a:r>
            <a:r>
              <a:rPr lang="fr-FR" sz="1000" dirty="0">
                <a:solidFill>
                  <a:schemeClr val="bg1">
                    <a:lumMod val="50000"/>
                  </a:schemeClr>
                </a:solidFill>
                <a:latin typeface="Segoe UI" panose="020B0502040204020203" pitchFamily="34" charset="0"/>
                <a:cs typeface="Segoe UI" panose="020B0502040204020203" pitchFamily="34" charset="0"/>
              </a:rPr>
              <a:t>notre projet en présentant l’organisme d’accueil et en mettant l’accent sur la problématique. D</a:t>
            </a:r>
            <a:r>
              <a:rPr lang="fr-FR" sz="1000" dirty="0" smtClean="0">
                <a:solidFill>
                  <a:schemeClr val="bg1">
                    <a:lumMod val="50000"/>
                  </a:schemeClr>
                </a:solidFill>
                <a:latin typeface="Segoe UI" panose="020B0502040204020203" pitchFamily="34" charset="0"/>
                <a:cs typeface="Segoe UI" panose="020B0502040204020203" pitchFamily="34" charset="0"/>
              </a:rPr>
              <a:t>éfinir </a:t>
            </a:r>
            <a:r>
              <a:rPr lang="fr-FR" sz="1000" dirty="0">
                <a:solidFill>
                  <a:schemeClr val="bg1">
                    <a:lumMod val="50000"/>
                  </a:schemeClr>
                </a:solidFill>
                <a:latin typeface="Segoe UI" panose="020B0502040204020203" pitchFamily="34" charset="0"/>
                <a:cs typeface="Segoe UI" panose="020B0502040204020203" pitchFamily="34" charset="0"/>
              </a:rPr>
              <a:t>les objectifs ainsi que les risques associés au projet.</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52" idx="2"/>
            <a:endCxn id="78" idx="0"/>
          </p:cNvCxnSpPr>
          <p:nvPr/>
        </p:nvCxnSpPr>
        <p:spPr>
          <a:xfrm>
            <a:off x="2145205" y="2311049"/>
            <a:ext cx="2115" cy="1719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435076" y="5718959"/>
            <a:ext cx="177413" cy="206589"/>
          </a:xfrm>
          <a:prstGeom prst="rect">
            <a:avLst/>
          </a:prstGeom>
          <a:noFill/>
        </p:spPr>
      </p:pic>
      <p:sp>
        <p:nvSpPr>
          <p:cNvPr id="40" name="Rectangle 39">
            <a:extLst>
              <a:ext uri="{FF2B5EF4-FFF2-40B4-BE49-F238E27FC236}">
                <a16:creationId xmlns:a16="http://schemas.microsoft.com/office/drawing/2014/main" id="{A6AC6F6D-1D31-2A72-D22F-832380EDB20C}"/>
              </a:ext>
            </a:extLst>
          </p:cNvPr>
          <p:cNvSpPr/>
          <p:nvPr/>
        </p:nvSpPr>
        <p:spPr>
          <a:xfrm>
            <a:off x="1523783" y="5628752"/>
            <a:ext cx="2131943" cy="456303"/>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Rapport de Présentation et de Gestion du Projet</a:t>
            </a:r>
          </a:p>
          <a:p>
            <a:pPr marL="354013"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1" i="0" u="none" strike="noStrike" kern="0" cap="none" spc="0" normalizeH="0" baseline="0" noProof="0" dirty="0">
              <a:ln>
                <a:noFill/>
              </a:ln>
              <a:solidFill>
                <a:srgbClr val="575757"/>
              </a:solidFill>
              <a:effectLst/>
              <a:uLnTx/>
              <a:uFillTx/>
              <a:latin typeface="Segoe UI (Corps)"/>
              <a:ea typeface="+mn-ea"/>
              <a:cs typeface="+mn-cs"/>
            </a:endParaRPr>
          </a:p>
        </p:txBody>
      </p:sp>
      <p:sp>
        <p:nvSpPr>
          <p:cNvPr id="42"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43"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45"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59"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27294134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454387"/>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1851546" y="3995833"/>
            <a:ext cx="4032783" cy="1107092"/>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a:solidFill>
                  <a:schemeClr val="bg1">
                    <a:lumMod val="50000"/>
                  </a:schemeClr>
                </a:solidFill>
                <a:latin typeface="Segoe UI" panose="020B0502040204020203" pitchFamily="34" charset="0"/>
                <a:cs typeface="Segoe UI" panose="020B0502040204020203" pitchFamily="34" charset="0"/>
              </a:rPr>
              <a:t>Présenter le cadre de la gouvernance des données et donner une vue globale sur le système actuel, en définissant les besoins fonctionnels et non fonctionnels. De plus, identifier les besoins en matière d’automatisation du processus d’ingestion. Établir ensuite les normes de qualité des métadonnées et réaliser des benchmarks pour les outils afin de valider notre choix.</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53" idx="2"/>
            <a:endCxn id="78" idx="0"/>
          </p:cNvCxnSpPr>
          <p:nvPr/>
        </p:nvCxnSpPr>
        <p:spPr>
          <a:xfrm>
            <a:off x="3861552" y="2672327"/>
            <a:ext cx="6386" cy="1323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229862" y="5677224"/>
            <a:ext cx="177413" cy="206589"/>
          </a:xfrm>
          <a:prstGeom prst="rect">
            <a:avLst/>
          </a:prstGeom>
          <a:noFill/>
        </p:spPr>
      </p:pic>
      <p:sp>
        <p:nvSpPr>
          <p:cNvPr id="40" name="Rectangle 39">
            <a:extLst>
              <a:ext uri="{FF2B5EF4-FFF2-40B4-BE49-F238E27FC236}">
                <a16:creationId xmlns:a16="http://schemas.microsoft.com/office/drawing/2014/main" id="{A6AC6F6D-1D31-2A72-D22F-832380EDB20C}"/>
              </a:ext>
            </a:extLst>
          </p:cNvPr>
          <p:cNvSpPr/>
          <p:nvPr/>
        </p:nvSpPr>
        <p:spPr>
          <a:xfrm>
            <a:off x="2279823" y="5422421"/>
            <a:ext cx="3237057" cy="922527"/>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 cadre de la gouvernance.</a:t>
            </a:r>
          </a:p>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Les besoin fonctionnels &amp; non fonctionnels.</a:t>
            </a:r>
          </a:p>
          <a:p>
            <a:pPr marL="354013" indent="-171450">
              <a:buFont typeface="Arial" panose="020B0604020202020204" pitchFamily="34" charset="0"/>
              <a:buChar char="•"/>
              <a:defRPr/>
            </a:pPr>
            <a:r>
              <a:rPr lang="fr-FR" sz="1000" b="1" dirty="0">
                <a:solidFill>
                  <a:schemeClr val="bg1">
                    <a:lumMod val="50000"/>
                  </a:schemeClr>
                </a:solidFill>
                <a:latin typeface="Segoe UI" panose="020B0502040204020203" pitchFamily="34" charset="0"/>
                <a:cs typeface="Segoe UI" panose="020B0502040204020203" pitchFamily="34" charset="0"/>
              </a:rPr>
              <a:t>Les Besoins en Matière </a:t>
            </a:r>
            <a:r>
              <a:rPr lang="fr-FR" sz="1000" b="1" dirty="0" smtClean="0">
                <a:solidFill>
                  <a:schemeClr val="bg1">
                    <a:lumMod val="50000"/>
                  </a:schemeClr>
                </a:solidFill>
                <a:latin typeface="Segoe UI" panose="020B0502040204020203" pitchFamily="34" charset="0"/>
                <a:cs typeface="Segoe UI" panose="020B0502040204020203" pitchFamily="34" charset="0"/>
              </a:rPr>
              <a:t>d'Automatisation.</a:t>
            </a:r>
          </a:p>
          <a:p>
            <a:pPr marL="354013" indent="-171450">
              <a:buFont typeface="Arial" panose="020B0604020202020204" pitchFamily="34" charset="0"/>
              <a:buChar char="•"/>
              <a:defRPr/>
            </a:pPr>
            <a:r>
              <a:rPr lang="fr-FR" sz="1000" b="1" dirty="0">
                <a:solidFill>
                  <a:schemeClr val="bg1">
                    <a:lumMod val="50000"/>
                  </a:schemeClr>
                </a:solidFill>
                <a:latin typeface="Segoe UI" panose="020B0502040204020203" pitchFamily="34" charset="0"/>
                <a:cs typeface="Segoe UI" panose="020B0502040204020203" pitchFamily="34" charset="0"/>
              </a:rPr>
              <a:t>Les normes de qualité de métadonnées .</a:t>
            </a:r>
            <a:endParaRPr lang="fr-FR" sz="1000" b="1" dirty="0" smtClean="0">
              <a:solidFill>
                <a:schemeClr val="bg1">
                  <a:lumMod val="50000"/>
                </a:schemeClr>
              </a:solidFill>
              <a:latin typeface="Segoe UI" panose="020B0502040204020203" pitchFamily="34" charset="0"/>
              <a:cs typeface="Segoe UI" panose="020B0502040204020203" pitchFamily="34" charset="0"/>
            </a:endParaRPr>
          </a:p>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Les benchmarks.</a:t>
            </a:r>
          </a:p>
          <a:p>
            <a:pPr marL="354013"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1" i="0" u="none" strike="noStrike" kern="0" cap="none" spc="0" normalizeH="0" baseline="0" noProof="0" dirty="0">
              <a:ln>
                <a:noFill/>
              </a:ln>
              <a:solidFill>
                <a:srgbClr val="575757"/>
              </a:solidFill>
              <a:effectLst/>
              <a:uLnTx/>
              <a:uFillTx/>
              <a:latin typeface="Segoe UI (Corps)"/>
              <a:ea typeface="+mn-ea"/>
              <a:cs typeface="+mn-cs"/>
            </a:endParaRPr>
          </a:p>
        </p:txBody>
      </p:sp>
      <p:sp>
        <p:nvSpPr>
          <p:cNvPr id="59"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72"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81"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83"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32427341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Inhaltsplatzhalter 8">
            <a:extLst>
              <a:ext uri="{FF2B5EF4-FFF2-40B4-BE49-F238E27FC236}">
                <a16:creationId xmlns:a16="http://schemas.microsoft.com/office/drawing/2014/main" id="{B922B378-33EC-D75A-22C2-4B9810094D61}"/>
              </a:ext>
            </a:extLst>
          </p:cNvPr>
          <p:cNvGraphicFramePr>
            <a:graphicFrameLocks/>
          </p:cNvGraphicFramePr>
          <p:nvPr/>
        </p:nvGraphicFramePr>
        <p:xfrm>
          <a:off x="1334765" y="1362237"/>
          <a:ext cx="10760777" cy="4949910"/>
        </p:xfrm>
        <a:graphic>
          <a:graphicData uri="http://schemas.openxmlformats.org/drawingml/2006/table">
            <a:tbl>
              <a:tblPr firstRow="1" bandRow="1">
                <a:tableStyleId>{5C22544A-7EE6-4342-B048-85BDC9FD1C3A}</a:tableStyleId>
              </a:tblPr>
              <a:tblGrid>
                <a:gridCol w="1857657">
                  <a:extLst>
                    <a:ext uri="{9D8B030D-6E8A-4147-A177-3AD203B41FA5}">
                      <a16:colId xmlns:a16="http://schemas.microsoft.com/office/drawing/2014/main" val="1893541391"/>
                    </a:ext>
                  </a:extLst>
                </a:gridCol>
                <a:gridCol w="1780624">
                  <a:extLst>
                    <a:ext uri="{9D8B030D-6E8A-4147-A177-3AD203B41FA5}">
                      <a16:colId xmlns:a16="http://schemas.microsoft.com/office/drawing/2014/main" val="3376859793"/>
                    </a:ext>
                  </a:extLst>
                </a:gridCol>
                <a:gridCol w="1780624">
                  <a:extLst>
                    <a:ext uri="{9D8B030D-6E8A-4147-A177-3AD203B41FA5}">
                      <a16:colId xmlns:a16="http://schemas.microsoft.com/office/drawing/2014/main" val="1097802960"/>
                    </a:ext>
                  </a:extLst>
                </a:gridCol>
                <a:gridCol w="1780624">
                  <a:extLst>
                    <a:ext uri="{9D8B030D-6E8A-4147-A177-3AD203B41FA5}">
                      <a16:colId xmlns:a16="http://schemas.microsoft.com/office/drawing/2014/main" val="455717899"/>
                    </a:ext>
                  </a:extLst>
                </a:gridCol>
                <a:gridCol w="1780624">
                  <a:extLst>
                    <a:ext uri="{9D8B030D-6E8A-4147-A177-3AD203B41FA5}">
                      <a16:colId xmlns:a16="http://schemas.microsoft.com/office/drawing/2014/main" val="3604924449"/>
                    </a:ext>
                  </a:extLst>
                </a:gridCol>
                <a:gridCol w="1780624">
                  <a:extLst>
                    <a:ext uri="{9D8B030D-6E8A-4147-A177-3AD203B41FA5}">
                      <a16:colId xmlns:a16="http://schemas.microsoft.com/office/drawing/2014/main" val="479342786"/>
                    </a:ext>
                  </a:extLst>
                </a:gridCol>
              </a:tblGrid>
              <a:tr h="500178">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Février</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Mars</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Avril</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Mai</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Juin</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lvl="0" indent="0" algn="ctr" defTabSz="801688" rtl="0" eaLnBrk="0" fontAlgn="b" latinLnBrk="0" hangingPunct="0">
                        <a:buFont typeface="Arial" panose="020B0604020202020204" pitchFamily="34" charset="0"/>
                        <a:buNone/>
                        <a:defRPr/>
                      </a:pPr>
                      <a:r>
                        <a:rPr lang="de-DE" sz="1000" kern="1200" noProof="1">
                          <a:solidFill>
                            <a:schemeClr val="bg2"/>
                          </a:solidFill>
                          <a:latin typeface="Segoe UI (Corps)"/>
                          <a:ea typeface="+mn-ea"/>
                          <a:cs typeface="+mn-cs"/>
                        </a:rPr>
                        <a:t>Juillet</a:t>
                      </a:r>
                    </a:p>
                  </a:txBody>
                  <a:tcPr marL="7428" marR="7428" marT="7315"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88728760"/>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926343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0093293"/>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36791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70604"/>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352140"/>
                  </a:ext>
                </a:extLst>
              </a:tr>
              <a:tr h="635676">
                <a:tc>
                  <a:txBody>
                    <a:bodyPr/>
                    <a:lstStyle/>
                    <a:p>
                      <a:pPr marL="0" lvl="0" indent="0" algn="l" defTabSz="801688" rtl="0" eaLnBrk="0" latinLnBrk="0" hangingPunct="0">
                        <a:buFont typeface="Arial" panose="020B0604020202020204" pitchFamily="34" charset="0"/>
                        <a:buNone/>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4657"/>
                  </a:ext>
                </a:extLst>
              </a:tr>
              <a:tr h="635676">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lvl="0" indent="-171450" algn="l" defTabSz="801688" rtl="0" eaLnBrk="0" latinLnBrk="0" hangingPunct="0">
                        <a:buFont typeface="Arial" panose="020B0604020202020204" pitchFamily="34" charset="0"/>
                        <a:buChar char="•"/>
                        <a:defRPr/>
                      </a:pPr>
                      <a:endParaRPr lang="de-DE" sz="1000" kern="1200" noProof="1">
                        <a:solidFill>
                          <a:schemeClr val="bg2">
                            <a:lumMod val="50000"/>
                          </a:schemeClr>
                        </a:solidFill>
                        <a:latin typeface="Segoe UI (Corps)"/>
                        <a:ea typeface="+mn-ea"/>
                        <a:cs typeface="+mn-cs"/>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1168184"/>
                  </a:ext>
                </a:extLst>
              </a:tr>
            </a:tbl>
          </a:graphicData>
        </a:graphic>
      </p:graphicFrame>
      <p:cxnSp>
        <p:nvCxnSpPr>
          <p:cNvPr id="66" name="Connecteur droit 13">
            <a:extLst>
              <a:ext uri="{FF2B5EF4-FFF2-40B4-BE49-F238E27FC236}">
                <a16:creationId xmlns:a16="http://schemas.microsoft.com/office/drawing/2014/main" id="{420B4359-062E-A1DE-CEC5-D7B1657C73C2}"/>
              </a:ext>
            </a:extLst>
          </p:cNvPr>
          <p:cNvCxnSpPr>
            <a:cxnSpLocks/>
          </p:cNvCxnSpPr>
          <p:nvPr/>
        </p:nvCxnSpPr>
        <p:spPr>
          <a:xfrm>
            <a:off x="1403350" y="5161593"/>
            <a:ext cx="10692191" cy="0"/>
          </a:xfrm>
          <a:prstGeom prst="line">
            <a:avLst/>
          </a:prstGeom>
          <a:noFill/>
          <a:ln w="9525" cap="rnd" cmpd="sng" algn="ctr">
            <a:solidFill>
              <a:srgbClr val="575757">
                <a:lumMod val="60000"/>
                <a:lumOff val="40000"/>
              </a:srgbClr>
            </a:solidFill>
            <a:prstDash val="solid"/>
            <a:round/>
          </a:ln>
          <a:effectLst/>
        </p:spPr>
      </p:cxnSp>
      <p:cxnSp>
        <p:nvCxnSpPr>
          <p:cNvPr id="60" name="Connecteur droit 10">
            <a:extLst>
              <a:ext uri="{FF2B5EF4-FFF2-40B4-BE49-F238E27FC236}">
                <a16:creationId xmlns:a16="http://schemas.microsoft.com/office/drawing/2014/main" id="{7AC5E48F-7E63-3D5F-0FA2-423741402140}"/>
              </a:ext>
            </a:extLst>
          </p:cNvPr>
          <p:cNvCxnSpPr>
            <a:cxnSpLocks/>
          </p:cNvCxnSpPr>
          <p:nvPr/>
        </p:nvCxnSpPr>
        <p:spPr>
          <a:xfrm>
            <a:off x="1403350" y="3853592"/>
            <a:ext cx="10692191" cy="0"/>
          </a:xfrm>
          <a:prstGeom prst="line">
            <a:avLst/>
          </a:prstGeom>
          <a:noFill/>
          <a:ln w="9525" cap="rnd" cmpd="sng" algn="ctr">
            <a:solidFill>
              <a:srgbClr val="575757">
                <a:lumMod val="60000"/>
                <a:lumOff val="40000"/>
              </a:srgbClr>
            </a:solidFill>
            <a:prstDash val="solid"/>
            <a:round/>
          </a:ln>
          <a:effectLst/>
        </p:spPr>
      </p:cxnSp>
      <p:sp>
        <p:nvSpPr>
          <p:cNvPr id="52" name="Pentagon 15">
            <a:extLst>
              <a:ext uri="{FF2B5EF4-FFF2-40B4-BE49-F238E27FC236}">
                <a16:creationId xmlns:a16="http://schemas.microsoft.com/office/drawing/2014/main" id="{9D306CAF-1EC1-A881-868D-BB6DF1C2E8B6}"/>
              </a:ext>
            </a:extLst>
          </p:cNvPr>
          <p:cNvSpPr/>
          <p:nvPr/>
        </p:nvSpPr>
        <p:spPr>
          <a:xfrm>
            <a:off x="1338280" y="1991009"/>
            <a:ext cx="1613849"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Cadrage</a:t>
            </a:r>
            <a:r>
              <a:rPr kumimoji="0" lang="en-US" sz="1200" b="1" i="0" u="none" strike="noStrike" kern="1200" cap="none" spc="0" normalizeH="0" baseline="0" noProof="0" dirty="0">
                <a:ln>
                  <a:noFill/>
                </a:ln>
                <a:solidFill>
                  <a:srgbClr val="E67900"/>
                </a:solidFill>
                <a:effectLst/>
                <a:uLnTx/>
                <a:uFillTx/>
                <a:latin typeface="Segoe UI (Corps)"/>
                <a:ea typeface="+mn-ea"/>
                <a:cs typeface="+mn-cs"/>
              </a:rPr>
              <a:t> du </a:t>
            </a:r>
            <a:r>
              <a:rPr kumimoji="0" lang="en-US" sz="1200" b="1" i="0" u="none" strike="noStrike" kern="1200" cap="none" spc="0" normalizeH="0" baseline="0" noProof="0" dirty="0" err="1">
                <a:ln>
                  <a:noFill/>
                </a:ln>
                <a:solidFill>
                  <a:srgbClr val="E67900"/>
                </a:solidFill>
                <a:effectLst/>
                <a:uLnTx/>
                <a:uFillTx/>
                <a:latin typeface="Segoe UI (Corps)"/>
                <a:ea typeface="+mn-ea"/>
                <a:cs typeface="+mn-cs"/>
              </a:rPr>
              <a:t>projet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62" name="Flèche : pentagone 61">
            <a:extLst>
              <a:ext uri="{FF2B5EF4-FFF2-40B4-BE49-F238E27FC236}">
                <a16:creationId xmlns:a16="http://schemas.microsoft.com/office/drawing/2014/main" id="{62CC1024-05A2-C121-B909-5A95CB43C886}"/>
              </a:ext>
            </a:extLst>
          </p:cNvPr>
          <p:cNvSpPr/>
          <p:nvPr/>
        </p:nvSpPr>
        <p:spPr>
          <a:xfrm>
            <a:off x="33867" y="381000"/>
            <a:ext cx="1926334" cy="45719"/>
          </a:xfrm>
          <a:prstGeom prst="homePlat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Segoe UI (Corps)"/>
              <a:ea typeface="+mn-ea"/>
              <a:cs typeface="+mn-cs"/>
            </a:endParaRPr>
          </a:p>
        </p:txBody>
      </p:sp>
      <p:sp>
        <p:nvSpPr>
          <p:cNvPr id="64" name="Flèche : chevron 63">
            <a:extLst>
              <a:ext uri="{FF2B5EF4-FFF2-40B4-BE49-F238E27FC236}">
                <a16:creationId xmlns:a16="http://schemas.microsoft.com/office/drawing/2014/main" id="{7801DE26-F895-FBB1-E6B4-A877CBC20493}"/>
              </a:ext>
            </a:extLst>
          </p:cNvPr>
          <p:cNvSpPr/>
          <p:nvPr/>
        </p:nvSpPr>
        <p:spPr>
          <a:xfrm>
            <a:off x="5117725"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5" name="Flèche : chevron 64">
            <a:extLst>
              <a:ext uri="{FF2B5EF4-FFF2-40B4-BE49-F238E27FC236}">
                <a16:creationId xmlns:a16="http://schemas.microsoft.com/office/drawing/2014/main" id="{8A2998EF-46A1-5156-BC10-A21792B55934}"/>
              </a:ext>
            </a:extLst>
          </p:cNvPr>
          <p:cNvSpPr/>
          <p:nvPr/>
        </p:nvSpPr>
        <p:spPr>
          <a:xfrm>
            <a:off x="753434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7" name="Flèche : chevron 66">
            <a:extLst>
              <a:ext uri="{FF2B5EF4-FFF2-40B4-BE49-F238E27FC236}">
                <a16:creationId xmlns:a16="http://schemas.microsoft.com/office/drawing/2014/main" id="{970A666B-9A8A-CD98-861F-AD89EC42C672}"/>
              </a:ext>
            </a:extLst>
          </p:cNvPr>
          <p:cNvSpPr/>
          <p:nvPr/>
        </p:nvSpPr>
        <p:spPr>
          <a:xfrm>
            <a:off x="10180986"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68" name="ZoneTexte 67">
            <a:extLst>
              <a:ext uri="{FF2B5EF4-FFF2-40B4-BE49-F238E27FC236}">
                <a16:creationId xmlns:a16="http://schemas.microsoft.com/office/drawing/2014/main" id="{B3FACD42-077C-8187-4162-4CC19799F85F}"/>
              </a:ext>
            </a:extLst>
          </p:cNvPr>
          <p:cNvSpPr txBox="1"/>
          <p:nvPr/>
        </p:nvSpPr>
        <p:spPr>
          <a:xfrm>
            <a:off x="91536" y="77837"/>
            <a:ext cx="1810996" cy="276999"/>
          </a:xfrm>
          <a:prstGeom prst="rect">
            <a:avLst/>
          </a:prstGeom>
          <a:noFill/>
        </p:spPr>
        <p:txBody>
          <a:bodyPr wrap="square" rtlCol="0">
            <a:spAutoFit/>
          </a:bodyPr>
          <a:lstStyle/>
          <a:p>
            <a:pPr lvl="0" algn="ctr">
              <a:defRPr/>
            </a:pPr>
            <a:r>
              <a:rPr lang="en-US" sz="1200" dirty="0" err="1">
                <a:solidFill>
                  <a:srgbClr val="000000"/>
                </a:solidFill>
                <a:latin typeface="Segoe UI (Corps)"/>
              </a:rPr>
              <a:t>Présentation</a:t>
            </a:r>
            <a:r>
              <a:rPr lang="en-US" sz="1200" dirty="0">
                <a:solidFill>
                  <a:srgbClr val="000000"/>
                </a:solidFill>
                <a:latin typeface="Segoe UI (Corps)"/>
              </a:rPr>
              <a:t> du </a:t>
            </a:r>
            <a:r>
              <a:rPr lang="en-US" sz="1200" dirty="0" err="1">
                <a:solidFill>
                  <a:srgbClr val="000000"/>
                </a:solidFill>
                <a:latin typeface="Segoe UI (Corps)"/>
              </a:rPr>
              <a:t>projet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69" name="ZoneTexte 68">
            <a:extLst>
              <a:ext uri="{FF2B5EF4-FFF2-40B4-BE49-F238E27FC236}">
                <a16:creationId xmlns:a16="http://schemas.microsoft.com/office/drawing/2014/main" id="{E0EA2BC7-BA05-85BC-1D0B-C8372093AEAF}"/>
              </a:ext>
            </a:extLst>
          </p:cNvPr>
          <p:cNvSpPr txBox="1"/>
          <p:nvPr/>
        </p:nvSpPr>
        <p:spPr>
          <a:xfrm>
            <a:off x="2571893" y="77837"/>
            <a:ext cx="181391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srgbClr val="000000"/>
                </a:solidFill>
                <a:effectLst/>
                <a:uLnTx/>
                <a:uFillTx/>
                <a:latin typeface="Segoe UI (Corps)"/>
                <a:ea typeface="+mn-ea"/>
                <a:cs typeface="+mn-cs"/>
              </a:rPr>
              <a:t>Analyse</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0" name="ZoneTexte 69">
            <a:extLst>
              <a:ext uri="{FF2B5EF4-FFF2-40B4-BE49-F238E27FC236}">
                <a16:creationId xmlns:a16="http://schemas.microsoft.com/office/drawing/2014/main" id="{0204868A-30D0-716C-7D09-4E16B37D0F0C}"/>
              </a:ext>
            </a:extLst>
          </p:cNvPr>
          <p:cNvSpPr txBox="1"/>
          <p:nvPr/>
        </p:nvSpPr>
        <p:spPr>
          <a:xfrm>
            <a:off x="4929333" y="77837"/>
            <a:ext cx="227409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Corps)"/>
                <a:ea typeface="+mn-ea"/>
                <a:cs typeface="+mn-cs"/>
              </a:rPr>
              <a:t>Conception</a:t>
            </a:r>
            <a:endParaRPr kumimoji="0" lang="en-US" sz="1200" b="0" i="0" u="none" strike="noStrike" kern="1200" cap="none" spc="0" normalizeH="0" baseline="0" noProof="0" dirty="0">
              <a:ln>
                <a:noFill/>
              </a:ln>
              <a:solidFill>
                <a:srgbClr val="000000"/>
              </a:solidFill>
              <a:effectLst/>
              <a:uLnTx/>
              <a:uFillTx/>
              <a:latin typeface="Segoe UI (Corps)"/>
              <a:ea typeface="+mn-ea"/>
              <a:cs typeface="+mn-cs"/>
            </a:endParaRPr>
          </a:p>
        </p:txBody>
      </p:sp>
      <p:sp>
        <p:nvSpPr>
          <p:cNvPr id="71" name="ZoneTexte 70">
            <a:extLst>
              <a:ext uri="{FF2B5EF4-FFF2-40B4-BE49-F238E27FC236}">
                <a16:creationId xmlns:a16="http://schemas.microsoft.com/office/drawing/2014/main" id="{7187AE87-E051-EAD6-493A-36F829369DFA}"/>
              </a:ext>
            </a:extLst>
          </p:cNvPr>
          <p:cNvSpPr txBox="1"/>
          <p:nvPr/>
        </p:nvSpPr>
        <p:spPr>
          <a:xfrm>
            <a:off x="7591055" y="77837"/>
            <a:ext cx="1757074" cy="276999"/>
          </a:xfrm>
          <a:prstGeom prst="rect">
            <a:avLst/>
          </a:prstGeom>
          <a:noFill/>
        </p:spPr>
        <p:txBody>
          <a:bodyPr wrap="square" rtlCol="0">
            <a:spAutoFit/>
          </a:bodyPr>
          <a:lstStyle/>
          <a:p>
            <a:pPr lvl="0" algn="ctr">
              <a:defRPr/>
            </a:pPr>
            <a:r>
              <a:rPr lang="en-US" sz="1200" dirty="0" err="1">
                <a:solidFill>
                  <a:srgbClr val="000000"/>
                </a:solidFill>
                <a:latin typeface="Segoe UI (Corps)"/>
              </a:rPr>
              <a:t>Développement</a:t>
            </a:r>
            <a:endParaRPr kumimoji="0" lang="en-US" sz="1200" b="0" i="0" u="none" strike="noStrike" kern="1200" cap="none" spc="0" normalizeH="0" baseline="0" noProof="0" dirty="0">
              <a:ln>
                <a:noFill/>
              </a:ln>
              <a:solidFill>
                <a:srgbClr val="000000"/>
              </a:solidFill>
              <a:effectLst/>
              <a:uLnTx/>
              <a:uFillTx/>
              <a:latin typeface="Segoe UI (Corps)"/>
            </a:endParaRPr>
          </a:p>
        </p:txBody>
      </p:sp>
      <p:sp>
        <p:nvSpPr>
          <p:cNvPr id="73" name="ZoneTexte 72">
            <a:extLst>
              <a:ext uri="{FF2B5EF4-FFF2-40B4-BE49-F238E27FC236}">
                <a16:creationId xmlns:a16="http://schemas.microsoft.com/office/drawing/2014/main" id="{DDC3BBBD-9F98-BFE1-444F-095D6BE13D49}"/>
              </a:ext>
            </a:extLst>
          </p:cNvPr>
          <p:cNvSpPr txBox="1"/>
          <p:nvPr/>
        </p:nvSpPr>
        <p:spPr>
          <a:xfrm>
            <a:off x="10237589" y="77837"/>
            <a:ext cx="18109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Corps)"/>
                <a:ea typeface="+mn-ea"/>
                <a:cs typeface="+mn-cs"/>
              </a:rPr>
              <a:t>Conclusion</a:t>
            </a:r>
          </a:p>
        </p:txBody>
      </p:sp>
      <p:sp>
        <p:nvSpPr>
          <p:cNvPr id="80" name="Flèche : chevron 79">
            <a:extLst>
              <a:ext uri="{FF2B5EF4-FFF2-40B4-BE49-F238E27FC236}">
                <a16:creationId xmlns:a16="http://schemas.microsoft.com/office/drawing/2014/main" id="{3E13E156-EE19-2D28-410E-F8006791E570}"/>
              </a:ext>
            </a:extLst>
          </p:cNvPr>
          <p:cNvSpPr/>
          <p:nvPr/>
        </p:nvSpPr>
        <p:spPr>
          <a:xfrm>
            <a:off x="2576137" y="381000"/>
            <a:ext cx="1924202" cy="45719"/>
          </a:xfrm>
          <a:prstGeom prst="chevron">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solidFill>
              <a:effectLst/>
              <a:uLnTx/>
              <a:uFillTx/>
              <a:latin typeface="Segoe UI (Corps)"/>
              <a:ea typeface="+mn-ea"/>
              <a:cs typeface="+mn-cs"/>
            </a:endParaRPr>
          </a:p>
        </p:txBody>
      </p:sp>
      <p:sp>
        <p:nvSpPr>
          <p:cNvPr id="2" name="TextBox 23">
            <a:extLst>
              <a:ext uri="{FF2B5EF4-FFF2-40B4-BE49-F238E27FC236}">
                <a16:creationId xmlns:a16="http://schemas.microsoft.com/office/drawing/2014/main" id="{3797CC6F-D658-2F06-2EB9-94F8CB5C59BA}"/>
              </a:ext>
            </a:extLst>
          </p:cNvPr>
          <p:cNvSpPr txBox="1"/>
          <p:nvPr/>
        </p:nvSpPr>
        <p:spPr>
          <a:xfrm>
            <a:off x="11697865" y="6454388"/>
            <a:ext cx="48409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E7E6E6">
                    <a:lumMod val="50000"/>
                  </a:srgbClr>
                </a:solidFill>
                <a:effectLst/>
                <a:uLnTx/>
                <a:uFillTx/>
                <a:latin typeface="Segoe UI (Corps)"/>
                <a:ea typeface="+mn-ea"/>
                <a:cs typeface="+mn-cs"/>
              </a:rPr>
              <a:t> </a:t>
            </a:r>
            <a:fld id="{49DF7964-E073-419E-BFD7-7D2A85EA008D}" type="slidenum">
              <a:rPr kumimoji="0" lang="fr-FR" sz="1800" b="1" i="0" u="none" strike="noStrike" kern="1200" cap="none" spc="0" normalizeH="0" baseline="0" noProof="0" smtClean="0">
                <a:ln>
                  <a:noFill/>
                </a:ln>
                <a:solidFill>
                  <a:srgbClr val="E7E6E6">
                    <a:lumMod val="50000"/>
                  </a:srgbClr>
                </a:solidFill>
                <a:effectLst/>
                <a:uLnTx/>
                <a:uFillTx/>
                <a:latin typeface="Segoe UI (Corp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800" b="1" i="0" u="none" strike="noStrike" kern="1200" cap="none" spc="0" normalizeH="0" baseline="0" noProof="0" dirty="0">
              <a:ln>
                <a:noFill/>
              </a:ln>
              <a:solidFill>
                <a:srgbClr val="E7E6E6">
                  <a:lumMod val="50000"/>
                </a:srgbClr>
              </a:solidFill>
              <a:effectLst/>
              <a:uLnTx/>
              <a:uFillTx/>
              <a:latin typeface="Segoe UI (Corps)"/>
              <a:ea typeface="+mn-ea"/>
              <a:cs typeface="+mn-cs"/>
            </a:endParaRPr>
          </a:p>
        </p:txBody>
      </p:sp>
      <p:sp>
        <p:nvSpPr>
          <p:cNvPr id="49" name="Pentagon 15">
            <a:extLst>
              <a:ext uri="{FF2B5EF4-FFF2-40B4-BE49-F238E27FC236}">
                <a16:creationId xmlns:a16="http://schemas.microsoft.com/office/drawing/2014/main" id="{1D52C2A4-52DC-4FF1-D581-352AC23B9675}"/>
              </a:ext>
            </a:extLst>
          </p:cNvPr>
          <p:cNvSpPr/>
          <p:nvPr/>
        </p:nvSpPr>
        <p:spPr>
          <a:xfrm>
            <a:off x="4749861" y="2713826"/>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Conception</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0" name="Pentagon 15">
            <a:extLst>
              <a:ext uri="{FF2B5EF4-FFF2-40B4-BE49-F238E27FC236}">
                <a16:creationId xmlns:a16="http://schemas.microsoft.com/office/drawing/2014/main" id="{9472049D-6BA8-6603-7371-24C55A2817AF}"/>
              </a:ext>
            </a:extLst>
          </p:cNvPr>
          <p:cNvSpPr/>
          <p:nvPr/>
        </p:nvSpPr>
        <p:spPr>
          <a:xfrm>
            <a:off x="8526198" y="3435967"/>
            <a:ext cx="1540929" cy="320033"/>
          </a:xfrm>
          <a:prstGeom prst="homePlate">
            <a:avLst>
              <a:gd name="adj" fmla="val 0"/>
            </a:avLst>
          </a:prstGeom>
          <a:solidFill>
            <a:schemeClr val="bg2">
              <a:lumMod val="75000"/>
            </a:schemeClr>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a:ln>
                  <a:noFill/>
                </a:ln>
                <a:solidFill>
                  <a:schemeClr val="bg1"/>
                </a:solidFill>
                <a:effectLst/>
                <a:uLnTx/>
                <a:uFillTx/>
                <a:latin typeface="Segoe UI (Corps)"/>
                <a:ea typeface="+mn-ea"/>
                <a:cs typeface="+mn-cs"/>
              </a:rPr>
              <a:t>Déploiement</a:t>
            </a:r>
            <a:endParaRPr kumimoji="0" lang="en-US" sz="1200" b="1" i="0" u="none" strike="noStrike" kern="1200" cap="none" spc="0" normalizeH="0" baseline="0" noProof="0" dirty="0">
              <a:ln>
                <a:noFill/>
              </a:ln>
              <a:solidFill>
                <a:schemeClr val="bg1"/>
              </a:solidFill>
              <a:effectLst/>
              <a:uLnTx/>
              <a:uFillTx/>
              <a:latin typeface="Segoe UI (Corps)"/>
              <a:ea typeface="+mn-ea"/>
              <a:cs typeface="+mn-cs"/>
            </a:endParaRPr>
          </a:p>
        </p:txBody>
      </p:sp>
      <p:sp>
        <p:nvSpPr>
          <p:cNvPr id="53" name="Pentagon 15">
            <a:extLst>
              <a:ext uri="{FF2B5EF4-FFF2-40B4-BE49-F238E27FC236}">
                <a16:creationId xmlns:a16="http://schemas.microsoft.com/office/drawing/2014/main" id="{A064A11D-9D9F-E1DD-3794-D5D9DD079956}"/>
              </a:ext>
            </a:extLst>
          </p:cNvPr>
          <p:cNvSpPr/>
          <p:nvPr/>
        </p:nvSpPr>
        <p:spPr>
          <a:xfrm>
            <a:off x="3019867" y="2352287"/>
            <a:ext cx="1683370"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E67900"/>
                </a:solidFill>
                <a:effectLst/>
                <a:uLnTx/>
                <a:uFillTx/>
                <a:latin typeface="Segoe UI (Corps)"/>
                <a:ea typeface="+mn-ea"/>
                <a:cs typeface="+mn-cs"/>
              </a:rPr>
              <a:t>Analyse</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sp>
        <p:nvSpPr>
          <p:cNvPr id="54" name="Rectangle 53">
            <a:extLst>
              <a:ext uri="{FF2B5EF4-FFF2-40B4-BE49-F238E27FC236}">
                <a16:creationId xmlns:a16="http://schemas.microsoft.com/office/drawing/2014/main" id="{72DF2BBD-40D9-EF3A-41BB-6C5518F21B9D}"/>
              </a:ext>
            </a:extLst>
          </p:cNvPr>
          <p:cNvSpPr/>
          <p:nvPr/>
        </p:nvSpPr>
        <p:spPr>
          <a:xfrm>
            <a:off x="91536" y="2410902"/>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Phase</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pic>
        <p:nvPicPr>
          <p:cNvPr id="55"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6451930" y="2611367"/>
            <a:ext cx="211015" cy="211015"/>
          </a:xfrm>
          <a:prstGeom prst="rect">
            <a:avLst/>
          </a:prstGeom>
        </p:spPr>
      </p:pic>
      <p:pic>
        <p:nvPicPr>
          <p:cNvPr id="56" name="Image 74">
            <a:extLst>
              <a:ext uri="{FF2B5EF4-FFF2-40B4-BE49-F238E27FC236}">
                <a16:creationId xmlns:a16="http://schemas.microsoft.com/office/drawing/2014/main" id="{5DC0D573-155B-4F8F-5084-B02311774FDF}"/>
              </a:ext>
            </a:extLst>
          </p:cNvPr>
          <p:cNvPicPr>
            <a:picLocks noChangeAspect="1"/>
          </p:cNvPicPr>
          <p:nvPr/>
        </p:nvPicPr>
        <p:blipFill>
          <a:blip r:embed="rId3">
            <a:duotone>
              <a:prstClr val="black"/>
              <a:schemeClr val="accent1">
                <a:tint val="45000"/>
                <a:satMod val="400000"/>
              </a:schemeClr>
            </a:duotone>
          </a:blip>
          <a:stretch>
            <a:fillRect/>
          </a:stretch>
        </p:blipFill>
        <p:spPr>
          <a:xfrm>
            <a:off x="9957292" y="3326594"/>
            <a:ext cx="211015" cy="211015"/>
          </a:xfrm>
          <a:prstGeom prst="rect">
            <a:avLst/>
          </a:prstGeom>
        </p:spPr>
      </p:pic>
      <p:pic>
        <p:nvPicPr>
          <p:cNvPr id="58" name="Image 73">
            <a:extLst>
              <a:ext uri="{FF2B5EF4-FFF2-40B4-BE49-F238E27FC236}">
                <a16:creationId xmlns:a16="http://schemas.microsoft.com/office/drawing/2014/main" id="{6BA3F4E8-5EBF-E973-E02F-55E650154890}"/>
              </a:ext>
            </a:extLst>
          </p:cNvPr>
          <p:cNvPicPr>
            <a:picLocks noChangeAspect="1"/>
          </p:cNvPicPr>
          <p:nvPr/>
        </p:nvPicPr>
        <p:blipFill>
          <a:blip r:embed="rId3">
            <a:duotone>
              <a:prstClr val="black"/>
              <a:schemeClr val="accent1">
                <a:tint val="45000"/>
                <a:satMod val="400000"/>
              </a:schemeClr>
            </a:duotone>
          </a:blip>
          <a:stretch>
            <a:fillRect/>
          </a:stretch>
        </p:blipFill>
        <p:spPr>
          <a:xfrm>
            <a:off x="4595329" y="2234372"/>
            <a:ext cx="207461" cy="211015"/>
          </a:xfrm>
          <a:prstGeom prst="rect">
            <a:avLst/>
          </a:prstGeom>
        </p:spPr>
      </p:pic>
      <p:sp>
        <p:nvSpPr>
          <p:cNvPr id="61" name="Rectangle 60">
            <a:extLst>
              <a:ext uri="{FF2B5EF4-FFF2-40B4-BE49-F238E27FC236}">
                <a16:creationId xmlns:a16="http://schemas.microsoft.com/office/drawing/2014/main" id="{A45EDBFC-08D4-5AD4-A6AF-EAE1C24AED1C}"/>
              </a:ext>
            </a:extLst>
          </p:cNvPr>
          <p:cNvSpPr/>
          <p:nvPr/>
        </p:nvSpPr>
        <p:spPr>
          <a:xfrm>
            <a:off x="101451" y="402323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E67D00"/>
                </a:solidFill>
                <a:effectLst/>
                <a:uLnTx/>
                <a:uFillTx/>
                <a:latin typeface="Segoe UI (Corps)"/>
                <a:ea typeface="+mn-ea"/>
                <a:cs typeface="+mn-cs"/>
              </a:rPr>
              <a:t>O</a:t>
            </a:r>
            <a:r>
              <a:rPr kumimoji="0" lang="fr-FR" sz="1050" b="1" i="0" u="none" strike="noStrike" kern="0" cap="none" spc="0" normalizeH="0" baseline="0" noProof="0" dirty="0" err="1">
                <a:ln>
                  <a:noFill/>
                </a:ln>
                <a:solidFill>
                  <a:srgbClr val="E67D00"/>
                </a:solidFill>
                <a:effectLst/>
                <a:uLnTx/>
                <a:uFillTx/>
                <a:latin typeface="Segoe UI (Corps)"/>
                <a:ea typeface="+mn-ea"/>
                <a:cs typeface="+mn-cs"/>
              </a:rPr>
              <a:t>bjectifs</a:t>
            </a:r>
            <a:endParaRPr kumimoji="0" lang="fr-FR" sz="1050" b="1" i="0" u="none" strike="noStrike" kern="0" cap="none" spc="0" normalizeH="0" baseline="0" noProof="0" dirty="0">
              <a:ln>
                <a:noFill/>
              </a:ln>
              <a:solidFill>
                <a:srgbClr val="E67D00"/>
              </a:solidFill>
              <a:effectLst/>
              <a:uLnTx/>
              <a:uFillTx/>
              <a:latin typeface="Segoe UI (Corps)"/>
              <a:ea typeface="+mn-ea"/>
              <a:cs typeface="+mn-cs"/>
            </a:endParaRPr>
          </a:p>
        </p:txBody>
      </p:sp>
      <p:sp>
        <p:nvSpPr>
          <p:cNvPr id="63" name="Rectangle 62">
            <a:extLst>
              <a:ext uri="{FF2B5EF4-FFF2-40B4-BE49-F238E27FC236}">
                <a16:creationId xmlns:a16="http://schemas.microsoft.com/office/drawing/2014/main" id="{5F4D3BCB-C701-A7D3-7D1C-528C7F93195E}"/>
              </a:ext>
            </a:extLst>
          </p:cNvPr>
          <p:cNvSpPr/>
          <p:nvPr/>
        </p:nvSpPr>
        <p:spPr>
          <a:xfrm>
            <a:off x="101451" y="5415555"/>
            <a:ext cx="822960" cy="822960"/>
          </a:xfrm>
          <a:prstGeom prst="rect">
            <a:avLst/>
          </a:prstGeom>
          <a:noFill/>
          <a:ln w="9525" cap="rnd" cmpd="sng" algn="ctr">
            <a:solidFill>
              <a:srgbClr val="E67D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1" i="0" u="none" strike="noStrike" kern="0" cap="none" spc="0" normalizeH="0" baseline="0" noProof="0" dirty="0">
                <a:ln>
                  <a:noFill/>
                </a:ln>
                <a:solidFill>
                  <a:srgbClr val="E67D00"/>
                </a:solidFill>
                <a:effectLst/>
                <a:uLnTx/>
                <a:uFillTx/>
                <a:latin typeface="Segoe UI (Corps)"/>
                <a:ea typeface="+mn-ea"/>
                <a:cs typeface="+mn-cs"/>
              </a:rPr>
              <a:t>Livrables</a:t>
            </a:r>
          </a:p>
        </p:txBody>
      </p:sp>
      <p:pic>
        <p:nvPicPr>
          <p:cNvPr id="57" name="Image 2">
            <a:extLst>
              <a:ext uri="{FF2B5EF4-FFF2-40B4-BE49-F238E27FC236}">
                <a16:creationId xmlns:a16="http://schemas.microsoft.com/office/drawing/2014/main" id="{A80D4668-6847-B948-42B3-749459002E53}"/>
              </a:ext>
            </a:extLst>
          </p:cNvPr>
          <p:cNvPicPr>
            <a:picLocks noChangeAspect="1"/>
          </p:cNvPicPr>
          <p:nvPr/>
        </p:nvPicPr>
        <p:blipFill>
          <a:blip r:embed="rId3">
            <a:duotone>
              <a:prstClr val="black"/>
              <a:schemeClr val="accent1">
                <a:tint val="45000"/>
                <a:satMod val="400000"/>
              </a:schemeClr>
            </a:duotone>
          </a:blip>
          <a:stretch>
            <a:fillRect/>
          </a:stretch>
        </p:blipFill>
        <p:spPr>
          <a:xfrm>
            <a:off x="2839334" y="1885501"/>
            <a:ext cx="211015" cy="211015"/>
          </a:xfrm>
          <a:prstGeom prst="rect">
            <a:avLst/>
          </a:prstGeom>
        </p:spPr>
      </p:pic>
      <p:sp>
        <p:nvSpPr>
          <p:cNvPr id="75" name="Pentagon 15">
            <a:extLst>
              <a:ext uri="{FF2B5EF4-FFF2-40B4-BE49-F238E27FC236}">
                <a16:creationId xmlns:a16="http://schemas.microsoft.com/office/drawing/2014/main" id="{1D52C2A4-52DC-4FF1-D581-352AC23B9675}"/>
              </a:ext>
            </a:extLst>
          </p:cNvPr>
          <p:cNvSpPr/>
          <p:nvPr/>
        </p:nvSpPr>
        <p:spPr>
          <a:xfrm>
            <a:off x="6633965" y="3072561"/>
            <a:ext cx="1807577" cy="320040"/>
          </a:xfrm>
          <a:prstGeom prst="homePlate">
            <a:avLst>
              <a:gd name="adj" fmla="val 0"/>
            </a:avLst>
          </a:prstGeom>
          <a:solidFill>
            <a:schemeClr val="bg1"/>
          </a:solidFill>
          <a:ln w="6350" cap="rnd">
            <a:solidFill>
              <a:schemeClr val="tx2"/>
            </a:solidFill>
            <a:prstDash val="sysDash"/>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E67900"/>
                </a:solidFill>
                <a:effectLst/>
                <a:uLnTx/>
                <a:uFillTx/>
                <a:latin typeface="Segoe UI (Corps)"/>
                <a:ea typeface="+mn-ea"/>
                <a:cs typeface="+mn-cs"/>
              </a:rPr>
              <a:t>D</a:t>
            </a:r>
            <a:r>
              <a:rPr kumimoji="0" lang="fr-FR" sz="1200" b="1" i="0" u="none" strike="noStrike" kern="1200" cap="none" spc="0" normalizeH="0" baseline="0" noProof="0" dirty="0" err="1" smtClean="0">
                <a:ln>
                  <a:noFill/>
                </a:ln>
                <a:solidFill>
                  <a:srgbClr val="E67900"/>
                </a:solidFill>
                <a:effectLst/>
                <a:uLnTx/>
                <a:uFillTx/>
                <a:latin typeface="Segoe UI (Corps)"/>
                <a:ea typeface="+mn-ea"/>
                <a:cs typeface="+mn-cs"/>
              </a:rPr>
              <a:t>éveloppement</a:t>
            </a:r>
            <a:endParaRPr kumimoji="0" lang="en-US" sz="1200" b="1" i="0" u="none" strike="noStrike" kern="1200" cap="none" spc="0" normalizeH="0" baseline="0" noProof="0" dirty="0">
              <a:ln>
                <a:noFill/>
              </a:ln>
              <a:solidFill>
                <a:srgbClr val="E67900"/>
              </a:solidFill>
              <a:effectLst/>
              <a:uLnTx/>
              <a:uFillTx/>
              <a:latin typeface="Segoe UI (Corps)"/>
              <a:ea typeface="+mn-ea"/>
              <a:cs typeface="+mn-cs"/>
            </a:endParaRPr>
          </a:p>
        </p:txBody>
      </p:sp>
      <p:pic>
        <p:nvPicPr>
          <p:cNvPr id="76" name="Image 72">
            <a:extLst>
              <a:ext uri="{FF2B5EF4-FFF2-40B4-BE49-F238E27FC236}">
                <a16:creationId xmlns:a16="http://schemas.microsoft.com/office/drawing/2014/main" id="{53C35152-377D-0793-25C3-772790AC84EA}"/>
              </a:ext>
            </a:extLst>
          </p:cNvPr>
          <p:cNvPicPr>
            <a:picLocks noChangeAspect="1"/>
          </p:cNvPicPr>
          <p:nvPr/>
        </p:nvPicPr>
        <p:blipFill>
          <a:blip r:embed="rId3">
            <a:duotone>
              <a:prstClr val="black"/>
              <a:schemeClr val="accent1">
                <a:tint val="45000"/>
                <a:satMod val="400000"/>
              </a:schemeClr>
            </a:duotone>
          </a:blip>
          <a:stretch>
            <a:fillRect/>
          </a:stretch>
        </p:blipFill>
        <p:spPr>
          <a:xfrm>
            <a:off x="8310882" y="2990390"/>
            <a:ext cx="211015" cy="211015"/>
          </a:xfrm>
          <a:prstGeom prst="rect">
            <a:avLst/>
          </a:prstGeom>
        </p:spPr>
      </p:pic>
      <p:cxnSp>
        <p:nvCxnSpPr>
          <p:cNvPr id="77" name="Connecteur droit 13">
            <a:extLst>
              <a:ext uri="{FF2B5EF4-FFF2-40B4-BE49-F238E27FC236}">
                <a16:creationId xmlns:a16="http://schemas.microsoft.com/office/drawing/2014/main" id="{420B4359-062E-A1DE-CEC5-D7B1657C73C2}"/>
              </a:ext>
            </a:extLst>
          </p:cNvPr>
          <p:cNvCxnSpPr>
            <a:cxnSpLocks/>
          </p:cNvCxnSpPr>
          <p:nvPr/>
        </p:nvCxnSpPr>
        <p:spPr>
          <a:xfrm>
            <a:off x="1412997" y="6454387"/>
            <a:ext cx="10692191" cy="0"/>
          </a:xfrm>
          <a:prstGeom prst="line">
            <a:avLst/>
          </a:prstGeom>
          <a:noFill/>
          <a:ln w="9525" cap="rnd" cmpd="sng" algn="ctr">
            <a:solidFill>
              <a:srgbClr val="575757">
                <a:lumMod val="60000"/>
                <a:lumOff val="40000"/>
              </a:srgbClr>
            </a:solidFill>
            <a:prstDash val="solid"/>
            <a:round/>
          </a:ln>
          <a:effectLst/>
        </p:spPr>
      </p:cxnSp>
      <p:sp>
        <p:nvSpPr>
          <p:cNvPr id="78" name="Freeform 82">
            <a:extLst>
              <a:ext uri="{FF2B5EF4-FFF2-40B4-BE49-F238E27FC236}">
                <a16:creationId xmlns:a16="http://schemas.microsoft.com/office/drawing/2014/main" id="{B77F0EF0-15BB-1BE9-0A81-5BD137964007}"/>
              </a:ext>
            </a:extLst>
          </p:cNvPr>
          <p:cNvSpPr/>
          <p:nvPr/>
        </p:nvSpPr>
        <p:spPr bwMode="gray">
          <a:xfrm>
            <a:off x="4573509" y="4041267"/>
            <a:ext cx="2175936" cy="978086"/>
          </a:xfrm>
          <a:prstGeom prst="rect">
            <a:avLst/>
          </a:prstGeom>
          <a:noFill/>
          <a:ln w="3175">
            <a:prstDash val="lgDashDotDot"/>
            <a:headEnd/>
            <a:tailEnd/>
          </a:ln>
        </p:spPr>
        <p:style>
          <a:lnRef idx="2">
            <a:schemeClr val="accent1"/>
          </a:lnRef>
          <a:fillRef idx="1">
            <a:schemeClr val="lt1"/>
          </a:fillRef>
          <a:effectRef idx="0">
            <a:schemeClr val="accent1"/>
          </a:effectRef>
          <a:fontRef idx="minor">
            <a:schemeClr val="dk1"/>
          </a:fontRef>
        </p:style>
        <p:txBody>
          <a:bodyPr wrap="square" lIns="91440" tIns="91440" rIns="0" bIns="91440" anchor="ctr">
            <a:noAutofit/>
          </a:bodyPr>
          <a:lstStyle/>
          <a:p>
            <a:pPr lvl="0" defTabSz="801688" eaLnBrk="0" hangingPunct="0">
              <a:defRPr/>
            </a:pPr>
            <a:r>
              <a:rPr lang="fr-FR" sz="1000" dirty="0">
                <a:solidFill>
                  <a:schemeClr val="bg1">
                    <a:lumMod val="50000"/>
                  </a:schemeClr>
                </a:solidFill>
                <a:latin typeface="Segoe UI" panose="020B0502040204020203" pitchFamily="34" charset="0"/>
                <a:cs typeface="Segoe UI" panose="020B0502040204020203" pitchFamily="34" charset="0"/>
              </a:rPr>
              <a:t>La phase de conception est cruciale pour transformer les besoins et les spécifications définis lors des étapes d’analyse en une solution opérationnelle</a:t>
            </a:r>
            <a:r>
              <a:rPr lang="fr-FR" sz="1000" dirty="0" smtClean="0">
                <a:solidFill>
                  <a:schemeClr val="bg1">
                    <a:lumMod val="50000"/>
                  </a:schemeClr>
                </a:solidFill>
                <a:latin typeface="Segoe UI" panose="020B0502040204020203" pitchFamily="34" charset="0"/>
                <a:cs typeface="Segoe UI" panose="020B0502040204020203" pitchFamily="34" charset="0"/>
              </a:rPr>
              <a:t>.</a:t>
            </a:r>
            <a:endParaRPr kumimoji="0" lang="fr-FR" sz="1000" i="0" u="none" strike="noStrike" kern="1200" cap="none" spc="0" normalizeH="0" baseline="0" noProof="0" dirty="0">
              <a:ln>
                <a:noFill/>
              </a:ln>
              <a:solidFill>
                <a:schemeClr val="bg1">
                  <a:lumMod val="50000"/>
                </a:schemeClr>
              </a:solidFill>
              <a:effectLst/>
              <a:uLnTx/>
              <a:uFillTx/>
              <a:latin typeface="Segoe UI" panose="020B0502040204020203" pitchFamily="34" charset="0"/>
              <a:cs typeface="Segoe UI" panose="020B0502040204020203" pitchFamily="34" charset="0"/>
            </a:endParaRPr>
          </a:p>
        </p:txBody>
      </p:sp>
      <p:cxnSp>
        <p:nvCxnSpPr>
          <p:cNvPr id="79" name="Connecteur droit avec flèche 30">
            <a:extLst>
              <a:ext uri="{FF2B5EF4-FFF2-40B4-BE49-F238E27FC236}">
                <a16:creationId xmlns:a16="http://schemas.microsoft.com/office/drawing/2014/main" id="{3FDA47EE-4126-6E2A-1F5D-9C1F14B79273}"/>
              </a:ext>
            </a:extLst>
          </p:cNvPr>
          <p:cNvCxnSpPr>
            <a:cxnSpLocks/>
            <a:stCxn id="49" idx="2"/>
            <a:endCxn id="78" idx="0"/>
          </p:cNvCxnSpPr>
          <p:nvPr/>
        </p:nvCxnSpPr>
        <p:spPr>
          <a:xfrm>
            <a:off x="5653650" y="3033866"/>
            <a:ext cx="7827" cy="1007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4" descr="Des documents - Icônes fichiers et dossiers gratuites">
            <a:extLst>
              <a:ext uri="{FF2B5EF4-FFF2-40B4-BE49-F238E27FC236}">
                <a16:creationId xmlns:a16="http://schemas.microsoft.com/office/drawing/2014/main" id="{5664A82F-B57A-260F-6AB5-8646BF24B6F0}"/>
              </a:ext>
            </a:extLst>
          </p:cNvPr>
          <p:cNvPicPr>
            <a:picLocks noChangeAspect="1" noChangeArrowheads="1"/>
          </p:cNvPicPr>
          <p:nvPr/>
        </p:nvPicPr>
        <p:blipFill>
          <a:blip r:embed="rId4" cstate="hqprint">
            <a:duotone>
              <a:srgbClr val="FFB16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081060" y="5672135"/>
            <a:ext cx="177413" cy="206589"/>
          </a:xfrm>
          <a:prstGeom prst="rect">
            <a:avLst/>
          </a:prstGeom>
          <a:noFill/>
        </p:spPr>
      </p:pic>
      <p:sp>
        <p:nvSpPr>
          <p:cNvPr id="40" name="Rectangle 39">
            <a:extLst>
              <a:ext uri="{FF2B5EF4-FFF2-40B4-BE49-F238E27FC236}">
                <a16:creationId xmlns:a16="http://schemas.microsoft.com/office/drawing/2014/main" id="{A6AC6F6D-1D31-2A72-D22F-832380EDB20C}"/>
              </a:ext>
            </a:extLst>
          </p:cNvPr>
          <p:cNvSpPr/>
          <p:nvPr/>
        </p:nvSpPr>
        <p:spPr>
          <a:xfrm>
            <a:off x="4095945" y="5349267"/>
            <a:ext cx="3163365" cy="881674"/>
          </a:xfrm>
          <a:prstGeom prst="rect">
            <a:avLst/>
          </a:prstGeom>
          <a:noFill/>
          <a:ln w="9525" cap="rnd" cmpd="sng" algn="ctr">
            <a:no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 nouvelle architecture.</a:t>
            </a:r>
          </a:p>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Les diagrammes de </a:t>
            </a:r>
            <a:r>
              <a:rPr lang="fr-FR" sz="1000" b="1" dirty="0" err="1" smtClean="0">
                <a:solidFill>
                  <a:schemeClr val="bg1">
                    <a:lumMod val="50000"/>
                  </a:schemeClr>
                </a:solidFill>
                <a:latin typeface="Segoe UI" panose="020B0502040204020203" pitchFamily="34" charset="0"/>
                <a:cs typeface="Segoe UI" panose="020B0502040204020203" pitchFamily="34" charset="0"/>
              </a:rPr>
              <a:t>sé</a:t>
            </a:r>
            <a:r>
              <a:rPr lang="en-US" sz="1000" b="1" dirty="0" err="1" smtClean="0">
                <a:solidFill>
                  <a:schemeClr val="bg1">
                    <a:lumMod val="50000"/>
                  </a:schemeClr>
                </a:solidFill>
                <a:latin typeface="Segoe UI" panose="020B0502040204020203" pitchFamily="34" charset="0"/>
                <a:cs typeface="Segoe UI" panose="020B0502040204020203" pitchFamily="34" charset="0"/>
              </a:rPr>
              <a:t>quences</a:t>
            </a:r>
            <a:r>
              <a:rPr lang="en-US" sz="1000" b="1" dirty="0" smtClean="0">
                <a:solidFill>
                  <a:schemeClr val="bg1">
                    <a:lumMod val="50000"/>
                  </a:schemeClr>
                </a:solidFill>
                <a:latin typeface="Segoe UI" panose="020B0502040204020203" pitchFamily="34" charset="0"/>
                <a:cs typeface="Segoe UI" panose="020B0502040204020203" pitchFamily="34" charset="0"/>
              </a:rPr>
              <a:t> &amp; </a:t>
            </a:r>
            <a:r>
              <a:rPr lang="en-US" sz="1000" b="1" dirty="0" err="1" smtClean="0">
                <a:solidFill>
                  <a:schemeClr val="bg1">
                    <a:lumMod val="50000"/>
                  </a:schemeClr>
                </a:solidFill>
                <a:latin typeface="Segoe UI" panose="020B0502040204020203" pitchFamily="34" charset="0"/>
                <a:cs typeface="Segoe UI" panose="020B0502040204020203" pitchFamily="34" charset="0"/>
              </a:rPr>
              <a:t>processus</a:t>
            </a:r>
            <a:r>
              <a:rPr lang="en-US" sz="1000" b="1" dirty="0" smtClean="0">
                <a:solidFill>
                  <a:schemeClr val="bg1">
                    <a:lumMod val="50000"/>
                  </a:schemeClr>
                </a:solidFill>
                <a:latin typeface="Segoe UI" panose="020B0502040204020203" pitchFamily="34" charset="0"/>
                <a:cs typeface="Segoe UI" panose="020B0502040204020203" pitchFamily="34" charset="0"/>
              </a:rPr>
              <a:t>.</a:t>
            </a:r>
          </a:p>
          <a:p>
            <a:pPr marL="354013" indent="-171450">
              <a:buFont typeface="Arial" panose="020B0604020202020204" pitchFamily="34" charset="0"/>
              <a:buChar char="•"/>
              <a:defRPr/>
            </a:pPr>
            <a:r>
              <a:rPr lang="en-US" sz="1000" b="1" dirty="0" smtClean="0">
                <a:solidFill>
                  <a:schemeClr val="bg1">
                    <a:lumMod val="50000"/>
                  </a:schemeClr>
                </a:solidFill>
                <a:latin typeface="Segoe UI" panose="020B0502040204020203" pitchFamily="34" charset="0"/>
                <a:cs typeface="Segoe UI" panose="020B0502040204020203" pitchFamily="34" charset="0"/>
              </a:rPr>
              <a:t>Conception du script </a:t>
            </a:r>
            <a:r>
              <a:rPr lang="en-US" sz="1000" b="1" dirty="0">
                <a:solidFill>
                  <a:schemeClr val="bg1">
                    <a:lumMod val="50000"/>
                  </a:schemeClr>
                </a:solidFill>
                <a:latin typeface="Segoe UI" panose="020B0502040204020203" pitchFamily="34" charset="0"/>
                <a:cs typeface="Segoe UI" panose="020B0502040204020203" pitchFamily="34" charset="0"/>
              </a:rPr>
              <a:t>de v</a:t>
            </a:r>
            <a:r>
              <a:rPr lang="fr-FR" sz="1000" b="1" dirty="0">
                <a:solidFill>
                  <a:schemeClr val="bg1">
                    <a:lumMod val="50000"/>
                  </a:schemeClr>
                </a:solidFill>
                <a:latin typeface="Segoe UI" panose="020B0502040204020203" pitchFamily="34" charset="0"/>
                <a:cs typeface="Segoe UI" panose="020B0502040204020203" pitchFamily="34" charset="0"/>
              </a:rPr>
              <a:t>é</a:t>
            </a:r>
            <a:r>
              <a:rPr lang="en-US" sz="1000" b="1" dirty="0" err="1">
                <a:solidFill>
                  <a:schemeClr val="bg1">
                    <a:lumMod val="50000"/>
                  </a:schemeClr>
                </a:solidFill>
                <a:latin typeface="Segoe UI" panose="020B0502040204020203" pitchFamily="34" charset="0"/>
                <a:cs typeface="Segoe UI" panose="020B0502040204020203" pitchFamily="34" charset="0"/>
              </a:rPr>
              <a:t>rification</a:t>
            </a:r>
            <a:r>
              <a:rPr lang="en-US" sz="1000" b="1" dirty="0">
                <a:solidFill>
                  <a:schemeClr val="bg1">
                    <a:lumMod val="50000"/>
                  </a:schemeClr>
                </a:solidFill>
                <a:latin typeface="Segoe UI" panose="020B0502040204020203" pitchFamily="34" charset="0"/>
                <a:cs typeface="Segoe UI" panose="020B0502040204020203" pitchFamily="34" charset="0"/>
              </a:rPr>
              <a:t> du </a:t>
            </a:r>
            <a:r>
              <a:rPr lang="en-US" sz="1000" b="1" dirty="0" err="1">
                <a:solidFill>
                  <a:schemeClr val="bg1">
                    <a:lumMod val="50000"/>
                  </a:schemeClr>
                </a:solidFill>
                <a:latin typeface="Segoe UI" panose="020B0502040204020203" pitchFamily="34" charset="0"/>
                <a:cs typeface="Segoe UI" panose="020B0502040204020203" pitchFamily="34" charset="0"/>
              </a:rPr>
              <a:t>qualit</a:t>
            </a:r>
            <a:r>
              <a:rPr lang="fr-FR" sz="1000" b="1" dirty="0">
                <a:solidFill>
                  <a:schemeClr val="bg1">
                    <a:lumMod val="50000"/>
                  </a:schemeClr>
                </a:solidFill>
                <a:latin typeface="Segoe UI" panose="020B0502040204020203" pitchFamily="34" charset="0"/>
                <a:cs typeface="Segoe UI" panose="020B0502040204020203" pitchFamily="34" charset="0"/>
              </a:rPr>
              <a:t>é de </a:t>
            </a:r>
            <a:r>
              <a:rPr lang="en-US" sz="1000" b="1" dirty="0">
                <a:solidFill>
                  <a:schemeClr val="bg1">
                    <a:lumMod val="50000"/>
                  </a:schemeClr>
                </a:solidFill>
                <a:latin typeface="Segoe UI" panose="020B0502040204020203" pitchFamily="34" charset="0"/>
                <a:cs typeface="Segoe UI" panose="020B0502040204020203" pitchFamily="34" charset="0"/>
              </a:rPr>
              <a:t>m</a:t>
            </a:r>
            <a:r>
              <a:rPr lang="fr-FR" sz="1000" b="1" dirty="0" err="1">
                <a:solidFill>
                  <a:schemeClr val="bg1">
                    <a:lumMod val="50000"/>
                  </a:schemeClr>
                </a:solidFill>
                <a:latin typeface="Segoe UI" panose="020B0502040204020203" pitchFamily="34" charset="0"/>
                <a:cs typeface="Segoe UI" panose="020B0502040204020203" pitchFamily="34" charset="0"/>
              </a:rPr>
              <a:t>ét</a:t>
            </a:r>
            <a:r>
              <a:rPr lang="en-US" sz="1000" b="1" dirty="0" err="1">
                <a:solidFill>
                  <a:schemeClr val="bg1">
                    <a:lumMod val="50000"/>
                  </a:schemeClr>
                </a:solidFill>
                <a:latin typeface="Segoe UI" panose="020B0502040204020203" pitchFamily="34" charset="0"/>
                <a:cs typeface="Segoe UI" panose="020B0502040204020203" pitchFamily="34" charset="0"/>
              </a:rPr>
              <a:t>adonn</a:t>
            </a:r>
            <a:r>
              <a:rPr lang="fr-FR" sz="1000" b="1" dirty="0">
                <a:solidFill>
                  <a:schemeClr val="bg1">
                    <a:lumMod val="50000"/>
                  </a:schemeClr>
                </a:solidFill>
                <a:latin typeface="Segoe UI" panose="020B0502040204020203" pitchFamily="34" charset="0"/>
                <a:cs typeface="Segoe UI" panose="020B0502040204020203" pitchFamily="34" charset="0"/>
              </a:rPr>
              <a:t>é</a:t>
            </a:r>
            <a:r>
              <a:rPr lang="en-US" sz="1000" b="1" dirty="0" err="1" smtClean="0">
                <a:solidFill>
                  <a:schemeClr val="bg1">
                    <a:lumMod val="50000"/>
                  </a:schemeClr>
                </a:solidFill>
                <a:latin typeface="Segoe UI" panose="020B0502040204020203" pitchFamily="34" charset="0"/>
                <a:cs typeface="Segoe UI" panose="020B0502040204020203" pitchFamily="34" charset="0"/>
              </a:rPr>
              <a:t>es</a:t>
            </a:r>
            <a:endParaRPr lang="fr-FR" sz="1000" b="1" dirty="0" smtClean="0">
              <a:solidFill>
                <a:schemeClr val="bg1">
                  <a:lumMod val="50000"/>
                </a:schemeClr>
              </a:solidFill>
              <a:latin typeface="Segoe UI" panose="020B0502040204020203" pitchFamily="34" charset="0"/>
              <a:cs typeface="Segoe UI" panose="020B0502040204020203" pitchFamily="34" charset="0"/>
            </a:endParaRPr>
          </a:p>
          <a:p>
            <a:pPr marL="354013" indent="-171450">
              <a:buFont typeface="Arial" panose="020B0604020202020204" pitchFamily="34" charset="0"/>
              <a:buChar char="•"/>
              <a:defRPr/>
            </a:pPr>
            <a:r>
              <a:rPr lang="fr-FR" sz="1000" b="1" dirty="0" smtClean="0">
                <a:solidFill>
                  <a:schemeClr val="bg1">
                    <a:lumMod val="50000"/>
                  </a:schemeClr>
                </a:solidFill>
                <a:latin typeface="Segoe UI" panose="020B0502040204020203" pitchFamily="34" charset="0"/>
                <a:cs typeface="Segoe UI" panose="020B0502040204020203" pitchFamily="34" charset="0"/>
              </a:rPr>
              <a:t>Conception du </a:t>
            </a:r>
            <a:r>
              <a:rPr lang="fr-FR" sz="1000" b="1" dirty="0" err="1" smtClean="0">
                <a:solidFill>
                  <a:schemeClr val="bg1">
                    <a:lumMod val="50000"/>
                  </a:schemeClr>
                </a:solidFill>
                <a:latin typeface="Segoe UI" panose="020B0502040204020203" pitchFamily="34" charset="0"/>
                <a:cs typeface="Segoe UI" panose="020B0502040204020203" pitchFamily="34" charset="0"/>
              </a:rPr>
              <a:t>Chatbot</a:t>
            </a:r>
            <a:r>
              <a:rPr lang="fr-FR" sz="1000" b="1" dirty="0" smtClean="0">
                <a:solidFill>
                  <a:schemeClr val="bg1">
                    <a:lumMod val="50000"/>
                  </a:schemeClr>
                </a:solidFill>
                <a:latin typeface="Segoe UI" panose="020B0502040204020203" pitchFamily="34" charset="0"/>
                <a:cs typeface="Segoe UI" panose="020B0502040204020203" pitchFamily="34" charset="0"/>
              </a:rPr>
              <a:t> &amp; tableau de bord.</a:t>
            </a:r>
          </a:p>
          <a:p>
            <a:pPr marL="182563" marR="0" lvl="0" algn="l" defTabSz="914400" rtl="0" eaLnBrk="1" fontAlgn="auto" latinLnBrk="0" hangingPunct="1">
              <a:lnSpc>
                <a:spcPct val="100000"/>
              </a:lnSpc>
              <a:spcBef>
                <a:spcPts val="0"/>
              </a:spcBef>
              <a:spcAft>
                <a:spcPts val="0"/>
              </a:spcAft>
              <a:buClrTx/>
              <a:buSzTx/>
              <a:tabLst/>
              <a:defRPr/>
            </a:pPr>
            <a:endParaRPr kumimoji="0" lang="fr-FR" sz="1000" b="1" i="0" u="none" strike="noStrike" kern="0" cap="none" spc="0" normalizeH="0" baseline="0" noProof="0" dirty="0">
              <a:ln>
                <a:noFill/>
              </a:ln>
              <a:solidFill>
                <a:srgbClr val="575757"/>
              </a:solidFill>
              <a:effectLst/>
              <a:uLnTx/>
              <a:uFillTx/>
              <a:latin typeface="Segoe UI (Corps)"/>
              <a:ea typeface="+mn-ea"/>
              <a:cs typeface="+mn-cs"/>
            </a:endParaRPr>
          </a:p>
        </p:txBody>
      </p:sp>
      <p:sp>
        <p:nvSpPr>
          <p:cNvPr id="59" name="Rectangle : coins arrondis 45">
            <a:extLst>
              <a:ext uri="{FF2B5EF4-FFF2-40B4-BE49-F238E27FC236}">
                <a16:creationId xmlns:a16="http://schemas.microsoft.com/office/drawing/2014/main" id="{35B0B72C-D6EB-6BE8-19A3-7F00577E3E90}"/>
              </a:ext>
            </a:extLst>
          </p:cNvPr>
          <p:cNvSpPr/>
          <p:nvPr/>
        </p:nvSpPr>
        <p:spPr>
          <a:xfrm>
            <a:off x="2681520" y="490283"/>
            <a:ext cx="2186813" cy="2572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rPr>
              <a:t>Contexte</a:t>
            </a:r>
            <a:r>
              <a:rPr kumimoji="0" lang="en-US" sz="1200" i="0" u="none" strike="noStrike" kern="1200" cap="none" spc="0" normalizeH="0" baseline="0" noProof="0" dirty="0" smtClean="0">
                <a:ln>
                  <a:noFill/>
                </a:ln>
                <a:solidFill>
                  <a:schemeClr val="bg1">
                    <a:lumMod val="50000"/>
                  </a:schemeClr>
                </a:solidFill>
                <a:effectLst/>
                <a:uLnTx/>
                <a:uFillTx/>
                <a:latin typeface="Segoe UI (Corps)"/>
              </a:rPr>
              <a:t> &amp; </a:t>
            </a:r>
            <a:r>
              <a:rPr lang="en-US" sz="1200" dirty="0" err="1">
                <a:solidFill>
                  <a:schemeClr val="bg1">
                    <a:lumMod val="50000"/>
                  </a:schemeClr>
                </a:solidFill>
                <a:latin typeface="Segoe UI (Corps)"/>
              </a:rPr>
              <a:t>Problématique</a:t>
            </a:r>
            <a:endParaRPr kumimoji="0" lang="en-US" sz="1200" i="0" u="none" strike="noStrike" kern="1200" cap="none" spc="0" normalizeH="0" baseline="0" noProof="0" dirty="0">
              <a:ln>
                <a:noFill/>
              </a:ln>
              <a:solidFill>
                <a:schemeClr val="bg1">
                  <a:lumMod val="50000"/>
                </a:schemeClr>
              </a:solidFill>
              <a:effectLst/>
              <a:uLnTx/>
              <a:uFillTx/>
              <a:latin typeface="Segoe UI (Corps)"/>
            </a:endParaRPr>
          </a:p>
        </p:txBody>
      </p:sp>
      <p:sp>
        <p:nvSpPr>
          <p:cNvPr id="72" name="Rectangle : coins arrondis 46">
            <a:extLst>
              <a:ext uri="{FF2B5EF4-FFF2-40B4-BE49-F238E27FC236}">
                <a16:creationId xmlns:a16="http://schemas.microsoft.com/office/drawing/2014/main" id="{E83BA53A-A2E5-AAA5-5953-4DBEA7E86244}"/>
              </a:ext>
            </a:extLst>
          </p:cNvPr>
          <p:cNvSpPr/>
          <p:nvPr/>
        </p:nvSpPr>
        <p:spPr>
          <a:xfrm>
            <a:off x="5811496" y="506380"/>
            <a:ext cx="911682" cy="1951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smtClean="0">
                <a:ln>
                  <a:noFill/>
                </a:ln>
                <a:solidFill>
                  <a:schemeClr val="bg1">
                    <a:lumMod val="50000"/>
                  </a:schemeClr>
                </a:solidFill>
                <a:effectLst/>
                <a:uLnTx/>
                <a:uFillTx/>
                <a:latin typeface="Segoe UI (Corps)"/>
                <a:ea typeface="+mn-ea"/>
                <a:cs typeface="+mn-cs"/>
              </a:rPr>
              <a:t>Objectifs</a:t>
            </a:r>
            <a:endParaRPr kumimoji="0" lang="fr-FR" sz="1200" i="0" u="none" strike="noStrike" kern="1200" cap="none" spc="0" normalizeH="0" baseline="0" noProof="0" dirty="0">
              <a:ln>
                <a:noFill/>
              </a:ln>
              <a:solidFill>
                <a:schemeClr val="bg1">
                  <a:lumMod val="50000"/>
                </a:schemeClr>
              </a:solidFill>
              <a:effectLst/>
              <a:uLnTx/>
              <a:uFillTx/>
              <a:latin typeface="Segoe UI (Corps)"/>
              <a:ea typeface="+mn-ea"/>
              <a:cs typeface="+mn-cs"/>
            </a:endParaRPr>
          </a:p>
        </p:txBody>
      </p:sp>
      <p:cxnSp>
        <p:nvCxnSpPr>
          <p:cNvPr id="81" name="Connecteur droit 49">
            <a:extLst>
              <a:ext uri="{FF2B5EF4-FFF2-40B4-BE49-F238E27FC236}">
                <a16:creationId xmlns:a16="http://schemas.microsoft.com/office/drawing/2014/main" id="{25C7246B-7A3D-70AF-1106-1BB59B3FD0AC}"/>
              </a:ext>
            </a:extLst>
          </p:cNvPr>
          <p:cNvCxnSpPr/>
          <p:nvPr/>
        </p:nvCxnSpPr>
        <p:spPr>
          <a:xfrm>
            <a:off x="6723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 coins arrondis 50">
            <a:extLst>
              <a:ext uri="{FF2B5EF4-FFF2-40B4-BE49-F238E27FC236}">
                <a16:creationId xmlns:a16="http://schemas.microsoft.com/office/drawing/2014/main" id="{0CD2EF06-0B96-A4FB-2578-BC9FEC9077E4}"/>
              </a:ext>
            </a:extLst>
          </p:cNvPr>
          <p:cNvSpPr/>
          <p:nvPr/>
        </p:nvSpPr>
        <p:spPr>
          <a:xfrm>
            <a:off x="194654" y="506379"/>
            <a:ext cx="1914651" cy="2411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fr-FR" sz="1200" dirty="0">
                <a:solidFill>
                  <a:schemeClr val="bg1">
                    <a:lumMod val="50000"/>
                  </a:schemeClr>
                </a:solidFill>
                <a:latin typeface="Segoe UI (Corps)"/>
              </a:rPr>
              <a:t>Organisme d’</a:t>
            </a:r>
            <a:r>
              <a:rPr lang="fr-FR" sz="1200" dirty="0" err="1">
                <a:solidFill>
                  <a:schemeClr val="bg1">
                    <a:lumMod val="50000"/>
                  </a:schemeClr>
                </a:solidFill>
                <a:latin typeface="Segoe UI (Corps)"/>
              </a:rPr>
              <a:t>acceuil</a:t>
            </a:r>
            <a:endParaRPr kumimoji="0" lang="fr-FR" sz="1200" i="0" u="none" strike="noStrike" kern="1200" cap="none" spc="0" normalizeH="0" baseline="0" noProof="0" dirty="0">
              <a:ln>
                <a:noFill/>
              </a:ln>
              <a:solidFill>
                <a:schemeClr val="bg1">
                  <a:lumMod val="50000"/>
                </a:schemeClr>
              </a:solidFill>
              <a:effectLst/>
              <a:uLnTx/>
              <a:uFillTx/>
              <a:latin typeface="Segoe UI (Corps)"/>
            </a:endParaRPr>
          </a:p>
        </p:txBody>
      </p:sp>
      <p:cxnSp>
        <p:nvCxnSpPr>
          <p:cNvPr id="83" name="Connecteur droit 49">
            <a:extLst>
              <a:ext uri="{FF2B5EF4-FFF2-40B4-BE49-F238E27FC236}">
                <a16:creationId xmlns:a16="http://schemas.microsoft.com/office/drawing/2014/main" id="{25C7246B-7A3D-70AF-1106-1BB59B3FD0AC}"/>
              </a:ext>
            </a:extLst>
          </p:cNvPr>
          <p:cNvCxnSpPr/>
          <p:nvPr/>
        </p:nvCxnSpPr>
        <p:spPr>
          <a:xfrm>
            <a:off x="5190751" y="645106"/>
            <a:ext cx="377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Connecteur droit 49">
            <a:extLst>
              <a:ext uri="{FF2B5EF4-FFF2-40B4-BE49-F238E27FC236}">
                <a16:creationId xmlns:a16="http://schemas.microsoft.com/office/drawing/2014/main" id="{25C7246B-7A3D-70AF-1106-1BB59B3FD0AC}"/>
              </a:ext>
            </a:extLst>
          </p:cNvPr>
          <p:cNvCxnSpPr/>
          <p:nvPr/>
        </p:nvCxnSpPr>
        <p:spPr>
          <a:xfrm>
            <a:off x="2024178" y="645106"/>
            <a:ext cx="3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angle : coins arrondis 47">
            <a:extLst>
              <a:ext uri="{FF2B5EF4-FFF2-40B4-BE49-F238E27FC236}">
                <a16:creationId xmlns:a16="http://schemas.microsoft.com/office/drawing/2014/main" id="{A369BABB-D073-B46B-C21F-36C9AE967966}"/>
              </a:ext>
            </a:extLst>
          </p:cNvPr>
          <p:cNvSpPr/>
          <p:nvPr/>
        </p:nvSpPr>
        <p:spPr>
          <a:xfrm>
            <a:off x="7341673" y="511976"/>
            <a:ext cx="2023189" cy="1896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fr-FR" sz="1200" b="1" dirty="0" smtClean="0">
                <a:solidFill>
                  <a:schemeClr val="accent5">
                    <a:lumMod val="50000"/>
                  </a:schemeClr>
                </a:solidFill>
                <a:latin typeface="Segoe UI (Corps)"/>
              </a:rPr>
              <a:t> </a:t>
            </a:r>
            <a:r>
              <a:rPr kumimoji="0" lang="en-US" sz="1200" b="1" i="0" u="none" strike="noStrike" kern="1200" cap="none" spc="0" normalizeH="0" baseline="0" noProof="0" dirty="0" err="1" smtClean="0">
                <a:ln>
                  <a:noFill/>
                </a:ln>
                <a:solidFill>
                  <a:schemeClr val="accent5">
                    <a:lumMod val="50000"/>
                  </a:schemeClr>
                </a:solidFill>
                <a:effectLst/>
                <a:uLnTx/>
                <a:uFillTx/>
                <a:latin typeface="Segoe UI (Corps)"/>
              </a:rPr>
              <a:t>Méthodologie</a:t>
            </a:r>
            <a:endParaRPr kumimoji="0" lang="fr-FR" sz="1200" b="1" i="0" u="none" strike="noStrike" kern="1200" cap="none" spc="0" normalizeH="0" baseline="0" noProof="0" dirty="0">
              <a:ln>
                <a:noFill/>
              </a:ln>
              <a:solidFill>
                <a:schemeClr val="accent5">
                  <a:lumMod val="50000"/>
                </a:schemeClr>
              </a:solidFill>
              <a:effectLst/>
              <a:uLnTx/>
              <a:uFillTx/>
              <a:latin typeface="Segoe UI (Corps)"/>
            </a:endParaRPr>
          </a:p>
        </p:txBody>
      </p:sp>
    </p:spTree>
    <p:extLst>
      <p:ext uri="{BB962C8B-B14F-4D97-AF65-F5344CB8AC3E}">
        <p14:creationId xmlns:p14="http://schemas.microsoft.com/office/powerpoint/2010/main" val="33414826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17mFO5.uVpCc9lMEX3T4D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jortOkaIUiATfXcz17P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DuNOUE_9k.cgUs.KU55k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iapositives principales">
  <a:themeElements>
    <a:clrScheme name="BCP 1">
      <a:dk1>
        <a:srgbClr val="000000"/>
      </a:dk1>
      <a:lt1>
        <a:srgbClr val="FFFFFF"/>
      </a:lt1>
      <a:dk2>
        <a:srgbClr val="878787"/>
      </a:dk2>
      <a:lt2>
        <a:srgbClr val="E7E6E6"/>
      </a:lt2>
      <a:accent1>
        <a:srgbClr val="E67900"/>
      </a:accent1>
      <a:accent2>
        <a:srgbClr val="491E06"/>
      </a:accent2>
      <a:accent3>
        <a:srgbClr val="878787"/>
      </a:accent3>
      <a:accent4>
        <a:srgbClr val="3C3C3B"/>
      </a:accent4>
      <a:accent5>
        <a:srgbClr val="EFCA9F"/>
      </a:accent5>
      <a:accent6>
        <a:srgbClr val="B3A59C"/>
      </a:accent6>
      <a:hlink>
        <a:srgbClr val="E67900"/>
      </a:hlink>
      <a:folHlink>
        <a:srgbClr val="491E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5583</TotalTime>
  <Words>5934</Words>
  <Application>Microsoft Office PowerPoint</Application>
  <PresentationFormat>Widescreen</PresentationFormat>
  <Paragraphs>997</Paragraphs>
  <Slides>38</Slides>
  <Notes>37</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Calibri</vt:lpstr>
      <vt:lpstr>Century Gothic</vt:lpstr>
      <vt:lpstr>LMRoman12-Regular</vt:lpstr>
      <vt:lpstr>Poppins</vt:lpstr>
      <vt:lpstr>Segoe UI</vt:lpstr>
      <vt:lpstr>Segoe UI (Corps)</vt:lpstr>
      <vt:lpstr>Wingdings</vt:lpstr>
      <vt:lpstr>Diapositives principales</vt:lpstr>
      <vt:lpstr>Diapositive think-cell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imane NAITCHARIF</dc:creator>
  <cp:lastModifiedBy>Maadoudi</cp:lastModifiedBy>
  <cp:revision>157</cp:revision>
  <dcterms:created xsi:type="dcterms:W3CDTF">2023-06-06T01:53:59Z</dcterms:created>
  <dcterms:modified xsi:type="dcterms:W3CDTF">2024-05-28T12:00:24Z</dcterms:modified>
</cp:coreProperties>
</file>