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2" r:id="rId24"/>
    <p:sldId id="278" r:id="rId25"/>
    <p:sldId id="279" r:id="rId26"/>
    <p:sldId id="280" r:id="rId27"/>
    <p:sldId id="281"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A5E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485" autoAdjust="0"/>
    <p:restoredTop sz="94727" autoAdjust="0"/>
  </p:normalViewPr>
  <p:slideViewPr>
    <p:cSldViewPr>
      <p:cViewPr>
        <p:scale>
          <a:sx n="75" d="100"/>
          <a:sy n="75" d="100"/>
        </p:scale>
        <p:origin x="-1482" y="60"/>
      </p:cViewPr>
      <p:guideLst>
        <p:guide orient="horz" pos="2160"/>
        <p:guide pos="2880"/>
      </p:guideLst>
    </p:cSldViewPr>
  </p:slideViewPr>
  <p:outlineViewPr>
    <p:cViewPr>
      <p:scale>
        <a:sx n="33" d="100"/>
        <a:sy n="33" d="100"/>
      </p:scale>
      <p:origin x="0" y="433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57418D-884E-47F0-A686-2FCD893305A6}"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C7EA2-3D8C-4B52-9DA2-ACB8EED76B9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57418D-884E-47F0-A686-2FCD893305A6}"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C7EA2-3D8C-4B52-9DA2-ACB8EED76B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57418D-884E-47F0-A686-2FCD893305A6}"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C7EA2-3D8C-4B52-9DA2-ACB8EED76B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57418D-884E-47F0-A686-2FCD893305A6}"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C7EA2-3D8C-4B52-9DA2-ACB8EED76B9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57418D-884E-47F0-A686-2FCD893305A6}"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C7EA2-3D8C-4B52-9DA2-ACB8EED76B9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57418D-884E-47F0-A686-2FCD893305A6}"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C7EA2-3D8C-4B52-9DA2-ACB8EED76B9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57418D-884E-47F0-A686-2FCD893305A6}" type="datetimeFigureOut">
              <a:rPr lang="en-US" smtClean="0"/>
              <a:pPr/>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5C7EA2-3D8C-4B52-9DA2-ACB8EED76B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57418D-884E-47F0-A686-2FCD893305A6}" type="datetimeFigureOut">
              <a:rPr lang="en-US" smtClean="0"/>
              <a:pPr/>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5C7EA2-3D8C-4B52-9DA2-ACB8EED76B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57418D-884E-47F0-A686-2FCD893305A6}" type="datetimeFigureOut">
              <a:rPr lang="en-US" smtClean="0"/>
              <a:pPr/>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5C7EA2-3D8C-4B52-9DA2-ACB8EED76B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57418D-884E-47F0-A686-2FCD893305A6}"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C7EA2-3D8C-4B52-9DA2-ACB8EED76B9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57418D-884E-47F0-A686-2FCD893305A6}"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C7EA2-3D8C-4B52-9DA2-ACB8EED76B9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7A5E5"/>
            </a:gs>
            <a:gs pos="53000">
              <a:srgbClr val="D4DEFF"/>
            </a:gs>
            <a:gs pos="83000">
              <a:srgbClr val="D4DEFF"/>
            </a:gs>
            <a:gs pos="100000">
              <a:srgbClr val="96AB94"/>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57418D-884E-47F0-A686-2FCD893305A6}" type="datetimeFigureOut">
              <a:rPr lang="en-US" smtClean="0"/>
              <a:pPr/>
              <a:t>5/27/2024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C7EA2-3D8C-4B52-9DA2-ACB8EED76B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video" Target="file:///C:\Users\Asus\Videos\Captures\Employee_attrition%202024-05-26%2023-50-10.mp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752600"/>
          </a:xfrm>
        </p:spPr>
        <p:txBody>
          <a:bodyPr>
            <a:normAutofit fontScale="90000"/>
          </a:bodyPr>
          <a:lstStyle/>
          <a:p>
            <a:r>
              <a:rPr lang="en-US" b="1" dirty="0"/>
              <a:t>Understanding Employee </a:t>
            </a:r>
            <a:r>
              <a:rPr lang="en-US" b="1" dirty="0" smtClean="0"/>
              <a:t>Attrition </a:t>
            </a:r>
            <a:r>
              <a:rPr lang="en-US" dirty="0" smtClean="0"/>
              <a:t/>
            </a:r>
            <a:br>
              <a:rPr lang="en-US" dirty="0" smtClean="0"/>
            </a:br>
            <a:r>
              <a:rPr lang="en-US" dirty="0" smtClean="0"/>
              <a:t>A </a:t>
            </a:r>
            <a:r>
              <a:rPr lang="en-US" dirty="0"/>
              <a:t>Data-Driven Approach to Reduce Turnover</a:t>
            </a:r>
          </a:p>
        </p:txBody>
      </p:sp>
      <p:sp>
        <p:nvSpPr>
          <p:cNvPr id="3" name="Subtitle 2"/>
          <p:cNvSpPr>
            <a:spLocks noGrp="1"/>
          </p:cNvSpPr>
          <p:nvPr>
            <p:ph type="subTitle" idx="1"/>
          </p:nvPr>
        </p:nvSpPr>
        <p:spPr>
          <a:xfrm>
            <a:off x="1371600" y="3200400"/>
            <a:ext cx="6400800" cy="1828800"/>
          </a:xfrm>
        </p:spPr>
        <p:txBody>
          <a:bodyPr>
            <a:normAutofit fontScale="85000" lnSpcReduction="20000"/>
          </a:bodyPr>
          <a:lstStyle/>
          <a:p>
            <a:r>
              <a:rPr lang="en-US" dirty="0" smtClean="0"/>
              <a:t>Leveraging HR Analytics to Drive Strategic Decisions and Improve Retention at Company</a:t>
            </a:r>
          </a:p>
          <a:p>
            <a:r>
              <a:rPr lang="en-US" dirty="0"/>
              <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 </a:t>
            </a:r>
            <a:r>
              <a:rPr lang="en-US" dirty="0" err="1" smtClean="0"/>
              <a:t>w.r.t</a:t>
            </a:r>
            <a:r>
              <a:rPr lang="en-US" dirty="0" smtClean="0"/>
              <a:t> Age</a:t>
            </a:r>
            <a:endParaRPr lang="en-US" dirty="0"/>
          </a:p>
        </p:txBody>
      </p:sp>
      <p:pic>
        <p:nvPicPr>
          <p:cNvPr id="4" name="Content Placeholder 3" descr="Screenshot 2024-05-26 011329.png"/>
          <p:cNvPicPr>
            <a:picLocks noGrp="1" noChangeAspect="1"/>
          </p:cNvPicPr>
          <p:nvPr>
            <p:ph idx="1"/>
          </p:nvPr>
        </p:nvPicPr>
        <p:blipFill>
          <a:blip r:embed="rId2"/>
          <a:stretch>
            <a:fillRect/>
          </a:stretch>
        </p:blipFill>
        <p:spPr>
          <a:xfrm>
            <a:off x="1094889" y="1371600"/>
            <a:ext cx="6954221" cy="3505200"/>
          </a:xfrm>
        </p:spPr>
      </p:pic>
      <p:sp>
        <p:nvSpPr>
          <p:cNvPr id="6" name="TextBox 5"/>
          <p:cNvSpPr txBox="1"/>
          <p:nvPr/>
        </p:nvSpPr>
        <p:spPr>
          <a:xfrm>
            <a:off x="1143000" y="5105400"/>
            <a:ext cx="6858000" cy="646331"/>
          </a:xfrm>
          <a:prstGeom prst="rect">
            <a:avLst/>
          </a:prstGeom>
          <a:noFill/>
        </p:spPr>
        <p:txBody>
          <a:bodyPr wrap="square" rtlCol="0">
            <a:spAutoFit/>
          </a:bodyPr>
          <a:lstStyle/>
          <a:p>
            <a:r>
              <a:rPr lang="en-US" dirty="0" smtClean="0"/>
              <a:t>We can see with this graph the attrition among age 29 - 34  around having more attrition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 </a:t>
            </a:r>
            <a:r>
              <a:rPr lang="en-US" dirty="0" err="1" smtClean="0"/>
              <a:t>w.r.t</a:t>
            </a:r>
            <a:r>
              <a:rPr lang="en-US" dirty="0" smtClean="0"/>
              <a:t> Business Travel </a:t>
            </a:r>
            <a:endParaRPr lang="en-US" dirty="0"/>
          </a:p>
        </p:txBody>
      </p:sp>
      <p:pic>
        <p:nvPicPr>
          <p:cNvPr id="6" name="Content Placeholder 5" descr="Screenshot 2024-05-26 125139.png"/>
          <p:cNvPicPr>
            <a:picLocks noGrp="1" noChangeAspect="1"/>
          </p:cNvPicPr>
          <p:nvPr>
            <p:ph idx="1"/>
          </p:nvPr>
        </p:nvPicPr>
        <p:blipFill>
          <a:blip r:embed="rId2"/>
          <a:stretch>
            <a:fillRect/>
          </a:stretch>
        </p:blipFill>
        <p:spPr>
          <a:xfrm>
            <a:off x="1371600" y="1295400"/>
            <a:ext cx="6492360" cy="4525963"/>
          </a:xfrm>
        </p:spPr>
      </p:pic>
      <p:sp>
        <p:nvSpPr>
          <p:cNvPr id="7" name="TextBox 6"/>
          <p:cNvSpPr txBox="1"/>
          <p:nvPr/>
        </p:nvSpPr>
        <p:spPr>
          <a:xfrm>
            <a:off x="1295400" y="5934670"/>
            <a:ext cx="6553200" cy="923330"/>
          </a:xfrm>
          <a:prstGeom prst="rect">
            <a:avLst/>
          </a:prstGeom>
          <a:noFill/>
        </p:spPr>
        <p:txBody>
          <a:bodyPr wrap="square" rtlCol="0">
            <a:spAutoFit/>
          </a:bodyPr>
          <a:lstStyle/>
          <a:p>
            <a:r>
              <a:rPr lang="en-US" dirty="0" smtClean="0"/>
              <a:t>Here we can see with this graph that Employees who travel – rarely having high attrition rate than who travel frequently or who not travel.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 </a:t>
            </a:r>
            <a:r>
              <a:rPr lang="en-US" dirty="0" err="1" smtClean="0"/>
              <a:t>w.r.t</a:t>
            </a:r>
            <a:r>
              <a:rPr lang="en-US" dirty="0" smtClean="0"/>
              <a:t> Distance from home</a:t>
            </a:r>
            <a:endParaRPr lang="en-US" dirty="0"/>
          </a:p>
        </p:txBody>
      </p:sp>
      <p:pic>
        <p:nvPicPr>
          <p:cNvPr id="4" name="Content Placeholder 3" descr="Screenshot 2024-05-26 125258.png"/>
          <p:cNvPicPr>
            <a:picLocks noGrp="1" noChangeAspect="1"/>
          </p:cNvPicPr>
          <p:nvPr>
            <p:ph idx="1"/>
          </p:nvPr>
        </p:nvPicPr>
        <p:blipFill>
          <a:blip r:embed="rId2"/>
          <a:stretch>
            <a:fillRect/>
          </a:stretch>
        </p:blipFill>
        <p:spPr>
          <a:xfrm>
            <a:off x="1447800" y="1219200"/>
            <a:ext cx="6219243" cy="4525963"/>
          </a:xfrm>
        </p:spPr>
      </p:pic>
      <p:sp>
        <p:nvSpPr>
          <p:cNvPr id="5" name="TextBox 4"/>
          <p:cNvSpPr txBox="1"/>
          <p:nvPr/>
        </p:nvSpPr>
        <p:spPr>
          <a:xfrm>
            <a:off x="1447800" y="5791200"/>
            <a:ext cx="6248400" cy="923330"/>
          </a:xfrm>
          <a:prstGeom prst="rect">
            <a:avLst/>
          </a:prstGeom>
          <a:noFill/>
        </p:spPr>
        <p:txBody>
          <a:bodyPr wrap="square" rtlCol="0">
            <a:spAutoFit/>
          </a:bodyPr>
          <a:lstStyle/>
          <a:p>
            <a:r>
              <a:rPr lang="en-US" dirty="0"/>
              <a:t>High attrition rates are observed among employees residing far from the workplace, highlighting the importance of tailored retention strategies for geographically distant workers.</a:t>
            </a:r>
            <a:r>
              <a:rPr lang="en-US" dirty="0" smtClean="0"/>
              <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153400" cy="914400"/>
          </a:xfrm>
        </p:spPr>
        <p:txBody>
          <a:bodyPr>
            <a:normAutofit fontScale="90000"/>
          </a:bodyPr>
          <a:lstStyle/>
          <a:p>
            <a:r>
              <a:rPr lang="en-US" dirty="0" smtClean="0"/>
              <a:t>Analyzing the attrition </a:t>
            </a:r>
            <a:r>
              <a:rPr lang="en-US" dirty="0" err="1" smtClean="0"/>
              <a:t>w.r.t</a:t>
            </a:r>
            <a:r>
              <a:rPr lang="en-US" dirty="0" smtClean="0"/>
              <a:t> Rating Features</a:t>
            </a:r>
            <a:endParaRPr lang="en-US" dirty="0"/>
          </a:p>
        </p:txBody>
      </p:sp>
      <p:pic>
        <p:nvPicPr>
          <p:cNvPr id="4" name="Content Placeholder 3" descr="Screenshot 2024-05-26 125824.png"/>
          <p:cNvPicPr>
            <a:picLocks noGrp="1" noChangeAspect="1"/>
          </p:cNvPicPr>
          <p:nvPr>
            <p:ph idx="1"/>
          </p:nvPr>
        </p:nvPicPr>
        <p:blipFill>
          <a:blip r:embed="rId2"/>
          <a:stretch>
            <a:fillRect/>
          </a:stretch>
        </p:blipFill>
        <p:spPr>
          <a:xfrm>
            <a:off x="457200" y="1219200"/>
            <a:ext cx="8229600" cy="3124200"/>
          </a:xfrm>
        </p:spPr>
      </p:pic>
      <p:sp>
        <p:nvSpPr>
          <p:cNvPr id="6" name="TextBox 5"/>
          <p:cNvSpPr txBox="1"/>
          <p:nvPr/>
        </p:nvSpPr>
        <p:spPr>
          <a:xfrm>
            <a:off x="457200" y="4549676"/>
            <a:ext cx="7924800" cy="2308324"/>
          </a:xfrm>
          <a:prstGeom prst="rect">
            <a:avLst/>
          </a:prstGeom>
          <a:noFill/>
        </p:spPr>
        <p:txBody>
          <a:bodyPr wrap="square" rtlCol="0">
            <a:spAutoFit/>
          </a:bodyPr>
          <a:lstStyle/>
          <a:p>
            <a:r>
              <a:rPr lang="en-US" dirty="0" smtClean="0"/>
              <a:t>Attrition due to these ratings we can see that job satisfaction is less in more employees.</a:t>
            </a:r>
            <a:br>
              <a:rPr lang="en-US" dirty="0" smtClean="0"/>
            </a:br>
            <a:r>
              <a:rPr lang="en-US" dirty="0" smtClean="0"/>
              <a:t>Attrition due to Environment satisfaction is vary because the Environment satisfaction between employees is very less than those who really satisfied with environment of the company. The attrition due to job level of employees is vary between their </a:t>
            </a:r>
            <a:r>
              <a:rPr lang="en-US" dirty="0" err="1" smtClean="0"/>
              <a:t>responsiblities</a:t>
            </a:r>
            <a:r>
              <a:rPr lang="en-US" dirty="0" smtClean="0"/>
              <a:t> in the job . Here in this last pie chart we can see that the job involvement between employees is very less a very few employees are involve in their job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Analyzing by work-life balance and Performance Rating</a:t>
            </a:r>
            <a:endParaRPr lang="en-US" dirty="0"/>
          </a:p>
        </p:txBody>
      </p:sp>
      <p:pic>
        <p:nvPicPr>
          <p:cNvPr id="4" name="Content Placeholder 3" descr="Screenshot 2024-05-26 130100.png"/>
          <p:cNvPicPr>
            <a:picLocks noGrp="1" noChangeAspect="1"/>
          </p:cNvPicPr>
          <p:nvPr>
            <p:ph idx="1"/>
          </p:nvPr>
        </p:nvPicPr>
        <p:blipFill>
          <a:blip r:embed="rId2"/>
          <a:stretch>
            <a:fillRect/>
          </a:stretch>
        </p:blipFill>
        <p:spPr>
          <a:xfrm>
            <a:off x="381000" y="1600200"/>
            <a:ext cx="8229600" cy="3403506"/>
          </a:xfrm>
        </p:spPr>
      </p:pic>
      <p:sp>
        <p:nvSpPr>
          <p:cNvPr id="5" name="TextBox 4"/>
          <p:cNvSpPr txBox="1"/>
          <p:nvPr/>
        </p:nvSpPr>
        <p:spPr>
          <a:xfrm>
            <a:off x="381000" y="5181600"/>
            <a:ext cx="8229600" cy="1477328"/>
          </a:xfrm>
          <a:prstGeom prst="rect">
            <a:avLst/>
          </a:prstGeom>
          <a:noFill/>
        </p:spPr>
        <p:txBody>
          <a:bodyPr wrap="square" rtlCol="0">
            <a:spAutoFit/>
          </a:bodyPr>
          <a:lstStyle/>
          <a:p>
            <a:r>
              <a:rPr lang="en-US" dirty="0" smtClean="0"/>
              <a:t>Here we can see rating of work life balance is very bad by the employees due to this pie chart we can see that the large number of employees aren’t having work life balance which is the one of the reason of Attrition in employees . And on the other hand the performance rating of employees is very low due to this Attrition rate is very high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Attrition </a:t>
            </a:r>
            <a:r>
              <a:rPr lang="en-US" dirty="0" err="1" smtClean="0"/>
              <a:t>w.r.t</a:t>
            </a:r>
            <a:r>
              <a:rPr lang="en-US" dirty="0" smtClean="0"/>
              <a:t> Years at company </a:t>
            </a:r>
            <a:endParaRPr lang="en-US" dirty="0"/>
          </a:p>
        </p:txBody>
      </p:sp>
      <p:pic>
        <p:nvPicPr>
          <p:cNvPr id="4" name="Content Placeholder 3" descr="Screenshot 2024-05-26 130212.png"/>
          <p:cNvPicPr>
            <a:picLocks noGrp="1" noChangeAspect="1"/>
          </p:cNvPicPr>
          <p:nvPr>
            <p:ph idx="1"/>
          </p:nvPr>
        </p:nvPicPr>
        <p:blipFill>
          <a:blip r:embed="rId2"/>
          <a:stretch>
            <a:fillRect/>
          </a:stretch>
        </p:blipFill>
        <p:spPr>
          <a:xfrm>
            <a:off x="457200" y="1143000"/>
            <a:ext cx="8229600" cy="4474587"/>
          </a:xfrm>
        </p:spPr>
      </p:pic>
      <p:sp>
        <p:nvSpPr>
          <p:cNvPr id="5" name="TextBox 4"/>
          <p:cNvSpPr txBox="1"/>
          <p:nvPr/>
        </p:nvSpPr>
        <p:spPr>
          <a:xfrm>
            <a:off x="457200" y="5715000"/>
            <a:ext cx="8229600" cy="923330"/>
          </a:xfrm>
          <a:prstGeom prst="rect">
            <a:avLst/>
          </a:prstGeom>
          <a:noFill/>
        </p:spPr>
        <p:txBody>
          <a:bodyPr wrap="square" rtlCol="0">
            <a:spAutoFit/>
          </a:bodyPr>
          <a:lstStyle/>
          <a:p>
            <a:r>
              <a:rPr lang="en-US" dirty="0" smtClean="0"/>
              <a:t>Here we can see that the attrition between fresher’s candidates is higher than other </a:t>
            </a:r>
            <a:br>
              <a:rPr lang="en-US" dirty="0" smtClean="0"/>
            </a:br>
            <a:r>
              <a:rPr lang="en-US" dirty="0" smtClean="0"/>
              <a:t>company should give them a chance that they should not change their job very frequently .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 </a:t>
            </a:r>
            <a:r>
              <a:rPr lang="en-US" dirty="0" err="1" smtClean="0"/>
              <a:t>w.r.t</a:t>
            </a:r>
            <a:r>
              <a:rPr lang="en-US" dirty="0" smtClean="0"/>
              <a:t> Last Promotion</a:t>
            </a:r>
            <a:endParaRPr lang="en-US" dirty="0"/>
          </a:p>
        </p:txBody>
      </p:sp>
      <p:pic>
        <p:nvPicPr>
          <p:cNvPr id="4" name="Content Placeholder 3" descr="Screenshot 2024-05-26 130330.png"/>
          <p:cNvPicPr>
            <a:picLocks noGrp="1" noChangeAspect="1"/>
          </p:cNvPicPr>
          <p:nvPr>
            <p:ph idx="1"/>
          </p:nvPr>
        </p:nvPicPr>
        <p:blipFill>
          <a:blip r:embed="rId2"/>
          <a:stretch>
            <a:fillRect/>
          </a:stretch>
        </p:blipFill>
        <p:spPr>
          <a:xfrm>
            <a:off x="457200" y="1219200"/>
            <a:ext cx="8126354" cy="4525963"/>
          </a:xfrm>
        </p:spPr>
      </p:pic>
      <p:sp>
        <p:nvSpPr>
          <p:cNvPr id="5" name="TextBox 4"/>
          <p:cNvSpPr txBox="1"/>
          <p:nvPr/>
        </p:nvSpPr>
        <p:spPr>
          <a:xfrm>
            <a:off x="457200" y="5943600"/>
            <a:ext cx="8077200" cy="369332"/>
          </a:xfrm>
          <a:prstGeom prst="rect">
            <a:avLst/>
          </a:prstGeom>
          <a:noFill/>
        </p:spPr>
        <p:txBody>
          <a:bodyPr wrap="square" rtlCol="0">
            <a:spAutoFit/>
          </a:bodyPr>
          <a:lstStyle/>
          <a:p>
            <a:r>
              <a:rPr lang="en-US" dirty="0" smtClean="0"/>
              <a:t>Here we can see that attrition is very high in  the first year </a:t>
            </a:r>
            <a:r>
              <a:rPr lang="en-US" dirty="0"/>
              <a:t>.</a:t>
            </a:r>
            <a:r>
              <a:rPr lang="en-US" dirty="0" smtClean="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t>Attrition </a:t>
            </a:r>
            <a:r>
              <a:rPr lang="en-US" dirty="0" err="1" smtClean="0"/>
              <a:t>w.r.t</a:t>
            </a:r>
            <a:r>
              <a:rPr lang="en-US" dirty="0" smtClean="0"/>
              <a:t> Years with Current Manager</a:t>
            </a:r>
            <a:endParaRPr lang="en-US" dirty="0"/>
          </a:p>
        </p:txBody>
      </p:sp>
      <p:pic>
        <p:nvPicPr>
          <p:cNvPr id="4" name="Content Placeholder 3" descr="Screenshot 2024-05-26 130406.png"/>
          <p:cNvPicPr>
            <a:picLocks noGrp="1" noChangeAspect="1"/>
          </p:cNvPicPr>
          <p:nvPr>
            <p:ph idx="1"/>
          </p:nvPr>
        </p:nvPicPr>
        <p:blipFill>
          <a:blip r:embed="rId2"/>
          <a:stretch>
            <a:fillRect/>
          </a:stretch>
        </p:blipFill>
        <p:spPr>
          <a:xfrm>
            <a:off x="533400" y="1295400"/>
            <a:ext cx="8229600" cy="4432486"/>
          </a:xfrm>
        </p:spPr>
      </p:pic>
      <p:sp>
        <p:nvSpPr>
          <p:cNvPr id="5" name="TextBox 4"/>
          <p:cNvSpPr txBox="1"/>
          <p:nvPr/>
        </p:nvSpPr>
        <p:spPr>
          <a:xfrm>
            <a:off x="533400" y="5867400"/>
            <a:ext cx="8229600" cy="923330"/>
          </a:xfrm>
          <a:prstGeom prst="rect">
            <a:avLst/>
          </a:prstGeom>
          <a:noFill/>
        </p:spPr>
        <p:txBody>
          <a:bodyPr wrap="square" rtlCol="0">
            <a:spAutoFit/>
          </a:bodyPr>
          <a:lstStyle/>
          <a:p>
            <a:r>
              <a:rPr lang="en-US" dirty="0" smtClean="0"/>
              <a:t>Here we can see Attrition in employees is very high who have joined recently in this company due to interaction with their manager . Managers should know how to interact with their employees due to this reason the attrition rate is very high.</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 </a:t>
            </a:r>
            <a:r>
              <a:rPr lang="en-US" dirty="0" err="1" smtClean="0"/>
              <a:t>w.r.t</a:t>
            </a:r>
            <a:r>
              <a:rPr lang="en-US" dirty="0" smtClean="0"/>
              <a:t> Total working years </a:t>
            </a:r>
            <a:endParaRPr lang="en-US" dirty="0"/>
          </a:p>
        </p:txBody>
      </p:sp>
      <p:pic>
        <p:nvPicPr>
          <p:cNvPr id="6" name="Content Placeholder 5" descr="Screenshot 2024-05-26 130632.png"/>
          <p:cNvPicPr>
            <a:picLocks noGrp="1" noChangeAspect="1"/>
          </p:cNvPicPr>
          <p:nvPr>
            <p:ph idx="1"/>
          </p:nvPr>
        </p:nvPicPr>
        <p:blipFill>
          <a:blip r:embed="rId2"/>
          <a:stretch>
            <a:fillRect/>
          </a:stretch>
        </p:blipFill>
        <p:spPr>
          <a:xfrm>
            <a:off x="685800" y="1295400"/>
            <a:ext cx="7798113" cy="4525963"/>
          </a:xfrm>
        </p:spPr>
      </p:pic>
      <p:sp>
        <p:nvSpPr>
          <p:cNvPr id="7" name="TextBox 6"/>
          <p:cNvSpPr txBox="1"/>
          <p:nvPr/>
        </p:nvSpPr>
        <p:spPr>
          <a:xfrm>
            <a:off x="762000" y="5943600"/>
            <a:ext cx="7848600" cy="646331"/>
          </a:xfrm>
          <a:prstGeom prst="rect">
            <a:avLst/>
          </a:prstGeom>
          <a:noFill/>
        </p:spPr>
        <p:txBody>
          <a:bodyPr wrap="square" rtlCol="0">
            <a:spAutoFit/>
          </a:bodyPr>
          <a:lstStyle/>
          <a:p>
            <a:r>
              <a:rPr lang="en-US" dirty="0" smtClean="0"/>
              <a:t>Here we can see that the Attrition rate is very high in the fresher’s the company should give them a chance to reduce this attrition rate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Attrition </a:t>
            </a:r>
            <a:r>
              <a:rPr lang="en-US" dirty="0" err="1" smtClean="0"/>
              <a:t>w.r.t</a:t>
            </a:r>
            <a:r>
              <a:rPr lang="en-US" dirty="0" smtClean="0"/>
              <a:t> Monthly Income </a:t>
            </a:r>
            <a:endParaRPr lang="en-US" dirty="0"/>
          </a:p>
        </p:txBody>
      </p:sp>
      <p:pic>
        <p:nvPicPr>
          <p:cNvPr id="4" name="Content Placeholder 3" descr="Screenshot 2024-05-26 130800.png"/>
          <p:cNvPicPr>
            <a:picLocks noGrp="1" noChangeAspect="1"/>
          </p:cNvPicPr>
          <p:nvPr>
            <p:ph idx="1"/>
          </p:nvPr>
        </p:nvPicPr>
        <p:blipFill>
          <a:blip r:embed="rId2"/>
          <a:stretch>
            <a:fillRect/>
          </a:stretch>
        </p:blipFill>
        <p:spPr>
          <a:xfrm>
            <a:off x="990600" y="1143000"/>
            <a:ext cx="7147711" cy="4525963"/>
          </a:xfrm>
        </p:spPr>
      </p:pic>
      <p:sp>
        <p:nvSpPr>
          <p:cNvPr id="6" name="TextBox 5"/>
          <p:cNvSpPr txBox="1"/>
          <p:nvPr/>
        </p:nvSpPr>
        <p:spPr>
          <a:xfrm>
            <a:off x="990600" y="5867400"/>
            <a:ext cx="7162800" cy="369332"/>
          </a:xfrm>
          <a:prstGeom prst="rect">
            <a:avLst/>
          </a:prstGeom>
          <a:noFill/>
        </p:spPr>
        <p:txBody>
          <a:bodyPr wrap="square" rtlCol="0">
            <a:spAutoFit/>
          </a:bodyPr>
          <a:lstStyle/>
          <a:p>
            <a:r>
              <a:rPr lang="en-US" dirty="0" smtClean="0"/>
              <a:t>Here is the Attrition rate by the monthly income of employees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Employee Attrition at </a:t>
            </a:r>
            <a:r>
              <a:rPr lang="en-US" dirty="0" smtClean="0"/>
              <a:t>Company</a:t>
            </a:r>
            <a:endParaRPr lang="en-US" dirty="0"/>
          </a:p>
        </p:txBody>
      </p:sp>
      <p:sp>
        <p:nvSpPr>
          <p:cNvPr id="3" name="Content Placeholder 2"/>
          <p:cNvSpPr>
            <a:spLocks noGrp="1"/>
          </p:cNvSpPr>
          <p:nvPr>
            <p:ph idx="1"/>
          </p:nvPr>
        </p:nvSpPr>
        <p:spPr/>
        <p:txBody>
          <a:bodyPr/>
          <a:lstStyle/>
          <a:p>
            <a:r>
              <a:rPr lang="en-US" dirty="0" smtClean="0"/>
              <a:t>Good Morning,</a:t>
            </a:r>
          </a:p>
          <a:p>
            <a:r>
              <a:rPr lang="en-US" dirty="0" smtClean="0"/>
              <a:t>My Role in this Project will be HR Analyst.</a:t>
            </a:r>
            <a:endParaRPr lang="en-US" dirty="0"/>
          </a:p>
          <a:p>
            <a:r>
              <a:rPr lang="en-US" dirty="0"/>
              <a:t>Today, we're addressing a significant challenge at </a:t>
            </a:r>
            <a:r>
              <a:rPr lang="en-US" dirty="0" smtClean="0"/>
              <a:t>Company</a:t>
            </a:r>
            <a:r>
              <a:rPr lang="en-US" dirty="0"/>
              <a:t>: high employee turnover. It's more than just a number; it's a pressing issue that demands our attention.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 </a:t>
            </a:r>
            <a:r>
              <a:rPr lang="en-US" dirty="0" err="1" smtClean="0"/>
              <a:t>w.r.t</a:t>
            </a:r>
            <a:r>
              <a:rPr lang="en-US" dirty="0" smtClean="0"/>
              <a:t> Department</a:t>
            </a:r>
            <a:endParaRPr lang="en-US" dirty="0"/>
          </a:p>
        </p:txBody>
      </p:sp>
      <p:sp>
        <p:nvSpPr>
          <p:cNvPr id="5" name="TextBox 4"/>
          <p:cNvSpPr txBox="1"/>
          <p:nvPr/>
        </p:nvSpPr>
        <p:spPr>
          <a:xfrm>
            <a:off x="457200" y="5257800"/>
            <a:ext cx="8229600" cy="646331"/>
          </a:xfrm>
          <a:prstGeom prst="rect">
            <a:avLst/>
          </a:prstGeom>
          <a:noFill/>
        </p:spPr>
        <p:txBody>
          <a:bodyPr wrap="square" rtlCol="0">
            <a:spAutoFit/>
          </a:bodyPr>
          <a:lstStyle/>
          <a:p>
            <a:r>
              <a:rPr lang="en-US" dirty="0" smtClean="0"/>
              <a:t>Here we can see attrition rate is very high in research &amp; development department but we can see attrition rate is among all these departments.</a:t>
            </a:r>
            <a:endParaRPr lang="en-US" dirty="0"/>
          </a:p>
        </p:txBody>
      </p:sp>
      <p:pic>
        <p:nvPicPr>
          <p:cNvPr id="9" name="Content Placeholder 8" descr="Screenshot 2024-05-26 140935.png"/>
          <p:cNvPicPr>
            <a:picLocks noGrp="1" noChangeAspect="1"/>
          </p:cNvPicPr>
          <p:nvPr>
            <p:ph idx="1"/>
          </p:nvPr>
        </p:nvPicPr>
        <p:blipFill>
          <a:blip r:embed="rId2"/>
          <a:stretch>
            <a:fillRect/>
          </a:stretch>
        </p:blipFill>
        <p:spPr>
          <a:xfrm>
            <a:off x="1447800" y="1219200"/>
            <a:ext cx="6077799" cy="3715269"/>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Attrition by Gender</a:t>
            </a:r>
            <a:endParaRPr lang="en-US" dirty="0"/>
          </a:p>
        </p:txBody>
      </p:sp>
      <p:pic>
        <p:nvPicPr>
          <p:cNvPr id="4" name="Content Placeholder 3" descr="Screenshot 2024-05-26 131224.png"/>
          <p:cNvPicPr>
            <a:picLocks noGrp="1" noChangeAspect="1"/>
          </p:cNvPicPr>
          <p:nvPr>
            <p:ph idx="1"/>
          </p:nvPr>
        </p:nvPicPr>
        <p:blipFill>
          <a:blip r:embed="rId2"/>
          <a:stretch>
            <a:fillRect/>
          </a:stretch>
        </p:blipFill>
        <p:spPr>
          <a:xfrm>
            <a:off x="1371600" y="1295400"/>
            <a:ext cx="6441141" cy="4525963"/>
          </a:xfrm>
        </p:spPr>
      </p:pic>
      <p:sp>
        <p:nvSpPr>
          <p:cNvPr id="5" name="TextBox 4"/>
          <p:cNvSpPr txBox="1"/>
          <p:nvPr/>
        </p:nvSpPr>
        <p:spPr>
          <a:xfrm>
            <a:off x="1371600" y="6019800"/>
            <a:ext cx="6477000" cy="646331"/>
          </a:xfrm>
          <a:prstGeom prst="rect">
            <a:avLst/>
          </a:prstGeom>
          <a:noFill/>
        </p:spPr>
        <p:txBody>
          <a:bodyPr wrap="square" rtlCol="0">
            <a:spAutoFit/>
          </a:bodyPr>
          <a:lstStyle/>
          <a:p>
            <a:r>
              <a:rPr lang="en-US" dirty="0" smtClean="0"/>
              <a:t>We can see that the attrition among male employees is higher than female employees.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 by Marital Status </a:t>
            </a:r>
            <a:endParaRPr lang="en-US" dirty="0"/>
          </a:p>
        </p:txBody>
      </p:sp>
      <p:pic>
        <p:nvPicPr>
          <p:cNvPr id="4" name="Content Placeholder 3" descr="Screenshot 2024-05-26 131330.png"/>
          <p:cNvPicPr>
            <a:picLocks noGrp="1" noChangeAspect="1"/>
          </p:cNvPicPr>
          <p:nvPr>
            <p:ph idx="1"/>
          </p:nvPr>
        </p:nvPicPr>
        <p:blipFill>
          <a:blip r:embed="rId2"/>
          <a:stretch>
            <a:fillRect/>
          </a:stretch>
        </p:blipFill>
        <p:spPr>
          <a:xfrm>
            <a:off x="1371600" y="1143000"/>
            <a:ext cx="6419119" cy="4525963"/>
          </a:xfrm>
        </p:spPr>
      </p:pic>
      <p:sp>
        <p:nvSpPr>
          <p:cNvPr id="5" name="TextBox 4"/>
          <p:cNvSpPr txBox="1"/>
          <p:nvPr/>
        </p:nvSpPr>
        <p:spPr>
          <a:xfrm>
            <a:off x="1295400" y="5943600"/>
            <a:ext cx="6400800" cy="646331"/>
          </a:xfrm>
          <a:prstGeom prst="rect">
            <a:avLst/>
          </a:prstGeom>
          <a:noFill/>
        </p:spPr>
        <p:txBody>
          <a:bodyPr wrap="square" rtlCol="0">
            <a:spAutoFit/>
          </a:bodyPr>
          <a:lstStyle/>
          <a:p>
            <a:r>
              <a:rPr lang="en-US" dirty="0" smtClean="0"/>
              <a:t>Here we can see that the single employees leaving the company rate is very higher than the other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 by Marital Status </a:t>
            </a:r>
            <a:endParaRPr lang="en-US" dirty="0"/>
          </a:p>
        </p:txBody>
      </p:sp>
      <p:pic>
        <p:nvPicPr>
          <p:cNvPr id="4" name="Content Placeholder 3" descr="Screenshot 2024-05-26 131330.png"/>
          <p:cNvPicPr>
            <a:picLocks noGrp="1" noChangeAspect="1"/>
          </p:cNvPicPr>
          <p:nvPr>
            <p:ph idx="1"/>
          </p:nvPr>
        </p:nvPicPr>
        <p:blipFill>
          <a:blip r:embed="rId2"/>
          <a:stretch>
            <a:fillRect/>
          </a:stretch>
        </p:blipFill>
        <p:spPr>
          <a:xfrm>
            <a:off x="1371600" y="1143000"/>
            <a:ext cx="6419119" cy="4525963"/>
          </a:xfrm>
        </p:spPr>
      </p:pic>
      <p:sp>
        <p:nvSpPr>
          <p:cNvPr id="5" name="TextBox 4"/>
          <p:cNvSpPr txBox="1"/>
          <p:nvPr/>
        </p:nvSpPr>
        <p:spPr>
          <a:xfrm>
            <a:off x="1295400" y="5943600"/>
            <a:ext cx="6400800" cy="646331"/>
          </a:xfrm>
          <a:prstGeom prst="rect">
            <a:avLst/>
          </a:prstGeom>
          <a:noFill/>
        </p:spPr>
        <p:txBody>
          <a:bodyPr wrap="square" rtlCol="0">
            <a:spAutoFit/>
          </a:bodyPr>
          <a:lstStyle/>
          <a:p>
            <a:r>
              <a:rPr lang="en-US" dirty="0" smtClean="0"/>
              <a:t>Here we can see that the single employees leaving the company rate is very higher than the other divorced and married people.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Here is the Correlation Between Columns</a:t>
            </a:r>
            <a:endParaRPr lang="en-US" dirty="0"/>
          </a:p>
        </p:txBody>
      </p:sp>
      <p:pic>
        <p:nvPicPr>
          <p:cNvPr id="4" name="Content Placeholder 3" descr="Screenshot 2024-05-26 131451.png"/>
          <p:cNvPicPr>
            <a:picLocks noGrp="1" noChangeAspect="1"/>
          </p:cNvPicPr>
          <p:nvPr>
            <p:ph idx="1"/>
          </p:nvPr>
        </p:nvPicPr>
        <p:blipFill>
          <a:blip r:embed="rId2"/>
          <a:stretch>
            <a:fillRect/>
          </a:stretch>
        </p:blipFill>
        <p:spPr>
          <a:xfrm>
            <a:off x="1524000" y="1520361"/>
            <a:ext cx="6250293" cy="480424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Here is the Train and </a:t>
            </a:r>
            <a:r>
              <a:rPr lang="en-US" dirty="0"/>
              <a:t>T</a:t>
            </a:r>
            <a:r>
              <a:rPr lang="en-US" dirty="0" smtClean="0"/>
              <a:t>est Accuracy with Supervised Machine learning </a:t>
            </a:r>
            <a:endParaRPr lang="en-US" dirty="0"/>
          </a:p>
        </p:txBody>
      </p:sp>
      <p:pic>
        <p:nvPicPr>
          <p:cNvPr id="4" name="Content Placeholder 3" descr="Screenshot 2024-05-26 131628.png"/>
          <p:cNvPicPr>
            <a:picLocks noGrp="1" noChangeAspect="1"/>
          </p:cNvPicPr>
          <p:nvPr>
            <p:ph idx="1"/>
          </p:nvPr>
        </p:nvPicPr>
        <p:blipFill>
          <a:blip r:embed="rId2"/>
          <a:stretch>
            <a:fillRect/>
          </a:stretch>
        </p:blipFill>
        <p:spPr>
          <a:xfrm>
            <a:off x="1143000" y="1828800"/>
            <a:ext cx="6687484" cy="2953162"/>
          </a:xfrm>
        </p:spPr>
      </p:pic>
      <p:sp>
        <p:nvSpPr>
          <p:cNvPr id="5" name="TextBox 4"/>
          <p:cNvSpPr txBox="1"/>
          <p:nvPr/>
        </p:nvSpPr>
        <p:spPr>
          <a:xfrm>
            <a:off x="1143000" y="5105400"/>
            <a:ext cx="6629400" cy="1200329"/>
          </a:xfrm>
          <a:prstGeom prst="rect">
            <a:avLst/>
          </a:prstGeom>
          <a:noFill/>
        </p:spPr>
        <p:txBody>
          <a:bodyPr wrap="square" rtlCol="0">
            <a:spAutoFit/>
          </a:bodyPr>
          <a:lstStyle/>
          <a:p>
            <a:r>
              <a:rPr lang="en-US" dirty="0" smtClean="0"/>
              <a:t>Here we can see the all models of supervised machine learning .</a:t>
            </a:r>
          </a:p>
          <a:p>
            <a:r>
              <a:rPr lang="en-US" dirty="0" smtClean="0"/>
              <a:t>We can see that the KNN and Decision tree algorithm is over-fitting the train accuracy  and the accuracy of logistic regression is perfect fit model for prediction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on Employee Attrition</a:t>
            </a:r>
            <a:endParaRPr lang="en-US" dirty="0"/>
          </a:p>
        </p:txBody>
      </p:sp>
      <p:pic>
        <p:nvPicPr>
          <p:cNvPr id="4" name="Content Placeholder 3" descr="Screenshot 2024-05-26 131904.png"/>
          <p:cNvPicPr>
            <a:picLocks noGrp="1" noChangeAspect="1"/>
          </p:cNvPicPr>
          <p:nvPr>
            <p:ph idx="1"/>
          </p:nvPr>
        </p:nvPicPr>
        <p:blipFill>
          <a:blip r:embed="rId2"/>
          <a:stretch>
            <a:fillRect/>
          </a:stretch>
        </p:blipFill>
        <p:spPr>
          <a:xfrm>
            <a:off x="507530" y="1600200"/>
            <a:ext cx="7874470" cy="4384281"/>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the dashboard of the HR </a:t>
            </a:r>
            <a:r>
              <a:rPr lang="en-US" dirty="0" err="1" smtClean="0"/>
              <a:t>Analtics</a:t>
            </a:r>
            <a:r>
              <a:rPr lang="en-US" dirty="0" smtClean="0"/>
              <a:t> Project</a:t>
            </a:r>
            <a:endParaRPr lang="en-US" dirty="0"/>
          </a:p>
        </p:txBody>
      </p:sp>
      <p:pic>
        <p:nvPicPr>
          <p:cNvPr id="7" name="Picture Placeholder 6" descr="Screenshot 2024-05-26 132118.png"/>
          <p:cNvPicPr>
            <a:picLocks noGrp="1" noChangeAspect="1"/>
          </p:cNvPicPr>
          <p:nvPr>
            <p:ph type="pic" idx="1"/>
          </p:nvPr>
        </p:nvPicPr>
        <p:blipFill>
          <a:blip r:embed="rId2"/>
          <a:srcRect l="12704" r="12704"/>
          <a:stretch>
            <a:fillRect/>
          </a:stretch>
        </p:blipFill>
        <p:spPr>
          <a:xfrm>
            <a:off x="1219200" y="612775"/>
            <a:ext cx="6553200" cy="41148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mployee_attrition 2024-05-26 23-50-10.mp4">
            <a:hlinkClick r:id="" action="ppaction://media"/>
          </p:cNvPr>
          <p:cNvPicPr>
            <a:picLocks noRot="1" noChangeAspect="1"/>
          </p:cNvPicPr>
          <p:nvPr>
            <a:videoFile r:link="rId1"/>
          </p:nvPr>
        </p:nvPicPr>
        <p:blipFill>
          <a:blip r:embed="rId3"/>
          <a:stretch>
            <a:fillRect/>
          </a:stretch>
        </p:blipFill>
        <p:spPr>
          <a:xfrm>
            <a:off x="609600" y="457200"/>
            <a:ext cx="7620000" cy="5410200"/>
          </a:xfrm>
          <a:prstGeom prst="rect">
            <a:avLst/>
          </a:prstGeom>
        </p:spPr>
      </p:pic>
      <p:sp>
        <p:nvSpPr>
          <p:cNvPr id="3" name="TextBox 2"/>
          <p:cNvSpPr txBox="1"/>
          <p:nvPr/>
        </p:nvSpPr>
        <p:spPr>
          <a:xfrm>
            <a:off x="1828800" y="6096000"/>
            <a:ext cx="5638800" cy="369332"/>
          </a:xfrm>
          <a:prstGeom prst="rect">
            <a:avLst/>
          </a:prstGeom>
          <a:noFill/>
        </p:spPr>
        <p:txBody>
          <a:bodyPr wrap="square" rtlCol="0">
            <a:spAutoFit/>
          </a:bodyPr>
          <a:lstStyle/>
          <a:p>
            <a:pPr algn="ctr"/>
            <a:r>
              <a:rPr lang="en-US" dirty="0" smtClean="0"/>
              <a:t>Click Preview button to view this video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066799"/>
          </a:xfrm>
        </p:spPr>
        <p:txBody>
          <a:bodyPr/>
          <a:lstStyle/>
          <a:p>
            <a:r>
              <a:rPr lang="en-US" dirty="0"/>
              <a:t>Impact of High Attrition</a:t>
            </a:r>
          </a:p>
        </p:txBody>
      </p:sp>
      <p:sp>
        <p:nvSpPr>
          <p:cNvPr id="3" name="Subtitle 2"/>
          <p:cNvSpPr>
            <a:spLocks noGrp="1"/>
          </p:cNvSpPr>
          <p:nvPr>
            <p:ph type="subTitle" idx="1"/>
          </p:nvPr>
        </p:nvSpPr>
        <p:spPr>
          <a:xfrm>
            <a:off x="1447800" y="1752600"/>
            <a:ext cx="6400800" cy="1371600"/>
          </a:xfrm>
        </p:spPr>
        <p:txBody>
          <a:bodyPr>
            <a:normAutofit fontScale="92500" lnSpcReduction="10000"/>
          </a:bodyPr>
          <a:lstStyle/>
          <a:p>
            <a:r>
              <a:rPr lang="en-US" dirty="0"/>
              <a:t>Before we dive into the details, let's consider the broader impact of this issue on our organization.</a:t>
            </a:r>
          </a:p>
        </p:txBody>
      </p:sp>
      <p:sp>
        <p:nvSpPr>
          <p:cNvPr id="4" name="TextBox 3"/>
          <p:cNvSpPr txBox="1"/>
          <p:nvPr/>
        </p:nvSpPr>
        <p:spPr>
          <a:xfrm>
            <a:off x="1828800" y="3505200"/>
            <a:ext cx="5486400" cy="523220"/>
          </a:xfrm>
          <a:prstGeom prst="rect">
            <a:avLst/>
          </a:prstGeom>
          <a:noFill/>
        </p:spPr>
        <p:txBody>
          <a:bodyPr wrap="square" rtlCol="0">
            <a:spAutoFit/>
          </a:bodyPr>
          <a:lstStyle/>
          <a:p>
            <a:pPr algn="ctr"/>
            <a:r>
              <a:rPr lang="en-US" sz="2800" b="1" dirty="0"/>
              <a:t>Impact on Productivity</a:t>
            </a:r>
            <a:endParaRPr lang="en-US" sz="2800" dirty="0"/>
          </a:p>
        </p:txBody>
      </p:sp>
      <p:sp>
        <p:nvSpPr>
          <p:cNvPr id="5" name="TextBox 4"/>
          <p:cNvSpPr txBox="1"/>
          <p:nvPr/>
        </p:nvSpPr>
        <p:spPr>
          <a:xfrm>
            <a:off x="1752600" y="4495800"/>
            <a:ext cx="5638800" cy="1015663"/>
          </a:xfrm>
          <a:prstGeom prst="rect">
            <a:avLst/>
          </a:prstGeom>
          <a:noFill/>
        </p:spPr>
        <p:txBody>
          <a:bodyPr wrap="square" rtlCol="0">
            <a:spAutoFit/>
          </a:bodyPr>
          <a:lstStyle/>
          <a:p>
            <a:pPr algn="ctr"/>
            <a:r>
              <a:rPr lang="en-US" sz="2000" dirty="0"/>
              <a:t>When experienced employees leave, it disrupts our workflow and affects our ability to deliver results efficiently.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066800"/>
          </a:xfrm>
        </p:spPr>
        <p:txBody>
          <a:bodyPr/>
          <a:lstStyle/>
          <a:p>
            <a:r>
              <a:rPr lang="en-US" b="1" dirty="0"/>
              <a:t>Impact on Morale</a:t>
            </a:r>
            <a:endParaRPr lang="en-US" dirty="0"/>
          </a:p>
        </p:txBody>
      </p:sp>
      <p:sp>
        <p:nvSpPr>
          <p:cNvPr id="3" name="Subtitle 2"/>
          <p:cNvSpPr>
            <a:spLocks noGrp="1"/>
          </p:cNvSpPr>
          <p:nvPr>
            <p:ph type="subTitle" idx="1"/>
          </p:nvPr>
        </p:nvSpPr>
        <p:spPr>
          <a:xfrm>
            <a:off x="1447800" y="1676400"/>
            <a:ext cx="6400800" cy="1219200"/>
          </a:xfrm>
        </p:spPr>
        <p:txBody>
          <a:bodyPr>
            <a:normAutofit fontScale="92500" lnSpcReduction="20000"/>
          </a:bodyPr>
          <a:lstStyle/>
          <a:p>
            <a:r>
              <a:rPr lang="en-US" dirty="0"/>
              <a:t>Constant turnover can create a sense of instability and lower morale among our remaining staff.</a:t>
            </a:r>
          </a:p>
        </p:txBody>
      </p:sp>
      <p:sp>
        <p:nvSpPr>
          <p:cNvPr id="4" name="TextBox 3"/>
          <p:cNvSpPr txBox="1"/>
          <p:nvPr/>
        </p:nvSpPr>
        <p:spPr>
          <a:xfrm>
            <a:off x="1371600" y="3276600"/>
            <a:ext cx="6400800" cy="646331"/>
          </a:xfrm>
          <a:prstGeom prst="rect">
            <a:avLst/>
          </a:prstGeom>
          <a:noFill/>
        </p:spPr>
        <p:txBody>
          <a:bodyPr wrap="square" rtlCol="0">
            <a:spAutoFit/>
          </a:bodyPr>
          <a:lstStyle/>
          <a:p>
            <a:pPr algn="ctr"/>
            <a:r>
              <a:rPr lang="en-US" sz="3600" b="1" dirty="0"/>
              <a:t>Impact on Profitability</a:t>
            </a:r>
            <a:endParaRPr lang="en-US" sz="3600" dirty="0"/>
          </a:p>
        </p:txBody>
      </p:sp>
      <p:sp>
        <p:nvSpPr>
          <p:cNvPr id="5" name="TextBox 4"/>
          <p:cNvSpPr txBox="1"/>
          <p:nvPr/>
        </p:nvSpPr>
        <p:spPr>
          <a:xfrm>
            <a:off x="1524000" y="4419600"/>
            <a:ext cx="6096000" cy="1200329"/>
          </a:xfrm>
          <a:prstGeom prst="rect">
            <a:avLst/>
          </a:prstGeom>
          <a:noFill/>
        </p:spPr>
        <p:txBody>
          <a:bodyPr wrap="square" rtlCol="0">
            <a:spAutoFit/>
          </a:bodyPr>
          <a:lstStyle/>
          <a:p>
            <a:pPr algn="ctr"/>
            <a:r>
              <a:rPr lang="en-US" sz="2400" dirty="0"/>
              <a:t>From recruitment costs to the loss of valuable expertise, high attrition can have a significant financial impact on our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b="1" dirty="0"/>
              <a:t>The Urgency to Address the Issue</a:t>
            </a:r>
            <a:endParaRPr lang="en-US" dirty="0"/>
          </a:p>
        </p:txBody>
      </p:sp>
      <p:sp>
        <p:nvSpPr>
          <p:cNvPr id="3" name="Subtitle 2"/>
          <p:cNvSpPr>
            <a:spLocks noGrp="1"/>
          </p:cNvSpPr>
          <p:nvPr>
            <p:ph type="subTitle" idx="1"/>
          </p:nvPr>
        </p:nvSpPr>
        <p:spPr>
          <a:xfrm>
            <a:off x="1371600" y="1981200"/>
            <a:ext cx="6400800" cy="2819400"/>
          </a:xfrm>
        </p:spPr>
        <p:txBody>
          <a:bodyPr>
            <a:normAutofit/>
          </a:bodyPr>
          <a:lstStyle/>
          <a:p>
            <a:r>
              <a:rPr lang="en-US" dirty="0"/>
              <a:t>Given these challenges, it's imperative that we take proactive steps to understand the root causes of attrition and implement strategies to improve retention.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Role As a HR Analyst </a:t>
            </a:r>
            <a:endParaRPr lang="en-US" dirty="0"/>
          </a:p>
        </p:txBody>
      </p:sp>
      <p:sp>
        <p:nvSpPr>
          <p:cNvPr id="3" name="Content Placeholder 2"/>
          <p:cNvSpPr>
            <a:spLocks noGrp="1"/>
          </p:cNvSpPr>
          <p:nvPr>
            <p:ph idx="1"/>
          </p:nvPr>
        </p:nvSpPr>
        <p:spPr>
          <a:xfrm>
            <a:off x="457200" y="1600200"/>
            <a:ext cx="8229600" cy="4800600"/>
          </a:xfrm>
        </p:spPr>
        <p:txBody>
          <a:bodyPr>
            <a:normAutofit fontScale="92500"/>
          </a:bodyPr>
          <a:lstStyle/>
          <a:p>
            <a:r>
              <a:rPr lang="en-US" dirty="0" smtClean="0"/>
              <a:t>I have to get data and start the analysis on it .</a:t>
            </a:r>
            <a:endParaRPr lang="en-US" sz="3600" dirty="0" smtClean="0"/>
          </a:p>
          <a:p>
            <a:r>
              <a:rPr lang="en-US" sz="3600" dirty="0" smtClean="0"/>
              <a:t>I’m using Python Programming Language and Pandas Library for the Data Preprocessing on it . </a:t>
            </a:r>
          </a:p>
          <a:p>
            <a:r>
              <a:rPr lang="en-US" sz="3600" dirty="0" smtClean="0"/>
              <a:t>I will show also EDA on this Data given by the company .</a:t>
            </a:r>
          </a:p>
          <a:p>
            <a:r>
              <a:rPr lang="en-US" sz="3600" dirty="0" smtClean="0"/>
              <a:t>And After the successful Analysis on it I will make a Dashboard with using power BI.</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 on Pandas </a:t>
            </a:r>
            <a:endParaRPr lang="en-US" dirty="0"/>
          </a:p>
        </p:txBody>
      </p:sp>
      <p:sp>
        <p:nvSpPr>
          <p:cNvPr id="3" name="Content Placeholder 2"/>
          <p:cNvSpPr>
            <a:spLocks noGrp="1"/>
          </p:cNvSpPr>
          <p:nvPr>
            <p:ph idx="1"/>
          </p:nvPr>
        </p:nvSpPr>
        <p:spPr/>
        <p:txBody>
          <a:bodyPr>
            <a:normAutofit lnSpcReduction="10000"/>
          </a:bodyPr>
          <a:lstStyle/>
          <a:p>
            <a:pPr>
              <a:buNone/>
            </a:pPr>
            <a:r>
              <a:rPr lang="en-US" sz="1600" b="1" dirty="0"/>
              <a:t>1. Loading Data:</a:t>
            </a:r>
            <a:endParaRPr lang="en-US" sz="1600" dirty="0"/>
          </a:p>
          <a:p>
            <a:r>
              <a:rPr lang="en-US" sz="1600" dirty="0"/>
              <a:t>The first step is to load your data into a Pandas </a:t>
            </a:r>
            <a:r>
              <a:rPr lang="en-US" sz="1600" dirty="0" err="1"/>
              <a:t>DataFrame</a:t>
            </a:r>
            <a:r>
              <a:rPr lang="en-US" sz="1600" dirty="0"/>
              <a:t>. This can be done by reading data from various sources such as CSV files, Excel files, databases, or web APIs using Pandas' </a:t>
            </a:r>
            <a:r>
              <a:rPr lang="en-US" sz="1600" dirty="0" err="1"/>
              <a:t>read_csv</a:t>
            </a:r>
            <a:r>
              <a:rPr lang="en-US" sz="1600" dirty="0"/>
              <a:t>(), </a:t>
            </a:r>
            <a:r>
              <a:rPr lang="en-US" sz="1600" dirty="0" err="1"/>
              <a:t>read_excel</a:t>
            </a:r>
            <a:r>
              <a:rPr lang="en-US" sz="1600" dirty="0"/>
              <a:t>(), </a:t>
            </a:r>
            <a:r>
              <a:rPr lang="en-US" sz="1600" dirty="0" err="1"/>
              <a:t>read_sql</a:t>
            </a:r>
            <a:r>
              <a:rPr lang="en-US" sz="1600" dirty="0"/>
              <a:t>(), or </a:t>
            </a:r>
            <a:r>
              <a:rPr lang="en-US" sz="1600" dirty="0" err="1"/>
              <a:t>read_json</a:t>
            </a:r>
            <a:r>
              <a:rPr lang="en-US" sz="1600" dirty="0"/>
              <a:t>() functions, among others</a:t>
            </a:r>
            <a:r>
              <a:rPr lang="en-US" sz="1600" dirty="0" smtClean="0"/>
              <a:t>.</a:t>
            </a:r>
          </a:p>
          <a:p>
            <a:pPr>
              <a:buNone/>
            </a:pPr>
            <a:r>
              <a:rPr lang="en-US" sz="1600" b="1" dirty="0"/>
              <a:t>2. Handling Missing Values:</a:t>
            </a:r>
            <a:endParaRPr lang="en-US" sz="1600" dirty="0"/>
          </a:p>
          <a:p>
            <a:r>
              <a:rPr lang="en-US" sz="1600" dirty="0"/>
              <a:t>Missing values are common in real-world datasets and can adversely affect the analysis. Pandas provides methods like </a:t>
            </a:r>
            <a:r>
              <a:rPr lang="en-US" sz="1600" dirty="0" err="1"/>
              <a:t>isnull</a:t>
            </a:r>
            <a:r>
              <a:rPr lang="en-US" sz="1600" dirty="0"/>
              <a:t>(), </a:t>
            </a:r>
            <a:r>
              <a:rPr lang="en-US" sz="1600" dirty="0" err="1"/>
              <a:t>notnull</a:t>
            </a:r>
            <a:r>
              <a:rPr lang="en-US" sz="1600" dirty="0"/>
              <a:t>(), </a:t>
            </a:r>
            <a:r>
              <a:rPr lang="en-US" sz="1600" dirty="0" err="1"/>
              <a:t>dropna</a:t>
            </a:r>
            <a:r>
              <a:rPr lang="en-US" sz="1600" dirty="0"/>
              <a:t>(), and </a:t>
            </a:r>
            <a:r>
              <a:rPr lang="en-US" sz="1600" dirty="0" err="1"/>
              <a:t>fillna</a:t>
            </a:r>
            <a:r>
              <a:rPr lang="en-US" sz="1600" dirty="0"/>
              <a:t>() to detect and handle missing values by either removing rows or filling them with appropriate values</a:t>
            </a:r>
            <a:r>
              <a:rPr lang="en-US" sz="1600" dirty="0" smtClean="0"/>
              <a:t>.</a:t>
            </a:r>
          </a:p>
          <a:p>
            <a:pPr>
              <a:buNone/>
            </a:pPr>
            <a:r>
              <a:rPr lang="en-US" sz="1600" b="1" dirty="0"/>
              <a:t>3. Data Cleaning:</a:t>
            </a:r>
            <a:endParaRPr lang="en-US" sz="1600" dirty="0"/>
          </a:p>
          <a:p>
            <a:r>
              <a:rPr lang="en-US" sz="1600" dirty="0"/>
              <a:t>Data cleaning involves handling inconsistencies, errors, and outliers in the dataset. This may include correcting data types, removing duplicate records, and standardizing data formats. Pandas provides functions like </a:t>
            </a:r>
            <a:r>
              <a:rPr lang="en-US" sz="1600" dirty="0" err="1"/>
              <a:t>astype</a:t>
            </a:r>
            <a:r>
              <a:rPr lang="en-US" sz="1600" dirty="0"/>
              <a:t>(), </a:t>
            </a:r>
            <a:r>
              <a:rPr lang="en-US" sz="1600" dirty="0" err="1"/>
              <a:t>drop_duplicates</a:t>
            </a:r>
            <a:r>
              <a:rPr lang="en-US" sz="1600" dirty="0"/>
              <a:t>(), and various string manipulation methods for cleaning text data.</a:t>
            </a:r>
          </a:p>
          <a:p>
            <a:pPr>
              <a:buNone/>
            </a:pPr>
            <a:r>
              <a:rPr lang="en-US" sz="1600" b="1" dirty="0"/>
              <a:t>4. Data Transformation:</a:t>
            </a:r>
            <a:endParaRPr lang="en-US" sz="1600" dirty="0"/>
          </a:p>
          <a:p>
            <a:r>
              <a:rPr lang="en-US" sz="1600" dirty="0"/>
              <a:t>Data transformation involves converting the structure or format of the data to make it suitable for analysis. This includes tasks such as feature scaling, encoding categorical variables, and creating new features. Pandas provides functions like map(), apply(), </a:t>
            </a:r>
            <a:r>
              <a:rPr lang="en-US" sz="1600" dirty="0" err="1"/>
              <a:t>get_dummies</a:t>
            </a:r>
            <a:r>
              <a:rPr lang="en-US" sz="1600" dirty="0"/>
              <a:t>(), and cut() for data transformation tasks.</a:t>
            </a:r>
          </a:p>
          <a:p>
            <a:pPr>
              <a:buNone/>
            </a:pPr>
            <a:endParaRPr lang="en-US" sz="1600" dirty="0"/>
          </a:p>
          <a:p>
            <a:pPr>
              <a:buNone/>
            </a:pP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71600" y="304801"/>
            <a:ext cx="6400800" cy="7232749"/>
          </a:xfrm>
          <a:prstGeom prst="rect">
            <a:avLst/>
          </a:prstGeom>
          <a:noFill/>
        </p:spPr>
        <p:txBody>
          <a:bodyPr wrap="square" rtlCol="0">
            <a:spAutoFit/>
          </a:bodyPr>
          <a:lstStyle/>
          <a:p>
            <a:r>
              <a:rPr lang="en-US" sz="1600" b="1" dirty="0"/>
              <a:t>5. Data Aggregation and Grouping:</a:t>
            </a:r>
            <a:endParaRPr lang="en-US" sz="1600" dirty="0"/>
          </a:p>
          <a:p>
            <a:r>
              <a:rPr lang="en-US" sz="1600" dirty="0"/>
              <a:t>Aggregating and grouping data allows you to summarize and analyze data at different levels of granularity. Pandas' </a:t>
            </a:r>
            <a:r>
              <a:rPr lang="en-US" sz="1600" dirty="0" err="1"/>
              <a:t>groupby</a:t>
            </a:r>
            <a:r>
              <a:rPr lang="en-US" sz="1600" dirty="0"/>
              <a:t>() function is commonly used for this purpose, along with aggregation functions like sum(), mean(), count(), etc</a:t>
            </a:r>
            <a:r>
              <a:rPr lang="en-US" sz="1600" dirty="0" smtClean="0"/>
              <a:t>.</a:t>
            </a:r>
          </a:p>
          <a:p>
            <a:r>
              <a:rPr lang="en-US" sz="1600" b="1" dirty="0"/>
              <a:t>6. Data Normalization:</a:t>
            </a:r>
            <a:endParaRPr lang="en-US" sz="1600" dirty="0"/>
          </a:p>
          <a:p>
            <a:r>
              <a:rPr lang="en-US" sz="1600" dirty="0"/>
              <a:t>Normalizing data involves scaling numerical features to a standard range to ensure fair comparison between variables with different units and scales. Pandas provides functions like </a:t>
            </a:r>
            <a:r>
              <a:rPr lang="en-US" sz="1600" dirty="0" err="1"/>
              <a:t>MinMaxScaler</a:t>
            </a:r>
            <a:r>
              <a:rPr lang="en-US" sz="1600" dirty="0"/>
              <a:t> and </a:t>
            </a:r>
            <a:r>
              <a:rPr lang="en-US" sz="1600" dirty="0" err="1"/>
              <a:t>StandardScaler</a:t>
            </a:r>
            <a:r>
              <a:rPr lang="en-US" sz="1600" dirty="0"/>
              <a:t> from the </a:t>
            </a:r>
            <a:r>
              <a:rPr lang="en-US" sz="1600" dirty="0" err="1"/>
              <a:t>sklearn.preprocessing</a:t>
            </a:r>
            <a:r>
              <a:rPr lang="en-US" sz="1600" dirty="0"/>
              <a:t> module for data normalization.</a:t>
            </a:r>
          </a:p>
          <a:p>
            <a:r>
              <a:rPr lang="en-US" sz="1600" b="1" dirty="0"/>
              <a:t>7. Handling Outliers:</a:t>
            </a:r>
            <a:endParaRPr lang="en-US" sz="1600" dirty="0"/>
          </a:p>
          <a:p>
            <a:r>
              <a:rPr lang="en-US" sz="1600" dirty="0"/>
              <a:t>Outliers are extreme values that can skew statistical analysis. Pandas provides various methods for detecting and handling outliers, such as z-score calculation (</a:t>
            </a:r>
            <a:r>
              <a:rPr lang="en-US" sz="1600" dirty="0" err="1"/>
              <a:t>scipy.stats.zscore</a:t>
            </a:r>
            <a:r>
              <a:rPr lang="en-US" sz="1600" dirty="0"/>
              <a:t>) and visualization techniques like box plots (</a:t>
            </a:r>
            <a:r>
              <a:rPr lang="en-US" sz="1600" dirty="0" err="1"/>
              <a:t>matplotlib</a:t>
            </a:r>
            <a:r>
              <a:rPr lang="en-US" sz="1600" dirty="0"/>
              <a:t> or </a:t>
            </a:r>
            <a:r>
              <a:rPr lang="en-US" sz="1600" dirty="0" err="1"/>
              <a:t>seaborn</a:t>
            </a:r>
            <a:r>
              <a:rPr lang="en-US" sz="1600" dirty="0"/>
              <a:t>).</a:t>
            </a:r>
          </a:p>
          <a:p>
            <a:r>
              <a:rPr lang="en-US" sz="1600" b="1" dirty="0"/>
              <a:t>8. Feature Engineering:</a:t>
            </a:r>
            <a:endParaRPr lang="en-US" sz="1600" dirty="0"/>
          </a:p>
          <a:p>
            <a:r>
              <a:rPr lang="en-US" sz="1600" dirty="0"/>
              <a:t>Feature engineering involves creating new features from existing ones to improve model performance. This may include extracting information from date-time variables, binning numerical features, or combining categorical variables. Pandas provides functions and methods for feature extraction, manipulation, and combination</a:t>
            </a:r>
            <a:r>
              <a:rPr lang="en-US" sz="1600" dirty="0" smtClean="0"/>
              <a:t>.</a:t>
            </a:r>
          </a:p>
          <a:p>
            <a:r>
              <a:rPr lang="en-US" sz="1600" b="1" dirty="0"/>
              <a:t>9</a:t>
            </a:r>
            <a:r>
              <a:rPr lang="en-US" sz="1600" b="1" dirty="0" smtClean="0"/>
              <a:t>. </a:t>
            </a:r>
            <a:r>
              <a:rPr lang="en-US" sz="1600" b="1" dirty="0"/>
              <a:t>Data Visualization:</a:t>
            </a:r>
            <a:endParaRPr lang="en-US" sz="1600" dirty="0"/>
          </a:p>
          <a:p>
            <a:r>
              <a:rPr lang="en-US" sz="1600" dirty="0"/>
              <a:t>Although not strictly part of data preprocessing, data visualization plays a crucial role in understanding the data distribution, relationships between variables, and identifying patterns or trends. Pandas integrates seamlessly with libraries like </a:t>
            </a:r>
            <a:r>
              <a:rPr lang="en-US" sz="1600" dirty="0" err="1"/>
              <a:t>matplotlib</a:t>
            </a:r>
            <a:r>
              <a:rPr lang="en-US" sz="1600" dirty="0"/>
              <a:t> and </a:t>
            </a:r>
            <a:r>
              <a:rPr lang="en-US" sz="1600" dirty="0" err="1"/>
              <a:t>seaborn</a:t>
            </a:r>
            <a:r>
              <a:rPr lang="en-US" sz="1600" dirty="0"/>
              <a:t> for data visualization.</a:t>
            </a:r>
          </a:p>
          <a:p>
            <a:endParaRPr lang="en-US" sz="1600" dirty="0"/>
          </a:p>
          <a:p>
            <a:endParaRPr lang="en-US" sz="1600" dirty="0"/>
          </a:p>
          <a:p>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idx="1"/>
          </p:nvPr>
        </p:nvSpPr>
        <p:spPr/>
        <p:txBody>
          <a:bodyPr/>
          <a:lstStyle/>
          <a:p>
            <a:r>
              <a:rPr lang="en-US" dirty="0" smtClean="0"/>
              <a:t>Data visualization by </a:t>
            </a:r>
            <a:r>
              <a:rPr lang="en-US" dirty="0" err="1" smtClean="0"/>
              <a:t>Matplotlib</a:t>
            </a:r>
            <a:endParaRPr lang="en-US" dirty="0" smtClean="0"/>
          </a:p>
          <a:p>
            <a:pPr>
              <a:buNone/>
            </a:pPr>
            <a:endParaRPr lang="en-US" dirty="0"/>
          </a:p>
        </p:txBody>
      </p:sp>
      <p:pic>
        <p:nvPicPr>
          <p:cNvPr id="4" name="Picture 3" descr="Screenshot 2024-05-26 010740.png"/>
          <p:cNvPicPr>
            <a:picLocks noChangeAspect="1"/>
          </p:cNvPicPr>
          <p:nvPr/>
        </p:nvPicPr>
        <p:blipFill>
          <a:blip r:embed="rId2"/>
          <a:stretch>
            <a:fillRect/>
          </a:stretch>
        </p:blipFill>
        <p:spPr>
          <a:xfrm>
            <a:off x="809099" y="2514599"/>
            <a:ext cx="7525801" cy="38100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1034</TotalTime>
  <Words>1194</Words>
  <Application>Microsoft Office PowerPoint</Application>
  <PresentationFormat>On-screen Show (4:3)</PresentationFormat>
  <Paragraphs>79</Paragraphs>
  <Slides>28</Slides>
  <Notes>0</Notes>
  <HiddenSlides>0</HiddenSlides>
  <MMClips>1</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Understanding Employee Attrition  A Data-Driven Approach to Reduce Turnover</vt:lpstr>
      <vt:lpstr>Understanding Employee Attrition at Company</vt:lpstr>
      <vt:lpstr>Impact of High Attrition</vt:lpstr>
      <vt:lpstr>Impact on Morale</vt:lpstr>
      <vt:lpstr>The Urgency to Address the Issue</vt:lpstr>
      <vt:lpstr>My Role As a HR Analyst </vt:lpstr>
      <vt:lpstr>Data Preprocessing on Pandas </vt:lpstr>
      <vt:lpstr>Slide 8</vt:lpstr>
      <vt:lpstr>Data Visualization</vt:lpstr>
      <vt:lpstr>Attrition w.r.t Age</vt:lpstr>
      <vt:lpstr>Attrition w.r.t Business Travel </vt:lpstr>
      <vt:lpstr>Attrition w.r.t Distance from home</vt:lpstr>
      <vt:lpstr>Analyzing the attrition w.r.t Rating Features</vt:lpstr>
      <vt:lpstr>Analyzing by work-life balance and Performance Rating</vt:lpstr>
      <vt:lpstr>Attrition w.r.t Years at company </vt:lpstr>
      <vt:lpstr>Attrition w.r.t Last Promotion</vt:lpstr>
      <vt:lpstr>Attrition w.r.t Years with Current Manager</vt:lpstr>
      <vt:lpstr>Attrition w.r.t Total working years </vt:lpstr>
      <vt:lpstr>Attrition w.r.t Monthly Income </vt:lpstr>
      <vt:lpstr>Attrition w.r.t Department</vt:lpstr>
      <vt:lpstr>Attrition by Gender</vt:lpstr>
      <vt:lpstr>Attrition by Marital Status </vt:lpstr>
      <vt:lpstr>Attrition by Marital Status </vt:lpstr>
      <vt:lpstr>Here is the Correlation Between Columns</vt:lpstr>
      <vt:lpstr>Here is the Train and Test Accuracy with Supervised Machine learning </vt:lpstr>
      <vt:lpstr>Dashboard on Employee Attrition</vt:lpstr>
      <vt:lpstr>This is the dashboard of the HR Analtics Project</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Analysis Project</dc:title>
  <dc:creator>Asus</dc:creator>
  <cp:lastModifiedBy>Asus</cp:lastModifiedBy>
  <cp:revision>46</cp:revision>
  <dcterms:created xsi:type="dcterms:W3CDTF">2024-05-25T18:47:05Z</dcterms:created>
  <dcterms:modified xsi:type="dcterms:W3CDTF">2024-05-27T05:43:58Z</dcterms:modified>
</cp:coreProperties>
</file>